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63" r:id="rId3"/>
    <p:sldId id="265" r:id="rId4"/>
    <p:sldId id="266" r:id="rId5"/>
    <p:sldId id="290" r:id="rId6"/>
    <p:sldId id="291" r:id="rId7"/>
    <p:sldId id="280" r:id="rId8"/>
    <p:sldId id="268" r:id="rId9"/>
    <p:sldId id="270" r:id="rId10"/>
    <p:sldId id="271" r:id="rId11"/>
    <p:sldId id="294" r:id="rId12"/>
    <p:sldId id="295" r:id="rId13"/>
    <p:sldId id="272" r:id="rId14"/>
    <p:sldId id="277" r:id="rId15"/>
    <p:sldId id="273" r:id="rId16"/>
    <p:sldId id="278" r:id="rId17"/>
    <p:sldId id="274" r:id="rId18"/>
    <p:sldId id="282" r:id="rId19"/>
    <p:sldId id="284" r:id="rId20"/>
    <p:sldId id="292" r:id="rId21"/>
    <p:sldId id="287" r:id="rId22"/>
    <p:sldId id="288" r:id="rId23"/>
    <p:sldId id="289" r:id="rId24"/>
    <p:sldId id="285" r:id="rId25"/>
    <p:sldId id="286" r:id="rId26"/>
    <p:sldId id="279" r:id="rId27"/>
    <p:sldId id="283" r:id="rId28"/>
    <p:sldId id="297" r:id="rId29"/>
    <p:sldId id="298" r:id="rId30"/>
    <p:sldId id="299" r:id="rId31"/>
    <p:sldId id="29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91"/>
    <p:restoredTop sz="82418"/>
  </p:normalViewPr>
  <p:slideViewPr>
    <p:cSldViewPr snapToGrid="0" snapToObjects="1">
      <p:cViewPr>
        <p:scale>
          <a:sx n="68" d="100"/>
          <a:sy n="68" d="100"/>
        </p:scale>
        <p:origin x="151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C921-DD6D-4D40-835C-1E5E7FD598D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0DED-7AAE-D340-9277-7EAA4198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DED-7AAE-D340-9277-7EAA4198CB7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予め用意する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DED-7AAE-D340-9277-7EAA4198CB7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30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7" y="319921"/>
            <a:ext cx="10456165" cy="72971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914" y="1197980"/>
            <a:ext cx="10461356" cy="4485137"/>
          </a:xfrm>
        </p:spPr>
        <p:txBody>
          <a:bodyPr>
            <a:normAutofit/>
          </a:bodyPr>
          <a:lstStyle>
            <a:lvl1pPr marL="360000" indent="-252000">
              <a:lnSpc>
                <a:spcPct val="100000"/>
              </a:lnSpc>
              <a:defRPr sz="2800"/>
            </a:lvl1pPr>
            <a:lvl2pPr marL="612000" indent="-252000">
              <a:lnSpc>
                <a:spcPct val="100000"/>
              </a:lnSpc>
              <a:defRPr sz="2400"/>
            </a:lvl2pPr>
            <a:lvl3pPr marL="828000" indent="-288000">
              <a:lnSpc>
                <a:spcPct val="100000"/>
              </a:lnSpc>
              <a:defRPr sz="2200"/>
            </a:lvl3pPr>
            <a:lvl4pPr marL="864000">
              <a:lnSpc>
                <a:spcPct val="100000"/>
              </a:lnSpc>
              <a:defRPr sz="1800"/>
            </a:lvl4pPr>
            <a:lvl5pPr marL="1080000">
              <a:lnSpc>
                <a:spcPct val="100000"/>
              </a:lnSpc>
              <a:defRPr sz="18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14" y="278969"/>
            <a:ext cx="10337365" cy="729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908" y="1259972"/>
            <a:ext cx="10318772" cy="44851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36908" y="1072768"/>
            <a:ext cx="103187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06900" indent="-198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4400" dirty="0"/>
              <a:t>Unsupervised Learning </a:t>
            </a:r>
            <a:r>
              <a:rPr lang="en-US" altLang="ja-JP" sz="4400" dirty="0" smtClean="0"/>
              <a:t>by </a:t>
            </a:r>
            <a:r>
              <a:rPr lang="en-US" altLang="ja-JP" sz="4400" dirty="0"/>
              <a:t>Predicting Noise </a:t>
            </a:r>
            <a:endParaRPr kumimoji="1" lang="ja-JP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509408"/>
            <a:ext cx="10368695" cy="1712704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 smtClean="0"/>
              <a:t>Harada </a:t>
            </a:r>
            <a:r>
              <a:rPr lang="en-US" altLang="ja-JP" dirty="0" err="1" smtClean="0"/>
              <a:t>Ushiku</a:t>
            </a:r>
            <a:r>
              <a:rPr lang="en-US" altLang="ja-JP" dirty="0" smtClean="0"/>
              <a:t> Lab.</a:t>
            </a:r>
          </a:p>
          <a:p>
            <a:pPr algn="r"/>
            <a:r>
              <a:rPr kumimoji="1" lang="en-US" altLang="ja-JP" dirty="0" smtClean="0"/>
              <a:t>M2 </a:t>
            </a:r>
            <a:r>
              <a:rPr kumimoji="1" lang="en-US" altLang="ja-JP" dirty="0" err="1" smtClean="0"/>
              <a:t>Fukuta</a:t>
            </a:r>
            <a:r>
              <a:rPr kumimoji="1" lang="en-US" altLang="ja-JP" dirty="0" smtClean="0"/>
              <a:t> Keisuke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8000" indent="0">
                  <a:buNone/>
                </a:pPr>
                <a:endParaRPr lang="en-US" altLang="ja-JP" i="1" dirty="0" smtClean="0">
                  <a:latin typeface="Cambria Math" charset="0"/>
                </a:endParaRPr>
              </a:p>
              <a:p>
                <a:pPr marL="108000" indent="0">
                  <a:buNone/>
                </a:pPr>
                <a:endParaRPr lang="en-US" altLang="ja-JP" i="1" dirty="0">
                  <a:latin typeface="Cambria Math" charset="0"/>
                </a:endParaRPr>
              </a:p>
              <a:p>
                <a:pPr marL="10800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charset="0"/>
                      </a:rPr>
                      <m:t>𝑌</m:t>
                    </m:r>
                    <m:r>
                      <a:rPr lang="en-US" altLang="ja-JP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ja-JP" sz="2400" i="1">
                            <a:latin typeface="Cambria Math" charset="0"/>
                          </a:rPr>
                          <m:t>𝑛</m:t>
                        </m:r>
                        <m:r>
                          <a:rPr lang="en-US" altLang="ja-JP" sz="2400" i="1">
                            <a:latin typeface="Cambria Math" charset="0"/>
                          </a:rPr>
                          <m:t>×</m:t>
                        </m:r>
                        <m:r>
                          <a:rPr lang="en-US" altLang="ja-JP" sz="2400" i="1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ja-JP" altLang="en-US" sz="2400" dirty="0" smtClean="0"/>
                  <a:t>が好きに動けるとしたら普通に考えて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kumimoji="1" lang="ja-JP" altLang="en-US" sz="2400" dirty="0" smtClean="0"/>
                  <a:t>すべての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2400" dirty="0" smtClean="0"/>
                  <a:t>をある値に射影してしまえばいい</a:t>
                </a:r>
                <a:r>
                  <a:rPr kumimoji="1" lang="en-US" altLang="ja-JP" sz="2400" dirty="0" smtClean="0"/>
                  <a:t> </a:t>
                </a:r>
                <a:r>
                  <a:rPr lang="en-US" altLang="ja-JP" sz="2400" dirty="0" smtClean="0"/>
                  <a:t>(representation collapse problem)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17564" y="1197980"/>
                <a:ext cx="4838055" cy="91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×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kumimoji="1" lang="en-US" altLang="ja-JP" sz="2800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 −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64" y="1197980"/>
                <a:ext cx="4838055" cy="9124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263964" y="4399533"/>
            <a:ext cx="7545253" cy="1657676"/>
            <a:chOff x="2095174" y="4508883"/>
            <a:chExt cx="7545253" cy="1657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41091" y="4508883"/>
                  <a:ext cx="4842608" cy="593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charset="0"/>
                          </a:rPr>
                          <m:t>𝑃</m:t>
                        </m:r>
                        <m:r>
                          <a:rPr kumimoji="1" lang="en-US" altLang="ja-JP" sz="3200" b="0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ja-JP" sz="3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3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kumimoji="1" lang="en-US" altLang="ja-JP" sz="3200" b="0" i="1" smtClean="0">
                                <a:latin typeface="Cambria Math" charset="0"/>
                              </a:rPr>
                              <m:t>×</m:t>
                            </m:r>
                            <m:r>
                              <a:rPr kumimoji="1" lang="en-US" altLang="ja-JP" sz="3200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  <m:r>
                          <a:rPr kumimoji="1" lang="en-US" altLang="ja-JP" sz="3200" b="0" i="1" smtClean="0">
                            <a:latin typeface="Cambria Math" charset="0"/>
                          </a:rPr>
                          <m:t>       </m:t>
                        </m:r>
                        <m:r>
                          <a:rPr kumimoji="1" lang="en-US" altLang="ja-JP" sz="3200" b="0" i="1" smtClean="0">
                            <a:latin typeface="Cambria Math" charset="0"/>
                          </a:rPr>
                          <m:t>𝐶</m:t>
                        </m:r>
                        <m:r>
                          <a:rPr kumimoji="1" lang="en-US" altLang="ja-JP" sz="3200" b="0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ja-JP" sz="3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kumimoji="1" lang="en-US" altLang="ja-JP" sz="3200" b="0" i="1" smtClean="0">
                                <a:latin typeface="Cambria Math" charset="0"/>
                              </a:rPr>
                              <m:t>×</m:t>
                            </m:r>
                            <m:r>
                              <a:rPr kumimoji="1" lang="en-US" altLang="ja-JP" sz="3200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kumimoji="1" lang="en-US" altLang="ja-JP" sz="3200" b="0" dirty="0" smtClean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091" y="4508883"/>
                  <a:ext cx="4842608" cy="5936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4249271" y="5249286"/>
              <a:ext cx="24204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13413" y="5382813"/>
              <a:ext cx="2513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Assignment matrix</a:t>
              </a:r>
              <a:endParaRPr kumimoji="1" lang="ja-JP" alt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9742" y="5335562"/>
              <a:ext cx="29706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smtClean="0"/>
                <a:t>Pre-defined </a:t>
              </a:r>
            </a:p>
            <a:p>
              <a:pPr algn="ctr"/>
              <a:r>
                <a:rPr kumimoji="1" lang="en-US" altLang="ja-JP" sz="2400" dirty="0" smtClean="0"/>
                <a:t>target representations</a:t>
              </a:r>
              <a:endParaRPr kumimoji="1" lang="ja-JP" altLang="en-US" sz="24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944848" y="5250853"/>
              <a:ext cx="24204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95174" y="4664442"/>
                  <a:ext cx="17631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i="1" smtClean="0">
                            <a:latin typeface="Cambria Math" charset="0"/>
                          </a:rPr>
                          <m:t>𝑌</m:t>
                        </m:r>
                        <m:r>
                          <a:rPr kumimoji="1" lang="en-US" altLang="ja-JP" sz="3600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ja-JP" sz="3600" i="1" smtClean="0">
                            <a:latin typeface="Cambria Math" charset="0"/>
                          </a:rPr>
                          <m:t>𝑃𝐶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174" y="4664442"/>
                  <a:ext cx="1763111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ight Arrow 19"/>
          <p:cNvSpPr/>
          <p:nvPr/>
        </p:nvSpPr>
        <p:spPr>
          <a:xfrm>
            <a:off x="1049993" y="3579316"/>
            <a:ext cx="740708" cy="44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38610" y="3501242"/>
            <a:ext cx="969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 vector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を予め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個用意して、それらの割り当てを変更しよう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208050" y="4702992"/>
                <a:ext cx="1344407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𝒌</m:t>
                      </m:r>
                      <m:r>
                        <a:rPr kumimoji="1" lang="en-US" altLang="ja-JP" sz="2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 &gt; </m:t>
                      </m:r>
                      <m:r>
                        <a:rPr kumimoji="1" lang="en-US" altLang="ja-JP" sz="2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𝒏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050" y="4702992"/>
                <a:ext cx="134440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Assignment matrix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</a:rPr>
                      <m:t>𝑃</m:t>
                    </m:r>
                    <m:r>
                      <a:rPr lang="en-US" altLang="ja-JP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ja-JP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×</m:t>
                            </m:r>
                            <m:r>
                              <a:rPr lang="en-US" altLang="ja-JP" i="1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altLang="ja-JP" b="0" i="1" smtClean="0">
                        <a:latin typeface="Cambria Math" charset="0"/>
                      </a:rPr>
                      <m:t> </m:t>
                    </m:r>
                    <m:r>
                      <a:rPr lang="en-US" altLang="ja-JP" b="0" i="1" smtClean="0">
                        <a:latin typeface="Cambria Math" charset="0"/>
                      </a:rPr>
                      <m:t>𝑃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1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1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1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1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}</m:t>
                    </m:r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charset="0"/>
                      </a:rPr>
                      <m:t>𝑘</m:t>
                    </m:r>
                    <m:r>
                      <a:rPr lang="en-US" altLang="ja-JP" b="0" i="1" dirty="0" smtClean="0">
                        <a:latin typeface="Cambria Math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ja-JP" altLang="en-US" dirty="0" smtClean="0"/>
                  <a:t>で設定すると</a:t>
                </a:r>
                <a:r>
                  <a:rPr lang="en-US" altLang="ja-JP" dirty="0" smtClean="0"/>
                  <a:t>target vector</a:t>
                </a:r>
                <a:r>
                  <a:rPr lang="ja-JP" altLang="en-US" dirty="0" smtClean="0"/>
                  <a:t>の</a:t>
                </a:r>
                <a:r>
                  <a:rPr lang="en-US" altLang="ja-JP" dirty="0" smtClean="0"/>
                  <a:t>assign</a:t>
                </a:r>
                <a:r>
                  <a:rPr lang="ja-JP" altLang="en-US" dirty="0" smtClean="0"/>
                  <a:t>がかぶってしまうので</a:t>
                </a:r>
                <a:br>
                  <a:rPr lang="ja-JP" altLang="en-US" dirty="0" smtClean="0"/>
                </a:br>
                <a:r>
                  <a:rPr lang="ja-JP" altLang="en-US" dirty="0" smtClean="0"/>
                  <a:t>良くない</a:t>
                </a:r>
                <a:endParaRPr kumimoji="1" lang="ja-JP" altLang="en-US" dirty="0" smtClean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charset="0"/>
                      </a:rPr>
                      <m:t>𝑘</m:t>
                    </m:r>
                    <m:r>
                      <a:rPr lang="en-US" altLang="ja-JP" b="0" i="1" dirty="0" smtClean="0">
                        <a:latin typeface="Cambria Math" charset="0"/>
                      </a:rPr>
                      <m:t>≥</m:t>
                    </m:r>
                    <m:r>
                      <a:rPr lang="en-US" altLang="ja-JP" b="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ja-JP" altLang="en-US" dirty="0" smtClean="0"/>
                  <a:t>だが、</a:t>
                </a:r>
                <a:r>
                  <a:rPr kumimoji="1" lang="ja-JP" altLang="en-US" dirty="0" smtClean="0"/>
                  <a:t>実際は面倒なので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charset="0"/>
                      </a:rPr>
                      <m:t>𝑘</m:t>
                    </m:r>
                    <m:r>
                      <a:rPr lang="en-US" altLang="ja-JP" b="0" i="1" dirty="0" smtClean="0">
                        <a:latin typeface="Cambria Math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kumimoji="1" lang="ja-JP" altLang="en-US" dirty="0" smtClean="0"/>
                  <a:t>に設定</a:t>
                </a:r>
              </a:p>
              <a:p>
                <a:endParaRPr lang="ja-JP" altLang="en-US" dirty="0"/>
              </a:p>
              <a:p>
                <a:r>
                  <a:rPr kumimoji="1" lang="ja-JP" altLang="en-US" dirty="0" smtClean="0"/>
                  <a:t>すべての画像に、異なる</a:t>
                </a:r>
                <a:r>
                  <a:rPr kumimoji="1" lang="en-US" altLang="ja-JP" dirty="0" smtClean="0"/>
                  <a:t>target</a:t>
                </a:r>
                <a:r>
                  <a:rPr kumimoji="1" lang="ja-JP" altLang="en-US" dirty="0" smtClean="0"/>
                  <a:t>が一度ずつ</a:t>
                </a:r>
                <a:r>
                  <a:rPr kumimoji="1" lang="en-US" altLang="ja-JP" dirty="0" smtClean="0"/>
                  <a:t>assign</a:t>
                </a:r>
                <a:r>
                  <a:rPr kumimoji="1" lang="ja-JP" altLang="en-US" dirty="0" smtClean="0"/>
                  <a:t>される</a:t>
                </a: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40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余談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8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en-US" altLang="ja-JP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latin typeface="Cambria Math" charset="0"/>
                                </a:rPr>
                                <m:t>𝑄</m:t>
                              </m:r>
                              <m:r>
                                <a:rPr lang="en-US" altLang="ja-JP" i="1">
                                  <a:latin typeface="Cambria Math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altLang="ja-JP" i="1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𝑋</m:t>
                                  </m:r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 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charset="0"/>
                                    </a:rPr>
                                    <m:t>PC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e>
                        <m:sup>
                          <m:r>
                            <a:rPr lang="en-US" altLang="ja-JP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n-US" altLang="ja-JP" i="1" dirty="0">
                  <a:latin typeface="Cambria Math" charset="0"/>
                </a:endParaRPr>
              </a:p>
              <a:p>
                <a:pPr marL="1080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charset="0"/>
                        </a:rPr>
                        <m:t>𝑄</m:t>
                      </m:r>
                      <m:r>
                        <a:rPr lang="en-US" altLang="ja-JP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ja-JP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ja-JP" i="1">
                              <a:latin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charset="0"/>
                                </a:rPr>
                                <m:t>×</m:t>
                              </m:r>
                              <m:r>
                                <a:rPr lang="en-US" altLang="ja-JP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altLang="ja-JP" i="1">
                          <a:latin typeface="Cambria Math" charset="0"/>
                        </a:rPr>
                        <m:t> </m:t>
                      </m:r>
                      <m:r>
                        <a:rPr lang="en-US" altLang="ja-JP" i="1">
                          <a:latin typeface="Cambria Math" charset="0"/>
                        </a:rPr>
                        <m:t>𝑃</m:t>
                      </m:r>
                      <m:sSub>
                        <m:sSub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charset="0"/>
                            </a:rPr>
                            <m:t>1</m:t>
                          </m:r>
                        </m:e>
                        <m:sub>
                          <m:r>
                            <a:rPr lang="en-US" altLang="ja-JP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charset="0"/>
                            </a:rPr>
                            <m:t>1</m:t>
                          </m:r>
                        </m:e>
                        <m:sub>
                          <m:r>
                            <a:rPr lang="en-US" altLang="ja-JP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i="1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altLang="ja-JP" dirty="0"/>
              </a:p>
              <a:p>
                <a:pPr marL="108000" indent="0">
                  <a:buNone/>
                </a:pPr>
                <a:endParaRPr lang="en-US" altLang="ja-JP" dirty="0" smtClean="0"/>
              </a:p>
              <a:p>
                <a:pPr marL="108000" indent="0" algn="ctr">
                  <a:buNone/>
                </a:pPr>
                <a:r>
                  <a:rPr lang="en-US" altLang="ja-JP" dirty="0" smtClean="0"/>
                  <a:t>Assign matrix</a:t>
                </a:r>
                <a:r>
                  <a:rPr lang="ja-JP" altLang="en-US" dirty="0" smtClean="0"/>
                  <a:t>の条件を少し変えて、</a:t>
                </a:r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を学習しないとすると、</a:t>
                </a:r>
                <a:br>
                  <a:rPr lang="ja-JP" altLang="en-US" dirty="0" smtClean="0"/>
                </a:br>
                <a:r>
                  <a:rPr lang="en-US" altLang="ja-JP" dirty="0" smtClean="0"/>
                  <a:t>k-means</a:t>
                </a:r>
                <a:r>
                  <a:rPr lang="ja-JP" altLang="en-US" dirty="0" smtClean="0"/>
                  <a:t>の目的関数になる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3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Target representations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5914" y="1197980"/>
                <a:ext cx="10461356" cy="5005596"/>
              </a:xfrm>
            </p:spPr>
            <p:txBody>
              <a:bodyPr>
                <a:normAutofit/>
              </a:bodyPr>
              <a:lstStyle/>
              <a:p>
                <a:pPr marL="108000" indent="0">
                  <a:buNone/>
                </a:pPr>
                <a:r>
                  <a:rPr lang="en-US" altLang="ja-JP" dirty="0" smtClean="0"/>
                  <a:t>predefined target representation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𝐶</m:t>
                    </m:r>
                    <m:r>
                      <a:rPr lang="en-US" altLang="ja-JP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ja-JP" i="1">
                            <a:latin typeface="Cambria Math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charset="0"/>
                          </a:rPr>
                          <m:t>×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をどう決めるか</a:t>
                </a:r>
                <a:endParaRPr lang="en-US" altLang="ja-JP" dirty="0" smtClean="0"/>
              </a:p>
              <a:p>
                <a:pPr marL="108000" indent="0">
                  <a:buNone/>
                </a:pPr>
                <a:endParaRPr kumimoji="1" lang="en-US" altLang="ja-JP" b="0" dirty="0" smtClean="0">
                  <a:latin typeface="+mn-ea"/>
                  <a:cs typeface="Cambria Math" charset="0"/>
                </a:endParaRPr>
              </a:p>
              <a:p>
                <a:pPr marL="108000" indent="0">
                  <a:buNone/>
                </a:pPr>
                <a:r>
                  <a:rPr kumimoji="1" lang="ja-JP" altLang="en-US" b="0" dirty="0" smtClean="0">
                    <a:latin typeface="+mn-ea"/>
                    <a:cs typeface="Cambria Math" charset="0"/>
                  </a:rPr>
                  <a:t>案</a:t>
                </a:r>
                <a:r>
                  <a:rPr kumimoji="1" lang="en-US" altLang="ja-JP" b="0" dirty="0" smtClean="0">
                    <a:latin typeface="+mn-ea"/>
                    <a:cs typeface="Cambria Math" charset="0"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ja-JP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の標準基底から</a:t>
                </a:r>
                <a:r>
                  <a:rPr kumimoji="1" lang="en-US" altLang="ja-JP" dirty="0" smtClean="0"/>
                  <a:t> k </a:t>
                </a:r>
                <a:r>
                  <a:rPr kumimoji="1" lang="ja-JP" altLang="en-US" dirty="0" smtClean="0"/>
                  <a:t>個選ぶ</a:t>
                </a:r>
                <a:r>
                  <a:rPr kumimoji="1" lang="en-US" altLang="ja-JP" dirty="0" smtClean="0"/>
                  <a:t> (</a:t>
                </a:r>
                <a:r>
                  <a:rPr kumimoji="1" lang="ja-JP" altLang="en-US" dirty="0" smtClean="0"/>
                  <a:t>単純</a:t>
                </a:r>
                <a:r>
                  <a:rPr kumimoji="1" lang="en-US" altLang="ja-JP" dirty="0" smtClean="0"/>
                  <a:t>)</a:t>
                </a:r>
              </a:p>
              <a:p>
                <a:r>
                  <a:rPr kumimoji="1" lang="en-US" altLang="ja-JP" sz="2800" dirty="0" smtClean="0"/>
                  <a:t>Target</a:t>
                </a:r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one-hot vector</a:t>
                </a:r>
                <a:r>
                  <a:rPr kumimoji="1" lang="ja-JP" altLang="en-US" sz="2800" dirty="0" smtClean="0"/>
                  <a:t>、つまり各画像がすべてなんらかの</a:t>
                </a:r>
                <a:r>
                  <a:rPr kumimoji="1" lang="en-US" altLang="ja-JP" sz="2800" dirty="0" smtClean="0"/>
                  <a:t>unique</a:t>
                </a:r>
                <a:r>
                  <a:rPr kumimoji="1" lang="ja-JP" altLang="en-US" sz="2800" dirty="0" smtClean="0"/>
                  <a:t>ラベルに</a:t>
                </a:r>
                <a:r>
                  <a:rPr kumimoji="1" lang="en-US" altLang="ja-JP" sz="2800" dirty="0" smtClean="0"/>
                  <a:t>assign</a:t>
                </a:r>
                <a:r>
                  <a:rPr kumimoji="1" lang="ja-JP" altLang="en-US" sz="2800" dirty="0" smtClean="0"/>
                  <a:t>され、それらすべて直交するように学習</a:t>
                </a:r>
                <a:endParaRPr kumimoji="1" lang="en-US" altLang="ja-JP" sz="2800" dirty="0" smtClean="0"/>
              </a:p>
              <a:p>
                <a:pPr marL="360000" lvl="1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charset="0"/>
                  <a:buChar char="•"/>
                </a:pPr>
                <a:r>
                  <a:rPr lang="ja-JP" altLang="en-US" sz="2800" dirty="0"/>
                  <a:t>画像間の関係とかも学習したいから違う</a:t>
                </a:r>
              </a:p>
              <a:p>
                <a:endParaRPr kumimoji="1" lang="en-US" altLang="ja-JP" sz="2800" dirty="0" smtClean="0"/>
              </a:p>
              <a:p>
                <a:pPr marL="108000" indent="0">
                  <a:buNone/>
                </a:pPr>
                <a:endParaRPr lang="en-US" altLang="ja-JP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08000" indent="0">
                  <a:buNone/>
                </a:pPr>
                <a:endParaRPr lang="en-US" altLang="ja-JP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914" y="1197980"/>
                <a:ext cx="10461356" cy="5005596"/>
              </a:xfrm>
              <a:blipFill rotWithShape="0">
                <a:blip r:embed="rId2"/>
                <a:stretch>
                  <a:fillRect l="-991" t="-1705" r="-2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8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Target representations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5914" y="1197980"/>
                <a:ext cx="10461356" cy="5005596"/>
              </a:xfrm>
            </p:spPr>
            <p:txBody>
              <a:bodyPr>
                <a:normAutofit/>
              </a:bodyPr>
              <a:lstStyle/>
              <a:p>
                <a:pPr marL="108000" indent="0">
                  <a:buNone/>
                </a:pPr>
                <a:r>
                  <a:rPr lang="en-US" altLang="ja-JP" dirty="0" smtClean="0"/>
                  <a:t>predefined target representation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𝐶</m:t>
                    </m:r>
                    <m:r>
                      <a:rPr lang="en-US" altLang="ja-JP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ja-JP" i="1">
                            <a:latin typeface="Cambria Math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charset="0"/>
                          </a:rPr>
                          <m:t>×</m:t>
                        </m:r>
                        <m:r>
                          <a:rPr lang="en-US" altLang="ja-JP" i="1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をどう決めるか</a:t>
                </a:r>
                <a:endParaRPr lang="en-US" altLang="ja-JP" dirty="0" smtClean="0"/>
              </a:p>
              <a:p>
                <a:pPr marL="108000" indent="0">
                  <a:buNone/>
                </a:pPr>
                <a:endParaRPr lang="en-US" altLang="ja-JP" dirty="0" smtClean="0">
                  <a:latin typeface="+mn-ea"/>
                  <a:cs typeface="Cambria Math" charset="0"/>
                </a:endParaRPr>
              </a:p>
              <a:p>
                <a:pPr marL="108000" indent="0">
                  <a:buNone/>
                </a:pPr>
                <a:r>
                  <a:rPr lang="ja-JP" altLang="en-US" dirty="0" smtClean="0">
                    <a:latin typeface="+mn-ea"/>
                    <a:cs typeface="Cambria Math" charset="0"/>
                  </a:rPr>
                  <a:t>案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空間上の超球</a:t>
                </a:r>
                <a:r>
                  <a:rPr lang="en-US" altLang="ja-JP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unit sphere) </a:t>
                </a:r>
                <a:r>
                  <a:rPr lang="ja-JP" altLang="en-US" dirty="0"/>
                  <a:t>から</a:t>
                </a:r>
                <a:r>
                  <a:rPr lang="en-US" altLang="ja-JP" dirty="0"/>
                  <a:t>random </a:t>
                </a:r>
                <a:r>
                  <a:rPr lang="en-US" altLang="ja-JP" dirty="0" smtClean="0"/>
                  <a:t>sampling</a:t>
                </a:r>
                <a:endParaRPr lang="en-US" altLang="ja-JP" sz="2800" dirty="0" smtClean="0"/>
              </a:p>
              <a:p>
                <a:r>
                  <a:rPr lang="en-US" altLang="ja-JP" dirty="0" smtClean="0"/>
                  <a:t>Noise </a:t>
                </a:r>
                <a:r>
                  <a:rPr lang="en-US" altLang="ja-JP" dirty="0"/>
                  <a:t>as Target (NAT</a:t>
                </a:r>
                <a:r>
                  <a:rPr lang="en-US" altLang="ja-JP" dirty="0" smtClean="0"/>
                  <a:t>)</a:t>
                </a:r>
              </a:p>
              <a:p>
                <a:r>
                  <a:rPr lang="ja-JP" altLang="en-US" dirty="0" smtClean="0"/>
                  <a:t>画像から超球内</a:t>
                </a:r>
                <a:r>
                  <a:rPr lang="ja-JP" altLang="en-US" dirty="0"/>
                  <a:t>の一様分布</a:t>
                </a:r>
                <a:r>
                  <a:rPr lang="en-US" altLang="ja-JP" dirty="0"/>
                  <a:t> (</a:t>
                </a:r>
                <a:r>
                  <a:rPr lang="ja-JP" altLang="en-US" dirty="0"/>
                  <a:t>多様体</a:t>
                </a:r>
                <a:r>
                  <a:rPr lang="ja-JP" altLang="en-US" dirty="0" smtClean="0"/>
                  <a:t>）へのマッピングを解く問題</a:t>
                </a:r>
                <a:endParaRPr lang="en-US" altLang="ja-JP" dirty="0" smtClean="0"/>
              </a:p>
              <a:p>
                <a:r>
                  <a:rPr lang="en-US" altLang="ja-JP" dirty="0" smtClean="0"/>
                  <a:t>K</a:t>
                </a:r>
                <a:r>
                  <a:rPr lang="ja-JP" altLang="en-US" dirty="0" smtClean="0"/>
                  <a:t>個の</a:t>
                </a:r>
                <a:r>
                  <a:rPr lang="en-US" altLang="ja-JP" dirty="0" smtClean="0"/>
                  <a:t>target vector</a:t>
                </a:r>
                <a:r>
                  <a:rPr lang="ja-JP" altLang="en-US" dirty="0" smtClean="0"/>
                  <a:t>は多様体の近似</a:t>
                </a:r>
                <a:endParaRPr lang="en-US" altLang="ja-JP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08000" indent="0">
                  <a:buNone/>
                </a:pPr>
                <a:endParaRPr lang="en-US" altLang="ja-JP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914" y="1197980"/>
                <a:ext cx="10461356" cy="5005596"/>
              </a:xfrm>
              <a:blipFill rotWithShape="0">
                <a:blip r:embed="rId2"/>
                <a:stretch>
                  <a:fillRect l="-991" t="-1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5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22350" indent="-514350">
                  <a:buFont typeface="+mj-lt"/>
                  <a:buAutoNum type="arabicPeriod"/>
                </a:pPr>
                <a:endParaRPr kumimoji="1" lang="en-US" altLang="ja-JP" dirty="0" smtClean="0"/>
              </a:p>
              <a:p>
                <a:pPr marL="622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半径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の</a:t>
                </a:r>
                <a:r>
                  <a:rPr kumimoji="1" lang="en-US" altLang="ja-JP" dirty="0" smtClean="0"/>
                  <a:t>d</a:t>
                </a:r>
                <a:r>
                  <a:rPr kumimoji="1" lang="ja-JP" altLang="en-US" dirty="0" smtClean="0"/>
                  <a:t>次元超球から</a:t>
                </a:r>
                <a:r>
                  <a:rPr lang="en-US" altLang="ja-JP" dirty="0" smtClean="0"/>
                  <a:t>k</a:t>
                </a:r>
                <a:r>
                  <a:rPr lang="ja-JP" altLang="en-US" dirty="0" smtClean="0"/>
                  <a:t>個</a:t>
                </a:r>
                <a:r>
                  <a:rPr lang="en-US" altLang="ja-JP" dirty="0" smtClean="0"/>
                  <a:t>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target vector</a:t>
                </a:r>
                <a:r>
                  <a:rPr lang="ja-JP" altLang="en-US" dirty="0" smtClean="0"/>
                  <a:t>をサンプリング</a:t>
                </a:r>
              </a:p>
              <a:p>
                <a:pPr marL="622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画像のマッピング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に近い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ja-JP" altLang="en-US" dirty="0" smtClean="0">
                    <a:solidFill>
                      <a:srgbClr val="FF0000"/>
                    </a:solidFill>
                  </a:rPr>
                </a:br>
                <a:r>
                  <a:rPr lang="en-US" altLang="ja-JP" dirty="0" smtClean="0">
                    <a:solidFill>
                      <a:srgbClr val="FF0000"/>
                    </a:solidFill>
                  </a:rPr>
                  <a:t>target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を探す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622350" indent="-514350">
                  <a:buFont typeface="+mj-lt"/>
                  <a:buAutoNum type="arabicPeriod"/>
                </a:pPr>
                <a:r>
                  <a:rPr lang="ja-JP" altLang="en-US" dirty="0" smtClean="0"/>
                  <a:t>それぞれの</a:t>
                </a:r>
                <a:r>
                  <a:rPr lang="en-US" altLang="ja-JP" dirty="0" smtClean="0"/>
                  <a:t>Target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に</a:t>
                </a:r>
                <a:br>
                  <a:rPr lang="ja-JP" altLang="en-US" dirty="0" smtClean="0"/>
                </a:b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𝜃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を近づける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9" t="-1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58" y="1266523"/>
            <a:ext cx="5057712" cy="44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Reassignment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8000" indent="0">
                  <a:buNone/>
                </a:pPr>
                <a:r>
                  <a:rPr lang="ja-JP" altLang="en-US" dirty="0" smtClean="0"/>
                  <a:t>どうやってマッピングから近い</a:t>
                </a:r>
                <a:r>
                  <a:rPr lang="en-US" altLang="ja-JP" dirty="0" smtClean="0"/>
                  <a:t>target vector</a:t>
                </a:r>
                <a:r>
                  <a:rPr lang="ja-JP" altLang="en-US" dirty="0" smtClean="0"/>
                  <a:t>を探して割り当てるか</a:t>
                </a:r>
                <a:endParaRPr lang="en-US" altLang="ja-JP" dirty="0" smtClean="0"/>
              </a:p>
              <a:p>
                <a:pPr marL="108000" indent="0">
                  <a:buNone/>
                </a:pPr>
                <a:r>
                  <a:rPr lang="en-US" altLang="ja-JP" dirty="0" smtClean="0"/>
                  <a:t>= </a:t>
                </a:r>
                <a:r>
                  <a:rPr lang="ja-JP" altLang="en-US" dirty="0" smtClean="0"/>
                  <a:t>どうやって</a:t>
                </a:r>
                <a:r>
                  <a:rPr lang="en-US" altLang="ja-JP" dirty="0" smtClean="0"/>
                  <a:t>assignment matrix</a:t>
                </a:r>
                <a:r>
                  <a:rPr lang="ja-JP" altLang="en-US" dirty="0" smtClean="0"/>
                  <a:t>を更新するか</a:t>
                </a:r>
              </a:p>
              <a:p>
                <a:pPr marL="108000" indent="0">
                  <a:buNone/>
                </a:pPr>
                <a:endParaRPr lang="en-US" altLang="ja-JP" dirty="0"/>
              </a:p>
              <a:p>
                <a:pPr marL="1080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ja-JP" altLang="en-US" i="1" smtClean="0">
                        <a:latin typeface="Cambria Math" charset="0"/>
                      </a:rPr>
                      <m:t>に対する</m:t>
                    </m:r>
                  </m:oMath>
                </a14:m>
                <a:r>
                  <a:rPr lang="en-US" altLang="ja-JP" dirty="0" smtClean="0"/>
                  <a:t>target vector</a:t>
                </a:r>
                <a:r>
                  <a:rPr lang="ja-JP" altLang="en-US" dirty="0" smtClean="0"/>
                  <a:t>の割り当てコストが</a:t>
                </a:r>
                <a:br>
                  <a:rPr lang="ja-JP" altLang="en-US" dirty="0" smtClean="0"/>
                </a:br>
                <a:r>
                  <a:rPr lang="ja-JP" altLang="en-US" dirty="0" smtClean="0"/>
                  <a:t>一番小さくなるようにする</a:t>
                </a:r>
                <a:endParaRPr lang="en-US" altLang="ja-JP" dirty="0" smtClean="0"/>
              </a:p>
              <a:p>
                <a:pPr marL="108000" indent="0">
                  <a:buNone/>
                </a:pPr>
                <a:endParaRPr lang="en-US" altLang="ja-JP" dirty="0"/>
              </a:p>
              <a:p>
                <a:pPr marL="108000" indent="0">
                  <a:buNone/>
                </a:pPr>
                <a:endParaRPr lang="ja-JP" altLang="en-US" dirty="0" smtClean="0"/>
              </a:p>
              <a:p>
                <a:pPr marL="108000" indent="0">
                  <a:buNone/>
                </a:pPr>
                <a:endParaRPr lang="en-US" altLang="ja-JP" dirty="0"/>
              </a:p>
              <a:p>
                <a:pPr marL="108000" indent="0">
                  <a:buNone/>
                </a:pPr>
                <a:endParaRPr lang="ja-JP" alt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91" t="-2041" b="-19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2952750" y="4267200"/>
            <a:ext cx="70485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6880" y="4212937"/>
            <a:ext cx="362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Hungarian algorithm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89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Hungarian algorithm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割り当て問題を解くためのアルゴリズム</a:t>
                </a:r>
              </a:p>
              <a:p>
                <a:r>
                  <a:rPr kumimoji="1" lang="ja-JP" altLang="en-US" dirty="0" smtClean="0"/>
                  <a:t>例</a:t>
                </a:r>
                <a:r>
                  <a:rPr kumimoji="1" lang="en-US" altLang="ja-JP" dirty="0" smtClean="0"/>
                  <a:t>. </a:t>
                </a:r>
                <a:r>
                  <a:rPr kumimoji="1" lang="ja-JP" altLang="en-US" dirty="0" smtClean="0"/>
                  <a:t>各支店が各業者に頼むと以下のようになる。</a:t>
                </a:r>
                <a:br>
                  <a:rPr kumimoji="1" lang="ja-JP" altLang="en-US" dirty="0" smtClean="0"/>
                </a:br>
                <a:r>
                  <a:rPr kumimoji="1" lang="ja-JP" altLang="en-US" dirty="0" smtClean="0"/>
                  <a:t>最適な割り当ては？？</a:t>
                </a:r>
              </a:p>
              <a:p>
                <a:endParaRPr lang="ja-JP" altLang="en-US" dirty="0"/>
              </a:p>
              <a:p>
                <a:endParaRPr kumimoji="1" lang="ja-JP" altLang="en-US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 </a:t>
                </a:r>
              </a:p>
              <a:p>
                <a:r>
                  <a:rPr kumimoji="1" lang="ja-JP" altLang="en-US" dirty="0" smtClean="0"/>
                  <a:t>詳細は割愛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4" t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102" y="2508218"/>
            <a:ext cx="5461168" cy="18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Reassignment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8000" indent="0">
                  <a:buNone/>
                </a:pPr>
                <a:r>
                  <a:rPr lang="ja-JP" altLang="en-US" dirty="0" smtClean="0"/>
                  <a:t>どうやってマッピングから近い</a:t>
                </a:r>
                <a:r>
                  <a:rPr lang="en-US" altLang="ja-JP" dirty="0" smtClean="0"/>
                  <a:t>target vector</a:t>
                </a:r>
                <a:r>
                  <a:rPr lang="ja-JP" altLang="en-US" dirty="0" smtClean="0"/>
                  <a:t>を探して割り当てるか</a:t>
                </a:r>
                <a:endParaRPr lang="en-US" altLang="ja-JP" dirty="0" smtClean="0"/>
              </a:p>
              <a:p>
                <a:pPr marL="108000" indent="0">
                  <a:buNone/>
                </a:pPr>
                <a:r>
                  <a:rPr lang="en-US" altLang="ja-JP" dirty="0" smtClean="0"/>
                  <a:t>= </a:t>
                </a:r>
                <a:r>
                  <a:rPr lang="ja-JP" altLang="en-US" dirty="0" smtClean="0"/>
                  <a:t>どうやって</a:t>
                </a:r>
                <a:r>
                  <a:rPr lang="en-US" altLang="ja-JP" dirty="0" smtClean="0"/>
                  <a:t>assignment matrix</a:t>
                </a:r>
                <a:r>
                  <a:rPr lang="ja-JP" altLang="en-US" dirty="0" smtClean="0"/>
                  <a:t>を更新するか</a:t>
                </a:r>
              </a:p>
              <a:p>
                <a:pPr marL="108000" indent="0">
                  <a:buNone/>
                </a:pPr>
                <a:endParaRPr lang="en-US" altLang="ja-JP" dirty="0" smtClean="0"/>
              </a:p>
              <a:p>
                <a:pPr marL="108000" indent="0">
                  <a:buNone/>
                </a:pPr>
                <a:r>
                  <a:rPr lang="ja-JP" altLang="en-US" dirty="0" smtClean="0"/>
                  <a:t>ハンガリアン法で</a:t>
                </a:r>
                <a:r>
                  <a:rPr lang="en-US" altLang="ja-JP" dirty="0" smtClean="0"/>
                  <a:t>reassignment -&gt;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𝑂</m:t>
                    </m:r>
                    <m:r>
                      <a:rPr lang="en-US" altLang="ja-JP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ja-JP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ja-JP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ja-JP" altLang="en-US" dirty="0"/>
                  <a:t>とか当然無理</a:t>
                </a:r>
              </a:p>
              <a:p>
                <a:pPr marL="108000" indent="0">
                  <a:buNone/>
                </a:pPr>
                <a:r>
                  <a:rPr lang="ja-JP" altLang="en-US" dirty="0" smtClean="0"/>
                  <a:t>→</a:t>
                </a:r>
                <a:r>
                  <a:rPr lang="en-US" altLang="ja-JP" dirty="0" smtClean="0"/>
                  <a:t> </a:t>
                </a:r>
                <a:r>
                  <a:rPr lang="en-US" altLang="ja-JP" dirty="0" err="1" smtClean="0"/>
                  <a:t>Minibatch</a:t>
                </a:r>
                <a:r>
                  <a:rPr lang="ja-JP" altLang="en-US" dirty="0" smtClean="0"/>
                  <a:t>学習で、その</a:t>
                </a:r>
                <a:r>
                  <a:rPr lang="en-US" altLang="ja-JP" dirty="0"/>
                  <a:t>batch</a:t>
                </a:r>
                <a:r>
                  <a:rPr lang="ja-JP" altLang="en-US" dirty="0"/>
                  <a:t>内のみで</a:t>
                </a:r>
                <a:r>
                  <a:rPr lang="en-US" altLang="ja-JP" dirty="0" smtClean="0"/>
                  <a:t>reassignment</a:t>
                </a:r>
                <a:r>
                  <a:rPr lang="ja-JP" altLang="en-US" dirty="0" smtClean="0"/>
                  <a:t>を行う</a:t>
                </a:r>
                <a:endParaRPr lang="en-US" altLang="ja-JP" dirty="0" smtClean="0"/>
              </a:p>
              <a:p>
                <a:pPr marL="108000" indent="0">
                  <a:buNone/>
                </a:pPr>
                <a:r>
                  <a:rPr lang="ja-JP" altLang="en-US" dirty="0" smtClean="0"/>
                  <a:t>→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charset="0"/>
                      </a:rPr>
                      <m:t>×</m:t>
                    </m:r>
                    <m:f>
                      <m:f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altLang="ja-JP" b="0" i="1" smtClean="0">
                            <a:latin typeface="Cambria Math" charset="0"/>
                          </a:rPr>
                          <m:t>𝑏</m:t>
                        </m:r>
                      </m:den>
                    </m:f>
                    <m:r>
                      <a:rPr lang="en-US" altLang="ja-JP" b="0" i="1" smtClean="0">
                        <a:latin typeface="Cambria Math" charset="0"/>
                      </a:rPr>
                      <m:t>=</m:t>
                    </m:r>
                    <m:r>
                      <a:rPr lang="en-US" altLang="ja-JP" b="0" i="1" smtClean="0">
                        <a:latin typeface="Cambria Math" charset="0"/>
                      </a:rPr>
                      <m:t>𝑂</m:t>
                    </m:r>
                    <m:r>
                      <a:rPr lang="en-US" altLang="ja-JP" b="0" i="1" smtClean="0">
                        <a:latin typeface="Cambria Math" charset="0"/>
                      </a:rPr>
                      <m:t>(</m:t>
                    </m:r>
                    <m:r>
                      <a:rPr lang="en-US" altLang="ja-JP" b="0" i="1" smtClean="0">
                        <a:latin typeface="Cambria Math" charset="0"/>
                      </a:rPr>
                      <m:t>𝑛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となるので、スケールできる</a:t>
                </a:r>
                <a:endParaRPr lang="en-US" altLang="ja-JP" dirty="0"/>
              </a:p>
              <a:p>
                <a:pPr marL="108000" indent="0">
                  <a:buNone/>
                </a:pPr>
                <a:endParaRPr lang="en-US" altLang="ja-JP" dirty="0"/>
              </a:p>
              <a:p>
                <a:pPr marL="108000" indent="0">
                  <a:buNone/>
                </a:pPr>
                <a:endParaRPr lang="ja-JP" altLang="en-US" dirty="0" smtClean="0"/>
              </a:p>
              <a:p>
                <a:pPr marL="108000" indent="0">
                  <a:buNone/>
                </a:pPr>
                <a:endParaRPr lang="en-US" altLang="ja-JP" dirty="0"/>
              </a:p>
              <a:p>
                <a:pPr marL="108000" indent="0">
                  <a:buNone/>
                </a:pPr>
                <a:endParaRPr lang="ja-JP" alt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91" t="-2041" b="-401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8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22350" indent="-514350">
                  <a:buFont typeface="+mj-lt"/>
                  <a:buAutoNum type="arabicPeriod"/>
                </a:pPr>
                <a:endParaRPr kumimoji="1" lang="en-US" altLang="ja-JP" dirty="0" smtClean="0"/>
              </a:p>
              <a:p>
                <a:pPr marL="622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半径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の</a:t>
                </a:r>
                <a:r>
                  <a:rPr kumimoji="1" lang="en-US" altLang="ja-JP" dirty="0" smtClean="0"/>
                  <a:t>d</a:t>
                </a:r>
                <a:r>
                  <a:rPr kumimoji="1" lang="ja-JP" altLang="en-US" dirty="0" smtClean="0"/>
                  <a:t>次元超球から</a:t>
                </a:r>
                <a:r>
                  <a:rPr lang="en-US" altLang="ja-JP" dirty="0" smtClean="0"/>
                  <a:t>k</a:t>
                </a:r>
                <a:r>
                  <a:rPr lang="ja-JP" altLang="en-US" dirty="0" smtClean="0"/>
                  <a:t>個</a:t>
                </a:r>
                <a:r>
                  <a:rPr lang="en-US" altLang="ja-JP" dirty="0" smtClean="0"/>
                  <a:t>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target vector</a:t>
                </a:r>
                <a:r>
                  <a:rPr lang="ja-JP" altLang="en-US" dirty="0" smtClean="0"/>
                  <a:t>をサンプリング</a:t>
                </a:r>
              </a:p>
              <a:p>
                <a:pPr marL="622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charset="0"/>
                      </a:rPr>
                      <m:t>画像のマッピング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ja-JP" altLang="en-US" i="1" smtClean="0">
                        <a:latin typeface="Cambria Math" charset="0"/>
                      </a:rPr>
                      <m:t>に近い</m:t>
                    </m:r>
                  </m:oMath>
                </a14:m>
                <a:r>
                  <a:rPr lang="ja-JP" altLang="en-US" dirty="0" smtClean="0"/>
                  <a:t/>
                </a:r>
                <a:br>
                  <a:rPr lang="ja-JP" altLang="en-US" dirty="0" smtClean="0"/>
                </a:br>
                <a:r>
                  <a:rPr lang="en-US" altLang="ja-JP" dirty="0" smtClean="0"/>
                  <a:t>target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を探す</a:t>
                </a:r>
                <a:endParaRPr lang="en-US" altLang="ja-JP" dirty="0" smtClean="0"/>
              </a:p>
              <a:p>
                <a:pPr marL="622350" indent="-514350">
                  <a:buFont typeface="+mj-lt"/>
                  <a:buAutoNum type="arabicPeriod"/>
                </a:pPr>
                <a:r>
                  <a:rPr lang="ja-JP" altLang="en-US" dirty="0" smtClean="0"/>
                  <a:t>それぞれの</a:t>
                </a:r>
                <a:r>
                  <a:rPr lang="en-US" altLang="ja-JP" dirty="0" smtClean="0"/>
                  <a:t>Target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に</a:t>
                </a:r>
                <a:br>
                  <a:rPr lang="ja-JP" altLang="en-US" dirty="0" smtClean="0"/>
                </a:b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𝜃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を近づける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9" t="-1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58" y="1266523"/>
            <a:ext cx="5057712" cy="44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Paper information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arXiv</a:t>
            </a:r>
            <a:r>
              <a:rPr lang="en-US" altLang="ja-JP" dirty="0"/>
              <a:t> </a:t>
            </a:r>
            <a:r>
              <a:rPr lang="en-US" altLang="ja-JP" dirty="0" smtClean="0"/>
              <a:t>preprint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(posted on 18 Apr 2017)</a:t>
            </a:r>
          </a:p>
          <a:p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でちょっと話題になってた</a:t>
            </a:r>
          </a:p>
          <a:p>
            <a:r>
              <a:rPr kumimoji="1" lang="ja-JP" altLang="en-US" dirty="0" smtClean="0"/>
              <a:t>完全にランダムなノイズをラベルに学習して</a:t>
            </a:r>
            <a:r>
              <a:rPr kumimoji="1" lang="en-US" altLang="ja-JP" dirty="0" smtClean="0"/>
              <a:t>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12306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678" y="1561306"/>
            <a:ext cx="8115441" cy="41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7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提案手法で</a:t>
            </a:r>
            <a:r>
              <a:rPr lang="en-US" altLang="ja-JP" dirty="0" err="1" smtClean="0"/>
              <a:t>Imagenet</a:t>
            </a:r>
            <a:r>
              <a:rPr lang="ja-JP" altLang="en-US" dirty="0" smtClean="0"/>
              <a:t>に対し</a:t>
            </a:r>
            <a:r>
              <a:rPr lang="en-US" altLang="ja-JP" dirty="0" smtClean="0"/>
              <a:t>unsupervised learning</a:t>
            </a:r>
          </a:p>
          <a:p>
            <a:r>
              <a:rPr kumimoji="1" lang="en-US" altLang="ja-JP" dirty="0" err="1" smtClean="0"/>
              <a:t>AlexNet</a:t>
            </a:r>
            <a:r>
              <a:rPr kumimoji="1" lang="ja-JP" altLang="en-US" dirty="0" smtClean="0"/>
              <a:t>を使用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他の</a:t>
            </a:r>
            <a:r>
              <a:rPr lang="en-US" altLang="ja-JP" dirty="0" smtClean="0"/>
              <a:t>unsupervised, semi-supervised</a:t>
            </a:r>
            <a:r>
              <a:rPr lang="ja-JP" altLang="en-US" dirty="0" smtClean="0"/>
              <a:t>と性能比較</a:t>
            </a:r>
          </a:p>
          <a:p>
            <a:r>
              <a:rPr lang="ja-JP" altLang="en-US" dirty="0" smtClean="0"/>
              <a:t>実験</a:t>
            </a:r>
            <a:r>
              <a:rPr lang="en-US" altLang="ja-JP" dirty="0" smtClean="0"/>
              <a:t>1 </a:t>
            </a:r>
            <a:r>
              <a:rPr lang="en-US" altLang="ja-JP" dirty="0" err="1" smtClean="0"/>
              <a:t>ImageNet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classification</a:t>
            </a:r>
          </a:p>
          <a:p>
            <a:pPr lvl="1"/>
            <a:r>
              <a:rPr lang="en-US" altLang="ja-JP" dirty="0" err="1"/>
              <a:t>Conv</a:t>
            </a:r>
            <a:r>
              <a:rPr lang="ja-JP" altLang="en-US" dirty="0"/>
              <a:t>より上の層は</a:t>
            </a:r>
            <a:r>
              <a:rPr lang="en-US" altLang="ja-JP" dirty="0"/>
              <a:t>freeze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/>
              <a:t>(unsupervised</a:t>
            </a:r>
            <a:r>
              <a:rPr lang="ja-JP" altLang="en-US" dirty="0"/>
              <a:t>で得られた</a:t>
            </a:r>
            <a:r>
              <a:rPr lang="en-US" altLang="ja-JP" dirty="0"/>
              <a:t>representation</a:t>
            </a:r>
            <a:r>
              <a:rPr lang="ja-JP" altLang="en-US" dirty="0"/>
              <a:t>の良さだけで勝負）</a:t>
            </a:r>
            <a:endParaRPr lang="en-US" altLang="ja-JP" dirty="0"/>
          </a:p>
          <a:p>
            <a:r>
              <a:rPr kumimoji="1" lang="ja-JP" altLang="en-US" dirty="0" smtClean="0"/>
              <a:t>実験</a:t>
            </a:r>
            <a:r>
              <a:rPr lang="en-US" altLang="ja-JP" dirty="0" smtClean="0"/>
              <a:t>2 Pascal VOC 2007</a:t>
            </a:r>
            <a:r>
              <a:rPr lang="ja-JP" altLang="en-US" dirty="0" smtClean="0"/>
              <a:t>に</a:t>
            </a:r>
            <a:r>
              <a:rPr lang="en-US" altLang="ja-JP" dirty="0" smtClean="0"/>
              <a:t>transfer learning</a:t>
            </a:r>
          </a:p>
          <a:p>
            <a:pPr lvl="1"/>
            <a:r>
              <a:rPr kumimoji="1" lang="en-US" altLang="ja-JP" dirty="0" err="1" smtClean="0"/>
              <a:t>Finetune</a:t>
            </a:r>
            <a:r>
              <a:rPr kumimoji="1" lang="en-US" altLang="ja-JP" dirty="0" smtClean="0"/>
              <a:t>, freeze</a:t>
            </a:r>
            <a:r>
              <a:rPr kumimoji="1" lang="ja-JP" altLang="en-US" dirty="0" smtClean="0"/>
              <a:t>両方で比較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Experiment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718" y="1504155"/>
            <a:ext cx="5609431" cy="4153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2514600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他</a:t>
            </a:r>
            <a:r>
              <a:rPr kumimoji="1" lang="ja-JP" altLang="en-US" sz="2800" smtClean="0"/>
              <a:t>手法より良い</a:t>
            </a:r>
            <a:endParaRPr kumimoji="1" lang="ja-JP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123470" y="3979566"/>
            <a:ext cx="459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しかし</a:t>
            </a:r>
            <a:r>
              <a:rPr kumimoji="1" lang="en-US" altLang="ja-JP" sz="2800" dirty="0" smtClean="0"/>
              <a:t>SIFT+FV</a:t>
            </a:r>
            <a:r>
              <a:rPr kumimoji="1" lang="ja-JP" altLang="en-US" sz="2800" dirty="0" smtClean="0"/>
              <a:t>に比べると惨敗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0083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18" y="1313655"/>
            <a:ext cx="6650831" cy="4834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15400" y="3361407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割と良い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8723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Nearest neighbor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647" y="1217613"/>
            <a:ext cx="9555504" cy="48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Visualizing filters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083" y="1218406"/>
            <a:ext cx="6066631" cy="4590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5833" y="5808580"/>
            <a:ext cx="3257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Alexnet</a:t>
            </a:r>
            <a:r>
              <a:rPr kumimoji="1" lang="en-US" altLang="ja-JP" sz="2400" dirty="0" smtClean="0"/>
              <a:t> with supervision</a:t>
            </a:r>
            <a:endParaRPr kumimoji="1" lang="ja-JP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67550" y="5808580"/>
            <a:ext cx="772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/>
              <a:t>NAT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14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予備実験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5914" y="1197980"/>
                <a:ext cx="10461356" cy="5050420"/>
              </a:xfrm>
            </p:spPr>
            <p:txBody>
              <a:bodyPr/>
              <a:lstStyle/>
              <a:p>
                <a:r>
                  <a:rPr kumimoji="1" lang="ja-JP" altLang="en-US" dirty="0" smtClean="0"/>
                  <a:t>普通の</a:t>
                </a:r>
                <a:r>
                  <a:rPr kumimoji="1" lang="en-US" altLang="ja-JP" dirty="0" smtClean="0"/>
                  <a:t>supervised learning</a:t>
                </a:r>
                <a:r>
                  <a:rPr kumimoji="1" lang="ja-JP" altLang="en-US" dirty="0" smtClean="0"/>
                  <a:t>で</a:t>
                </a:r>
                <a:r>
                  <a:rPr kumimoji="1" lang="en-US" altLang="ja-JP" dirty="0" err="1" smtClean="0"/>
                  <a:t>Softmax</a:t>
                </a:r>
                <a:r>
                  <a:rPr kumimoji="1" lang="ja-JP" altLang="en-US" dirty="0" smtClean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loss</a:t>
                </a:r>
                <a:r>
                  <a:rPr kumimoji="1" lang="ja-JP" altLang="en-US" dirty="0" smtClean="0"/>
                  <a:t>の比較</a:t>
                </a:r>
                <a:endParaRPr kumimoji="1" lang="en-US" altLang="ja-JP" dirty="0" smtClean="0"/>
              </a:p>
              <a:p>
                <a:pPr marL="108000" indent="0">
                  <a:buNone/>
                </a:pPr>
                <a:r>
                  <a:rPr kumimoji="1" lang="en-US" altLang="ja-JP" dirty="0" smtClean="0"/>
                  <a:t>  </a:t>
                </a:r>
                <a:r>
                  <a:rPr kumimoji="1" lang="ja-JP" altLang="en-US" dirty="0" smtClean="0"/>
                  <a:t>→</a:t>
                </a:r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出力正規化すればそんなに変わらない！</a:t>
                </a:r>
                <a:endParaRPr lang="ja-JP" altLang="en-US" dirty="0"/>
              </a:p>
              <a:p>
                <a:r>
                  <a:rPr kumimoji="1" lang="en-US" altLang="ja-JP" dirty="0" smtClean="0"/>
                  <a:t>Discrete</a:t>
                </a:r>
                <a:r>
                  <a:rPr lang="en-US" altLang="ja-JP" dirty="0"/>
                  <a:t> </a:t>
                </a:r>
                <a:r>
                  <a:rPr lang="en-US" altLang="ja-JP" dirty="0" smtClean="0"/>
                  <a:t>(one-hot) target representations</a:t>
                </a:r>
                <a:r>
                  <a:rPr lang="ja-JP" altLang="en-US" dirty="0" smtClean="0"/>
                  <a:t>は精度めっちゃ低い！</a:t>
                </a:r>
              </a:p>
              <a:p>
                <a:r>
                  <a:rPr lang="en-US" altLang="ja-JP" dirty="0" smtClean="0"/>
                  <a:t>Unsupervised learning</a:t>
                </a:r>
                <a:r>
                  <a:rPr lang="ja-JP" altLang="en-US" dirty="0" smtClean="0"/>
                  <a:t>の様々な</a:t>
                </a:r>
                <a:r>
                  <a:rPr lang="en-US" altLang="ja-JP" dirty="0" smtClean="0"/>
                  <a:t>epoch</a:t>
                </a:r>
                <a:r>
                  <a:rPr lang="ja-JP" altLang="en-US" dirty="0" smtClean="0"/>
                  <a:t>での</a:t>
                </a:r>
                <a:r>
                  <a:rPr lang="en-US" altLang="ja-JP" dirty="0" smtClean="0"/>
                  <a:t>representation</a:t>
                </a:r>
                <a:r>
                  <a:rPr lang="ja-JP" altLang="en-US" dirty="0" smtClean="0"/>
                  <a:t>を比較してみると、学習が進めば進むほど</a:t>
                </a:r>
                <a:r>
                  <a:rPr lang="en-US" altLang="ja-JP" dirty="0" smtClean="0"/>
                  <a:t>transfer learning</a:t>
                </a:r>
                <a:r>
                  <a:rPr lang="ja-JP" altLang="en-US" dirty="0" smtClean="0"/>
                  <a:t>の精度が良い</a:t>
                </a:r>
              </a:p>
              <a:p>
                <a:r>
                  <a:rPr kumimoji="1" lang="en-US" altLang="ja-JP" dirty="0" smtClean="0"/>
                  <a:t>Permutation (reassignment)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3 epoch</a:t>
                </a:r>
                <a:r>
                  <a:rPr kumimoji="1" lang="ja-JP" altLang="en-US" dirty="0" smtClean="0"/>
                  <a:t>に１回で良い</a:t>
                </a:r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（謎</a:t>
                </a:r>
                <a:r>
                  <a:rPr kumimoji="1" lang="en-US" altLang="ja-JP" dirty="0" smtClean="0"/>
                  <a:t>)</a:t>
                </a:r>
              </a:p>
              <a:p>
                <a:endParaRPr lang="en-US" altLang="ja-JP" dirty="0"/>
              </a:p>
              <a:p>
                <a:endParaRPr kumimoji="1" lang="ja-JP" altLang="en-US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914" y="1197980"/>
                <a:ext cx="10461356" cy="5050420"/>
              </a:xfrm>
              <a:blipFill rotWithShape="0">
                <a:blip r:embed="rId2"/>
                <a:stretch>
                  <a:fillRect l="-991" t="-1812" r="-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581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何をやっているのか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低次元空間上の</a:t>
            </a:r>
            <a:r>
              <a:rPr kumimoji="1" lang="en-US" altLang="ja-JP" dirty="0" smtClean="0"/>
              <a:t>fixed target vector</a:t>
            </a:r>
            <a:r>
              <a:rPr kumimoji="1" lang="ja-JP" altLang="en-US" dirty="0" smtClean="0"/>
              <a:t>に射影したい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画像の</a:t>
            </a:r>
            <a:r>
              <a:rPr kumimoji="1" lang="en-US" altLang="ja-JP" dirty="0" smtClean="0"/>
              <a:t>representation</a:t>
            </a:r>
            <a:r>
              <a:rPr kumimoji="1" lang="ja-JP" altLang="en-US" dirty="0" smtClean="0"/>
              <a:t>の分布を超球の一様分布（近似）との</a:t>
            </a:r>
            <a:br>
              <a:rPr kumimoji="1" lang="ja-JP" altLang="en-US" dirty="0" smtClean="0"/>
            </a:br>
            <a:r>
              <a:rPr kumimoji="1" lang="en-US" altLang="ja-JP" dirty="0" smtClean="0"/>
              <a:t>Earth mover distance</a:t>
            </a:r>
            <a:r>
              <a:rPr kumimoji="1" lang="ja-JP" altLang="en-US" dirty="0" smtClean="0"/>
              <a:t>を小さくしている</a:t>
            </a:r>
            <a:r>
              <a:rPr lang="en-US" altLang="ja-JP" dirty="0" smtClean="0"/>
              <a:t>??</a:t>
            </a:r>
            <a:endParaRPr kumimoji="1" lang="en-US" altLang="ja-JP" dirty="0" smtClean="0"/>
          </a:p>
          <a:p>
            <a:r>
              <a:rPr kumimoji="1" lang="en-US" altLang="ja-JP" dirty="0" smtClean="0"/>
              <a:t>Neural Network</a:t>
            </a:r>
            <a:r>
              <a:rPr kumimoji="1" lang="ja-JP" altLang="en-US" dirty="0" smtClean="0"/>
              <a:t>は基本近い感じの入力から近い感じのベクトルが出力される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特に初期）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いい感じに</a:t>
            </a:r>
            <a:r>
              <a:rPr lang="en-US" altLang="ja-JP" dirty="0" smtClean="0"/>
              <a:t>random noise</a:t>
            </a:r>
            <a:r>
              <a:rPr lang="ja-JP" altLang="en-US" dirty="0" smtClean="0"/>
              <a:t>が割り当てられる</a:t>
            </a:r>
          </a:p>
          <a:p>
            <a:r>
              <a:rPr kumimoji="1" lang="ja-JP" altLang="en-US" dirty="0" smtClean="0"/>
              <a:t>近いやつは近いという関係そのままで、</a:t>
            </a:r>
            <a:br>
              <a:rPr kumimoji="1" lang="ja-JP" altLang="en-US" dirty="0" smtClean="0"/>
            </a:br>
            <a:r>
              <a:rPr kumimoji="1" lang="ja-JP" altLang="en-US" dirty="0" smtClean="0"/>
              <a:t>かつそれらをいい感じに遠ざける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Information Maximization View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endParaRPr kumimoji="1" lang="ja-JP" altLang="en-US" dirty="0" smtClean="0"/>
          </a:p>
          <a:p>
            <a:pPr marL="108000" indent="0">
              <a:buNone/>
            </a:pPr>
            <a:endParaRPr lang="ja-JP" altLang="en-US" dirty="0"/>
          </a:p>
          <a:p>
            <a:pPr marL="108000" indent="0">
              <a:buNone/>
            </a:pPr>
            <a:endParaRPr kumimoji="1" lang="ja-JP" altLang="en-US" dirty="0" smtClean="0"/>
          </a:p>
          <a:p>
            <a:pPr marL="108000" indent="0">
              <a:buNone/>
            </a:pPr>
            <a:r>
              <a:rPr lang="ja-JP" altLang="en-US" dirty="0"/>
              <a:t>		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592" y="1706998"/>
            <a:ext cx="2832100" cy="346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6600" y="3025050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</a:t>
            </a:r>
            <a:r>
              <a:rPr kumimoji="1" lang="ja-JP" altLang="en-US" sz="2400" dirty="0" smtClean="0"/>
              <a:t>人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のブログ</a:t>
            </a:r>
            <a:endParaRPr kumimoji="1" lang="ja-JP" alt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95800" y="3440548"/>
            <a:ext cx="148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51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Information Maximization View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kumimoji="1" lang="en-US" altLang="ja-JP" dirty="0" smtClean="0"/>
              <a:t>In </a:t>
            </a:r>
            <a:r>
              <a:rPr kumimoji="1" lang="en-US" altLang="ja-JP" dirty="0" err="1" smtClean="0"/>
              <a:t>InfoMax</a:t>
            </a:r>
            <a:r>
              <a:rPr kumimoji="1" lang="en-US" altLang="ja-JP" dirty="0" smtClean="0"/>
              <a:t> principle</a:t>
            </a:r>
            <a:r>
              <a:rPr lang="en-US" altLang="ja-JP" dirty="0" smtClean="0"/>
              <a:t>, good </a:t>
            </a:r>
            <a:r>
              <a:rPr kumimoji="1" lang="en-US" altLang="ja-JP" dirty="0" smtClean="0"/>
              <a:t>representation is </a:t>
            </a:r>
            <a:r>
              <a:rPr kumimoji="1" lang="is-IS" altLang="ja-JP" dirty="0" smtClean="0"/>
              <a:t>…</a:t>
            </a:r>
            <a:endParaRPr kumimoji="1" lang="en-US" altLang="ja-JP" dirty="0" smtClean="0"/>
          </a:p>
          <a:p>
            <a:r>
              <a:rPr lang="en-US" altLang="ja-JP" dirty="0" smtClean="0"/>
              <a:t>Compact (</a:t>
            </a:r>
            <a:r>
              <a:rPr lang="en-US" altLang="ja-JP" dirty="0"/>
              <a:t>in terms of it's entropy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R</a:t>
            </a:r>
            <a:r>
              <a:rPr lang="en-US" altLang="ja-JP" dirty="0" smtClean="0"/>
              <a:t>etains </a:t>
            </a:r>
            <a:r>
              <a:rPr lang="en-US" altLang="ja-JP" dirty="0"/>
              <a:t>as much information about the input </a:t>
            </a:r>
            <a:r>
              <a:rPr lang="en-US" altLang="ja-JP" dirty="0" smtClean="0"/>
              <a:t>X</a:t>
            </a:r>
          </a:p>
          <a:p>
            <a:pPr marL="108000" indent="0">
              <a:buNone/>
            </a:pP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09" y="3105150"/>
            <a:ext cx="7219591" cy="1130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84780" y="4384036"/>
                <a:ext cx="335604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ℍ</m:t>
                    </m:r>
                  </m:oMath>
                </a14:m>
                <a:r>
                  <a:rPr kumimoji="1" lang="en-US" altLang="ja-JP" sz="2800" dirty="0" smtClean="0"/>
                  <a:t> : </a:t>
                </a:r>
                <a:r>
                  <a:rPr kumimoji="1" lang="en-US" altLang="ja-JP" sz="2800" dirty="0" err="1" smtClean="0"/>
                  <a:t>shannon</a:t>
                </a:r>
                <a:r>
                  <a:rPr kumimoji="1" lang="en-US" altLang="ja-JP" sz="2800" dirty="0" smtClean="0"/>
                  <a:t> entropy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𝕀</m:t>
                    </m:r>
                  </m:oMath>
                </a14:m>
                <a:r>
                  <a:rPr kumimoji="1" lang="en-US" altLang="ja-JP" sz="2800" dirty="0" smtClean="0"/>
                  <a:t>: mutual information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80" y="4384036"/>
                <a:ext cx="3356047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5732" r="-2359" b="-17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6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Paper information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arXiv</a:t>
            </a:r>
            <a:r>
              <a:rPr lang="en-US" altLang="ja-JP" dirty="0"/>
              <a:t> </a:t>
            </a:r>
            <a:r>
              <a:rPr lang="en-US" altLang="ja-JP" dirty="0" smtClean="0"/>
              <a:t>preprint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(posted on 18 Apr 2017)</a:t>
            </a:r>
          </a:p>
          <a:p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でちょっと話題になってた</a:t>
            </a:r>
          </a:p>
          <a:p>
            <a:r>
              <a:rPr kumimoji="1" lang="ja-JP" altLang="en-US" dirty="0" smtClean="0"/>
              <a:t>完全にランダムなノイズをラベルに学習して</a:t>
            </a:r>
            <a:r>
              <a:rPr kumimoji="1" lang="en-US" altLang="ja-JP" dirty="0" smtClean="0"/>
              <a:t>representation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5951" y="36217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smtClean="0"/>
              <a:t>意味不明</a:t>
            </a:r>
            <a:endParaRPr kumimoji="1" lang="ja-JP" altLang="en-US" sz="3600" b="1"/>
          </a:p>
        </p:txBody>
      </p:sp>
      <p:sp>
        <p:nvSpPr>
          <p:cNvPr id="5" name="Right Arrow 4"/>
          <p:cNvSpPr/>
          <p:nvPr/>
        </p:nvSpPr>
        <p:spPr>
          <a:xfrm>
            <a:off x="5271245" y="3667001"/>
            <a:ext cx="932329" cy="55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9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Information Maximization View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8000" indent="0">
                  <a:buNone/>
                </a:pPr>
                <a:r>
                  <a:rPr kumimoji="1" lang="en-US" altLang="ja-JP" dirty="0" smtClean="0"/>
                  <a:t>In this paper, </a:t>
                </a:r>
              </a:p>
              <a:p>
                <a:pPr marL="622350" indent="-514350">
                  <a:buFont typeface="+mj-lt"/>
                  <a:buAutoNum type="arabicPeriod"/>
                </a:pPr>
                <a:r>
                  <a:rPr lang="en-US" altLang="ja-JP" dirty="0" smtClean="0"/>
                  <a:t>Restrict the </a:t>
                </a:r>
                <a:r>
                  <a:rPr lang="en-US" altLang="ja-JP" dirty="0"/>
                  <a:t>domain of </a:t>
                </a:r>
                <a:r>
                  <a:rPr lang="en-US" altLang="ja-JP" dirty="0" smtClean="0"/>
                  <a:t>representation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altLang="ja-JP" dirty="0"/>
                  <a:t> to a finite </a:t>
                </a:r>
                <a:r>
                  <a:rPr lang="en-US" altLang="ja-JP" dirty="0" smtClean="0"/>
                  <a:t>volume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unit sphere)</a:t>
                </a:r>
              </a:p>
              <a:p>
                <a:pPr marL="622350" indent="-514350">
                  <a:buFont typeface="+mj-lt"/>
                  <a:buAutoNum type="arabicPeriod"/>
                </a:pPr>
                <a:endParaRPr kumimoji="1" lang="en-US" altLang="ja-JP" dirty="0" smtClean="0"/>
              </a:p>
              <a:p>
                <a:pPr marL="622350" indent="-514350">
                  <a:buFont typeface="+mj-lt"/>
                  <a:buAutoNum type="arabicPeriod"/>
                </a:pPr>
                <a:r>
                  <a:rPr lang="en-US" altLang="ja-JP" dirty="0" smtClean="0"/>
                  <a:t>Each image is assigned to different target vector</a:t>
                </a:r>
              </a:p>
              <a:p>
                <a:pPr marL="622350" indent="-514350">
                  <a:buFont typeface="+mj-lt"/>
                  <a:buAutoNum type="arabicPeriod"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9" t="-1361" r="-1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85850" y="2819400"/>
                <a:ext cx="5021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08000" indent="0">
                  <a:buNone/>
                </a:pPr>
                <a:r>
                  <a:rPr kumimoji="1"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→</a:t>
                </a:r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ℍ</m:t>
                    </m:r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;</m:t>
                    </m:r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)]</m:t>
                    </m:r>
                  </m:oMath>
                </a14:m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upper bounded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2819400"/>
                <a:ext cx="5021631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43" t="-11765" r="-1578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85850" y="4136958"/>
            <a:ext cx="11193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0">
              <a:buNone/>
            </a:pP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each representation is discriminative ?? (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ここだけ僕の適当な考えです）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317" y="4977462"/>
            <a:ext cx="109528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次元を落としつつ情報量最大化を満たす</a:t>
            </a:r>
            <a:r>
              <a:rPr kumimoji="1"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representation</a:t>
            </a: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の学習に相当？</a:t>
            </a:r>
          </a:p>
          <a:p>
            <a:pPr algn="ctr"/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いまいちピンと来ず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6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直観と反しすぎる気がしたけど、よくよく考えると納得できなくもない、という感じ</a:t>
            </a:r>
          </a:p>
          <a:p>
            <a:r>
              <a:rPr kumimoji="1" lang="ja-JP" altLang="en-US" dirty="0" smtClean="0"/>
              <a:t>実装がすごく簡単で良い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42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kumimoji="1" lang="ja-JP" altLang="en-US" b="1" dirty="0" smtClean="0"/>
              <a:t>高次元データから良質な低次元特徴量を抽出したい</a:t>
            </a:r>
            <a:endParaRPr kumimoji="1" lang="en-US" altLang="ja-JP" b="1" dirty="0" smtClean="0"/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CNN</a:t>
            </a:r>
            <a:r>
              <a:rPr kumimoji="1" lang="ja-JP" altLang="en-US" dirty="0" smtClean="0"/>
              <a:t>による表現学習はとても優秀だが、完全にラベル依存</a:t>
            </a:r>
          </a:p>
          <a:p>
            <a:pPr lvl="1">
              <a:lnSpc>
                <a:spcPct val="150000"/>
              </a:lnSpc>
            </a:pPr>
            <a:r>
              <a:rPr kumimoji="1" lang="ja-JP" altLang="en-US" dirty="0" smtClean="0"/>
              <a:t>例えば</a:t>
            </a:r>
            <a:r>
              <a:rPr kumimoji="1" lang="en-US" altLang="ja-JP" dirty="0" err="1" smtClean="0"/>
              <a:t>ImageNet</a:t>
            </a:r>
            <a:r>
              <a:rPr kumimoji="1" lang="ja-JP" altLang="en-US" dirty="0" smtClean="0"/>
              <a:t>では後半の特徴量では背景はほぼ無視される的な</a:t>
            </a:r>
            <a:endParaRPr lang="ja-JP" altLang="en-US" dirty="0" smtClean="0"/>
          </a:p>
          <a:p>
            <a:pPr lvl="1">
              <a:lnSpc>
                <a:spcPct val="150000"/>
              </a:lnSpc>
            </a:pPr>
            <a:endParaRPr kumimoji="1" lang="ja-JP" altLang="en-US" dirty="0"/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教師無しで表現学習がしたい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298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自己組織化マップ</a:t>
            </a:r>
          </a:p>
          <a:p>
            <a:pPr lvl="1"/>
            <a:r>
              <a:rPr lang="ja-JP" altLang="en-US" dirty="0" smtClean="0"/>
              <a:t>割と発想が似てる気がする</a:t>
            </a:r>
            <a:endParaRPr lang="en-US" altLang="ja-JP" dirty="0"/>
          </a:p>
          <a:p>
            <a:pPr lvl="1"/>
            <a:r>
              <a:rPr lang="ja-JP" altLang="en-US" dirty="0" smtClean="0"/>
              <a:t>提案手法は</a:t>
            </a:r>
            <a:r>
              <a:rPr lang="en-US" altLang="ja-JP" dirty="0" smtClean="0"/>
              <a:t>input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target</a:t>
            </a:r>
            <a:r>
              <a:rPr lang="en-US" altLang="ja-JP" dirty="0"/>
              <a:t> </a:t>
            </a:r>
            <a:r>
              <a:rPr lang="en-US" altLang="ja-JP" dirty="0" smtClean="0"/>
              <a:t>noise</a:t>
            </a:r>
            <a:r>
              <a:rPr lang="ja-JP" altLang="en-US" dirty="0" smtClean="0"/>
              <a:t>に近づけるが、</a:t>
            </a:r>
            <a:br>
              <a:rPr lang="ja-JP" altLang="en-US" dirty="0" smtClean="0"/>
            </a:br>
            <a:r>
              <a:rPr lang="en-US" altLang="ja-JP" dirty="0" smtClean="0"/>
              <a:t>SOM</a:t>
            </a:r>
            <a:r>
              <a:rPr lang="ja-JP" altLang="en-US" dirty="0" smtClean="0"/>
              <a:t>は逆に</a:t>
            </a:r>
            <a:r>
              <a:rPr lang="en-US" altLang="ja-JP" dirty="0" smtClean="0"/>
              <a:t>target</a:t>
            </a:r>
            <a:r>
              <a:rPr lang="ja-JP" altLang="en-US" dirty="0"/>
              <a:t>を</a:t>
            </a:r>
            <a:r>
              <a:rPr lang="en-US" altLang="ja-JP" dirty="0"/>
              <a:t>input</a:t>
            </a:r>
            <a:r>
              <a:rPr lang="ja-JP" altLang="en-US" dirty="0"/>
              <a:t>に</a:t>
            </a:r>
            <a:r>
              <a:rPr lang="ja-JP" altLang="en-US" dirty="0" smtClean="0"/>
              <a:t>近づけている感じ</a:t>
            </a:r>
            <a:endParaRPr lang="en-US" altLang="ja-JP" dirty="0"/>
          </a:p>
          <a:p>
            <a:endParaRPr lang="ja-JP" altLang="en-US" dirty="0" smtClean="0"/>
          </a:p>
          <a:p>
            <a:r>
              <a:rPr lang="en-US" altLang="ja-JP" dirty="0" smtClean="0"/>
              <a:t>Discriminative clustering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ちょっと把握しきれませんでしたが半正定値計画問題を説いて</a:t>
            </a:r>
            <a:r>
              <a:rPr lang="en-US" altLang="ja-JP" dirty="0" smtClean="0"/>
              <a:t>unsupervised</a:t>
            </a:r>
            <a:r>
              <a:rPr lang="ja-JP" altLang="en-US" dirty="0" smtClean="0"/>
              <a:t>にクラスタリングをするみたいな話らしいです。</a:t>
            </a:r>
          </a:p>
          <a:p>
            <a:pPr lvl="1"/>
            <a:r>
              <a:rPr lang="ja-JP" altLang="en-US" dirty="0" smtClean="0"/>
              <a:t>著者曰く発想は近いけど、こっちは</a:t>
            </a:r>
            <a:r>
              <a:rPr lang="en-US" altLang="ja-JP" dirty="0" smtClean="0"/>
              <a:t>online learning</a:t>
            </a:r>
            <a:r>
              <a:rPr lang="ja-JP" altLang="en-US" dirty="0" smtClean="0"/>
              <a:t>ができてスケールするとのこと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8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 (deep)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Self-supervision</a:t>
            </a:r>
          </a:p>
          <a:p>
            <a:pPr lvl="1"/>
            <a:r>
              <a:rPr lang="ja-JP" altLang="en-US" dirty="0"/>
              <a:t>パズル</a:t>
            </a:r>
            <a:r>
              <a:rPr lang="ja-JP" altLang="en-US" dirty="0" smtClean="0"/>
              <a:t>解かせてみるとか、ビデオで近い画像は特徴似てるとか</a:t>
            </a:r>
            <a:endParaRPr lang="en-US" altLang="ja-JP" dirty="0" smtClean="0"/>
          </a:p>
          <a:p>
            <a:r>
              <a:rPr lang="en-US" altLang="ja-JP" dirty="0" smtClean="0"/>
              <a:t>Clustering based, Retrieval based</a:t>
            </a:r>
          </a:p>
          <a:p>
            <a:pPr lvl="1"/>
            <a:r>
              <a:rPr lang="en-US" altLang="ja-JP" dirty="0" smtClean="0"/>
              <a:t>scale</a:t>
            </a:r>
            <a:r>
              <a:rPr lang="ja-JP" altLang="en-US" dirty="0" smtClean="0"/>
              <a:t>しないとのこと</a:t>
            </a:r>
            <a:endParaRPr lang="en-US" altLang="ja-JP" dirty="0" smtClean="0"/>
          </a:p>
          <a:p>
            <a:r>
              <a:rPr lang="en-US" altLang="ja-JP" dirty="0" smtClean="0"/>
              <a:t>Random noise -&gt; image</a:t>
            </a:r>
            <a:endParaRPr lang="en-US" altLang="ja-JP" dirty="0"/>
          </a:p>
          <a:p>
            <a:pPr lvl="1"/>
            <a:r>
              <a:rPr lang="en-US" altLang="ja-JP" dirty="0" err="1"/>
              <a:t>AutoEncoder</a:t>
            </a:r>
            <a:endParaRPr lang="en-US" altLang="ja-JP" dirty="0"/>
          </a:p>
          <a:p>
            <a:pPr lvl="1"/>
            <a:r>
              <a:rPr lang="en-US" altLang="ja-JP" dirty="0" smtClean="0"/>
              <a:t>GAN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decoder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generator</a:t>
            </a:r>
            <a:r>
              <a:rPr kumimoji="1" lang="ja-JP" altLang="en-US" dirty="0" smtClean="0"/>
              <a:t>とか無駄では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751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22350" indent="-514350">
                  <a:buFont typeface="+mj-lt"/>
                  <a:buAutoNum type="arabicPeriod"/>
                </a:pPr>
                <a:endParaRPr kumimoji="1" lang="en-US" altLang="ja-JP" dirty="0" smtClean="0"/>
              </a:p>
              <a:p>
                <a:pPr marL="622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半径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の</a:t>
                </a:r>
                <a:r>
                  <a:rPr kumimoji="1" lang="en-US" altLang="ja-JP" dirty="0" smtClean="0"/>
                  <a:t>d</a:t>
                </a:r>
                <a:r>
                  <a:rPr kumimoji="1" lang="ja-JP" altLang="en-US" dirty="0" smtClean="0"/>
                  <a:t>次元超球から</a:t>
                </a:r>
                <a:r>
                  <a:rPr lang="en-US" altLang="ja-JP" dirty="0" smtClean="0"/>
                  <a:t>k</a:t>
                </a:r>
                <a:r>
                  <a:rPr lang="ja-JP" altLang="en-US" dirty="0" smtClean="0"/>
                  <a:t>個</a:t>
                </a:r>
                <a:r>
                  <a:rPr lang="en-US" altLang="ja-JP" dirty="0" smtClean="0"/>
                  <a:t>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target vector</a:t>
                </a:r>
                <a:r>
                  <a:rPr lang="ja-JP" altLang="en-US" dirty="0" smtClean="0"/>
                  <a:t>をサンプリング</a:t>
                </a:r>
              </a:p>
              <a:p>
                <a:pPr marL="622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charset="0"/>
                      </a:rPr>
                      <m:t>画像のマッピング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ja-JP" altLang="en-US" i="1" smtClean="0">
                        <a:latin typeface="Cambria Math" charset="0"/>
                      </a:rPr>
                      <m:t>に近い</m:t>
                    </m:r>
                  </m:oMath>
                </a14:m>
                <a:r>
                  <a:rPr lang="ja-JP" altLang="en-US" dirty="0" smtClean="0"/>
                  <a:t/>
                </a:r>
                <a:br>
                  <a:rPr lang="ja-JP" altLang="en-US" dirty="0" smtClean="0"/>
                </a:br>
                <a:r>
                  <a:rPr lang="en-US" altLang="ja-JP" dirty="0" smtClean="0"/>
                  <a:t>target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を探す</a:t>
                </a:r>
                <a:endParaRPr lang="en-US" altLang="ja-JP" dirty="0" smtClean="0"/>
              </a:p>
              <a:p>
                <a:pPr marL="622350" indent="-514350">
                  <a:buFont typeface="+mj-lt"/>
                  <a:buAutoNum type="arabicPeriod"/>
                </a:pPr>
                <a:r>
                  <a:rPr lang="ja-JP" altLang="en-US" dirty="0" smtClean="0"/>
                  <a:t>それぞれの</a:t>
                </a:r>
                <a:r>
                  <a:rPr lang="en-US" altLang="ja-JP" dirty="0" smtClean="0"/>
                  <a:t>Target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に</a:t>
                </a:r>
                <a:br>
                  <a:rPr lang="ja-JP" altLang="en-US" dirty="0" smtClean="0"/>
                </a:b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𝜃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を近づける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9" t="-1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58" y="1266523"/>
            <a:ext cx="5057712" cy="44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5914" y="1197980"/>
                <a:ext cx="10461356" cy="5005596"/>
              </a:xfrm>
            </p:spPr>
            <p:txBody>
              <a:bodyPr/>
              <a:lstStyle/>
              <a:p>
                <a:endParaRPr lang="en-US" altLang="ja-JP" dirty="0" smtClean="0"/>
              </a:p>
              <a:p>
                <a:r>
                  <a:rPr lang="ja-JP" altLang="en-US" dirty="0" smtClean="0"/>
                  <a:t>教師なしで</a:t>
                </a:r>
                <a:r>
                  <a:rPr lang="en-US" altLang="ja-JP" dirty="0" smtClean="0"/>
                  <a:t>Mapping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</a:rPr>
                          <m:t>𝜃</m:t>
                        </m:r>
                      </m:sub>
                    </m:sSub>
                    <m:r>
                      <a:rPr lang="en-US" altLang="ja-JP" b="0" i="1" smtClean="0">
                        <a:latin typeface="Cambria Math" charset="0"/>
                      </a:rPr>
                      <m:t>(</m:t>
                    </m:r>
                    <m:r>
                      <a:rPr lang="en-US" altLang="ja-JP" b="0" i="1" smtClean="0">
                        <a:latin typeface="Cambria Math" charset="0"/>
                      </a:rPr>
                      <m:t>𝑥</m:t>
                    </m:r>
                    <m:r>
                      <a:rPr lang="en-US" altLang="ja-JP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を学習したい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何らかの</a:t>
                </a:r>
                <a:r>
                  <a:rPr kumimoji="1" lang="en-US" altLang="ja-JP" dirty="0" smtClean="0"/>
                  <a:t>target vector</a:t>
                </a:r>
                <a:r>
                  <a:rPr kumimoji="1" lang="ja-JP" altLang="en-US" dirty="0" smtClean="0"/>
                  <a:t>を用意してそれとマッピング後の</a:t>
                </a:r>
                <a:r>
                  <a:rPr kumimoji="1" lang="en-US" altLang="ja-JP" dirty="0" smtClean="0"/>
                  <a:t>representation</a:t>
                </a:r>
                <a:r>
                  <a:rPr kumimoji="1" lang="ja-JP" altLang="en-US" dirty="0" smtClean="0"/>
                  <a:t>を近づけるよう学習をする</a:t>
                </a:r>
              </a:p>
              <a:p>
                <a:pPr marL="108000" indent="0">
                  <a:buNone/>
                </a:pPr>
                <a:endParaRPr kumimoji="1" lang="en-US" altLang="ja-JP" dirty="0" smtClean="0"/>
              </a:p>
              <a:p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622350" indent="-514350">
                  <a:buFont typeface="+mj-lt"/>
                  <a:buAutoNum type="arabicPeriod"/>
                </a:pPr>
                <a:endParaRPr kumimoji="1" lang="ja-JP" altLang="en-US" dirty="0" smtClean="0"/>
              </a:p>
              <a:p>
                <a:endParaRPr kumimoji="1" lang="en-US" altLang="ja-JP" dirty="0" smtClean="0"/>
              </a:p>
              <a:p>
                <a:pPr marL="108000" indent="0">
                  <a:buNone/>
                </a:pPr>
                <a:endParaRPr lang="en-US" altLang="ja-JP" dirty="0"/>
              </a:p>
              <a:p>
                <a:pPr marL="10800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914" y="1197980"/>
                <a:ext cx="10461356" cy="5005596"/>
              </a:xfrm>
              <a:blipFill rotWithShape="0">
                <a:blip r:embed="rId2"/>
                <a:stretch>
                  <a:fillRect l="-991" t="-1218" b="-6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9648" y="3639670"/>
                <a:ext cx="4501040" cy="1268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ja-JP" sz="28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ja-JP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800" b="0" i="1" smtClean="0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𝑙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( 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48" y="3639670"/>
                <a:ext cx="4501040" cy="1268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22545" y="4089344"/>
                <a:ext cx="3068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charset="0"/>
                        </a:rPr>
                        <m:t> :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𝑡𝑎𝑟𝑔𝑒𝑡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𝑣𝑒𝑐𝑡𝑜𝑟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545" y="4089344"/>
                <a:ext cx="30683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8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8000" indent="0">
                  <a:buNone/>
                </a:pPr>
                <a:r>
                  <a:rPr lang="en-US" altLang="ja-JP" dirty="0"/>
                  <a:t>Cost function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sz="2400" dirty="0"/>
                  <a:t>に関して</a:t>
                </a:r>
                <a:endParaRPr lang="en-US" altLang="ja-JP" dirty="0" smtClean="0"/>
              </a:p>
              <a:p>
                <a:r>
                  <a:rPr lang="en-US" altLang="ja-JP" dirty="0" err="1" smtClean="0"/>
                  <a:t>softmax</a:t>
                </a:r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Target vector</a:t>
                </a:r>
                <a:r>
                  <a:rPr kumimoji="1" lang="ja-JP" altLang="en-US" dirty="0" smtClean="0"/>
                  <a:t>の数に対して線形に計算量が増える</a:t>
                </a:r>
                <a:r>
                  <a:rPr lang="en-US" altLang="ja-JP" dirty="0"/>
                  <a:t> </a:t>
                </a:r>
                <a:r>
                  <a:rPr lang="en-US" altLang="ja-JP" dirty="0" smtClean="0"/>
                  <a:t>-&gt; </a:t>
                </a:r>
                <a:r>
                  <a:rPr lang="ja-JP" altLang="en-US" dirty="0" smtClean="0"/>
                  <a:t>厳しい</a:t>
                </a:r>
                <a:endParaRPr lang="en-US" altLang="ja-JP" dirty="0" smtClean="0"/>
              </a:p>
              <a:p>
                <a:pPr marL="360000" lvl="1" indent="0">
                  <a:buNone/>
                </a:pPr>
                <a:endParaRPr lang="en-US" altLang="ja-JP" dirty="0" smtClean="0"/>
              </a:p>
              <a:p>
                <a:r>
                  <a:rPr lang="en-US" altLang="ja-JP" dirty="0" smtClean="0"/>
                  <a:t>L2</a:t>
                </a:r>
                <a:r>
                  <a:rPr lang="ja-JP" altLang="en-US" dirty="0" smtClean="0"/>
                  <a:t>距離</a:t>
                </a:r>
              </a:p>
              <a:p>
                <a:pPr lvl="1"/>
                <a:r>
                  <a:rPr lang="en-US" altLang="ja-JP" dirty="0" smtClean="0"/>
                  <a:t>Target vector</a:t>
                </a:r>
                <a:r>
                  <a:rPr lang="ja-JP" altLang="en-US" dirty="0" smtClean="0"/>
                  <a:t>の数には関係ない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[</a:t>
                </a:r>
                <a:r>
                  <a:rPr lang="en-US" altLang="ja-JP" dirty="0" err="1" smtClean="0"/>
                  <a:t>Tygert</a:t>
                </a:r>
                <a:r>
                  <a:rPr lang="en-US" altLang="ja-JP" dirty="0" smtClean="0"/>
                  <a:t> et al., 2017]</a:t>
                </a:r>
                <a:r>
                  <a:rPr lang="ja-JP" altLang="en-US" dirty="0" smtClean="0"/>
                  <a:t>によると、出力を正規化しさえすればいい感じに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学習してくれる</a:t>
                </a:r>
              </a:p>
              <a:p>
                <a:pPr lvl="1"/>
                <a:endParaRPr lang="en-US" altLang="ja-JP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91" t="-1361" b="-13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3564" y="5113639"/>
                <a:ext cx="4838055" cy="912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×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kumimoji="1" lang="en-US" altLang="ja-JP" sz="2800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 −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64" y="5113639"/>
                <a:ext cx="4838055" cy="9124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14969" y="5308243"/>
                <a:ext cx="31804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: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×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𝑑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: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×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69" y="5308243"/>
                <a:ext cx="318042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80798" y="5479719"/>
            <a:ext cx="537882" cy="37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541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kuta" id="{76C23BF7-A3A5-0F41-85E1-E0CD43E510F3}" vid="{5FF3A9BA-5277-0245-AF97-B6028D917A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fukuta</Template>
  <TotalTime>2240</TotalTime>
  <Words>573</Words>
  <Application>Microsoft Macintosh PowerPoint</Application>
  <PresentationFormat>Widescreen</PresentationFormat>
  <Paragraphs>193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ＭＳ Ｐゴシック</vt:lpstr>
      <vt:lpstr>Retrospect</vt:lpstr>
      <vt:lpstr>Unsupervised Learning by Predicting Noise </vt:lpstr>
      <vt:lpstr>Paper information</vt:lpstr>
      <vt:lpstr>Paper information</vt:lpstr>
      <vt:lpstr>Introduction</vt:lpstr>
      <vt:lpstr>Related work</vt:lpstr>
      <vt:lpstr>Related work (deep)</vt:lpstr>
      <vt:lpstr>Method</vt:lpstr>
      <vt:lpstr>Method</vt:lpstr>
      <vt:lpstr>Method</vt:lpstr>
      <vt:lpstr>Method</vt:lpstr>
      <vt:lpstr>Assignment matrix</vt:lpstr>
      <vt:lpstr>余談</vt:lpstr>
      <vt:lpstr>Target representations</vt:lpstr>
      <vt:lpstr>Target representations</vt:lpstr>
      <vt:lpstr>Method</vt:lpstr>
      <vt:lpstr>Reassignment</vt:lpstr>
      <vt:lpstr>Hungarian algorithm</vt:lpstr>
      <vt:lpstr>Reassignment</vt:lpstr>
      <vt:lpstr>Method</vt:lpstr>
      <vt:lpstr>Method</vt:lpstr>
      <vt:lpstr>Experiment</vt:lpstr>
      <vt:lpstr>Experiment</vt:lpstr>
      <vt:lpstr>Experiment</vt:lpstr>
      <vt:lpstr>Nearest neighbor</vt:lpstr>
      <vt:lpstr>Visualizing filters</vt:lpstr>
      <vt:lpstr>予備実験</vt:lpstr>
      <vt:lpstr>何をやっているのか</vt:lpstr>
      <vt:lpstr>Information Maximization View</vt:lpstr>
      <vt:lpstr>Information Maximization View</vt:lpstr>
      <vt:lpstr>Information Maximization View</vt:lpstr>
      <vt:lpstr>感想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Fukuta Keisuke</dc:creator>
  <cp:lastModifiedBy>Fukuta Keisuke</cp:lastModifiedBy>
  <cp:revision>43</cp:revision>
  <cp:lastPrinted>2017-04-14T07:08:38Z</cp:lastPrinted>
  <dcterms:created xsi:type="dcterms:W3CDTF">2017-05-10T10:49:21Z</dcterms:created>
  <dcterms:modified xsi:type="dcterms:W3CDTF">2017-05-13T10:55:36Z</dcterms:modified>
</cp:coreProperties>
</file>