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1" r:id="rId3"/>
    <p:sldId id="279" r:id="rId4"/>
    <p:sldId id="272" r:id="rId5"/>
    <p:sldId id="286" r:id="rId6"/>
    <p:sldId id="273" r:id="rId7"/>
    <p:sldId id="295" r:id="rId8"/>
    <p:sldId id="296" r:id="rId9"/>
    <p:sldId id="297" r:id="rId10"/>
    <p:sldId id="284" r:id="rId11"/>
    <p:sldId id="283" r:id="rId12"/>
    <p:sldId id="275" r:id="rId13"/>
    <p:sldId id="290" r:id="rId14"/>
    <p:sldId id="274" r:id="rId15"/>
    <p:sldId id="291" r:id="rId16"/>
    <p:sldId id="292" r:id="rId17"/>
    <p:sldId id="293" r:id="rId18"/>
    <p:sldId id="294" r:id="rId19"/>
    <p:sldId id="298" r:id="rId20"/>
    <p:sldId id="301" r:id="rId21"/>
    <p:sldId id="299" r:id="rId22"/>
    <p:sldId id="302" r:id="rId23"/>
    <p:sldId id="303" r:id="rId24"/>
    <p:sldId id="304" r:id="rId25"/>
    <p:sldId id="307"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clrMru>
    <a:srgbClr val="FFD818"/>
    <a:srgbClr val="FA2401"/>
    <a:srgbClr val="EEEEEE"/>
    <a:srgbClr val="E3E3E3"/>
    <a:srgbClr val="95BEFF"/>
    <a:srgbClr val="FF6A02"/>
    <a:srgbClr val="0158FF"/>
    <a:srgbClr val="FCB97A"/>
    <a:srgbClr val="E46D03"/>
    <a:srgbClr val="E49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淡色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9" autoAdjust="0"/>
    <p:restoredTop sz="50000" autoAdjust="0"/>
  </p:normalViewPr>
  <p:slideViewPr>
    <p:cSldViewPr>
      <p:cViewPr>
        <p:scale>
          <a:sx n="85" d="100"/>
          <a:sy n="85" d="100"/>
        </p:scale>
        <p:origin x="1192" y="1168"/>
      </p:cViewPr>
      <p:guideLst>
        <p:guide orient="horz" pos="2160"/>
        <p:guide pos="2880"/>
      </p:guideLst>
    </p:cSldViewPr>
  </p:slideViewPr>
  <p:outlineViewPr>
    <p:cViewPr>
      <p:scale>
        <a:sx n="33" d="100"/>
        <a:sy n="33" d="100"/>
      </p:scale>
      <p:origin x="0" y="496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96" d="100"/>
          <a:sy n="96" d="100"/>
        </p:scale>
        <p:origin x="2464"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ABC8B-F5AB-4DFD-9117-EF4AA8C11B77}" type="datetimeFigureOut">
              <a:rPr kumimoji="1" lang="ja-JP" altLang="en-US" smtClean="0"/>
              <a:t>2016/4/28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15703C-919F-4F64-82F1-0659792AF8F3}" type="slidenum">
              <a:rPr kumimoji="1" lang="ja-JP" altLang="en-US" smtClean="0"/>
              <a:t>‹#›</a:t>
            </a:fld>
            <a:endParaRPr kumimoji="1" lang="ja-JP" altLang="en-US"/>
          </a:p>
        </p:txBody>
      </p:sp>
    </p:spTree>
    <p:extLst>
      <p:ext uri="{BB962C8B-B14F-4D97-AF65-F5344CB8AC3E}">
        <p14:creationId xmlns:p14="http://schemas.microsoft.com/office/powerpoint/2010/main" val="3188994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15703C-919F-4F64-82F1-0659792AF8F3}" type="slidenum">
              <a:rPr kumimoji="1" lang="ja-JP" altLang="en-US" smtClean="0"/>
              <a:t>1</a:t>
            </a:fld>
            <a:endParaRPr kumimoji="1" lang="ja-JP" altLang="en-US"/>
          </a:p>
        </p:txBody>
      </p:sp>
    </p:spTree>
    <p:extLst>
      <p:ext uri="{BB962C8B-B14F-4D97-AF65-F5344CB8AC3E}">
        <p14:creationId xmlns:p14="http://schemas.microsoft.com/office/powerpoint/2010/main" val="17875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必要な情報を失うことなく高次元空間に存在するデータをより小さなデータで表現する</a:t>
            </a:r>
          </a:p>
          <a:p>
            <a:endParaRPr lang="ja-JP" altLang="en-US" dirty="0" smtClean="0"/>
          </a:p>
          <a:p>
            <a:endParaRPr 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2</a:t>
            </a:fld>
            <a:endParaRPr kumimoji="1" lang="ja-JP" altLang="en-US"/>
          </a:p>
        </p:txBody>
      </p:sp>
    </p:spTree>
    <p:extLst>
      <p:ext uri="{BB962C8B-B14F-4D97-AF65-F5344CB8AC3E}">
        <p14:creationId xmlns:p14="http://schemas.microsoft.com/office/powerpoint/2010/main" val="195478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相関性がある 情報を含む観測データを主成分と呼ばれる相関性のない成分で表現すること</a:t>
            </a:r>
            <a:endParaRPr lang="ja-JP" altLang="en-US" dirty="0" smtClean="0"/>
          </a:p>
          <a:p>
            <a:endParaRPr lang="ja-JP" altLang="en-US" dirty="0" smtClean="0"/>
          </a:p>
          <a:p>
            <a:r>
              <a:rPr lang="ja-JP" altLang="en-US" dirty="0" smtClean="0"/>
              <a:t>データ</a:t>
            </a:r>
            <a:r>
              <a:rPr lang="ja-JP" altLang="en-US" dirty="0" smtClean="0"/>
              <a:t>の特徴をよりうまく説明するような新たな軸を元の変数の線形結合によって再構成すること</a:t>
            </a:r>
            <a:endParaRPr 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4</a:t>
            </a:fld>
            <a:endParaRPr kumimoji="1" lang="ja-JP" altLang="en-US"/>
          </a:p>
        </p:txBody>
      </p:sp>
    </p:spTree>
    <p:extLst>
      <p:ext uri="{BB962C8B-B14F-4D97-AF65-F5344CB8AC3E}">
        <p14:creationId xmlns:p14="http://schemas.microsoft.com/office/powerpoint/2010/main" val="92258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パターンのばらつきが大きいってことは違いをよくあらわしているということ</a:t>
            </a:r>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5</a:t>
            </a:fld>
            <a:endParaRPr kumimoji="1" lang="ja-JP" altLang="en-US"/>
          </a:p>
        </p:txBody>
      </p:sp>
    </p:spTree>
    <p:extLst>
      <p:ext uri="{BB962C8B-B14F-4D97-AF65-F5344CB8AC3E}">
        <p14:creationId xmlns:p14="http://schemas.microsoft.com/office/powerpoint/2010/main" val="76293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パターンの分布を近似</a:t>
            </a:r>
          </a:p>
          <a:p>
            <a:endParaRPr lang="ja-JP" altLang="en-US" dirty="0" smtClean="0"/>
          </a:p>
          <a:p>
            <a:r>
              <a:rPr lang="ja-JP" altLang="en-US" dirty="0" smtClean="0"/>
              <a:t>クラス間の分離</a:t>
            </a:r>
          </a:p>
          <a:p>
            <a:endParaRPr 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14</a:t>
            </a:fld>
            <a:endParaRPr kumimoji="1" lang="ja-JP" altLang="en-US"/>
          </a:p>
        </p:txBody>
      </p:sp>
    </p:spTree>
    <p:extLst>
      <p:ext uri="{BB962C8B-B14F-4D97-AF65-F5344CB8AC3E}">
        <p14:creationId xmlns:p14="http://schemas.microsoft.com/office/powerpoint/2010/main" val="434457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16</a:t>
            </a:fld>
            <a:endParaRPr kumimoji="1" lang="ja-JP" altLang="en-US"/>
          </a:p>
        </p:txBody>
      </p:sp>
    </p:spTree>
    <p:extLst>
      <p:ext uri="{BB962C8B-B14F-4D97-AF65-F5344CB8AC3E}">
        <p14:creationId xmlns:p14="http://schemas.microsoft.com/office/powerpoint/2010/main" val="53470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5" name="図 13" descr="TheUniversityOfTokyo-logomark_e.gif"/>
          <p:cNvPicPr>
            <a:picLocks noChangeAspect="1"/>
          </p:cNvPicPr>
          <p:nvPr/>
        </p:nvPicPr>
        <p:blipFill>
          <a:blip r:embed="rId2" cstate="print"/>
          <a:srcRect/>
          <a:stretch>
            <a:fillRect/>
          </a:stretch>
        </p:blipFill>
        <p:spPr bwMode="auto">
          <a:xfrm>
            <a:off x="150813" y="130175"/>
            <a:ext cx="2622550" cy="396875"/>
          </a:xfrm>
          <a:prstGeom prst="rect">
            <a:avLst/>
          </a:prstGeom>
          <a:noFill/>
          <a:ln w="9525">
            <a:noFill/>
            <a:miter lim="800000"/>
            <a:headEnd/>
            <a:tailEnd/>
          </a:ln>
        </p:spPr>
      </p:pic>
      <p:pic>
        <p:nvPicPr>
          <p:cNvPr id="6" name="図 10" descr="TheUniversityOfTokyo-logomark_e.gif"/>
          <p:cNvPicPr>
            <a:picLocks noChangeAspect="1"/>
          </p:cNvPicPr>
          <p:nvPr/>
        </p:nvPicPr>
        <p:blipFill>
          <a:blip r:embed="rId2" cstate="print"/>
          <a:srcRect/>
          <a:stretch>
            <a:fillRect/>
          </a:stretch>
        </p:blipFill>
        <p:spPr bwMode="auto">
          <a:xfrm>
            <a:off x="150813" y="130175"/>
            <a:ext cx="2622550" cy="396875"/>
          </a:xfrm>
          <a:prstGeom prst="rect">
            <a:avLst/>
          </a:prstGeom>
          <a:noFill/>
          <a:ln w="9525">
            <a:noFill/>
            <a:miter lim="800000"/>
            <a:headEnd/>
            <a:tailEnd/>
          </a:ln>
        </p:spPr>
      </p:pic>
      <p:sp>
        <p:nvSpPr>
          <p:cNvPr id="2050" name="Rectangle 2"/>
          <p:cNvSpPr>
            <a:spLocks noGrp="1" noChangeArrowheads="1"/>
          </p:cNvSpPr>
          <p:nvPr>
            <p:ph type="ctrTitle" hasCustomPrompt="1"/>
          </p:nvPr>
        </p:nvSpPr>
        <p:spPr>
          <a:xfrm>
            <a:off x="685800" y="2276872"/>
            <a:ext cx="7772400" cy="1371600"/>
          </a:xfrm>
        </p:spPr>
        <p:txBody>
          <a:bodyPr/>
          <a:lstStyle>
            <a:lvl1pPr>
              <a:defRPr sz="3600">
                <a:latin typeface="Times New Roman"/>
                <a:cs typeface="Times New Roman"/>
              </a:defRPr>
            </a:lvl1pPr>
          </a:lstStyle>
          <a:p>
            <a:r>
              <a:rPr lang="en-US" altLang="ja-JP" dirty="0" smtClean="0"/>
              <a:t>Title</a:t>
            </a:r>
            <a:endParaRPr lang="ja-JP" altLang="en-US" dirty="0"/>
          </a:p>
        </p:txBody>
      </p:sp>
      <p:sp>
        <p:nvSpPr>
          <p:cNvPr id="2051" name="Rectangle 3"/>
          <p:cNvSpPr>
            <a:spLocks noGrp="1" noChangeArrowheads="1"/>
          </p:cNvSpPr>
          <p:nvPr>
            <p:ph type="subTitle" idx="1" hasCustomPrompt="1"/>
          </p:nvPr>
        </p:nvSpPr>
        <p:spPr>
          <a:xfrm>
            <a:off x="1447800" y="3864372"/>
            <a:ext cx="7010400" cy="1600200"/>
          </a:xfrm>
        </p:spPr>
        <p:txBody>
          <a:bodyPr/>
          <a:lstStyle>
            <a:lvl1pPr marL="0" indent="0">
              <a:buFont typeface="Wingdings" pitchFamily="2" charset="2"/>
              <a:buNone/>
              <a:defRPr sz="2800">
                <a:solidFill>
                  <a:srgbClr val="000000"/>
                </a:solidFill>
                <a:latin typeface="Times New Roman"/>
                <a:cs typeface="Times New Roman"/>
              </a:defRPr>
            </a:lvl1pPr>
          </a:lstStyle>
          <a:p>
            <a:r>
              <a:rPr lang="en-US" altLang="ja-JP" dirty="0" smtClean="0"/>
              <a:t>Sub title</a:t>
            </a:r>
            <a:endParaRPr lang="ja-JP" altLang="en-US" dirty="0"/>
          </a:p>
        </p:txBody>
      </p:sp>
      <p:sp>
        <p:nvSpPr>
          <p:cNvPr id="9" name="Rectangle 5"/>
          <p:cNvSpPr>
            <a:spLocks noGrp="1" noChangeArrowheads="1"/>
          </p:cNvSpPr>
          <p:nvPr>
            <p:ph type="ftr" sz="quarter" idx="11"/>
          </p:nvPr>
        </p:nvSpPr>
        <p:spPr>
          <a:xfrm>
            <a:off x="3124200" y="6248400"/>
            <a:ext cx="2895600" cy="457200"/>
          </a:xfrm>
        </p:spPr>
        <p:txBody>
          <a:bodyPr/>
          <a:lstStyle>
            <a:lvl1pPr>
              <a:defRPr/>
            </a:lvl1pPr>
          </a:lstStyle>
          <a:p>
            <a:endParaRPr kumimoji="1" lang="ja-JP" altLang="en-US"/>
          </a:p>
        </p:txBody>
      </p:sp>
      <p:sp>
        <p:nvSpPr>
          <p:cNvPr id="10" name="Rectangle 6"/>
          <p:cNvSpPr>
            <a:spLocks noGrp="1" noChangeArrowheads="1"/>
          </p:cNvSpPr>
          <p:nvPr>
            <p:ph type="sldNum" sz="quarter" idx="12"/>
          </p:nvPr>
        </p:nvSpPr>
        <p:spPr>
          <a:xfrm>
            <a:off x="6553200" y="6248400"/>
            <a:ext cx="1905000" cy="457200"/>
          </a:xfrm>
        </p:spPr>
        <p:txBody>
          <a:bodyPr/>
          <a:lstStyle>
            <a:lvl1pPr>
              <a:defRPr/>
            </a:lvl1pPr>
          </a:lstStyle>
          <a:p>
            <a:fld id="{2068748E-9BE1-4F2A-B0BF-87023DEE17E2}" type="slidenum">
              <a:rPr kumimoji="1" lang="ja-JP" altLang="en-US" smtClean="0"/>
              <a:pPr/>
              <a:t>‹#›</a:t>
            </a:fld>
            <a:endParaRPr kumimoji="1" lang="ja-JP" altLang="en-US"/>
          </a:p>
        </p:txBody>
      </p:sp>
      <p:cxnSp>
        <p:nvCxnSpPr>
          <p:cNvPr id="3" name="Straight Connector 2"/>
          <p:cNvCxnSpPr/>
          <p:nvPr userDrawn="1"/>
        </p:nvCxnSpPr>
        <p:spPr>
          <a:xfrm>
            <a:off x="467544" y="3717032"/>
            <a:ext cx="8208912" cy="0"/>
          </a:xfrm>
          <a:prstGeom prst="line">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mil_logo_final.pdf"/>
          <p:cNvPicPr>
            <a:picLocks noChangeAspect="1"/>
          </p:cNvPicPr>
          <p:nvPr userDrawn="1"/>
        </p:nvPicPr>
        <p:blipFill rotWithShape="1">
          <a:blip r:embed="rId3">
            <a:extLst>
              <a:ext uri="{28A0092B-C50C-407E-A947-70E740481C1C}">
                <a14:useLocalDpi xmlns:a14="http://schemas.microsoft.com/office/drawing/2010/main" val="0"/>
              </a:ext>
            </a:extLst>
          </a:blip>
          <a:srcRect l="9125" t="6107" r="57273" b="70219"/>
          <a:stretch/>
        </p:blipFill>
        <p:spPr>
          <a:xfrm>
            <a:off x="465019" y="5373216"/>
            <a:ext cx="866621" cy="864095"/>
          </a:xfrm>
          <a:prstGeom prst="ellipse">
            <a:avLst/>
          </a:prstGeom>
        </p:spPr>
      </p:pic>
      <p:sp>
        <p:nvSpPr>
          <p:cNvPr id="22" name="サブタイトル 2"/>
          <p:cNvSpPr txBox="1">
            <a:spLocks/>
          </p:cNvSpPr>
          <p:nvPr userDrawn="1"/>
        </p:nvSpPr>
        <p:spPr bwMode="auto">
          <a:xfrm>
            <a:off x="5220072" y="5763426"/>
            <a:ext cx="3528392" cy="473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5000"/>
              </a:spcBef>
              <a:spcAft>
                <a:spcPct val="0"/>
              </a:spcAft>
              <a:buClr>
                <a:srgbClr val="FF8800"/>
              </a:buClr>
              <a:buFont typeface="Wingdings" pitchFamily="2" charset="2"/>
              <a:buNone/>
              <a:defRPr kumimoji="1" sz="2800" baseline="0">
                <a:solidFill>
                  <a:srgbClr val="000000"/>
                </a:solidFill>
                <a:latin typeface="Times New Roman"/>
                <a:ea typeface="+mn-ea"/>
                <a:cs typeface="Times New Roman"/>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Times New Roman"/>
                <a:ea typeface="+mn-ea"/>
                <a:cs typeface="Times New Roman"/>
              </a:defRPr>
            </a:lvl2pPr>
            <a:lvl3pPr marL="1304925" indent="-395288" algn="l" rtl="0" eaLnBrk="1" fontAlgn="base" hangingPunct="1">
              <a:spcBef>
                <a:spcPct val="20000"/>
              </a:spcBef>
              <a:spcAft>
                <a:spcPct val="0"/>
              </a:spcAft>
              <a:buClr>
                <a:srgbClr val="FF8800"/>
              </a:buClr>
              <a:buFont typeface="Wingdings" charset="2"/>
              <a:buChar char="ü"/>
              <a:defRPr kumimoji="1" sz="1800" baseline="0">
                <a:solidFill>
                  <a:schemeClr val="tx1"/>
                </a:solidFill>
                <a:latin typeface="Times New Roman"/>
                <a:ea typeface="+mn-ea"/>
                <a:cs typeface="Times New Roman"/>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a:lstStyle>
          <a:p>
            <a:pPr algn="r"/>
            <a:r>
              <a:rPr lang="en-US" altLang="ja-JP" sz="2400" b="1" dirty="0" smtClean="0"/>
              <a:t>Prof. Tatsuya Harada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sz="4000">
                <a:latin typeface="Times New Roman"/>
                <a:cs typeface="Times New Roman"/>
              </a:defRPr>
            </a:lvl1pPr>
          </a:lstStyle>
          <a:p>
            <a:r>
              <a:rPr lang="en-US" altLang="ja-JP" dirty="0" smtClean="0"/>
              <a:t>Slide Title</a:t>
            </a:r>
            <a:endParaRPr lang="ja-JP" altLang="en-US" dirty="0"/>
          </a:p>
        </p:txBody>
      </p:sp>
      <p:sp>
        <p:nvSpPr>
          <p:cNvPr id="3" name="コンテンツ プレースホルダ 2"/>
          <p:cNvSpPr>
            <a:spLocks noGrp="1"/>
          </p:cNvSpPr>
          <p:nvPr>
            <p:ph idx="1" hasCustomPrompt="1"/>
          </p:nvPr>
        </p:nvSpPr>
        <p:spPr/>
        <p:txBody>
          <a:bodyPr/>
          <a:lstStyle>
            <a:lvl1pPr marL="469900" indent="-469900">
              <a:buFont typeface="Wingdings" charset="2"/>
              <a:buChar char="q"/>
              <a:defRPr sz="2400" baseline="0">
                <a:latin typeface="Meiryo" charset="-128"/>
                <a:ea typeface="Meiryo" charset="-128"/>
                <a:cs typeface="Meiryo" charset="-128"/>
              </a:defRPr>
            </a:lvl1pPr>
            <a:lvl2pPr>
              <a:defRPr sz="2000" baseline="0">
                <a:latin typeface="Meiryo" charset="-128"/>
                <a:ea typeface="Meiryo" charset="-128"/>
                <a:cs typeface="Meiryo" charset="-128"/>
              </a:defRPr>
            </a:lvl2pPr>
            <a:lvl3pPr marL="1304925" indent="-395288">
              <a:buFont typeface="Arial" charset="0"/>
              <a:buChar char="•"/>
              <a:defRPr sz="1800" baseline="0">
                <a:latin typeface="Meiryo" charset="-128"/>
                <a:ea typeface="Meiryo" charset="-128"/>
                <a:cs typeface="Meiryo" charset="-128"/>
              </a:defRPr>
            </a:lvl3pPr>
            <a:lvl4pPr>
              <a:defRPr sz="2000"/>
            </a:lvl4pPr>
            <a:lvl5pPr>
              <a:defRPr sz="2000"/>
            </a:lvl5pPr>
          </a:lstStyle>
          <a:p>
            <a:pPr lvl="0"/>
            <a:r>
              <a:rPr lang="en-US" altLang="ja-JP" dirty="0" smtClean="0"/>
              <a:t>Level 1</a:t>
            </a:r>
            <a:endParaRPr lang="ja-JP" altLang="en-US" dirty="0" smtClean="0"/>
          </a:p>
          <a:p>
            <a:pPr lvl="1"/>
            <a:r>
              <a:rPr lang="en-US" altLang="ja-JP" dirty="0" smtClean="0"/>
              <a:t>Level 2</a:t>
            </a:r>
            <a:endParaRPr lang="ja-JP" altLang="en-US" dirty="0" smtClean="0"/>
          </a:p>
          <a:p>
            <a:pPr lvl="2"/>
            <a:r>
              <a:rPr lang="en-US" altLang="ja-JP" dirty="0" smtClean="0"/>
              <a:t>Level 3</a:t>
            </a:r>
            <a:endParaRPr lang="ja-JP" altLang="en-US" dirty="0" smtClean="0"/>
          </a:p>
        </p:txBody>
      </p:sp>
      <p:sp>
        <p:nvSpPr>
          <p:cNvPr id="5" name="Rectangle 6"/>
          <p:cNvSpPr>
            <a:spLocks noGrp="1" noChangeArrowheads="1"/>
          </p:cNvSpPr>
          <p:nvPr>
            <p:ph type="ftr" sz="quarter" idx="11"/>
          </p:nvPr>
        </p:nvSpPr>
        <p:spPr/>
        <p:txBody>
          <a:bodyPr/>
          <a:lstStyle>
            <a:lvl1pPr>
              <a:defRPr/>
            </a:lvl1pPr>
          </a:lstStyle>
          <a:p>
            <a:endParaRPr kumimoji="1" lang="ja-JP" altLang="en-US"/>
          </a:p>
        </p:txBody>
      </p:sp>
      <p:sp>
        <p:nvSpPr>
          <p:cNvPr id="6" name="Rectangle 7"/>
          <p:cNvSpPr>
            <a:spLocks noGrp="1" noChangeArrowheads="1"/>
          </p:cNvSpPr>
          <p:nvPr>
            <p:ph type="sldNum" sz="quarter" idx="12"/>
          </p:nvPr>
        </p:nvSpPr>
        <p:spPr/>
        <p:txBody>
          <a:bodyPr/>
          <a:lstStyle>
            <a:lvl1pPr>
              <a:defRPr sz="1800">
                <a:latin typeface="Courier New" pitchFamily="49" charset="0"/>
                <a:cs typeface="Courier New" pitchFamily="49" charset="0"/>
              </a:defRPr>
            </a:lvl1pPr>
          </a:lstStyle>
          <a:p>
            <a:fld id="{2068748E-9BE1-4F2A-B0BF-87023DEE17E2}" type="slidenum">
              <a:rPr kumimoji="1" lang="ja-JP" altLang="en-US" smtClean="0"/>
              <a:pPr/>
              <a:t>‹#›</a:t>
            </a:fld>
            <a:endParaRPr kumimoji="1" lang="ja-JP" altLang="en-US"/>
          </a:p>
        </p:txBody>
      </p:sp>
      <p:cxnSp>
        <p:nvCxnSpPr>
          <p:cNvPr id="8" name="Straight Connector 7"/>
          <p:cNvCxnSpPr/>
          <p:nvPr userDrawn="1"/>
        </p:nvCxnSpPr>
        <p:spPr>
          <a:xfrm>
            <a:off x="539552" y="1196752"/>
            <a:ext cx="8064896" cy="0"/>
          </a:xfrm>
          <a:prstGeom prst="line">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 name="テキスト ボックス 7"/>
          <p:cNvSpPr txBox="1"/>
          <p:nvPr userDrawn="1"/>
        </p:nvSpPr>
        <p:spPr>
          <a:xfrm>
            <a:off x="5580112" y="-27384"/>
            <a:ext cx="5112568" cy="523220"/>
          </a:xfrm>
          <a:prstGeom prst="rect">
            <a:avLst/>
          </a:prstGeom>
          <a:noFill/>
        </p:spPr>
        <p:txBody>
          <a:bodyPr wrap="square" rtlCol="0">
            <a:spAutoFit/>
          </a:bodyPr>
          <a:lstStyle/>
          <a:p>
            <a:r>
              <a:rPr kumimoji="1" lang="en-US" altLang="ja-JP" sz="2800" dirty="0" smtClean="0">
                <a:solidFill>
                  <a:srgbClr val="FF7D00"/>
                </a:solidFill>
                <a:latin typeface="PMingLiU" pitchFamily="18" charset="-120"/>
                <a:ea typeface="PMingLiU" pitchFamily="18" charset="-120"/>
                <a:cs typeface="Arial" pitchFamily="34" charset="0"/>
              </a:rPr>
              <a:t>M</a:t>
            </a:r>
            <a:r>
              <a:rPr kumimoji="1" lang="en-US" altLang="ja-JP" sz="2000" dirty="0" smtClean="0">
                <a:latin typeface="PMingLiU" pitchFamily="18" charset="-120"/>
                <a:ea typeface="PMingLiU" pitchFamily="18" charset="-120"/>
                <a:cs typeface="Arial" pitchFamily="34" charset="0"/>
              </a:rPr>
              <a:t>achine </a:t>
            </a:r>
            <a:r>
              <a:rPr kumimoji="1" lang="en-US" altLang="ja-JP" sz="2800" dirty="0" smtClean="0">
                <a:solidFill>
                  <a:srgbClr val="FF7D00"/>
                </a:solidFill>
                <a:latin typeface="PMingLiU" pitchFamily="18" charset="-120"/>
                <a:ea typeface="PMingLiU" pitchFamily="18" charset="-120"/>
                <a:cs typeface="Arial" pitchFamily="34" charset="0"/>
              </a:rPr>
              <a:t>I</a:t>
            </a:r>
            <a:r>
              <a:rPr kumimoji="1" lang="en-US" altLang="ja-JP" sz="2000" dirty="0" smtClean="0">
                <a:latin typeface="PMingLiU" pitchFamily="18" charset="-120"/>
                <a:ea typeface="PMingLiU" pitchFamily="18" charset="-120"/>
                <a:cs typeface="Arial" pitchFamily="34" charset="0"/>
              </a:rPr>
              <a:t>ntelligence </a:t>
            </a:r>
            <a:r>
              <a:rPr kumimoji="1" lang="en-US" altLang="ja-JP" sz="2800" dirty="0" smtClean="0">
                <a:solidFill>
                  <a:srgbClr val="FF7D00"/>
                </a:solidFill>
                <a:latin typeface="PMingLiU" pitchFamily="18" charset="-120"/>
                <a:ea typeface="PMingLiU" pitchFamily="18" charset="-120"/>
                <a:cs typeface="Arial" pitchFamily="34" charset="0"/>
              </a:rPr>
              <a:t>L</a:t>
            </a:r>
            <a:r>
              <a:rPr kumimoji="1" lang="en-US" altLang="ja-JP" sz="2000" dirty="0" smtClean="0">
                <a:latin typeface="PMingLiU" pitchFamily="18" charset="-120"/>
                <a:ea typeface="PMingLiU" pitchFamily="18" charset="-120"/>
                <a:cs typeface="Arial" pitchFamily="34" charset="0"/>
              </a:rPr>
              <a:t>aboratory</a:t>
            </a:r>
            <a:endParaRPr kumimoji="1" lang="ja-JP" altLang="en-US" sz="2000" dirty="0">
              <a:latin typeface="PMingLiU" pitchFamily="18" charset="-120"/>
              <a:ea typeface="PMingLiU" pitchFamily="18" charset="-120"/>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548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55588"/>
            <a:ext cx="8001000" cy="857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ja-JP" dirty="0" smtClean="0"/>
              <a:t>I live in Japan</a:t>
            </a:r>
            <a:endParaRPr lang="ja-JP" altLang="en-US" dirty="0" smtClean="0"/>
          </a:p>
        </p:txBody>
      </p:sp>
      <p:sp>
        <p:nvSpPr>
          <p:cNvPr id="1027" name="Rectangle 3"/>
          <p:cNvSpPr>
            <a:spLocks noGrp="1" noChangeArrowheads="1"/>
          </p:cNvSpPr>
          <p:nvPr>
            <p:ph type="body" idx="1"/>
          </p:nvPr>
        </p:nvSpPr>
        <p:spPr bwMode="auto">
          <a:xfrm>
            <a:off x="566738" y="1340768"/>
            <a:ext cx="80010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I live in Tokyo</a:t>
            </a:r>
            <a:endParaRPr lang="ja-JP" altLang="en-US" dirty="0" smtClean="0"/>
          </a:p>
          <a:p>
            <a:pPr lvl="1"/>
            <a:r>
              <a:rPr lang="en-US" altLang="ja-JP" dirty="0" smtClean="0"/>
              <a:t>I live in Bunkyo</a:t>
            </a:r>
            <a:endParaRPr lang="ja-JP" altLang="en-US" dirty="0" smtClean="0"/>
          </a:p>
          <a:p>
            <a:pPr lvl="2"/>
            <a:r>
              <a:rPr lang="en-US" altLang="ja-JP" dirty="0" smtClean="0"/>
              <a:t>I live in </a:t>
            </a:r>
            <a:r>
              <a:rPr lang="en-US" altLang="ja-JP" dirty="0" err="1" smtClean="0"/>
              <a:t>Hongo</a:t>
            </a:r>
            <a:endParaRPr lang="en-US" altLang="ja-JP" dirty="0" smtClean="0"/>
          </a:p>
        </p:txBody>
      </p:sp>
      <p:sp>
        <p:nvSpPr>
          <p:cNvPr id="1030" name="Rectangle 6"/>
          <p:cNvSpPr>
            <a:spLocks noGrp="1" noChangeArrowheads="1"/>
          </p:cNvSpPr>
          <p:nvPr>
            <p:ph type="ftr" sz="quarter" idx="3"/>
          </p:nvPr>
        </p:nvSpPr>
        <p:spPr bwMode="auto">
          <a:xfrm>
            <a:off x="3124200" y="6410325"/>
            <a:ext cx="2895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a:ea typeface="ＭＳ Ｐゴシック" pitchFamily="50" charset="-128"/>
              </a:defRPr>
            </a:lvl1pPr>
          </a:lstStyle>
          <a:p>
            <a:endParaRPr kumimoji="1" lang="ja-JP" altLang="en-US"/>
          </a:p>
        </p:txBody>
      </p:sp>
      <p:sp>
        <p:nvSpPr>
          <p:cNvPr id="1031" name="Rectangle 7"/>
          <p:cNvSpPr>
            <a:spLocks noGrp="1" noChangeArrowheads="1"/>
          </p:cNvSpPr>
          <p:nvPr>
            <p:ph type="sldNum" sz="quarter" idx="4"/>
          </p:nvPr>
        </p:nvSpPr>
        <p:spPr bwMode="auto">
          <a:xfrm>
            <a:off x="6553200" y="6410325"/>
            <a:ext cx="1981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ea typeface="ＭＳ Ｐゴシック" pitchFamily="50" charset="-128"/>
              </a:defRPr>
            </a:lvl1pPr>
          </a:lstStyle>
          <a:p>
            <a:fld id="{2068748E-9BE1-4F2A-B0BF-87023DEE17E2}"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l" rtl="0" eaLnBrk="1" fontAlgn="base" hangingPunct="1">
        <a:spcBef>
          <a:spcPct val="0"/>
        </a:spcBef>
        <a:spcAft>
          <a:spcPct val="0"/>
        </a:spcAft>
        <a:defRPr kumimoji="1" sz="4400" baseline="0">
          <a:solidFill>
            <a:schemeClr val="tx2"/>
          </a:solidFill>
          <a:latin typeface="Times New Roman"/>
          <a:ea typeface="+mj-ea"/>
          <a:cs typeface="Times New Roman"/>
        </a:defRPr>
      </a:lvl1pPr>
      <a:lvl2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9pPr>
    </p:titleStyle>
    <p:bodyStyle>
      <a:lvl1pPr marL="469900" indent="-469900" algn="l" rtl="0" eaLnBrk="1" fontAlgn="base" hangingPunct="1">
        <a:spcBef>
          <a:spcPct val="25000"/>
        </a:spcBef>
        <a:spcAft>
          <a:spcPct val="0"/>
        </a:spcAft>
        <a:buClr>
          <a:srgbClr val="FF8800"/>
        </a:buClr>
        <a:buFont typeface="Wingdings" charset="2"/>
        <a:buChar char="ü"/>
        <a:defRPr kumimoji="1" sz="2800" baseline="0">
          <a:solidFill>
            <a:schemeClr val="tx1"/>
          </a:solidFill>
          <a:latin typeface="Times New Roman"/>
          <a:ea typeface="+mn-ea"/>
          <a:cs typeface="Times New Roman"/>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Times New Roman"/>
          <a:ea typeface="+mn-ea"/>
          <a:cs typeface="Times New Roman"/>
        </a:defRPr>
      </a:lvl2pPr>
      <a:lvl3pPr marL="1304925" indent="-395288" algn="l" rtl="0" eaLnBrk="1" fontAlgn="base" hangingPunct="1">
        <a:spcBef>
          <a:spcPct val="20000"/>
        </a:spcBef>
        <a:spcAft>
          <a:spcPct val="0"/>
        </a:spcAft>
        <a:buClr>
          <a:srgbClr val="FF8800"/>
        </a:buClr>
        <a:buFont typeface="Wingdings" charset="2"/>
        <a:buChar char="ü"/>
        <a:defRPr kumimoji="1" sz="1800" baseline="0">
          <a:solidFill>
            <a:schemeClr val="tx1"/>
          </a:solidFill>
          <a:latin typeface="Times New Roman"/>
          <a:ea typeface="+mn-ea"/>
          <a:cs typeface="Times New Roman"/>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492896"/>
            <a:ext cx="8352928" cy="1164126"/>
          </a:xfrm>
        </p:spPr>
        <p:txBody>
          <a:bodyPr/>
          <a:lstStyle/>
          <a:p>
            <a:pPr algn="ctr"/>
            <a:r>
              <a:rPr kumimoji="1" lang="ja-JP" altLang="en-US" sz="3200" b="1" dirty="0" smtClean="0">
                <a:latin typeface="Times New Roman"/>
                <a:cs typeface="Times New Roman"/>
              </a:rPr>
              <a:t>次元削減</a:t>
            </a:r>
            <a:r>
              <a:rPr kumimoji="1" lang="en-US" altLang="ja-JP" sz="3200" b="1" dirty="0" smtClean="0">
                <a:latin typeface="Times New Roman"/>
                <a:cs typeface="Times New Roman"/>
              </a:rPr>
              <a:t> </a:t>
            </a:r>
            <a:br>
              <a:rPr kumimoji="1" lang="en-US" altLang="ja-JP" sz="3200" b="1" dirty="0" smtClean="0">
                <a:latin typeface="Times New Roman"/>
                <a:cs typeface="Times New Roman"/>
              </a:rPr>
            </a:br>
            <a:r>
              <a:rPr kumimoji="1" lang="en-US" altLang="ja-JP" sz="3200" b="1" dirty="0" smtClean="0">
                <a:latin typeface="Times New Roman"/>
                <a:cs typeface="Times New Roman"/>
              </a:rPr>
              <a:t>Dimension </a:t>
            </a:r>
            <a:r>
              <a:rPr lang="en-US" altLang="ja-JP" sz="3200" b="1" dirty="0"/>
              <a:t>R</a:t>
            </a:r>
            <a:r>
              <a:rPr kumimoji="1" lang="en-US" altLang="ja-JP" sz="3200" b="1" dirty="0" smtClean="0">
                <a:latin typeface="Times New Roman"/>
                <a:cs typeface="Times New Roman"/>
              </a:rPr>
              <a:t>eduction</a:t>
            </a:r>
            <a:endParaRPr kumimoji="1" lang="ja-JP" altLang="en-US" sz="3200" b="1" dirty="0">
              <a:latin typeface="Times New Roman"/>
              <a:cs typeface="Times New Roman"/>
            </a:endParaRPr>
          </a:p>
        </p:txBody>
      </p:sp>
      <p:sp>
        <p:nvSpPr>
          <p:cNvPr id="3" name="サブタイトル 2"/>
          <p:cNvSpPr>
            <a:spLocks noGrp="1"/>
          </p:cNvSpPr>
          <p:nvPr>
            <p:ph type="subTitle" idx="1"/>
          </p:nvPr>
        </p:nvSpPr>
        <p:spPr>
          <a:xfrm>
            <a:off x="4427984" y="5322995"/>
            <a:ext cx="4320480" cy="482269"/>
          </a:xfrm>
        </p:spPr>
        <p:txBody>
          <a:bodyPr/>
          <a:lstStyle/>
          <a:p>
            <a:pPr algn="r"/>
            <a:r>
              <a:rPr lang="en-US" altLang="ja-JP" sz="2400" b="1" dirty="0" smtClean="0">
                <a:latin typeface="Times New Roman"/>
                <a:cs typeface="Times New Roman"/>
              </a:rPr>
              <a:t>M1 </a:t>
            </a:r>
            <a:r>
              <a:rPr lang="en-US" altLang="ja-JP" sz="2400" b="1" dirty="0" err="1" smtClean="0">
                <a:latin typeface="Times New Roman"/>
                <a:cs typeface="Times New Roman"/>
              </a:rPr>
              <a:t>Fukuta</a:t>
            </a:r>
            <a:r>
              <a:rPr lang="en-US" altLang="ja-JP" sz="2400" b="1" dirty="0" smtClean="0">
                <a:latin typeface="Times New Roman"/>
                <a:cs typeface="Times New Roman"/>
              </a:rPr>
              <a:t> Keisuke</a:t>
            </a:r>
          </a:p>
        </p:txBody>
      </p:sp>
      <p:sp>
        <p:nvSpPr>
          <p:cNvPr id="4" name="TextBox 3"/>
          <p:cNvSpPr txBox="1"/>
          <p:nvPr/>
        </p:nvSpPr>
        <p:spPr>
          <a:xfrm>
            <a:off x="101600" y="4221088"/>
            <a:ext cx="184666" cy="369332"/>
          </a:xfrm>
          <a:prstGeom prst="rect">
            <a:avLst/>
          </a:prstGeom>
          <a:noFill/>
        </p:spPr>
        <p:txBody>
          <a:bodyPr wrap="none" rtlCol="0">
            <a:spAutoFit/>
          </a:bodyPr>
          <a:lstStyle/>
          <a:p>
            <a:endParaRPr lang="en-US" dirty="0"/>
          </a:p>
        </p:txBody>
      </p:sp>
      <p:sp>
        <p:nvSpPr>
          <p:cNvPr id="7" name="サブタイトル 2"/>
          <p:cNvSpPr txBox="1">
            <a:spLocks/>
          </p:cNvSpPr>
          <p:nvPr/>
        </p:nvSpPr>
        <p:spPr bwMode="auto">
          <a:xfrm>
            <a:off x="6084168" y="3789040"/>
            <a:ext cx="266429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5000"/>
              </a:spcBef>
              <a:spcAft>
                <a:spcPct val="0"/>
              </a:spcAft>
              <a:buClr>
                <a:srgbClr val="FF8800"/>
              </a:buClr>
              <a:buFont typeface="Wingdings" pitchFamily="2" charset="2"/>
              <a:buNone/>
              <a:defRPr kumimoji="1" sz="2800" baseline="0">
                <a:solidFill>
                  <a:srgbClr val="000000"/>
                </a:solidFill>
                <a:latin typeface="Times New Roman"/>
                <a:ea typeface="+mn-ea"/>
                <a:cs typeface="Times New Roman"/>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Times New Roman"/>
                <a:ea typeface="+mn-ea"/>
                <a:cs typeface="Times New Roman"/>
              </a:defRPr>
            </a:lvl2pPr>
            <a:lvl3pPr marL="1304925" indent="-395288" algn="l" rtl="0" eaLnBrk="1" fontAlgn="base" hangingPunct="1">
              <a:spcBef>
                <a:spcPct val="20000"/>
              </a:spcBef>
              <a:spcAft>
                <a:spcPct val="0"/>
              </a:spcAft>
              <a:buClr>
                <a:srgbClr val="FF8800"/>
              </a:buClr>
              <a:buFont typeface="Wingdings" charset="2"/>
              <a:buChar char="ü"/>
              <a:defRPr kumimoji="1" sz="1800" baseline="0">
                <a:solidFill>
                  <a:schemeClr val="tx1"/>
                </a:solidFill>
                <a:latin typeface="Times New Roman"/>
                <a:ea typeface="+mn-ea"/>
                <a:cs typeface="Times New Roman"/>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a:lstStyle>
          <a:p>
            <a:pPr algn="r"/>
            <a:endParaRPr lang="en-US" altLang="ja-JP"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1340768"/>
                <a:ext cx="8496944" cy="4873625"/>
              </a:xfrm>
            </p:spPr>
            <p:txBody>
              <a:bodyPr/>
              <a:lstStyle/>
              <a:p>
                <a:r>
                  <a:rPr lang="en-US" sz="2000" dirty="0" smtClean="0"/>
                  <a:t>principal components (</a:t>
                </a:r>
                <a:r>
                  <a:rPr lang="ja-JP" altLang="en-US" sz="2000" dirty="0" smtClean="0"/>
                  <a:t>主成分）</a:t>
                </a:r>
                <a:r>
                  <a:rPr lang="en-US" sz="2000" dirty="0" smtClean="0"/>
                  <a:t>.</a:t>
                </a:r>
              </a:p>
              <a:p>
                <a:pPr lvl="1"/>
                <a:r>
                  <a:rPr lang="en-US" dirty="0" smtClean="0"/>
                  <a:t>Eigenvector of Variance-Covariance Matrix</a:t>
                </a:r>
                <a:endParaRPr lang="en-US" sz="2000" dirty="0"/>
              </a:p>
              <a:p>
                <a:pPr>
                  <a:lnSpc>
                    <a:spcPct val="150000"/>
                  </a:lnSpc>
                </a:pPr>
                <a:r>
                  <a:rPr lang="en-US" sz="2000" dirty="0"/>
                  <a:t>t</a:t>
                </a:r>
                <a:r>
                  <a:rPr lang="en-US" sz="2000" dirty="0" smtClean="0"/>
                  <a:t>he first principal components (</a:t>
                </a:r>
                <a:r>
                  <a:rPr lang="ja-JP" altLang="en-US" sz="2000" dirty="0" smtClean="0"/>
                  <a:t>第一主成分）</a:t>
                </a:r>
                <a:endParaRPr lang="en-US" altLang="ja-JP" sz="2000" dirty="0" smtClean="0"/>
              </a:p>
              <a:p>
                <a:pPr lvl="1"/>
                <a:r>
                  <a:rPr lang="en-US" dirty="0" smtClean="0"/>
                  <a:t>Principal components which has the biggest eigenvalue</a:t>
                </a:r>
                <a:endParaRPr lang="en-US" dirty="0"/>
              </a:p>
              <a:p>
                <a:pPr>
                  <a:lnSpc>
                    <a:spcPct val="150000"/>
                  </a:lnSpc>
                </a:pPr>
                <a:r>
                  <a:rPr lang="en-US" altLang="ja-JP" sz="2000" dirty="0" smtClean="0"/>
                  <a:t>Contribution ratio (</a:t>
                </a:r>
                <a:r>
                  <a:rPr lang="ja-JP" altLang="en-US" sz="2000" dirty="0" smtClean="0"/>
                  <a:t>寄与率</a:t>
                </a:r>
                <a:r>
                  <a:rPr lang="en-US" altLang="ja-JP" sz="2000" dirty="0" smtClean="0"/>
                  <a:t>)</a:t>
                </a:r>
              </a:p>
              <a:p>
                <a:pPr lvl="1"/>
                <a:r>
                  <a:rPr lang="en-US" altLang="ja-JP" dirty="0" smtClean="0"/>
                  <a:t>How much each principal component contributes for representing original data.</a:t>
                </a:r>
                <a:endParaRPr lang="en-US" altLang="ja-JP" dirty="0"/>
              </a:p>
              <a:p>
                <a:pPr>
                  <a:lnSpc>
                    <a:spcPct val="150000"/>
                  </a:lnSpc>
                </a:pPr>
                <a:r>
                  <a:rPr lang="en-US" altLang="ja-JP" sz="2000" dirty="0" smtClean="0"/>
                  <a:t>Cumulative contribution ratio (</a:t>
                </a:r>
                <a:r>
                  <a:rPr lang="ja-JP" altLang="en-US" sz="2000" dirty="0" smtClean="0"/>
                  <a:t>累積寄与率</a:t>
                </a:r>
                <a:r>
                  <a:rPr lang="en-US" altLang="ja-JP" sz="2000" dirty="0" smtClean="0"/>
                  <a:t>)</a:t>
                </a:r>
              </a:p>
              <a:p>
                <a:pPr lvl="1">
                  <a:lnSpc>
                    <a:spcPct val="150000"/>
                  </a:lnSpc>
                </a:pPr>
                <a:r>
                  <a:rPr lang="en-US" altLang="ja-JP" dirty="0" smtClean="0"/>
                  <a:t>Sum of contribution ratio</a:t>
                </a:r>
                <a:r>
                  <a:rPr lang="en-US" altLang="ja-JP" dirty="0"/>
                  <a:t> </a:t>
                </a:r>
                <a:r>
                  <a:rPr lang="en-US" altLang="ja-JP" dirty="0" smtClean="0"/>
                  <a:t>from 1st to r-</a:t>
                </a:r>
                <a:r>
                  <a:rPr lang="en-US" altLang="ja-JP" dirty="0" err="1" smtClean="0"/>
                  <a:t>th</a:t>
                </a:r>
                <a:r>
                  <a:rPr lang="en-US" altLang="ja-JP" dirty="0" smtClean="0"/>
                  <a:t> components.</a:t>
                </a:r>
              </a:p>
              <a:p>
                <a:pPr marL="0" indent="0">
                  <a:buNone/>
                </a:pPr>
                <a14:m>
                  <m:oMathPara xmlns:m="http://schemas.openxmlformats.org/officeDocument/2006/math">
                    <m:oMathParaPr>
                      <m:jc m:val="centerGroup"/>
                    </m:oMathParaPr>
                    <m:oMath xmlns:m="http://schemas.openxmlformats.org/officeDocument/2006/math">
                      <m:r>
                        <m:rPr>
                          <m:sty m:val="p"/>
                        </m:rPr>
                        <a:rPr lang="en-US" altLang="ja-JP" i="1">
                          <a:latin typeface="Cambria Math" charset="0"/>
                        </a:rPr>
                        <m:t>C</m:t>
                      </m:r>
                      <m:r>
                        <a:rPr lang="en-US" altLang="ja-JP" b="0" i="1" smtClean="0">
                          <a:latin typeface="Cambria Math" charset="0"/>
                        </a:rPr>
                        <m:t>𝑜𝑛𝑡𝑟𝑖𝑏𝑢𝑡𝑖𝑜𝑛</m:t>
                      </m:r>
                      <m:d>
                        <m:dPr>
                          <m:ctrlPr>
                            <a:rPr lang="en-US" altLang="ja-JP" b="0" i="1" smtClean="0">
                              <a:latin typeface="Cambria Math" charset="0"/>
                            </a:rPr>
                          </m:ctrlPr>
                        </m:dPr>
                        <m:e>
                          <m:r>
                            <a:rPr lang="en-US" altLang="ja-JP" b="0" i="1" smtClean="0">
                              <a:latin typeface="Cambria Math" charset="0"/>
                            </a:rPr>
                            <m:t>𝑟</m:t>
                          </m:r>
                        </m:e>
                      </m:d>
                      <m:r>
                        <a:rPr lang="en-US" altLang="ja-JP" b="0" i="1" smtClean="0">
                          <a:latin typeface="Cambria Math" charset="0"/>
                        </a:rPr>
                        <m:t>=</m:t>
                      </m:r>
                      <m:f>
                        <m:fPr>
                          <m:ctrlPr>
                            <a:rPr lang="bg-BG" altLang="ja-JP" b="0" i="1" smtClean="0">
                              <a:latin typeface="Cambria Math" charset="0"/>
                            </a:rPr>
                          </m:ctrlPr>
                        </m:fPr>
                        <m:num>
                          <m:sSubSup>
                            <m:sSubSupPr>
                              <m:ctrlPr>
                                <a:rPr lang="en-US" altLang="ja-JP" b="0" i="1" smtClean="0">
                                  <a:latin typeface="Cambria Math" charset="0"/>
                                </a:rPr>
                              </m:ctrlPr>
                            </m:sSubSupPr>
                            <m:e>
                              <m:r>
                                <a:rPr lang="en-US" altLang="ja-JP" b="0" i="1" smtClean="0">
                                  <a:latin typeface="Cambria Math" charset="0"/>
                                </a:rPr>
                                <m:t>𝜎</m:t>
                              </m:r>
                            </m:e>
                            <m:sub>
                              <m:r>
                                <a:rPr lang="en-US" altLang="ja-JP" b="0" i="1" smtClean="0">
                                  <a:latin typeface="Cambria Math" charset="0"/>
                                </a:rPr>
                                <m:t>𝑟</m:t>
                              </m:r>
                            </m:sub>
                            <m:sup>
                              <m:r>
                                <a:rPr lang="en-US" altLang="ja-JP" b="0" i="1" smtClean="0">
                                  <a:latin typeface="Cambria Math" charset="0"/>
                                </a:rPr>
                                <m:t>2</m:t>
                              </m:r>
                            </m:sup>
                          </m:sSubSup>
                        </m:num>
                        <m:den>
                          <m:nary>
                            <m:naryPr>
                              <m:chr m:val="∑"/>
                              <m:ctrlPr>
                                <a:rPr lang="is-IS" altLang="ja-JP" i="1">
                                  <a:latin typeface="Cambria Math" charset="0"/>
                                </a:rPr>
                              </m:ctrlPr>
                            </m:naryPr>
                            <m:sub>
                              <m:r>
                                <m:rPr>
                                  <m:brk m:alnAt="23"/>
                                </m:rPr>
                                <a:rPr lang="en-US" altLang="ja-JP" i="1">
                                  <a:latin typeface="Cambria Math" charset="0"/>
                                </a:rPr>
                                <m:t>𝑖</m:t>
                              </m:r>
                              <m:r>
                                <a:rPr lang="en-US" altLang="ja-JP" i="1">
                                  <a:latin typeface="Cambria Math" charset="0"/>
                                </a:rPr>
                                <m:t>=1</m:t>
                              </m:r>
                            </m:sub>
                            <m:sup>
                              <m:r>
                                <a:rPr lang="en-US" altLang="ja-JP" b="0" i="1" smtClean="0">
                                  <a:latin typeface="Cambria Math" charset="0"/>
                                </a:rPr>
                                <m:t>𝑑</m:t>
                              </m:r>
                              <m:r>
                                <a:rPr lang="en-US" altLang="ja-JP" i="1">
                                  <a:latin typeface="Cambria Math" charset="0"/>
                                </a:rPr>
                                <m:t> </m:t>
                              </m:r>
                            </m:sup>
                            <m:e>
                              <m:sSubSup>
                                <m:sSubSupPr>
                                  <m:ctrlPr>
                                    <a:rPr lang="en-US" altLang="ja-JP" b="0" i="1" smtClean="0">
                                      <a:latin typeface="Cambria Math" charset="0"/>
                                    </a:rPr>
                                  </m:ctrlPr>
                                </m:sSubSupPr>
                                <m:e>
                                  <m:r>
                                    <a:rPr lang="en-US" altLang="ja-JP" b="0" i="1" smtClean="0">
                                      <a:latin typeface="Cambria Math" charset="0"/>
                                    </a:rPr>
                                    <m:t>𝜎</m:t>
                                  </m:r>
                                </m:e>
                                <m:sub>
                                  <m:r>
                                    <a:rPr lang="en-US" altLang="ja-JP" b="0" i="1" smtClean="0">
                                      <a:latin typeface="Cambria Math" charset="0"/>
                                    </a:rPr>
                                    <m:t>𝑖</m:t>
                                  </m:r>
                                </m:sub>
                                <m:sup>
                                  <m:r>
                                    <a:rPr lang="en-US" altLang="ja-JP" b="0" i="1" smtClean="0">
                                      <a:latin typeface="Cambria Math" charset="0"/>
                                    </a:rPr>
                                    <m:t>2</m:t>
                                  </m:r>
                                </m:sup>
                              </m:sSubSup>
                            </m:e>
                          </m:nary>
                        </m:den>
                      </m:f>
                      <m:r>
                        <a:rPr lang="en-US" altLang="ja-JP" b="0" i="1" smtClean="0">
                          <a:latin typeface="Cambria Math" charset="0"/>
                        </a:rPr>
                        <m:t>    </m:t>
                      </m:r>
                      <m:r>
                        <a:rPr lang="en-US" altLang="ja-JP" b="0" i="1" smtClean="0">
                          <a:latin typeface="Cambria Math" charset="0"/>
                        </a:rPr>
                        <m:t>𝐶𝑢𝑚𝐶𝑜𝑛𝑡𝑟𝑖𝑏𝑢𝑡𝑖𝑜𝑛</m:t>
                      </m:r>
                      <m:d>
                        <m:dPr>
                          <m:ctrlPr>
                            <a:rPr lang="en-US" altLang="ja-JP" b="0" i="1" smtClean="0">
                              <a:latin typeface="Cambria Math" charset="0"/>
                            </a:rPr>
                          </m:ctrlPr>
                        </m:dPr>
                        <m:e>
                          <m:r>
                            <a:rPr lang="en-US" altLang="ja-JP" b="0" i="1" smtClean="0">
                              <a:latin typeface="Cambria Math" charset="0"/>
                            </a:rPr>
                            <m:t>𝑟</m:t>
                          </m:r>
                        </m:e>
                      </m:d>
                      <m:r>
                        <a:rPr lang="en-US" altLang="ja-JP" i="1">
                          <a:latin typeface="Cambria Math" charset="0"/>
                        </a:rPr>
                        <m:t>=</m:t>
                      </m:r>
                      <m:f>
                        <m:fPr>
                          <m:ctrlPr>
                            <a:rPr lang="bg-BG" altLang="ja-JP" i="1">
                              <a:latin typeface="Cambria Math" charset="0"/>
                            </a:rPr>
                          </m:ctrlPr>
                        </m:fPr>
                        <m:num>
                          <m:nary>
                            <m:naryPr>
                              <m:chr m:val="∑"/>
                              <m:ctrlPr>
                                <a:rPr lang="is-IS" altLang="ja-JP" i="1">
                                  <a:latin typeface="Cambria Math" charset="0"/>
                                </a:rPr>
                              </m:ctrlPr>
                            </m:naryPr>
                            <m:sub>
                              <m:r>
                                <m:rPr>
                                  <m:brk m:alnAt="23"/>
                                </m:rPr>
                                <a:rPr lang="en-US" altLang="ja-JP" i="1">
                                  <a:latin typeface="Cambria Math" charset="0"/>
                                </a:rPr>
                                <m:t>𝑖</m:t>
                              </m:r>
                              <m:r>
                                <a:rPr lang="en-US" altLang="ja-JP" i="1">
                                  <a:latin typeface="Cambria Math" charset="0"/>
                                </a:rPr>
                                <m:t>=1</m:t>
                              </m:r>
                            </m:sub>
                            <m:sup>
                              <m:r>
                                <a:rPr lang="en-US" altLang="ja-JP" i="1">
                                  <a:latin typeface="Cambria Math" charset="0"/>
                                </a:rPr>
                                <m:t>𝑟</m:t>
                              </m:r>
                              <m:r>
                                <a:rPr lang="en-US" altLang="ja-JP" i="1">
                                  <a:latin typeface="Cambria Math" charset="0"/>
                                </a:rPr>
                                <m:t> </m:t>
                              </m:r>
                            </m:sup>
                            <m:e>
                              <m:sSubSup>
                                <m:sSubSupPr>
                                  <m:ctrlPr>
                                    <a:rPr lang="en-US" altLang="ja-JP" i="1">
                                      <a:latin typeface="Cambria Math" charset="0"/>
                                    </a:rPr>
                                  </m:ctrlPr>
                                </m:sSubSupPr>
                                <m:e>
                                  <m:r>
                                    <a:rPr lang="en-US" altLang="ja-JP" i="1">
                                      <a:latin typeface="Cambria Math" charset="0"/>
                                    </a:rPr>
                                    <m:t>𝜎</m:t>
                                  </m:r>
                                </m:e>
                                <m:sub>
                                  <m:r>
                                    <a:rPr lang="en-US" altLang="ja-JP" i="1">
                                      <a:latin typeface="Cambria Math" charset="0"/>
                                    </a:rPr>
                                    <m:t>𝑖</m:t>
                                  </m:r>
                                </m:sub>
                                <m:sup>
                                  <m:r>
                                    <a:rPr lang="en-US" altLang="ja-JP" i="1">
                                      <a:latin typeface="Cambria Math" charset="0"/>
                                    </a:rPr>
                                    <m:t>2</m:t>
                                  </m:r>
                                </m:sup>
                              </m:sSubSup>
                            </m:e>
                          </m:nary>
                        </m:num>
                        <m:den>
                          <m:nary>
                            <m:naryPr>
                              <m:chr m:val="∑"/>
                              <m:ctrlPr>
                                <a:rPr lang="is-IS" altLang="ja-JP" i="1">
                                  <a:latin typeface="Cambria Math" charset="0"/>
                                </a:rPr>
                              </m:ctrlPr>
                            </m:naryPr>
                            <m:sub>
                              <m:r>
                                <m:rPr>
                                  <m:brk m:alnAt="23"/>
                                </m:rPr>
                                <a:rPr lang="en-US" altLang="ja-JP" i="1">
                                  <a:latin typeface="Cambria Math" charset="0"/>
                                </a:rPr>
                                <m:t>𝑖</m:t>
                              </m:r>
                              <m:r>
                                <a:rPr lang="en-US" altLang="ja-JP" i="1">
                                  <a:latin typeface="Cambria Math" charset="0"/>
                                </a:rPr>
                                <m:t>=1</m:t>
                              </m:r>
                            </m:sub>
                            <m:sup>
                              <m:r>
                                <a:rPr lang="en-US" altLang="ja-JP" b="0" i="1" smtClean="0">
                                  <a:latin typeface="Cambria Math" charset="0"/>
                                </a:rPr>
                                <m:t>𝑑</m:t>
                              </m:r>
                              <m:r>
                                <a:rPr lang="en-US" altLang="ja-JP" i="1">
                                  <a:latin typeface="Cambria Math" charset="0"/>
                                </a:rPr>
                                <m:t> </m:t>
                              </m:r>
                            </m:sup>
                            <m:e>
                              <m:sSubSup>
                                <m:sSubSupPr>
                                  <m:ctrlPr>
                                    <a:rPr lang="en-US" altLang="ja-JP" i="1">
                                      <a:latin typeface="Cambria Math" charset="0"/>
                                    </a:rPr>
                                  </m:ctrlPr>
                                </m:sSubSupPr>
                                <m:e>
                                  <m:r>
                                    <a:rPr lang="en-US" altLang="ja-JP" i="1">
                                      <a:latin typeface="Cambria Math" charset="0"/>
                                    </a:rPr>
                                    <m:t>𝜎</m:t>
                                  </m:r>
                                </m:e>
                                <m:sub>
                                  <m:r>
                                    <a:rPr lang="en-US" altLang="ja-JP" i="1">
                                      <a:latin typeface="Cambria Math" charset="0"/>
                                    </a:rPr>
                                    <m:t>𝑖</m:t>
                                  </m:r>
                                </m:sub>
                                <m:sup>
                                  <m:r>
                                    <a:rPr lang="en-US" altLang="ja-JP" i="1">
                                      <a:latin typeface="Cambria Math" charset="0"/>
                                    </a:rPr>
                                    <m:t>2</m:t>
                                  </m:r>
                                </m:sup>
                              </m:sSubSup>
                            </m:e>
                          </m:nary>
                        </m:den>
                      </m:f>
                    </m:oMath>
                  </m:oMathPara>
                </a14:m>
                <a:endParaRPr lang="en-US" altLang="ja-JP"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1340768"/>
                <a:ext cx="8496944" cy="4873625"/>
              </a:xfrm>
              <a:blipFill rotWithShape="0">
                <a:blip r:embed="rId3"/>
                <a:stretch>
                  <a:fillRect l="-646" t="-1001" r="-789"/>
                </a:stretch>
              </a:blipFill>
            </p:spPr>
            <p:txBody>
              <a:bodyPr/>
              <a:lstStyle/>
              <a:p>
                <a:r>
                  <a:rPr lang="en-US">
                    <a:noFill/>
                  </a:rPr>
                  <a:t> </a:t>
                </a:r>
              </a:p>
            </p:txBody>
          </p:sp>
        </mc:Fallback>
      </mc:AlternateContent>
    </p:spTree>
    <p:extLst>
      <p:ext uri="{BB962C8B-B14F-4D97-AF65-F5344CB8AC3E}">
        <p14:creationId xmlns:p14="http://schemas.microsoft.com/office/powerpoint/2010/main" val="1186090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 Demo</a:t>
            </a:r>
            <a:endParaRPr lang="en-US" dirty="0"/>
          </a:p>
        </p:txBody>
      </p:sp>
      <p:sp>
        <p:nvSpPr>
          <p:cNvPr id="3" name="Content Placeholder 2"/>
          <p:cNvSpPr>
            <a:spLocks noGrp="1"/>
          </p:cNvSpPr>
          <p:nvPr>
            <p:ph idx="1"/>
          </p:nvPr>
        </p:nvSpPr>
        <p:spPr/>
        <p:txBody>
          <a:bodyPr/>
          <a:lstStyle/>
          <a:p>
            <a:r>
              <a:rPr lang="en-US" dirty="0" smtClean="0"/>
              <a:t>MNIST data</a:t>
            </a:r>
          </a:p>
          <a:p>
            <a:pPr lvl="1"/>
            <a:r>
              <a:rPr lang="en-US" dirty="0"/>
              <a:t>large </a:t>
            </a:r>
            <a:r>
              <a:rPr lang="en-US" dirty="0" smtClean="0"/>
              <a:t>database</a:t>
            </a:r>
            <a:r>
              <a:rPr lang="en-US" dirty="0"/>
              <a:t> of handwritten </a:t>
            </a:r>
            <a:r>
              <a:rPr lang="en-US" dirty="0" smtClean="0"/>
              <a:t>digits</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76872"/>
            <a:ext cx="6885582" cy="4266067"/>
          </a:xfrm>
          <a:prstGeom prst="rect">
            <a:avLst/>
          </a:prstGeom>
        </p:spPr>
      </p:pic>
    </p:spTree>
    <p:extLst>
      <p:ext uri="{BB962C8B-B14F-4D97-AF65-F5344CB8AC3E}">
        <p14:creationId xmlns:p14="http://schemas.microsoft.com/office/powerpoint/2010/main" val="624549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74068"/>
            <a:ext cx="5822116" cy="6683932"/>
          </a:xfrm>
          <a:prstGeom prst="rect">
            <a:avLst/>
          </a:prstGeom>
        </p:spPr>
      </p:pic>
    </p:spTree>
    <p:extLst>
      <p:ext uri="{BB962C8B-B14F-4D97-AF65-F5344CB8AC3E}">
        <p14:creationId xmlns:p14="http://schemas.microsoft.com/office/powerpoint/2010/main" val="1967681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395536" y="2492896"/>
            <a:ext cx="8352928" cy="1164126"/>
          </a:xfrm>
          <a:prstGeom prst="rect">
            <a:avLst/>
          </a:prstGeom>
        </p:spPr>
        <p:txBody>
          <a:bodyPr/>
          <a:lstStyle>
            <a:lvl1pPr algn="l" rtl="0" eaLnBrk="1" fontAlgn="base" hangingPunct="1">
              <a:spcBef>
                <a:spcPct val="0"/>
              </a:spcBef>
              <a:spcAft>
                <a:spcPct val="0"/>
              </a:spcAft>
              <a:defRPr kumimoji="1" sz="4400" baseline="0">
                <a:solidFill>
                  <a:schemeClr val="tx2"/>
                </a:solidFill>
                <a:latin typeface="Times New Roman"/>
                <a:ea typeface="+mj-ea"/>
                <a:cs typeface="Times New Roman"/>
              </a:defRPr>
            </a:lvl1pPr>
            <a:lvl2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9pPr>
          </a:lstStyle>
          <a:p>
            <a:pPr algn="ctr"/>
            <a:r>
              <a:rPr lang="ja-JP" altLang="en-US" sz="3200" b="1" kern="0" dirty="0" smtClean="0"/>
              <a:t>線形判別分析</a:t>
            </a:r>
            <a:r>
              <a:rPr lang="en-US" altLang="ja-JP" sz="3200" b="1" kern="0" dirty="0" smtClean="0"/>
              <a:t> </a:t>
            </a:r>
            <a:br>
              <a:rPr lang="en-US" altLang="ja-JP" sz="3200" b="1" kern="0" dirty="0" smtClean="0"/>
            </a:br>
            <a:r>
              <a:rPr lang="en-US" altLang="ja-JP" sz="3200" b="1" kern="0" dirty="0" smtClean="0"/>
              <a:t>Linear Discriminant Analysis</a:t>
            </a:r>
            <a:endParaRPr lang="ja-JP" altLang="en-US" sz="3200" b="1" kern="0" dirty="0"/>
          </a:p>
        </p:txBody>
      </p:sp>
    </p:spTree>
    <p:extLst>
      <p:ext uri="{BB962C8B-B14F-4D97-AF65-F5344CB8AC3E}">
        <p14:creationId xmlns:p14="http://schemas.microsoft.com/office/powerpoint/2010/main" val="592962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Discriminant Analysis</a:t>
            </a:r>
            <a:endParaRPr lang="en-US" dirty="0"/>
          </a:p>
        </p:txBody>
      </p:sp>
      <p:sp>
        <p:nvSpPr>
          <p:cNvPr id="3" name="Content Placeholder 2"/>
          <p:cNvSpPr>
            <a:spLocks noGrp="1"/>
          </p:cNvSpPr>
          <p:nvPr>
            <p:ph idx="1"/>
          </p:nvPr>
        </p:nvSpPr>
        <p:spPr/>
        <p:txBody>
          <a:bodyPr/>
          <a:lstStyle/>
          <a:p>
            <a:pPr marL="471487" lvl="1" indent="0">
              <a:buNone/>
            </a:pPr>
            <a:endParaRPr lang="en-US" dirty="0"/>
          </a:p>
          <a:p>
            <a:r>
              <a:rPr lang="en-US" dirty="0"/>
              <a:t>Difference between PCA</a:t>
            </a:r>
          </a:p>
          <a:p>
            <a:pPr lvl="1"/>
            <a:r>
              <a:rPr lang="en-US" dirty="0" smtClean="0"/>
              <a:t>PCA intends </a:t>
            </a:r>
            <a:r>
              <a:rPr lang="en-US" dirty="0"/>
              <a:t>to approximate distribution of </a:t>
            </a:r>
            <a:r>
              <a:rPr lang="en-US" dirty="0" smtClean="0"/>
              <a:t>pattern with lower dimensional space.</a:t>
            </a:r>
            <a:endParaRPr lang="en-US" dirty="0"/>
          </a:p>
          <a:p>
            <a:pPr lvl="1"/>
            <a:r>
              <a:rPr lang="en-US" dirty="0" smtClean="0"/>
              <a:t>Purpose of LDA is to maximize a degree of separation between classes in order to classify.</a:t>
            </a:r>
          </a:p>
          <a:p>
            <a:pPr lvl="1"/>
            <a:endParaRPr lang="en-US" dirty="0"/>
          </a:p>
          <a:p>
            <a:r>
              <a:rPr lang="en-US" dirty="0" smtClean="0"/>
              <a:t>Characteristic</a:t>
            </a:r>
          </a:p>
          <a:p>
            <a:pPr lvl="1"/>
            <a:r>
              <a:rPr lang="en-US" dirty="0" smtClean="0"/>
              <a:t>It is used when feature of data and </a:t>
            </a:r>
            <a:r>
              <a:rPr lang="en-US" dirty="0" smtClean="0"/>
              <a:t>their</a:t>
            </a:r>
            <a:r>
              <a:rPr lang="en-US" dirty="0" smtClean="0"/>
              <a:t> class </a:t>
            </a:r>
            <a:r>
              <a:rPr lang="en-US" dirty="0" smtClean="0"/>
              <a:t>are known.</a:t>
            </a:r>
            <a:endParaRPr lang="en-US" dirty="0"/>
          </a:p>
          <a:p>
            <a:pPr lvl="1"/>
            <a:r>
              <a:rPr lang="en-US" dirty="0" smtClean="0"/>
              <a:t>Maximize ratio of inter-class variance and  </a:t>
            </a:r>
            <a:r>
              <a:rPr lang="en-US" dirty="0"/>
              <a:t>in-class </a:t>
            </a:r>
            <a:r>
              <a:rPr lang="en-US" dirty="0" smtClean="0"/>
              <a:t>variance.</a:t>
            </a:r>
            <a:r>
              <a:rPr lang="en-US" dirty="0"/>
              <a:t> </a:t>
            </a:r>
            <a:endParaRPr lang="en-US" dirty="0" smtClean="0"/>
          </a:p>
          <a:p>
            <a:pPr lvl="1"/>
            <a:endParaRPr lang="en-US" dirty="0" smtClean="0"/>
          </a:p>
        </p:txBody>
      </p:sp>
    </p:spTree>
    <p:extLst>
      <p:ext uri="{BB962C8B-B14F-4D97-AF65-F5344CB8AC3E}">
        <p14:creationId xmlns:p14="http://schemas.microsoft.com/office/powerpoint/2010/main" val="1662739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6738" y="1340768"/>
                <a:ext cx="8001000" cy="5328592"/>
              </a:xfrm>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charset="0"/>
                        </a:rPr>
                        <m:t>𝑋</m:t>
                      </m:r>
                      <m:r>
                        <a:rPr lang="en-US" b="0" i="1" smtClean="0">
                          <a:latin typeface="Cambria Math" charset="0"/>
                        </a:rPr>
                        <m:t>=</m:t>
                      </m:r>
                      <m:sSup>
                        <m:sSupPr>
                          <m:ctrlPr>
                            <a:rPr lang="en-US" b="0" i="1" smtClean="0">
                              <a:latin typeface="Cambria Math" charset="0"/>
                            </a:rPr>
                          </m:ctrlPr>
                        </m:sSupPr>
                        <m:e>
                          <m:d>
                            <m:dPr>
                              <m:begChr m:val="["/>
                              <m:endChr m:val="]"/>
                              <m:ctrlPr>
                                <a:rPr lang="en-US" b="0" i="1" smtClean="0">
                                  <a:latin typeface="Cambria Math" charset="0"/>
                                </a:rPr>
                              </m:ctrlPr>
                            </m:dPr>
                            <m:e>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1</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2</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𝑑</m:t>
                                  </m:r>
                                </m:sub>
                              </m:sSub>
                            </m:e>
                          </m:d>
                        </m:e>
                        <m:sup>
                          <m:r>
                            <a:rPr lang="en-US" b="0" i="1" smtClean="0">
                              <a:latin typeface="Cambria Math" charset="0"/>
                            </a:rPr>
                            <m:t>𝑇</m:t>
                          </m:r>
                        </m:sup>
                      </m:sSup>
                    </m:oMath>
                  </m:oMathPara>
                </a14:m>
                <a:endParaRPr lang="en-US" dirty="0" smtClean="0"/>
              </a:p>
              <a:p>
                <a:pPr marL="0" indent="0">
                  <a:buNone/>
                </a:pPr>
                <a14:m>
                  <m:oMath xmlns:m="http://schemas.openxmlformats.org/officeDocument/2006/math">
                    <m:sSub>
                      <m:sSubPr>
                        <m:ctrlPr>
                          <a:rPr lang="en-US" b="0" i="1" smtClean="0">
                            <a:latin typeface="Cambria Math" charset="0"/>
                          </a:rPr>
                        </m:ctrlPr>
                      </m:sSubPr>
                      <m:e>
                        <m:r>
                          <m:rPr>
                            <m:sty m:val="p"/>
                          </m:rPr>
                          <a:rPr lang="en-US" b="0" i="0" smtClean="0">
                            <a:latin typeface="Cambria Math" charset="0"/>
                          </a:rPr>
                          <m:t>m</m:t>
                        </m:r>
                      </m:e>
                      <m:sub>
                        <m:r>
                          <m:rPr>
                            <m:sty m:val="p"/>
                          </m:rPr>
                          <a:rPr lang="en-US" b="0" i="0" smtClean="0">
                            <a:latin typeface="Cambria Math" charset="0"/>
                          </a:rPr>
                          <m:t>i</m:t>
                        </m:r>
                      </m:sub>
                    </m:sSub>
                    <m:r>
                      <a:rPr lang="en-US" b="0" i="0" smtClean="0">
                        <a:latin typeface="Cambria Math" charset="0"/>
                      </a:rPr>
                      <m:t>= </m:t>
                    </m:r>
                    <m:f>
                      <m:fPr>
                        <m:ctrlPr>
                          <a:rPr lang="en-US" i="1" smtClean="0">
                            <a:latin typeface="Cambria Math" charset="0"/>
                          </a:rPr>
                        </m:ctrlPr>
                      </m:fPr>
                      <m:num>
                        <m:r>
                          <a:rPr lang="en-US" i="1">
                            <a:latin typeface="Cambria Math" charset="0"/>
                          </a:rPr>
                          <m:t>1</m:t>
                        </m:r>
                      </m:num>
                      <m:den>
                        <m:r>
                          <m:rPr>
                            <m:sty m:val="p"/>
                          </m:rPr>
                          <a:rPr lang="en-US" i="1">
                            <a:latin typeface="Cambria Math" charset="0"/>
                          </a:rPr>
                          <m:t>n</m:t>
                        </m:r>
                      </m:den>
                    </m:f>
                    <m:nary>
                      <m:naryPr>
                        <m:chr m:val="∑"/>
                        <m:supHide m:val="on"/>
                        <m:ctrlPr>
                          <a:rPr lang="en-US" i="1" smtClean="0">
                            <a:latin typeface="Cambria Math" charset="0"/>
                          </a:rPr>
                        </m:ctrlPr>
                      </m:naryPr>
                      <m:sub>
                        <m:r>
                          <a:rPr lang="en-US" i="1">
                            <a:latin typeface="Cambria Math" charset="0"/>
                          </a:rPr>
                          <m:t>𝑋</m:t>
                        </m:r>
                        <m:r>
                          <a:rPr lang="en-US" i="1">
                            <a:latin typeface="Cambria Math" charset="0"/>
                          </a:rPr>
                          <m:t>∈</m:t>
                        </m:r>
                        <m:sSub>
                          <m:sSubPr>
                            <m:ctrlPr>
                              <a:rPr lang="en-US" i="1">
                                <a:latin typeface="Cambria Math" charset="0"/>
                              </a:rPr>
                            </m:ctrlPr>
                          </m:sSubPr>
                          <m:e>
                            <m:r>
                              <a:rPr lang="en-US" i="1">
                                <a:latin typeface="Cambria Math" charset="0"/>
                              </a:rPr>
                              <m:t>𝐶</m:t>
                            </m:r>
                          </m:e>
                          <m:sub>
                            <m:r>
                              <a:rPr lang="en-US" i="1">
                                <a:latin typeface="Cambria Math" charset="0"/>
                              </a:rPr>
                              <m:t>𝑖</m:t>
                            </m:r>
                          </m:sub>
                        </m:sSub>
                      </m:sub>
                      <m:sup/>
                      <m:e>
                        <m:r>
                          <a:rPr lang="en-US" b="0" i="1" smtClean="0">
                            <a:latin typeface="Cambria Math" charset="0"/>
                          </a:rPr>
                          <m:t>𝑋</m:t>
                        </m:r>
                        <m:r>
                          <a:rPr lang="en-US" i="1">
                            <a:latin typeface="Cambria Math" charset="0"/>
                          </a:rPr>
                          <m:t> </m:t>
                        </m:r>
                      </m:e>
                    </m:nary>
                  </m:oMath>
                </a14:m>
                <a:r>
                  <a:rPr lang="en-US" dirty="0" smtClean="0"/>
                  <a:t>, </a:t>
                </a:r>
                <a14:m>
                  <m:oMath xmlns:m="http://schemas.openxmlformats.org/officeDocument/2006/math">
                    <m:sSub>
                      <m:sSubPr>
                        <m:ctrlPr>
                          <a:rPr lang="en-US" b="0" i="1" smtClean="0">
                            <a:latin typeface="Cambria Math" charset="0"/>
                          </a:rPr>
                        </m:ctrlPr>
                      </m:sSubPr>
                      <m:e>
                        <m:r>
                          <a:rPr lang="en-US" b="0" i="1" smtClean="0">
                            <a:latin typeface="Cambria Math" charset="0"/>
                          </a:rPr>
                          <m:t>∑</m:t>
                        </m:r>
                      </m:e>
                      <m:sub>
                        <m:r>
                          <m:rPr>
                            <m:sty m:val="p"/>
                          </m:rPr>
                          <a:rPr lang="en-US" b="0" i="0" smtClean="0">
                            <a:latin typeface="Cambria Math" charset="0"/>
                          </a:rPr>
                          <m:t>i</m:t>
                        </m:r>
                      </m:sub>
                    </m:sSub>
                    <m:r>
                      <a:rPr lang="en-US" b="0" i="0" smtClean="0">
                        <a:latin typeface="Cambria Math" charset="0"/>
                      </a:rPr>
                      <m:t>=</m:t>
                    </m:r>
                    <m:nary>
                      <m:naryPr>
                        <m:chr m:val="∑"/>
                        <m:supHide m:val="on"/>
                        <m:ctrlPr>
                          <a:rPr lang="en-US" i="1">
                            <a:latin typeface="Cambria Math" charset="0"/>
                          </a:rPr>
                        </m:ctrlPr>
                      </m:naryPr>
                      <m:sub>
                        <m:r>
                          <a:rPr lang="en-US" i="1">
                            <a:latin typeface="Cambria Math" charset="0"/>
                          </a:rPr>
                          <m:t>𝑋</m:t>
                        </m:r>
                        <m:r>
                          <a:rPr lang="en-US" i="1">
                            <a:latin typeface="Cambria Math" charset="0"/>
                          </a:rPr>
                          <m:t>∈</m:t>
                        </m:r>
                        <m:sSub>
                          <m:sSubPr>
                            <m:ctrlPr>
                              <a:rPr lang="en-US" i="1">
                                <a:latin typeface="Cambria Math" charset="0"/>
                              </a:rPr>
                            </m:ctrlPr>
                          </m:sSubPr>
                          <m:e>
                            <m:r>
                              <a:rPr lang="en-US" i="1">
                                <a:latin typeface="Cambria Math" charset="0"/>
                              </a:rPr>
                              <m:t>𝐶</m:t>
                            </m:r>
                          </m:e>
                          <m:sub>
                            <m:r>
                              <a:rPr lang="en-US" i="1">
                                <a:latin typeface="Cambria Math" charset="0"/>
                              </a:rPr>
                              <m:t>𝑖</m:t>
                            </m:r>
                          </m:sub>
                        </m:sSub>
                      </m:sub>
                      <m:sup/>
                      <m:e>
                        <m:d>
                          <m:dPr>
                            <m:ctrlPr>
                              <a:rPr lang="en-US" i="1">
                                <a:latin typeface="Cambria Math" charset="0"/>
                              </a:rPr>
                            </m:ctrlPr>
                          </m:dPr>
                          <m:e>
                            <m:r>
                              <a:rPr lang="en-US" i="1">
                                <a:latin typeface="Cambria Math" charset="0"/>
                              </a:rPr>
                              <m:t> </m:t>
                            </m:r>
                            <m:r>
                              <a:rPr lang="en-US" i="1">
                                <a:latin typeface="Cambria Math" charset="0"/>
                              </a:rPr>
                              <m:t>𝑋</m:t>
                            </m:r>
                            <m:r>
                              <a:rPr lang="en-US" i="1">
                                <a:latin typeface="Cambria Math" charset="0"/>
                              </a:rPr>
                              <m:t> −</m:t>
                            </m:r>
                            <m:sSub>
                              <m:sSubPr>
                                <m:ctrlPr>
                                  <a:rPr lang="en-US" i="1">
                                    <a:latin typeface="Cambria Math" charset="0"/>
                                  </a:rPr>
                                </m:ctrlPr>
                              </m:sSubPr>
                              <m:e>
                                <m:r>
                                  <a:rPr lang="en-US" i="1">
                                    <a:latin typeface="Cambria Math" charset="0"/>
                                  </a:rPr>
                                  <m:t>𝑚</m:t>
                                </m:r>
                              </m:e>
                              <m:sub>
                                <m:r>
                                  <a:rPr lang="en-US" i="1">
                                    <a:latin typeface="Cambria Math" charset="0"/>
                                  </a:rPr>
                                  <m:t>𝑖</m:t>
                                </m:r>
                              </m:sub>
                            </m:sSub>
                          </m:e>
                        </m:d>
                        <m:sSup>
                          <m:sSupPr>
                            <m:ctrlPr>
                              <a:rPr lang="en-US" i="1">
                                <a:latin typeface="Cambria Math" charset="0"/>
                              </a:rPr>
                            </m:ctrlPr>
                          </m:sSupPr>
                          <m:e>
                            <m:d>
                              <m:dPr>
                                <m:ctrlPr>
                                  <a:rPr lang="en-US" i="1">
                                    <a:latin typeface="Cambria Math" charset="0"/>
                                  </a:rPr>
                                </m:ctrlPr>
                              </m:dPr>
                              <m:e>
                                <m:r>
                                  <a:rPr lang="en-US" i="1">
                                    <a:latin typeface="Cambria Math" charset="0"/>
                                  </a:rPr>
                                  <m:t>𝑋</m:t>
                                </m:r>
                                <m:r>
                                  <a:rPr lang="en-US" i="1">
                                    <a:latin typeface="Cambria Math" charset="0"/>
                                  </a:rPr>
                                  <m:t> −</m:t>
                                </m:r>
                                <m:sSub>
                                  <m:sSubPr>
                                    <m:ctrlPr>
                                      <a:rPr lang="en-US" i="1">
                                        <a:latin typeface="Cambria Math" charset="0"/>
                                      </a:rPr>
                                    </m:ctrlPr>
                                  </m:sSubPr>
                                  <m:e>
                                    <m:r>
                                      <a:rPr lang="en-US" i="1">
                                        <a:latin typeface="Cambria Math" charset="0"/>
                                      </a:rPr>
                                      <m:t>𝑚</m:t>
                                    </m:r>
                                  </m:e>
                                  <m:sub>
                                    <m:r>
                                      <a:rPr lang="en-US" i="1">
                                        <a:latin typeface="Cambria Math" charset="0"/>
                                      </a:rPr>
                                      <m:t>𝑖</m:t>
                                    </m:r>
                                  </m:sub>
                                </m:sSub>
                              </m:e>
                            </m:d>
                          </m:e>
                          <m:sup>
                            <m:r>
                              <a:rPr lang="en-US" i="1">
                                <a:latin typeface="Cambria Math" charset="0"/>
                              </a:rPr>
                              <m:t>𝑇</m:t>
                            </m:r>
                          </m:sup>
                        </m:sSup>
                        <m:r>
                          <a:rPr lang="en-US" i="1">
                            <a:latin typeface="Cambria Math" charset="0"/>
                          </a:rPr>
                          <m:t> </m:t>
                        </m:r>
                      </m:e>
                    </m:nary>
                  </m:oMath>
                </a14:m>
                <a:endParaRPr lang="en-US" dirty="0" smtClean="0"/>
              </a:p>
              <a:p>
                <a:pPr>
                  <a:lnSpc>
                    <a:spcPct val="150000"/>
                  </a:lnSpc>
                </a:pPr>
                <a:r>
                  <a:rPr lang="en-US" dirty="0" smtClean="0"/>
                  <a:t>In-class covariance matrix</a:t>
                </a:r>
                <a:endParaRPr lang="en-US" dirty="0"/>
              </a:p>
              <a:p>
                <a:pPr marL="471487"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charset="0"/>
                            </a:rPr>
                          </m:ctrlPr>
                        </m:sSubPr>
                        <m:e>
                          <m:r>
                            <a:rPr lang="en-US" sz="2400" b="0" i="1" smtClean="0">
                              <a:latin typeface="Cambria Math" charset="0"/>
                            </a:rPr>
                            <m:t>∑</m:t>
                          </m:r>
                        </m:e>
                        <m:sub>
                          <m:r>
                            <a:rPr lang="en-US" sz="2400" b="0" i="1" smtClean="0">
                              <a:latin typeface="Cambria Math" charset="0"/>
                            </a:rPr>
                            <m:t>𝑤</m:t>
                          </m:r>
                        </m:sub>
                      </m:sSub>
                      <m:r>
                        <a:rPr lang="en-US" sz="2400" b="0" i="1" smtClean="0">
                          <a:latin typeface="Cambria Math" charset="0"/>
                        </a:rPr>
                        <m:t>= </m:t>
                      </m:r>
                      <m:nary>
                        <m:naryPr>
                          <m:chr m:val="∑"/>
                          <m:ctrlPr>
                            <a:rPr lang="is-IS" sz="2400" b="0" i="1" smtClean="0">
                              <a:latin typeface="Cambria Math" charset="0"/>
                            </a:rPr>
                          </m:ctrlPr>
                        </m:naryPr>
                        <m:sub>
                          <m:r>
                            <m:rPr>
                              <m:brk m:alnAt="23"/>
                            </m:rPr>
                            <a:rPr lang="en-US" sz="2400" b="0" i="1" smtClean="0">
                              <a:latin typeface="Cambria Math" charset="0"/>
                            </a:rPr>
                            <m:t>𝑖</m:t>
                          </m:r>
                          <m:r>
                            <a:rPr lang="en-US" sz="2400" b="0" i="1" smtClean="0">
                              <a:latin typeface="Cambria Math" charset="0"/>
                            </a:rPr>
                            <m:t>=1,2</m:t>
                          </m:r>
                        </m:sub>
                        <m:sup/>
                        <m:e>
                          <m:sSub>
                            <m:sSubPr>
                              <m:ctrlPr>
                                <a:rPr lang="en-US" sz="2400" b="0" i="1" smtClean="0">
                                  <a:latin typeface="Cambria Math" charset="0"/>
                                </a:rPr>
                              </m:ctrlPr>
                            </m:sSubPr>
                            <m:e>
                              <m:r>
                                <a:rPr lang="en-US" sz="2400" b="0" i="1" smtClean="0">
                                  <a:latin typeface="Cambria Math" charset="0"/>
                                </a:rPr>
                                <m:t>∑</m:t>
                              </m:r>
                            </m:e>
                            <m:sub>
                              <m:r>
                                <a:rPr lang="en-US" sz="2400" b="0" i="1" smtClean="0">
                                  <a:latin typeface="Cambria Math" charset="0"/>
                                </a:rPr>
                                <m:t>𝑖</m:t>
                              </m:r>
                            </m:sub>
                          </m:sSub>
                        </m:e>
                      </m:nary>
                      <m:r>
                        <a:rPr lang="en-US" sz="2400" b="0" i="0" smtClean="0">
                          <a:latin typeface="Cambria Math" charset="0"/>
                        </a:rPr>
                        <m:t>= </m:t>
                      </m:r>
                      <m:nary>
                        <m:naryPr>
                          <m:chr m:val="∑"/>
                          <m:supHide m:val="on"/>
                          <m:ctrlPr>
                            <a:rPr lang="en-US" sz="2400" b="0" i="1" smtClean="0">
                              <a:latin typeface="Cambria Math" charset="0"/>
                            </a:rPr>
                          </m:ctrlPr>
                        </m:naryPr>
                        <m:sub>
                          <m:r>
                            <m:rPr>
                              <m:brk m:alnAt="7"/>
                            </m:rPr>
                            <a:rPr lang="en-US" sz="2400" b="0" i="1" smtClean="0">
                              <a:latin typeface="Cambria Math" charset="0"/>
                            </a:rPr>
                            <m:t>𝑖</m:t>
                          </m:r>
                          <m:r>
                            <a:rPr lang="en-US" sz="2400" b="0" i="1" smtClean="0">
                              <a:latin typeface="Cambria Math" charset="0"/>
                            </a:rPr>
                            <m:t>=1,2</m:t>
                          </m:r>
                        </m:sub>
                        <m:sup/>
                        <m:e>
                          <m:r>
                            <a:rPr lang="en-US" sz="2400" b="0" i="1" smtClean="0">
                              <a:latin typeface="Cambria Math" charset="0"/>
                            </a:rPr>
                            <m:t> (  </m:t>
                          </m:r>
                          <m:f>
                            <m:fPr>
                              <m:ctrlPr>
                                <a:rPr lang="en-US" sz="2400" b="0" i="1" smtClean="0">
                                  <a:latin typeface="Cambria Math" charset="0"/>
                                </a:rPr>
                              </m:ctrlPr>
                            </m:fPr>
                            <m:num>
                              <m:r>
                                <a:rPr lang="en-US" sz="2400" b="0" i="1" smtClean="0">
                                  <a:latin typeface="Cambria Math" charset="0"/>
                                </a:rPr>
                                <m:t>1</m:t>
                              </m:r>
                            </m:num>
                            <m:den>
                              <m:r>
                                <a:rPr lang="en-US" sz="2400" b="0" i="1" smtClean="0">
                                  <a:latin typeface="Cambria Math" charset="0"/>
                                </a:rPr>
                                <m:t>𝑛</m:t>
                              </m:r>
                            </m:den>
                          </m:f>
                          <m:r>
                            <a:rPr lang="en-US" sz="2400" b="0" i="1" smtClean="0">
                              <a:latin typeface="Cambria Math" charset="0"/>
                            </a:rPr>
                            <m:t> </m:t>
                          </m:r>
                          <m:nary>
                            <m:naryPr>
                              <m:chr m:val="∑"/>
                              <m:supHide m:val="on"/>
                              <m:ctrlPr>
                                <a:rPr lang="en-US" sz="2400" b="0" i="1" smtClean="0">
                                  <a:latin typeface="Cambria Math" charset="0"/>
                                </a:rPr>
                              </m:ctrlPr>
                            </m:naryPr>
                            <m:sub>
                              <m:r>
                                <a:rPr lang="en-US" sz="2400" b="0" i="1" smtClean="0">
                                  <a:latin typeface="Cambria Math" charset="0"/>
                                </a:rPr>
                                <m:t>𝑋</m:t>
                              </m:r>
                              <m:r>
                                <a:rPr lang="en-US" sz="2400" b="0" i="1" smtClean="0">
                                  <a:latin typeface="Cambria Math" charset="0"/>
                                </a:rPr>
                                <m:t>∈</m:t>
                              </m:r>
                              <m:sSub>
                                <m:sSubPr>
                                  <m:ctrlPr>
                                    <a:rPr lang="en-US" sz="2400" b="0" i="1" smtClean="0">
                                      <a:latin typeface="Cambria Math" charset="0"/>
                                    </a:rPr>
                                  </m:ctrlPr>
                                </m:sSubPr>
                                <m:e>
                                  <m:r>
                                    <a:rPr lang="en-US" sz="2400" b="0" i="1" smtClean="0">
                                      <a:latin typeface="Cambria Math" charset="0"/>
                                    </a:rPr>
                                    <m:t>𝐶</m:t>
                                  </m:r>
                                </m:e>
                                <m:sub>
                                  <m:r>
                                    <a:rPr lang="en-US" sz="2400" b="0" i="1" smtClean="0">
                                      <a:latin typeface="Cambria Math" charset="0"/>
                                    </a:rPr>
                                    <m:t>𝑖</m:t>
                                  </m:r>
                                </m:sub>
                              </m:sSub>
                            </m:sub>
                            <m:sup/>
                            <m:e>
                              <m:d>
                                <m:dPr>
                                  <m:ctrlPr>
                                    <a:rPr lang="en-US" sz="2400" b="0" i="1" smtClean="0">
                                      <a:latin typeface="Cambria Math" charset="0"/>
                                    </a:rPr>
                                  </m:ctrlPr>
                                </m:dPr>
                                <m:e>
                                  <m:r>
                                    <a:rPr lang="en-US" sz="2400" b="0" i="1" smtClean="0">
                                      <a:latin typeface="Cambria Math" charset="0"/>
                                    </a:rPr>
                                    <m:t> </m:t>
                                  </m:r>
                                  <m:r>
                                    <a:rPr lang="en-US" sz="2400" b="0" i="1" smtClean="0">
                                      <a:latin typeface="Cambria Math" charset="0"/>
                                    </a:rPr>
                                    <m:t>𝑋</m:t>
                                  </m:r>
                                  <m:r>
                                    <a:rPr lang="en-US" sz="2400" b="0" i="1" smtClean="0">
                                      <a:latin typeface="Cambria Math" charset="0"/>
                                    </a:rPr>
                                    <m:t> −</m:t>
                                  </m:r>
                                  <m:sSub>
                                    <m:sSubPr>
                                      <m:ctrlPr>
                                        <a:rPr lang="en-US" sz="2400" b="0" i="1" smtClean="0">
                                          <a:latin typeface="Cambria Math" charset="0"/>
                                        </a:rPr>
                                      </m:ctrlPr>
                                    </m:sSubPr>
                                    <m:e>
                                      <m:r>
                                        <a:rPr lang="en-US" sz="2400" b="0" i="1" smtClean="0">
                                          <a:latin typeface="Cambria Math" charset="0"/>
                                        </a:rPr>
                                        <m:t>𝑚</m:t>
                                      </m:r>
                                    </m:e>
                                    <m:sub>
                                      <m:r>
                                        <a:rPr lang="en-US" sz="2400" b="0" i="1" smtClean="0">
                                          <a:latin typeface="Cambria Math" charset="0"/>
                                        </a:rPr>
                                        <m:t>𝑖</m:t>
                                      </m:r>
                                    </m:sub>
                                  </m:sSub>
                                </m:e>
                              </m:d>
                              <m:sSup>
                                <m:sSupPr>
                                  <m:ctrlPr>
                                    <a:rPr lang="en-US" sz="2400" b="0" i="1" smtClean="0">
                                      <a:latin typeface="Cambria Math" charset="0"/>
                                    </a:rPr>
                                  </m:ctrlPr>
                                </m:sSupPr>
                                <m:e>
                                  <m:d>
                                    <m:dPr>
                                      <m:ctrlPr>
                                        <a:rPr lang="en-US" sz="2400" b="0" i="1" smtClean="0">
                                          <a:latin typeface="Cambria Math" charset="0"/>
                                        </a:rPr>
                                      </m:ctrlPr>
                                    </m:dPr>
                                    <m:e>
                                      <m:r>
                                        <a:rPr lang="en-US" sz="2400" b="0" i="1" smtClean="0">
                                          <a:latin typeface="Cambria Math" charset="0"/>
                                        </a:rPr>
                                        <m:t>𝑋</m:t>
                                      </m:r>
                                      <m:r>
                                        <a:rPr lang="en-US" sz="2400" b="0" i="1" smtClean="0">
                                          <a:latin typeface="Cambria Math" charset="0"/>
                                        </a:rPr>
                                        <m:t> −</m:t>
                                      </m:r>
                                      <m:sSub>
                                        <m:sSubPr>
                                          <m:ctrlPr>
                                            <a:rPr lang="en-US" sz="2400" b="0" i="1" smtClean="0">
                                              <a:latin typeface="Cambria Math" charset="0"/>
                                            </a:rPr>
                                          </m:ctrlPr>
                                        </m:sSubPr>
                                        <m:e>
                                          <m:r>
                                            <a:rPr lang="en-US" sz="2400" b="0" i="1" smtClean="0">
                                              <a:latin typeface="Cambria Math" charset="0"/>
                                            </a:rPr>
                                            <m:t>𝑚</m:t>
                                          </m:r>
                                        </m:e>
                                        <m:sub>
                                          <m:r>
                                            <a:rPr lang="en-US" sz="2400" b="0" i="1" smtClean="0">
                                              <a:latin typeface="Cambria Math" charset="0"/>
                                            </a:rPr>
                                            <m:t>𝑖</m:t>
                                          </m:r>
                                        </m:sub>
                                      </m:sSub>
                                    </m:e>
                                  </m:d>
                                </m:e>
                                <m:sup>
                                  <m:r>
                                    <a:rPr lang="en-US" sz="2400" b="0" i="1" smtClean="0">
                                      <a:latin typeface="Cambria Math" charset="0"/>
                                    </a:rPr>
                                    <m:t>𝑇</m:t>
                                  </m:r>
                                </m:sup>
                              </m:sSup>
                              <m:r>
                                <a:rPr lang="en-US" sz="2400" b="0" i="1" smtClean="0">
                                  <a:latin typeface="Cambria Math" charset="0"/>
                                </a:rPr>
                                <m:t> )</m:t>
                              </m:r>
                            </m:e>
                          </m:nary>
                        </m:e>
                      </m:nary>
                    </m:oMath>
                  </m:oMathPara>
                </a14:m>
                <a:endParaRPr lang="en-US" dirty="0" smtClean="0"/>
              </a:p>
              <a:p>
                <a:pPr marL="471487" lvl="1" indent="0">
                  <a:buNone/>
                </a:pPr>
                <a:endParaRPr lang="en-US" dirty="0"/>
              </a:p>
              <a:p>
                <a:r>
                  <a:rPr lang="en-US" dirty="0" smtClean="0"/>
                  <a:t>Inter-class covariance matrix</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m:t>
                          </m:r>
                        </m:e>
                        <m:sub>
                          <m:r>
                            <a:rPr lang="en-US" b="0" i="1" smtClean="0">
                              <a:latin typeface="Cambria Math" charset="0"/>
                            </a:rPr>
                            <m:t>𝐵</m:t>
                          </m:r>
                        </m:sub>
                      </m:sSub>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𝑖</m:t>
                          </m:r>
                          <m:r>
                            <a:rPr lang="en-US" b="0" i="1" smtClean="0">
                              <a:latin typeface="Cambria Math" charset="0"/>
                            </a:rPr>
                            <m:t>=1,2</m:t>
                          </m:r>
                        </m:sub>
                        <m:sup/>
                        <m:e>
                          <m:d>
                            <m:dPr>
                              <m:ctrlPr>
                                <a:rPr lang="en-US" b="0" i="1" smtClean="0">
                                  <a:latin typeface="Cambria Math" charset="0"/>
                                </a:rPr>
                              </m:ctrlPr>
                            </m:dPr>
                            <m:e>
                              <m:r>
                                <a:rPr lang="en-US" b="0" i="1" smtClean="0">
                                  <a:latin typeface="Cambria Math" charset="0"/>
                                </a:rPr>
                                <m:t> </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𝑖</m:t>
                                  </m:r>
                                </m:sub>
                              </m:sSub>
                              <m:r>
                                <a:rPr lang="en-US" b="0" i="1" smtClean="0">
                                  <a:latin typeface="Cambria Math" charset="0"/>
                                </a:rPr>
                                <m:t>−</m:t>
                              </m:r>
                              <m:r>
                                <a:rPr lang="en-US" b="0" i="1" smtClean="0">
                                  <a:latin typeface="Cambria Math" charset="0"/>
                                </a:rPr>
                                <m:t>𝑚</m:t>
                              </m:r>
                              <m:r>
                                <a:rPr lang="en-US" b="0" i="1" smtClean="0">
                                  <a:latin typeface="Cambria Math" charset="0"/>
                                </a:rPr>
                                <m:t> </m:t>
                              </m:r>
                            </m:e>
                          </m:d>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𝑖</m:t>
                                      </m:r>
                                    </m:sub>
                                  </m:sSub>
                                  <m:r>
                                    <a:rPr lang="en-US" b="0" i="1" smtClean="0">
                                      <a:latin typeface="Cambria Math" charset="0"/>
                                    </a:rPr>
                                    <m:t>−</m:t>
                                  </m:r>
                                  <m:r>
                                    <a:rPr lang="en-US" b="0" i="1" smtClean="0">
                                      <a:latin typeface="Cambria Math" charset="0"/>
                                    </a:rPr>
                                    <m:t>𝑚</m:t>
                                  </m:r>
                                </m:e>
                              </m:d>
                            </m:e>
                            <m:sup>
                              <m:r>
                                <a:rPr lang="en-US" b="0" i="1" smtClean="0">
                                  <a:latin typeface="Cambria Math" charset="0"/>
                                </a:rPr>
                                <m:t>𝑇</m:t>
                              </m:r>
                            </m:sup>
                          </m:sSup>
                        </m:e>
                      </m:nary>
                      <m:r>
                        <a:rPr lang="en-US" b="0" i="1" smtClean="0">
                          <a:latin typeface="Cambria Math" charset="0"/>
                        </a:rPr>
                        <m:t> </m:t>
                      </m:r>
                    </m:oMath>
                  </m:oMathPara>
                </a14:m>
                <a:endParaRPr lang="en-US" b="0" dirty="0" smtClean="0"/>
              </a:p>
              <a:p>
                <a:pPr marL="0" indent="0">
                  <a:buNone/>
                </a:pPr>
                <a:r>
                  <a:rPr lang="en-US" dirty="0" smtClean="0"/>
                  <a:t>		        </a:t>
                </a:r>
                <a14:m>
                  <m:oMath xmlns:m="http://schemas.openxmlformats.org/officeDocument/2006/math">
                    <m:r>
                      <a:rPr lang="en-US" b="0" i="1" smtClean="0">
                        <a:latin typeface="Cambria Math" charset="0"/>
                      </a:rPr>
                      <m:t>=</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2</m:t>
                            </m:r>
                          </m:sub>
                        </m:sSub>
                      </m:e>
                    </m:d>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1 </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𝑚</m:t>
                                </m:r>
                              </m:e>
                              <m:sub>
                                <m:r>
                                  <a:rPr lang="en-US" b="0" i="1" smtClean="0">
                                    <a:latin typeface="Cambria Math" charset="0"/>
                                  </a:rPr>
                                  <m:t>2</m:t>
                                </m:r>
                              </m:sub>
                            </m:sSub>
                          </m:e>
                        </m:d>
                      </m:e>
                      <m:sup>
                        <m:r>
                          <a:rPr lang="en-US" b="0" i="1" smtClean="0">
                            <a:latin typeface="Cambria Math" charset="0"/>
                          </a:rPr>
                          <m:t>𝑇</m:t>
                        </m:r>
                      </m:sup>
                    </m:sSup>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6738" y="1340768"/>
                <a:ext cx="8001000" cy="5328592"/>
              </a:xfrm>
              <a:blipFill rotWithShape="0">
                <a:blip r:embed="rId2"/>
                <a:stretch>
                  <a:fillRect l="-1067"/>
                </a:stretch>
              </a:blipFill>
            </p:spPr>
            <p:txBody>
              <a:bodyPr/>
              <a:lstStyle/>
              <a:p>
                <a:r>
                  <a:rPr lang="en-US">
                    <a:noFill/>
                  </a:rPr>
                  <a:t> </a:t>
                </a:r>
              </a:p>
            </p:txBody>
          </p:sp>
        </mc:Fallback>
      </mc:AlternateContent>
    </p:spTree>
    <p:extLst>
      <p:ext uri="{BB962C8B-B14F-4D97-AF65-F5344CB8AC3E}">
        <p14:creationId xmlns:p14="http://schemas.microsoft.com/office/powerpoint/2010/main" val="980690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6738" y="1340768"/>
                <a:ext cx="8001000" cy="4320480"/>
              </a:xfrm>
            </p:spPr>
            <p:txBody>
              <a:bodyPr/>
              <a:lstStyle/>
              <a:p>
                <a:pPr marL="0" indent="0">
                  <a:buNone/>
                </a:pPr>
                <a14:m>
                  <m:oMath xmlns:m="http://schemas.openxmlformats.org/officeDocument/2006/math">
                    <m:r>
                      <a:rPr lang="en-US" b="0" i="1" smtClean="0">
                        <a:latin typeface="Cambria Math" charset="0"/>
                      </a:rPr>
                      <m:t>𝑌</m:t>
                    </m:r>
                    <m:r>
                      <a:rPr lang="en-US" b="0" i="1" smtClean="0">
                        <a:latin typeface="Cambria Math" charset="0"/>
                      </a:rPr>
                      <m:t>=</m:t>
                    </m:r>
                    <m:sSup>
                      <m:sSupPr>
                        <m:ctrlPr>
                          <a:rPr lang="en-US" i="1">
                            <a:latin typeface="Cambria Math" charset="0"/>
                          </a:rPr>
                        </m:ctrlPr>
                      </m:sSupPr>
                      <m:e>
                        <m:r>
                          <a:rPr lang="en-US" b="0" i="1" smtClean="0">
                            <a:latin typeface="Cambria Math" charset="0"/>
                          </a:rPr>
                          <m:t>𝐴</m:t>
                        </m:r>
                      </m:e>
                      <m:sup>
                        <m:r>
                          <a:rPr lang="en-US" b="0" i="1">
                            <a:latin typeface="Cambria Math" charset="0"/>
                          </a:rPr>
                          <m:t>𝑇</m:t>
                        </m:r>
                      </m:sup>
                    </m:sSup>
                    <m:r>
                      <a:rPr lang="en-US" b="0" i="1">
                        <a:latin typeface="Cambria Math" charset="0"/>
                      </a:rPr>
                      <m:t>⋅</m:t>
                    </m:r>
                    <m:r>
                      <a:rPr lang="en-US" b="0" i="1" smtClean="0">
                        <a:latin typeface="Cambria Math" charset="0"/>
                      </a:rPr>
                      <m:t>𝑋</m:t>
                    </m:r>
                    <m:r>
                      <a:rPr lang="en-US" b="0" i="1">
                        <a:latin typeface="Cambria Math" charset="0"/>
                      </a:rPr>
                      <m:t> </m:t>
                    </m:r>
                    <m:r>
                      <a:rPr lang="en-US" b="0" i="0" smtClean="0">
                        <a:latin typeface="Cambria Math" charset="0"/>
                      </a:rPr>
                      <m:t>  ( </m:t>
                    </m:r>
                    <m:r>
                      <a:rPr lang="en-US" b="0" i="1" smtClean="0">
                        <a:latin typeface="Cambria Math" charset="0"/>
                      </a:rPr>
                      <m:t>𝐴</m:t>
                    </m:r>
                    <m:r>
                      <a:rPr lang="en-US" b="0">
                        <a:latin typeface="Cambria Math" charset="0"/>
                      </a:rPr>
                      <m:t>= </m:t>
                    </m:r>
                    <m:d>
                      <m:dPr>
                        <m:begChr m:val="["/>
                        <m:endChr m:val="]"/>
                        <m:ctrlPr>
                          <a:rPr lang="uk-UA" i="1">
                            <a:latin typeface="Cambria Math" charset="0"/>
                          </a:rPr>
                        </m:ctrlPr>
                      </m:dPr>
                      <m:e>
                        <m:sSub>
                          <m:sSubPr>
                            <m:ctrlPr>
                              <a:rPr lang="en-US" i="1">
                                <a:latin typeface="Cambria Math" charset="0"/>
                              </a:rPr>
                            </m:ctrlPr>
                          </m:sSubPr>
                          <m:e>
                            <m:r>
                              <a:rPr lang="en-US" b="0" i="1" smtClean="0">
                                <a:latin typeface="Cambria Math" charset="0"/>
                              </a:rPr>
                              <m:t>𝑎</m:t>
                            </m:r>
                          </m:e>
                          <m:sub>
                            <m:r>
                              <a:rPr lang="en-US" b="0" i="1">
                                <a:latin typeface="Cambria Math" charset="0"/>
                              </a:rPr>
                              <m:t>1</m:t>
                            </m:r>
                          </m:sub>
                        </m:sSub>
                        <m:r>
                          <a:rPr lang="en-US" b="0" i="1">
                            <a:latin typeface="Cambria Math" charset="0"/>
                          </a:rPr>
                          <m:t> </m:t>
                        </m:r>
                        <m:sSub>
                          <m:sSubPr>
                            <m:ctrlPr>
                              <a:rPr lang="en-US" i="1">
                                <a:latin typeface="Cambria Math" charset="0"/>
                              </a:rPr>
                            </m:ctrlPr>
                          </m:sSubPr>
                          <m:e>
                            <m:r>
                              <a:rPr lang="en-US" b="0" i="1" smtClean="0">
                                <a:latin typeface="Cambria Math" charset="0"/>
                              </a:rPr>
                              <m:t>𝑎</m:t>
                            </m:r>
                          </m:e>
                          <m:sub>
                            <m:r>
                              <a:rPr lang="en-US" b="0" i="1">
                                <a:latin typeface="Cambria Math" charset="0"/>
                              </a:rPr>
                              <m:t>2</m:t>
                            </m:r>
                            <m:r>
                              <a:rPr lang="en-US" b="0" i="1" smtClean="0">
                                <a:latin typeface="Cambria Math" charset="0"/>
                              </a:rPr>
                              <m:t> </m:t>
                            </m:r>
                          </m:sub>
                        </m:sSub>
                        <m:r>
                          <a:rPr lang="en-US" b="0" i="1" smtClean="0">
                            <a:latin typeface="Cambria Math" charset="0"/>
                          </a:rPr>
                          <m:t>⋯</m:t>
                        </m:r>
                        <m:sSubSup>
                          <m:sSubSupPr>
                            <m:ctrlPr>
                              <a:rPr lang="en-US" i="1" smtClean="0">
                                <a:latin typeface="Cambria Math" charset="0"/>
                              </a:rPr>
                            </m:ctrlPr>
                          </m:sSubSupPr>
                          <m:e>
                            <m:r>
                              <a:rPr lang="en-US" b="0" i="1" smtClean="0">
                                <a:latin typeface="Cambria Math" charset="0"/>
                              </a:rPr>
                              <m:t>𝑎</m:t>
                            </m:r>
                          </m:e>
                          <m:sub>
                            <m:r>
                              <a:rPr lang="en-US" b="0" i="1" smtClean="0">
                                <a:latin typeface="Cambria Math" charset="0"/>
                              </a:rPr>
                              <m:t>𝑑</m:t>
                            </m:r>
                            <m:r>
                              <a:rPr lang="en-US" b="0" i="1" smtClean="0">
                                <a:latin typeface="Cambria Math" charset="0"/>
                              </a:rPr>
                              <m:t>′</m:t>
                            </m:r>
                          </m:sub>
                          <m:sup/>
                        </m:sSubSup>
                      </m:e>
                    </m:d>
                  </m:oMath>
                </a14:m>
                <a:r>
                  <a:rPr lang="en-US" dirty="0" smtClean="0"/>
                  <a:t>)</a:t>
                </a:r>
              </a:p>
              <a:p>
                <a:pPr marL="0" indent="0">
                  <a:lnSpc>
                    <a:spcPct val="150000"/>
                  </a:lnSpc>
                  <a:buNone/>
                </a:pPr>
                <a:r>
                  <a:rPr lang="en-US" sz="2000" dirty="0" smtClean="0"/>
                  <a:t>We can also define </a:t>
                </a:r>
                <a14:m>
                  <m:oMath xmlns:m="http://schemas.openxmlformats.org/officeDocument/2006/math">
                    <m:acc>
                      <m:accPr>
                        <m:chr m:val="̃"/>
                        <m:ctrlPr>
                          <a:rPr lang="en-US" sz="2000" i="1" smtClean="0">
                            <a:latin typeface="Cambria Math" charset="0"/>
                          </a:rPr>
                        </m:ctrlPr>
                      </m:accPr>
                      <m:e>
                        <m:sSub>
                          <m:sSubPr>
                            <m:ctrlPr>
                              <a:rPr lang="en-US" sz="2000" i="1" smtClean="0">
                                <a:latin typeface="Cambria Math" charset="0"/>
                              </a:rPr>
                            </m:ctrlPr>
                          </m:sSubPr>
                          <m:e>
                            <m:r>
                              <a:rPr lang="en-US" sz="2000" i="1">
                                <a:latin typeface="Cambria Math" charset="0"/>
                              </a:rPr>
                              <m:t>∑</m:t>
                            </m:r>
                          </m:e>
                          <m:sub>
                            <m:r>
                              <a:rPr lang="en-US" sz="2000" i="1">
                                <a:latin typeface="Cambria Math" charset="0"/>
                              </a:rPr>
                              <m:t>𝑤</m:t>
                            </m:r>
                          </m:sub>
                        </m:sSub>
                      </m:e>
                    </m:acc>
                    <m:r>
                      <a:rPr lang="en-US" sz="2000" b="0" i="0" smtClean="0">
                        <a:latin typeface="Cambria Math" charset="0"/>
                      </a:rPr>
                      <m:t> </m:t>
                    </m:r>
                    <m:r>
                      <m:rPr>
                        <m:sty m:val="p"/>
                      </m:rPr>
                      <a:rPr lang="en-US" sz="2000" b="0" i="0" smtClean="0">
                        <a:latin typeface="Cambria Math" charset="0"/>
                      </a:rPr>
                      <m:t>and</m:t>
                    </m:r>
                    <m:r>
                      <a:rPr lang="en-US" sz="2000" b="0" i="0" smtClean="0">
                        <a:latin typeface="Cambria Math" charset="0"/>
                      </a:rPr>
                      <m:t> </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m:t>
                            </m:r>
                          </m:e>
                          <m:sub>
                            <m:r>
                              <a:rPr lang="en-US" sz="2000" b="0" i="1" smtClean="0">
                                <a:latin typeface="Cambria Math" charset="0"/>
                              </a:rPr>
                              <m:t>𝐵</m:t>
                            </m:r>
                          </m:sub>
                        </m:sSub>
                      </m:e>
                    </m:acc>
                  </m:oMath>
                </a14:m>
                <a:r>
                  <a:rPr lang="en-US" sz="2000" dirty="0" smtClean="0"/>
                  <a:t> after transformation.</a:t>
                </a:r>
                <a:endParaRPr lang="en-US" sz="2000" i="1" dirty="0"/>
              </a:p>
              <a:p>
                <a:pPr marL="0" indent="0">
                  <a:lnSpc>
                    <a:spcPct val="150000"/>
                  </a:lnSpc>
                  <a:buNone/>
                </a:pPr>
                <a:r>
                  <a:rPr lang="en-US" sz="2000" dirty="0" smtClean="0"/>
                  <a:t>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b="0" i="1">
                                <a:latin typeface="Cambria Math" charset="0"/>
                              </a:rPr>
                              <m:t>∑</m:t>
                            </m:r>
                          </m:e>
                          <m:sub>
                            <m:r>
                              <a:rPr lang="en-US" sz="2000" b="0" i="1">
                                <a:latin typeface="Cambria Math" charset="0"/>
                              </a:rPr>
                              <m:t>𝑤</m:t>
                            </m:r>
                          </m:sub>
                        </m:sSub>
                      </m:e>
                    </m:acc>
                    <m:r>
                      <a:rPr lang="en-US" sz="2000" b="0" i="1" smtClean="0">
                        <a:latin typeface="Cambria Math" charset="0"/>
                      </a:rPr>
                      <m:t>=</m:t>
                    </m:r>
                    <m:nary>
                      <m:naryPr>
                        <m:chr m:val="∑"/>
                        <m:supHide m:val="on"/>
                        <m:ctrlPr>
                          <a:rPr lang="en-US" sz="2000" i="1">
                            <a:latin typeface="Cambria Math" charset="0"/>
                          </a:rPr>
                        </m:ctrlPr>
                      </m:naryPr>
                      <m:sub>
                        <m:r>
                          <m:rPr>
                            <m:brk m:alnAt="7"/>
                          </m:rPr>
                          <a:rPr lang="en-US" sz="2000" i="1">
                            <a:latin typeface="Cambria Math" charset="0"/>
                          </a:rPr>
                          <m:t>𝑖</m:t>
                        </m:r>
                        <m:r>
                          <a:rPr lang="en-US" sz="2000" i="1">
                            <a:latin typeface="Cambria Math" charset="0"/>
                          </a:rPr>
                          <m:t>=1,2</m:t>
                        </m:r>
                      </m:sub>
                      <m:sup/>
                      <m:e>
                        <m:r>
                          <a:rPr lang="en-US" sz="2000" i="1">
                            <a:latin typeface="Cambria Math" charset="0"/>
                          </a:rPr>
                          <m:t> (  </m:t>
                        </m:r>
                        <m:f>
                          <m:fPr>
                            <m:ctrlPr>
                              <a:rPr lang="en-US" sz="2000" i="1">
                                <a:latin typeface="Cambria Math" charset="0"/>
                              </a:rPr>
                            </m:ctrlPr>
                          </m:fPr>
                          <m:num>
                            <m:r>
                              <a:rPr lang="en-US" sz="2000" i="1">
                                <a:latin typeface="Cambria Math" charset="0"/>
                              </a:rPr>
                              <m:t>1</m:t>
                            </m:r>
                          </m:num>
                          <m:den>
                            <m:r>
                              <a:rPr lang="en-US" sz="2000" i="1">
                                <a:latin typeface="Cambria Math" charset="0"/>
                              </a:rPr>
                              <m:t>𝑛</m:t>
                            </m:r>
                          </m:den>
                        </m:f>
                        <m:r>
                          <a:rPr lang="en-US" sz="2000" i="1">
                            <a:latin typeface="Cambria Math" charset="0"/>
                          </a:rPr>
                          <m:t> </m:t>
                        </m:r>
                        <m:nary>
                          <m:naryPr>
                            <m:chr m:val="∑"/>
                            <m:supHide m:val="on"/>
                            <m:ctrlPr>
                              <a:rPr lang="en-US" sz="2000" i="1">
                                <a:latin typeface="Cambria Math" charset="0"/>
                              </a:rPr>
                            </m:ctrlPr>
                          </m:naryPr>
                          <m:sub>
                            <m:r>
                              <a:rPr lang="en-US" sz="2000" i="1">
                                <a:latin typeface="Cambria Math" charset="0"/>
                              </a:rPr>
                              <m:t>𝑋</m:t>
                            </m:r>
                            <m:r>
                              <a:rPr lang="en-US" sz="2000" i="1">
                                <a:latin typeface="Cambria Math" charset="0"/>
                              </a:rPr>
                              <m:t>∈</m:t>
                            </m:r>
                            <m:sSub>
                              <m:sSubPr>
                                <m:ctrlPr>
                                  <a:rPr lang="en-US" sz="2000" i="1">
                                    <a:latin typeface="Cambria Math" charset="0"/>
                                  </a:rPr>
                                </m:ctrlPr>
                              </m:sSubPr>
                              <m:e>
                                <m:r>
                                  <a:rPr lang="en-US" sz="2000" i="1">
                                    <a:latin typeface="Cambria Math" charset="0"/>
                                  </a:rPr>
                                  <m:t>𝐶</m:t>
                                </m:r>
                              </m:e>
                              <m:sub>
                                <m:r>
                                  <a:rPr lang="en-US" sz="2000" i="1">
                                    <a:latin typeface="Cambria Math" charset="0"/>
                                  </a:rPr>
                                  <m:t>𝑖</m:t>
                                </m:r>
                              </m:sub>
                            </m:sSub>
                          </m:sub>
                          <m:sup/>
                          <m:e>
                            <m:sSup>
                              <m:sSupPr>
                                <m:ctrlPr>
                                  <a:rPr lang="en-US" sz="2000" b="0" i="1" smtClean="0">
                                    <a:latin typeface="Cambria Math" charset="0"/>
                                  </a:rPr>
                                </m:ctrlPr>
                              </m:sSupPr>
                              <m:e>
                                <m:r>
                                  <a:rPr lang="en-US" sz="2000" b="0" i="1" smtClean="0">
                                    <a:latin typeface="Cambria Math" charset="0"/>
                                  </a:rPr>
                                  <m:t>𝐴</m:t>
                                </m:r>
                              </m:e>
                              <m:sup>
                                <m:r>
                                  <a:rPr lang="en-US" sz="2000" b="0" i="1" smtClean="0">
                                    <a:latin typeface="Cambria Math" charset="0"/>
                                  </a:rPr>
                                  <m:t>𝑇</m:t>
                                </m:r>
                              </m:sup>
                            </m:sSup>
                            <m:d>
                              <m:dPr>
                                <m:ctrlPr>
                                  <a:rPr lang="en-US" sz="2000" i="1">
                                    <a:latin typeface="Cambria Math" charset="0"/>
                                  </a:rPr>
                                </m:ctrlPr>
                              </m:dPr>
                              <m:e>
                                <m:r>
                                  <a:rPr lang="en-US" sz="2000" i="1">
                                    <a:latin typeface="Cambria Math" charset="0"/>
                                  </a:rPr>
                                  <m:t> </m:t>
                                </m:r>
                                <m:r>
                                  <a:rPr lang="en-US" sz="2000" b="0" i="1" smtClean="0">
                                    <a:latin typeface="Cambria Math" charset="0"/>
                                  </a:rPr>
                                  <m:t>𝑋</m:t>
                                </m:r>
                                <m:r>
                                  <a:rPr lang="en-US" sz="2000" i="1">
                                    <a:latin typeface="Cambria Math" charset="0"/>
                                  </a:rPr>
                                  <m:t> −</m:t>
                                </m:r>
                                <m:sSub>
                                  <m:sSubPr>
                                    <m:ctrlPr>
                                      <a:rPr lang="en-US" sz="2000" i="1">
                                        <a:latin typeface="Cambria Math" charset="0"/>
                                      </a:rPr>
                                    </m:ctrlPr>
                                  </m:sSubPr>
                                  <m:e>
                                    <m:r>
                                      <a:rPr lang="en-US" sz="2000" i="1">
                                        <a:latin typeface="Cambria Math" charset="0"/>
                                      </a:rPr>
                                      <m:t>𝑚</m:t>
                                    </m:r>
                                  </m:e>
                                  <m:sub>
                                    <m:r>
                                      <a:rPr lang="en-US" sz="2000" i="1">
                                        <a:latin typeface="Cambria Math" charset="0"/>
                                      </a:rPr>
                                      <m:t>𝑖</m:t>
                                    </m:r>
                                  </m:sub>
                                </m:sSub>
                              </m:e>
                            </m:d>
                            <m:sSup>
                              <m:sSupPr>
                                <m:ctrlPr>
                                  <a:rPr lang="en-US" sz="2000" i="1">
                                    <a:latin typeface="Cambria Math" charset="0"/>
                                  </a:rPr>
                                </m:ctrlPr>
                              </m:sSupPr>
                              <m:e>
                                <m:d>
                                  <m:dPr>
                                    <m:ctrlPr>
                                      <a:rPr lang="en-US" sz="2000" i="1">
                                        <a:latin typeface="Cambria Math" charset="0"/>
                                      </a:rPr>
                                    </m:ctrlPr>
                                  </m:dPr>
                                  <m:e>
                                    <m:r>
                                      <a:rPr lang="en-US" sz="2000" b="0" i="1" smtClean="0">
                                        <a:latin typeface="Cambria Math" charset="0"/>
                                      </a:rPr>
                                      <m:t>𝑋</m:t>
                                    </m:r>
                                    <m:r>
                                      <a:rPr lang="en-US" sz="2000" i="1">
                                        <a:latin typeface="Cambria Math" charset="0"/>
                                      </a:rPr>
                                      <m:t> −</m:t>
                                    </m:r>
                                    <m:sSub>
                                      <m:sSubPr>
                                        <m:ctrlPr>
                                          <a:rPr lang="en-US" sz="2000" i="1">
                                            <a:latin typeface="Cambria Math" charset="0"/>
                                          </a:rPr>
                                        </m:ctrlPr>
                                      </m:sSubPr>
                                      <m:e>
                                        <m:r>
                                          <a:rPr lang="en-US" sz="2000" i="1">
                                            <a:latin typeface="Cambria Math" charset="0"/>
                                          </a:rPr>
                                          <m:t>𝑚</m:t>
                                        </m:r>
                                      </m:e>
                                      <m:sub>
                                        <m:r>
                                          <a:rPr lang="en-US" sz="2000" i="1">
                                            <a:latin typeface="Cambria Math" charset="0"/>
                                          </a:rPr>
                                          <m:t>𝑖</m:t>
                                        </m:r>
                                      </m:sub>
                                    </m:sSub>
                                  </m:e>
                                </m:d>
                              </m:e>
                              <m:sup>
                                <m:r>
                                  <a:rPr lang="en-US" sz="2000" i="1">
                                    <a:latin typeface="Cambria Math" charset="0"/>
                                  </a:rPr>
                                  <m:t>𝑇</m:t>
                                </m:r>
                              </m:sup>
                            </m:sSup>
                            <m:r>
                              <a:rPr lang="en-US" sz="2000" b="0" i="1">
                                <a:latin typeface="Cambria Math" charset="0"/>
                              </a:rPr>
                              <m:t> </m:t>
                            </m:r>
                            <m:r>
                              <a:rPr lang="en-US" sz="2000" b="0" i="1" smtClean="0">
                                <a:latin typeface="Cambria Math" charset="0"/>
                              </a:rPr>
                              <m:t>𝐴</m:t>
                            </m:r>
                            <m:r>
                              <a:rPr lang="en-US" sz="2000" i="1">
                                <a:latin typeface="Cambria Math" charset="0"/>
                              </a:rPr>
                              <m:t> )</m:t>
                            </m:r>
                          </m:e>
                        </m:nary>
                      </m:e>
                    </m:nary>
                    <m:r>
                      <a:rPr lang="en-US" sz="2000" b="0" i="1" smtClean="0">
                        <a:latin typeface="Cambria Math" charset="0"/>
                      </a:rPr>
                      <m:t>= </m:t>
                    </m:r>
                    <m:sSup>
                      <m:sSupPr>
                        <m:ctrlPr>
                          <a:rPr lang="en-US" sz="2000" i="1" smtClean="0">
                            <a:latin typeface="Cambria Math" charset="0"/>
                          </a:rPr>
                        </m:ctrlPr>
                      </m:sSupPr>
                      <m:e>
                        <m:r>
                          <a:rPr lang="en-US" sz="2000" b="0" i="1" smtClean="0">
                            <a:latin typeface="Cambria Math" charset="0"/>
                          </a:rPr>
                          <m:t>𝐴</m:t>
                        </m:r>
                      </m:e>
                      <m:sup>
                        <m:r>
                          <a:rPr lang="en-US" sz="2000" b="0" i="1" smtClean="0">
                            <a:latin typeface="Cambria Math" charset="0"/>
                          </a:rPr>
                          <m:t>𝑇</m:t>
                        </m:r>
                      </m:sup>
                    </m:sSup>
                    <m:sSub>
                      <m:sSubPr>
                        <m:ctrlPr>
                          <a:rPr lang="en-US" sz="2000" i="1">
                            <a:latin typeface="Cambria Math" charset="0"/>
                          </a:rPr>
                        </m:ctrlPr>
                      </m:sSubPr>
                      <m:e>
                        <m:r>
                          <a:rPr lang="en-US" sz="2000" i="1">
                            <a:latin typeface="Cambria Math" charset="0"/>
                          </a:rPr>
                          <m:t>∑</m:t>
                        </m:r>
                      </m:e>
                      <m:sub>
                        <m:r>
                          <a:rPr lang="en-US" sz="2000" i="1">
                            <a:latin typeface="Cambria Math" charset="0"/>
                          </a:rPr>
                          <m:t>𝑤</m:t>
                        </m:r>
                      </m:sub>
                    </m:sSub>
                    <m:r>
                      <a:rPr lang="en-US" sz="2000" b="0" i="1" smtClean="0">
                        <a:latin typeface="Cambria Math" charset="0"/>
                      </a:rPr>
                      <m:t>𝐴</m:t>
                    </m:r>
                  </m:oMath>
                </a14:m>
                <a:endParaRPr lang="en-US" sz="2000" i="1" dirty="0" smtClean="0"/>
              </a:p>
              <a:p>
                <a:pPr marL="0" indent="0">
                  <a:buNone/>
                </a:pPr>
                <a:endParaRPr lang="en-US" sz="2000" i="1" dirty="0"/>
              </a:p>
              <a:p>
                <a:pPr marL="0" indent="0">
                  <a:buNone/>
                </a:pPr>
                <a:r>
                  <a:rPr lang="en-US" sz="2000" dirty="0" smtClean="0"/>
                  <a:t>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m:t>
                            </m:r>
                          </m:e>
                          <m:sub>
                            <m:r>
                              <a:rPr lang="en-US" sz="2000" b="0" i="1" smtClean="0">
                                <a:latin typeface="Cambria Math" charset="0"/>
                              </a:rPr>
                              <m:t>𝐵</m:t>
                            </m:r>
                          </m:sub>
                        </m:sSub>
                      </m:e>
                    </m:acc>
                    <m:r>
                      <a:rPr lang="en-US" sz="2000" b="0" i="1" smtClean="0">
                        <a:latin typeface="Cambria Math" charset="0"/>
                      </a:rPr>
                      <m:t> </m:t>
                    </m:r>
                    <m:r>
                      <a:rPr lang="en-US" sz="2000" i="1">
                        <a:latin typeface="Cambria Math" charset="0"/>
                      </a:rPr>
                      <m:t>=</m:t>
                    </m:r>
                    <m:sSup>
                      <m:sSupPr>
                        <m:ctrlPr>
                          <a:rPr lang="en-US" sz="2000" b="0" i="1" smtClean="0">
                            <a:latin typeface="Cambria Math" charset="0"/>
                          </a:rPr>
                        </m:ctrlPr>
                      </m:sSupPr>
                      <m:e>
                        <m:r>
                          <a:rPr lang="en-US" sz="2000" b="0" i="1" smtClean="0">
                            <a:latin typeface="Cambria Math" charset="0"/>
                          </a:rPr>
                          <m:t>𝐴</m:t>
                        </m:r>
                      </m:e>
                      <m:sup>
                        <m:r>
                          <a:rPr lang="en-US" sz="2000" b="0" i="1" smtClean="0">
                            <a:latin typeface="Cambria Math" charset="0"/>
                          </a:rPr>
                          <m:t>𝑇</m:t>
                        </m:r>
                      </m:sup>
                    </m:sSup>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𝑚</m:t>
                            </m:r>
                          </m:e>
                          <m:sub>
                            <m:r>
                              <a:rPr lang="en-US" sz="2000" i="1">
                                <a:latin typeface="Cambria Math" charset="0"/>
                              </a:rPr>
                              <m:t>1</m:t>
                            </m:r>
                          </m:sub>
                        </m:sSub>
                        <m:r>
                          <a:rPr lang="en-US" sz="2000" i="1">
                            <a:latin typeface="Cambria Math" charset="0"/>
                          </a:rPr>
                          <m:t>−</m:t>
                        </m:r>
                        <m:sSub>
                          <m:sSubPr>
                            <m:ctrlPr>
                              <a:rPr lang="en-US" sz="2000" i="1">
                                <a:latin typeface="Cambria Math" charset="0"/>
                              </a:rPr>
                            </m:ctrlPr>
                          </m:sSubPr>
                          <m:e>
                            <m:r>
                              <a:rPr lang="en-US" sz="2000" i="1">
                                <a:latin typeface="Cambria Math" charset="0"/>
                              </a:rPr>
                              <m:t>𝑚</m:t>
                            </m:r>
                          </m:e>
                          <m:sub>
                            <m:r>
                              <a:rPr lang="en-US" sz="2000" i="1">
                                <a:latin typeface="Cambria Math" charset="0"/>
                              </a:rPr>
                              <m:t>2</m:t>
                            </m:r>
                          </m:sub>
                        </m:sSub>
                      </m:e>
                    </m:d>
                    <m:sSup>
                      <m:sSupPr>
                        <m:ctrlPr>
                          <a:rPr lang="en-US" sz="2000" i="1">
                            <a:latin typeface="Cambria Math" charset="0"/>
                          </a:rPr>
                        </m:ctrlPr>
                      </m:sSupPr>
                      <m:e>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𝑚</m:t>
                                </m:r>
                              </m:e>
                              <m:sub>
                                <m:r>
                                  <a:rPr lang="en-US" sz="2000" i="1">
                                    <a:latin typeface="Cambria Math" charset="0"/>
                                  </a:rPr>
                                  <m:t>1 </m:t>
                                </m:r>
                              </m:sub>
                            </m:sSub>
                            <m:r>
                              <a:rPr lang="en-US" sz="2000" i="1">
                                <a:latin typeface="Cambria Math" charset="0"/>
                              </a:rPr>
                              <m:t>−</m:t>
                            </m:r>
                            <m:sSub>
                              <m:sSubPr>
                                <m:ctrlPr>
                                  <a:rPr lang="en-US" sz="2000" i="1">
                                    <a:latin typeface="Cambria Math" charset="0"/>
                                  </a:rPr>
                                </m:ctrlPr>
                              </m:sSubPr>
                              <m:e>
                                <m:r>
                                  <a:rPr lang="en-US" sz="2000" i="1">
                                    <a:latin typeface="Cambria Math" charset="0"/>
                                  </a:rPr>
                                  <m:t>𝑚</m:t>
                                </m:r>
                              </m:e>
                              <m:sub>
                                <m:r>
                                  <a:rPr lang="en-US" sz="2000" i="1">
                                    <a:latin typeface="Cambria Math" charset="0"/>
                                  </a:rPr>
                                  <m:t>2</m:t>
                                </m:r>
                              </m:sub>
                            </m:sSub>
                          </m:e>
                        </m:d>
                      </m:e>
                      <m:sup>
                        <m:r>
                          <a:rPr lang="en-US" sz="2000" i="1">
                            <a:latin typeface="Cambria Math" charset="0"/>
                          </a:rPr>
                          <m:t>𝑇</m:t>
                        </m:r>
                      </m:sup>
                    </m:sSup>
                    <m:r>
                      <a:rPr lang="en-US" sz="2000" b="0" i="1" smtClean="0">
                        <a:latin typeface="Cambria Math" charset="0"/>
                      </a:rPr>
                      <m:t>𝐴</m:t>
                    </m:r>
                    <m:r>
                      <a:rPr lang="en-US" sz="2000" b="0" i="1" smtClean="0">
                        <a:latin typeface="Cambria Math" charset="0"/>
                      </a:rPr>
                      <m:t> =</m:t>
                    </m:r>
                    <m:sSup>
                      <m:sSupPr>
                        <m:ctrlPr>
                          <a:rPr lang="en-US" sz="2000" b="0" i="1" smtClean="0">
                            <a:latin typeface="Cambria Math" charset="0"/>
                          </a:rPr>
                        </m:ctrlPr>
                      </m:sSupPr>
                      <m:e>
                        <m:r>
                          <a:rPr lang="en-US" sz="2000" b="0" i="1" smtClean="0">
                            <a:latin typeface="Cambria Math" charset="0"/>
                          </a:rPr>
                          <m:t>𝐴</m:t>
                        </m:r>
                      </m:e>
                      <m:sup>
                        <m:r>
                          <a:rPr lang="en-US" sz="2000" b="0" i="1" smtClean="0">
                            <a:latin typeface="Cambria Math" charset="0"/>
                          </a:rPr>
                          <m:t>𝑇</m:t>
                        </m:r>
                      </m:sup>
                    </m:sSup>
                    <m:sSub>
                      <m:sSubPr>
                        <m:ctrlPr>
                          <a:rPr lang="en-US" sz="2000" i="1">
                            <a:latin typeface="Cambria Math" charset="0"/>
                          </a:rPr>
                        </m:ctrlPr>
                      </m:sSubPr>
                      <m:e>
                        <m:r>
                          <a:rPr lang="en-US" sz="2000" i="1">
                            <a:latin typeface="Cambria Math" charset="0"/>
                          </a:rPr>
                          <m:t>∑</m:t>
                        </m:r>
                      </m:e>
                      <m:sub>
                        <m:r>
                          <a:rPr lang="en-US" sz="2000" b="0" i="1" smtClean="0">
                            <a:latin typeface="Cambria Math" charset="0"/>
                          </a:rPr>
                          <m:t>𝐵</m:t>
                        </m:r>
                      </m:sub>
                    </m:sSub>
                    <m:r>
                      <a:rPr lang="en-US" sz="2000" b="0" i="1" smtClean="0">
                        <a:latin typeface="Cambria Math" charset="0"/>
                      </a:rPr>
                      <m:t>𝐴</m:t>
                    </m:r>
                  </m:oMath>
                </a14:m>
                <a:endParaRPr lang="en-US" sz="2000" i="1" dirty="0" smtClean="0"/>
              </a:p>
              <a:p>
                <a:pPr marL="0" indent="0">
                  <a:buNone/>
                </a:pPr>
                <a:endParaRPr lang="en-US" sz="2000" dirty="0" smtClean="0"/>
              </a:p>
              <a:p>
                <a:pPr marL="0" indent="0">
                  <a:buNone/>
                </a:pPr>
                <a:r>
                  <a:rPr lang="en-US" sz="2000" dirty="0" smtClean="0"/>
                  <a:t>In transformed </a:t>
                </a:r>
                <a:r>
                  <a:rPr lang="en-US" sz="2000" dirty="0"/>
                  <a:t>space </a:t>
                </a:r>
                <a:r>
                  <a:rPr lang="en-US" sz="2000" dirty="0" smtClean="0"/>
                  <a:t>:</a:t>
                </a:r>
                <a:endParaRPr lang="en-US" sz="2000" i="1" dirty="0" smtClean="0"/>
              </a:p>
              <a:p>
                <a:pPr>
                  <a:buFont typeface="Wingdings" charset="2"/>
                  <a:buChar char="§"/>
                </a:pPr>
                <a:r>
                  <a:rPr lang="en-US" sz="2000" dirty="0" smtClean="0"/>
                  <a:t>in-class variance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m:t>
                            </m:r>
                          </m:e>
                          <m:sub>
                            <m:r>
                              <a:rPr lang="en-US" sz="2000" i="1">
                                <a:latin typeface="Cambria Math" charset="0"/>
                              </a:rPr>
                              <m:t>𝑤</m:t>
                            </m:r>
                          </m:sub>
                        </m:sSub>
                      </m:e>
                    </m:acc>
                  </m:oMath>
                </a14:m>
                <a:r>
                  <a:rPr lang="en-US" sz="2000" dirty="0" smtClean="0"/>
                  <a:t> should be smaller</a:t>
                </a:r>
              </a:p>
              <a:p>
                <a:pPr>
                  <a:buFont typeface="Wingdings" charset="2"/>
                  <a:buChar char="§"/>
                </a:pPr>
                <a:r>
                  <a:rPr lang="en-US" sz="2000" dirty="0" smtClean="0"/>
                  <a:t>inter-class </a:t>
                </a:r>
                <a:r>
                  <a:rPr lang="en-US" sz="2000" dirty="0"/>
                  <a:t>variance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m:t>
                            </m:r>
                          </m:e>
                          <m:sub>
                            <m:r>
                              <a:rPr lang="en-US" sz="2000" b="0" i="1" smtClean="0">
                                <a:latin typeface="Cambria Math" charset="0"/>
                              </a:rPr>
                              <m:t>𝐵</m:t>
                            </m:r>
                          </m:sub>
                        </m:sSub>
                      </m:e>
                    </m:acc>
                  </m:oMath>
                </a14:m>
                <a:r>
                  <a:rPr lang="en-US" sz="2000" dirty="0"/>
                  <a:t> should </a:t>
                </a:r>
                <a:r>
                  <a:rPr lang="en-US" sz="2000" dirty="0" smtClean="0"/>
                  <a:t>be bigger</a:t>
                </a:r>
                <a:endParaRPr lang="en-US" sz="2000" dirty="0"/>
              </a:p>
              <a:p>
                <a:pPr marL="0" indent="0">
                  <a:buNone/>
                </a:pPr>
                <a:endParaRPr lang="en-US" dirty="0" smtClean="0"/>
              </a:p>
              <a:p>
                <a:pPr marL="0" indent="0">
                  <a:buNone/>
                </a:pPr>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6738" y="1340768"/>
                <a:ext cx="8001000" cy="4320480"/>
              </a:xfrm>
              <a:blipFill rotWithShape="0">
                <a:blip r:embed="rId3"/>
                <a:stretch>
                  <a:fillRect l="-838"/>
                </a:stretch>
              </a:blipFill>
            </p:spPr>
            <p:txBody>
              <a:bodyPr/>
              <a:lstStyle/>
              <a:p>
                <a:r>
                  <a:rPr lang="en-US">
                    <a:noFill/>
                  </a:rPr>
                  <a:t> </a:t>
                </a:r>
              </a:p>
            </p:txBody>
          </p:sp>
        </mc:Fallback>
      </mc:AlternateContent>
      <p:cxnSp>
        <p:nvCxnSpPr>
          <p:cNvPr id="5" name="Straight Connector 4"/>
          <p:cNvCxnSpPr/>
          <p:nvPr/>
        </p:nvCxnSpPr>
        <p:spPr>
          <a:xfrm>
            <a:off x="6588224" y="3212976"/>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88024" y="4149080"/>
            <a:ext cx="115212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1763688" y="6006657"/>
            <a:ext cx="792088"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dirty="0" smtClean="0">
              <a:solidFill>
                <a:schemeClr val="accent2"/>
              </a:solidFill>
            </a:endParaRPr>
          </a:p>
        </p:txBody>
      </p:sp>
      <mc:AlternateContent xmlns:mc="http://schemas.openxmlformats.org/markup-compatibility/2006">
        <mc:Choice xmlns:a14="http://schemas.microsoft.com/office/drawing/2010/main" Requires="a14">
          <p:sp>
            <p:nvSpPr>
              <p:cNvPr id="9" name="TextBox 8"/>
              <p:cNvSpPr txBox="1"/>
              <p:nvPr/>
            </p:nvSpPr>
            <p:spPr>
              <a:xfrm>
                <a:off x="2334816" y="5638653"/>
                <a:ext cx="3600400" cy="11729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charset="0"/>
                            </a:rPr>
                          </m:ctrlPr>
                        </m:sSubPr>
                        <m:e>
                          <m:r>
                            <a:rPr lang="en-US" sz="2400" b="0" i="1" smtClean="0">
                              <a:latin typeface="Cambria Math" charset="0"/>
                            </a:rPr>
                            <m:t>𝐽</m:t>
                          </m:r>
                        </m:e>
                        <m:sub>
                          <m:r>
                            <a:rPr lang="en-US" sz="2400" b="0" i="1" smtClean="0">
                              <a:latin typeface="Cambria Math" charset="0"/>
                            </a:rPr>
                            <m:t>∑</m:t>
                          </m:r>
                        </m:sub>
                      </m:sSub>
                      <m:r>
                        <a:rPr lang="en-US" sz="2400" b="0" i="1" smtClean="0">
                          <a:latin typeface="Cambria Math" charset="0"/>
                        </a:rPr>
                        <m:t> </m:t>
                      </m:r>
                      <m:d>
                        <m:dPr>
                          <m:ctrlPr>
                            <a:rPr lang="en-US" sz="2400" b="0" i="1" smtClean="0">
                              <a:latin typeface="Cambria Math" charset="0"/>
                            </a:rPr>
                          </m:ctrlPr>
                        </m:dPr>
                        <m:e>
                          <m:r>
                            <a:rPr lang="en-US" sz="2400" b="0" i="1" smtClean="0">
                              <a:latin typeface="Cambria Math" charset="0"/>
                            </a:rPr>
                            <m:t>𝐴</m:t>
                          </m:r>
                        </m:e>
                      </m:d>
                      <m:r>
                        <a:rPr lang="en-US" sz="2400" b="0" i="1" smtClean="0">
                          <a:latin typeface="Cambria Math" charset="0"/>
                        </a:rPr>
                        <m:t>=</m:t>
                      </m:r>
                      <m:f>
                        <m:fPr>
                          <m:ctrlPr>
                            <a:rPr lang="en-US" sz="2400" b="0" i="1" smtClean="0">
                              <a:latin typeface="Cambria Math" charset="0"/>
                            </a:rPr>
                          </m:ctrlPr>
                        </m:fPr>
                        <m:num>
                          <m:sSup>
                            <m:sSupPr>
                              <m:ctrlPr>
                                <a:rPr lang="en-US" sz="2400" i="1">
                                  <a:latin typeface="Cambria Math" charset="0"/>
                                </a:rPr>
                              </m:ctrlPr>
                            </m:sSupPr>
                            <m:e>
                              <m:r>
                                <a:rPr lang="en-US" sz="2400" b="0" i="1" smtClean="0">
                                  <a:latin typeface="Cambria Math" charset="0"/>
                                </a:rPr>
                                <m:t>𝐴</m:t>
                              </m:r>
                            </m:e>
                            <m:sup>
                              <m:r>
                                <a:rPr lang="en-US" sz="2400" i="1">
                                  <a:latin typeface="Cambria Math" charset="0"/>
                                </a:rPr>
                                <m:t>𝑇</m:t>
                              </m:r>
                            </m:sup>
                          </m:sSup>
                          <m:sSub>
                            <m:sSubPr>
                              <m:ctrlPr>
                                <a:rPr lang="en-US" sz="2400" i="1">
                                  <a:latin typeface="Cambria Math" charset="0"/>
                                </a:rPr>
                              </m:ctrlPr>
                            </m:sSubPr>
                            <m:e>
                              <m:r>
                                <a:rPr lang="en-US" sz="2400" i="1">
                                  <a:latin typeface="Cambria Math" charset="0"/>
                                </a:rPr>
                                <m:t>∑</m:t>
                              </m:r>
                            </m:e>
                            <m:sub>
                              <m:r>
                                <a:rPr lang="en-US" sz="2400" b="0" i="1" smtClean="0">
                                  <a:latin typeface="Cambria Math" charset="0"/>
                                </a:rPr>
                                <m:t>𝐵</m:t>
                              </m:r>
                            </m:sub>
                          </m:sSub>
                          <m:r>
                            <a:rPr lang="en-US" sz="2400" b="0" i="1" smtClean="0">
                              <a:latin typeface="Cambria Math" charset="0"/>
                            </a:rPr>
                            <m:t>𝐴</m:t>
                          </m:r>
                        </m:num>
                        <m:den>
                          <m:sSup>
                            <m:sSupPr>
                              <m:ctrlPr>
                                <a:rPr lang="en-US" sz="2400" i="1">
                                  <a:latin typeface="Cambria Math" charset="0"/>
                                </a:rPr>
                              </m:ctrlPr>
                            </m:sSupPr>
                            <m:e>
                              <m:r>
                                <a:rPr lang="en-US" sz="2400" b="0" i="1" smtClean="0">
                                  <a:latin typeface="Cambria Math" charset="0"/>
                                </a:rPr>
                                <m:t>𝐴</m:t>
                              </m:r>
                            </m:e>
                            <m:sup>
                              <m:r>
                                <a:rPr lang="en-US" sz="2400" i="1">
                                  <a:latin typeface="Cambria Math" charset="0"/>
                                </a:rPr>
                                <m:t>𝑇</m:t>
                              </m:r>
                            </m:sup>
                          </m:sSup>
                          <m:sSub>
                            <m:sSubPr>
                              <m:ctrlPr>
                                <a:rPr lang="en-US" sz="2400" i="1">
                                  <a:latin typeface="Cambria Math" charset="0"/>
                                </a:rPr>
                              </m:ctrlPr>
                            </m:sSubPr>
                            <m:e>
                              <m:r>
                                <a:rPr lang="en-US" sz="2400" i="1">
                                  <a:latin typeface="Cambria Math" charset="0"/>
                                </a:rPr>
                                <m:t>∑</m:t>
                              </m:r>
                            </m:e>
                            <m:sub>
                              <m:r>
                                <a:rPr lang="en-US" sz="2400" b="0" i="1" smtClean="0">
                                  <a:latin typeface="Cambria Math" charset="0"/>
                                </a:rPr>
                                <m:t>𝑊</m:t>
                              </m:r>
                            </m:sub>
                          </m:sSub>
                          <m:r>
                            <m:rPr>
                              <m:nor/>
                            </m:rPr>
                            <a:rPr lang="en-US" sz="2400" b="0" i="1" smtClean="0">
                              <a:latin typeface="Cambria Math" charset="0"/>
                            </a:rPr>
                            <m:t>A</m:t>
                          </m:r>
                          <m:r>
                            <m:rPr>
                              <m:nor/>
                            </m:rPr>
                            <a:rPr lang="en-US" sz="2400" i="1" dirty="0"/>
                            <m:t> </m:t>
                          </m:r>
                        </m:den>
                      </m:f>
                    </m:oMath>
                  </m:oMathPara>
                </a14:m>
                <a:endParaRPr lang="en-US" i="1" dirty="0"/>
              </a:p>
              <a:p>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34816" y="5638653"/>
                <a:ext cx="3600400" cy="117295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0082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6738" y="1340769"/>
                <a:ext cx="8001000" cy="2088232"/>
              </a:xfrm>
            </p:spPr>
            <p:txBody>
              <a:bodyPr/>
              <a:lstStyle/>
              <a:p>
                <a:pPr marL="0" indent="0">
                  <a:buNone/>
                </a:pPr>
                <a14:m>
                  <m:oMath xmlns:m="http://schemas.openxmlformats.org/officeDocument/2006/math">
                    <m:r>
                      <a:rPr lang="en-US" b="0" i="1" smtClean="0">
                        <a:latin typeface="Cambria Math" charset="0"/>
                      </a:rPr>
                      <m:t>𝑎𝑟𝑔</m:t>
                    </m:r>
                    <m:func>
                      <m:funcPr>
                        <m:ctrlPr>
                          <a:rPr lang="en-US" b="0" i="1" smtClean="0">
                            <a:latin typeface="Cambria Math" charset="0"/>
                          </a:rPr>
                        </m:ctrlPr>
                      </m:funcPr>
                      <m:fName>
                        <m:limLow>
                          <m:limLowPr>
                            <m:ctrlPr>
                              <a:rPr lang="en-US" b="0" i="1" smtClean="0">
                                <a:latin typeface="Cambria Math" charset="0"/>
                              </a:rPr>
                            </m:ctrlPr>
                          </m:limLowPr>
                          <m:e>
                            <m:r>
                              <m:rPr>
                                <m:sty m:val="p"/>
                              </m:rPr>
                              <a:rPr lang="en-US" b="0" i="0" smtClean="0">
                                <a:latin typeface="Cambria Math" charset="0"/>
                              </a:rPr>
                              <m:t>max</m:t>
                            </m:r>
                          </m:e>
                          <m:lim>
                            <m:r>
                              <a:rPr lang="en-US" b="0" i="1" smtClean="0">
                                <a:latin typeface="Cambria Math" charset="0"/>
                              </a:rPr>
                              <m:t>𝐴</m:t>
                            </m:r>
                          </m:lim>
                        </m:limLow>
                      </m:fName>
                      <m:e>
                        <m:sSub>
                          <m:sSubPr>
                            <m:ctrlPr>
                              <a:rPr lang="en-US" i="1">
                                <a:latin typeface="Cambria Math" charset="0"/>
                              </a:rPr>
                            </m:ctrlPr>
                          </m:sSubPr>
                          <m:e>
                            <m:r>
                              <a:rPr lang="en-US" b="0" i="1" smtClean="0">
                                <a:latin typeface="Cambria Math" charset="0"/>
                              </a:rPr>
                              <m:t> </m:t>
                            </m:r>
                            <m:r>
                              <a:rPr lang="en-US" i="1">
                                <a:latin typeface="Cambria Math" charset="0"/>
                              </a:rPr>
                              <m:t>𝐽</m:t>
                            </m:r>
                          </m:e>
                          <m:sub>
                            <m:r>
                              <a:rPr lang="en-US" i="1">
                                <a:latin typeface="Cambria Math" charset="0"/>
                              </a:rPr>
                              <m:t>∑</m:t>
                            </m:r>
                          </m:sub>
                        </m:sSub>
                        <m:r>
                          <a:rPr lang="en-US" i="1">
                            <a:latin typeface="Cambria Math" charset="0"/>
                          </a:rPr>
                          <m:t> </m:t>
                        </m:r>
                        <m:d>
                          <m:dPr>
                            <m:ctrlPr>
                              <a:rPr lang="en-US" i="1">
                                <a:latin typeface="Cambria Math" charset="0"/>
                              </a:rPr>
                            </m:ctrlPr>
                          </m:dPr>
                          <m:e>
                            <m:r>
                              <a:rPr lang="en-US" b="0" i="1" smtClean="0">
                                <a:latin typeface="Cambria Math" charset="0"/>
                              </a:rPr>
                              <m:t>𝐴</m:t>
                            </m:r>
                          </m:e>
                        </m:d>
                        <m:r>
                          <a:rPr lang="en-US" b="0" i="1" smtClean="0">
                            <a:latin typeface="Cambria Math" charset="0"/>
                          </a:rPr>
                          <m:t>  </m:t>
                        </m:r>
                      </m:e>
                    </m:func>
                  </m:oMath>
                </a14:m>
                <a:r>
                  <a:rPr lang="en-US" dirty="0" smtClean="0"/>
                  <a:t> </a:t>
                </a:r>
                <a:r>
                  <a:rPr lang="en-US" sz="2000" dirty="0" smtClean="0"/>
                  <a:t>on condition that</a:t>
                </a:r>
                <a14:m>
                  <m:oMath xmlns:m="http://schemas.openxmlformats.org/officeDocument/2006/math">
                    <m:sSup>
                      <m:sSupPr>
                        <m:ctrlPr>
                          <a:rPr lang="en-US" i="1">
                            <a:latin typeface="Cambria Math" charset="0"/>
                          </a:rPr>
                        </m:ctrlPr>
                      </m:sSupPr>
                      <m:e>
                        <m:r>
                          <a:rPr lang="en-US" b="0" i="1" smtClean="0">
                            <a:latin typeface="Cambria Math" charset="0"/>
                          </a:rPr>
                          <m:t>  </m:t>
                        </m:r>
                        <m:r>
                          <a:rPr lang="en-US" b="0" i="1" smtClean="0">
                            <a:latin typeface="Cambria Math" charset="0"/>
                          </a:rPr>
                          <m:t>𝐴</m:t>
                        </m:r>
                      </m:e>
                      <m:sup>
                        <m:r>
                          <a:rPr lang="en-US" i="1">
                            <a:latin typeface="Cambria Math" charset="0"/>
                          </a:rPr>
                          <m:t>𝑇</m:t>
                        </m:r>
                      </m:sup>
                    </m:sSup>
                    <m:sSub>
                      <m:sSubPr>
                        <m:ctrlPr>
                          <a:rPr lang="en-US" i="1">
                            <a:latin typeface="Cambria Math" charset="0"/>
                          </a:rPr>
                        </m:ctrlPr>
                      </m:sSubPr>
                      <m:e>
                        <m:r>
                          <a:rPr lang="en-US" i="1">
                            <a:latin typeface="Cambria Math" charset="0"/>
                          </a:rPr>
                          <m:t>∑</m:t>
                        </m:r>
                      </m:e>
                      <m:sub>
                        <m:r>
                          <a:rPr lang="en-US" b="0" i="1" smtClean="0">
                            <a:latin typeface="Cambria Math" charset="0"/>
                          </a:rPr>
                          <m:t>𝑊</m:t>
                        </m:r>
                      </m:sub>
                    </m:sSub>
                    <m:r>
                      <m:rPr>
                        <m:nor/>
                      </m:rPr>
                      <a:rPr lang="en-US" b="0" i="1" smtClean="0">
                        <a:latin typeface="Cambria Math" charset="0"/>
                      </a:rPr>
                      <m:t>A</m:t>
                    </m:r>
                    <m:r>
                      <m:rPr>
                        <m:nor/>
                      </m:rPr>
                      <a:rPr lang="en-US" i="1" dirty="0"/>
                      <m:t> </m:t>
                    </m:r>
                  </m:oMath>
                </a14:m>
                <a:r>
                  <a:rPr lang="en-US" dirty="0" smtClean="0"/>
                  <a:t>= </a:t>
                </a:r>
                <a:r>
                  <a:rPr lang="en-US" dirty="0" smtClean="0"/>
                  <a:t>I</a:t>
                </a:r>
                <a:endParaRPr lang="en-US" dirty="0" smtClean="0"/>
              </a:p>
              <a:p>
                <a:pPr marL="0" indent="0">
                  <a:buNone/>
                </a:pPr>
                <a:endParaRPr lang="en-US" sz="2000" dirty="0" smtClean="0"/>
              </a:p>
              <a:p>
                <a:pPr>
                  <a:buFont typeface="Wingdings" charset="2"/>
                  <a:buChar char="Ø"/>
                </a:pPr>
                <a:r>
                  <a:rPr lang="en-US" sz="2000" dirty="0"/>
                  <a:t>method of Lagrange </a:t>
                </a:r>
                <a:r>
                  <a:rPr lang="en-US" sz="2000" dirty="0" smtClean="0"/>
                  <a:t>multiplier</a:t>
                </a:r>
              </a:p>
              <a:p>
                <a:pPr marL="0" indent="0">
                  <a:buNone/>
                </a:pPr>
                <a:r>
                  <a:rPr lang="en-US" sz="2000" dirty="0" smtClean="0"/>
                  <a:t>	</a:t>
                </a:r>
                <a14:m>
                  <m:oMath xmlns:m="http://schemas.openxmlformats.org/officeDocument/2006/math">
                    <m:sSub>
                      <m:sSubPr>
                        <m:ctrlPr>
                          <a:rPr lang="en-US" i="1">
                            <a:latin typeface="Cambria Math" charset="0"/>
                          </a:rPr>
                        </m:ctrlPr>
                      </m:sSubPr>
                      <m:e>
                        <m:r>
                          <a:rPr lang="en-US" i="1">
                            <a:latin typeface="Cambria Math" charset="0"/>
                          </a:rPr>
                          <m:t> </m:t>
                        </m:r>
                        <m:r>
                          <a:rPr lang="en-US" i="1">
                            <a:latin typeface="Cambria Math" charset="0"/>
                          </a:rPr>
                          <m:t>𝐽</m:t>
                        </m:r>
                      </m:e>
                      <m:sub>
                        <m:r>
                          <a:rPr lang="en-US" i="1">
                            <a:latin typeface="Cambria Math" charset="0"/>
                          </a:rPr>
                          <m:t>∑</m:t>
                        </m:r>
                      </m:sub>
                    </m:sSub>
                    <m:r>
                      <a:rPr lang="en-US" i="1">
                        <a:latin typeface="Cambria Math" charset="0"/>
                      </a:rPr>
                      <m:t> </m:t>
                    </m:r>
                    <m:d>
                      <m:dPr>
                        <m:ctrlPr>
                          <a:rPr lang="en-US" i="1">
                            <a:latin typeface="Cambria Math" charset="0"/>
                          </a:rPr>
                        </m:ctrlPr>
                      </m:dPr>
                      <m:e>
                        <m:r>
                          <a:rPr lang="en-US" b="0" i="1" smtClean="0">
                            <a:latin typeface="Cambria Math" charset="0"/>
                          </a:rPr>
                          <m:t>𝐴</m:t>
                        </m:r>
                      </m:e>
                    </m:d>
                    <m:r>
                      <a:rPr lang="en-US" b="0" i="0" smtClean="0">
                        <a:latin typeface="Cambria Math" charset="0"/>
                      </a:rPr>
                      <m:t>=</m:t>
                    </m:r>
                    <m:sSup>
                      <m:sSupPr>
                        <m:ctrlPr>
                          <a:rPr lang="en-US" i="1">
                            <a:latin typeface="Cambria Math" charset="0"/>
                          </a:rPr>
                        </m:ctrlPr>
                      </m:sSupPr>
                      <m:e>
                        <m:r>
                          <a:rPr lang="en-US" b="0" i="1" smtClean="0">
                            <a:latin typeface="Cambria Math" charset="0"/>
                          </a:rPr>
                          <m:t>𝐴</m:t>
                        </m:r>
                      </m:e>
                      <m:sup>
                        <m:r>
                          <a:rPr lang="en-US" i="1">
                            <a:latin typeface="Cambria Math" charset="0"/>
                          </a:rPr>
                          <m:t>𝑇</m:t>
                        </m:r>
                      </m:sup>
                    </m:sSup>
                    <m:sSub>
                      <m:sSubPr>
                        <m:ctrlPr>
                          <a:rPr lang="en-US" i="1">
                            <a:latin typeface="Cambria Math" charset="0"/>
                          </a:rPr>
                        </m:ctrlPr>
                      </m:sSubPr>
                      <m:e>
                        <m:r>
                          <a:rPr lang="en-US" i="1">
                            <a:latin typeface="Cambria Math" charset="0"/>
                          </a:rPr>
                          <m:t>∑</m:t>
                        </m:r>
                      </m:e>
                      <m:sub>
                        <m:r>
                          <a:rPr lang="en-US" i="1">
                            <a:latin typeface="Cambria Math" charset="0"/>
                          </a:rPr>
                          <m:t>𝐵</m:t>
                        </m:r>
                      </m:sub>
                    </m:sSub>
                    <m:r>
                      <m:rPr>
                        <m:sty m:val="p"/>
                      </m:rPr>
                      <a:rPr lang="en-US" b="0" i="0" smtClean="0">
                        <a:latin typeface="Cambria Math" charset="0"/>
                      </a:rPr>
                      <m:t>A</m:t>
                    </m:r>
                    <m:r>
                      <a:rPr lang="en-US" b="0" i="0" smtClean="0">
                        <a:latin typeface="Cambria Math" charset="0"/>
                      </a:rPr>
                      <m:t> −</m:t>
                    </m:r>
                    <m:r>
                      <a:rPr lang="en-US" b="0" i="1" smtClean="0">
                        <a:latin typeface="Cambria Math" charset="0"/>
                      </a:rPr>
                      <m:t> </m:t>
                    </m:r>
                    <m:d>
                      <m:dPr>
                        <m:ctrlPr>
                          <a:rPr lang="en-US" b="0" i="1" smtClean="0">
                            <a:latin typeface="Cambria Math" charset="0"/>
                          </a:rPr>
                        </m:ctrlPr>
                      </m:dPr>
                      <m:e>
                        <m:sSup>
                          <m:sSupPr>
                            <m:ctrlPr>
                              <a:rPr lang="en-US" i="1" smtClean="0">
                                <a:latin typeface="Cambria Math" charset="0"/>
                              </a:rPr>
                            </m:ctrlPr>
                          </m:sSupPr>
                          <m:e>
                            <m:r>
                              <a:rPr lang="en-US" i="1">
                                <a:latin typeface="Cambria Math" charset="0"/>
                              </a:rPr>
                              <m:t>  </m:t>
                            </m:r>
                            <m:r>
                              <a:rPr lang="en-US" b="0" i="1" smtClean="0">
                                <a:latin typeface="Cambria Math" charset="0"/>
                              </a:rPr>
                              <m:t>𝐴</m:t>
                            </m:r>
                          </m:e>
                          <m:sup>
                            <m:r>
                              <a:rPr lang="en-US" i="1">
                                <a:latin typeface="Cambria Math" charset="0"/>
                              </a:rPr>
                              <m:t>𝑇</m:t>
                            </m:r>
                          </m:sup>
                        </m:sSup>
                        <m:sSub>
                          <m:sSubPr>
                            <m:ctrlPr>
                              <a:rPr lang="en-US" i="1">
                                <a:latin typeface="Cambria Math" charset="0"/>
                              </a:rPr>
                            </m:ctrlPr>
                          </m:sSubPr>
                          <m:e>
                            <m:r>
                              <a:rPr lang="en-US" i="1">
                                <a:latin typeface="Cambria Math" charset="0"/>
                              </a:rPr>
                              <m:t>∑</m:t>
                            </m:r>
                          </m:e>
                          <m:sub>
                            <m:r>
                              <a:rPr lang="en-US" i="1">
                                <a:latin typeface="Cambria Math" charset="0"/>
                              </a:rPr>
                              <m:t>𝑊</m:t>
                            </m:r>
                          </m:sub>
                        </m:sSub>
                        <m:r>
                          <a:rPr lang="en-US" b="0" i="1" smtClean="0">
                            <a:latin typeface="Cambria Math" charset="0"/>
                          </a:rPr>
                          <m:t>𝐴</m:t>
                        </m:r>
                        <m:r>
                          <a:rPr lang="en-US" b="0" i="1" smtClean="0">
                            <a:latin typeface="Cambria Math" charset="0"/>
                          </a:rPr>
                          <m:t>−</m:t>
                        </m:r>
                        <m:r>
                          <a:rPr lang="en-US" b="0" i="1" smtClean="0">
                            <a:latin typeface="Cambria Math" charset="0"/>
                          </a:rPr>
                          <m:t>𝐼</m:t>
                        </m:r>
                      </m:e>
                    </m:d>
                    <m:r>
                      <m:rPr>
                        <m:sty m:val="p"/>
                      </m:rPr>
                      <a:rPr lang="en-US" b="0" i="0" smtClean="0">
                        <a:latin typeface="Cambria Math" charset="0"/>
                      </a:rPr>
                      <m:t>Λ</m:t>
                    </m:r>
                  </m:oMath>
                </a14:m>
                <a:endParaRPr lang="en-US" dirty="0"/>
              </a:p>
              <a:p>
                <a:pPr marL="0" indent="0">
                  <a:buNone/>
                </a:pPr>
                <a:endParaRPr lang="en-US" sz="1600" dirty="0" smtClean="0"/>
              </a:p>
              <a:p>
                <a:pPr marL="0" indent="0">
                  <a:buNone/>
                </a:pPr>
                <a:endParaRPr lang="en-US" dirty="0" smtClean="0"/>
              </a:p>
              <a:p>
                <a:pPr marL="0" indent="0">
                  <a:buNone/>
                </a:pP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6738" y="1340769"/>
                <a:ext cx="8001000" cy="2088232"/>
              </a:xfrm>
              <a:blipFill rotWithShape="0">
                <a:blip r:embed="rId2"/>
                <a:stretch>
                  <a:fillRect l="-686" t="-583"/>
                </a:stretch>
              </a:blipFill>
            </p:spPr>
            <p:txBody>
              <a:bodyPr/>
              <a:lstStyle/>
              <a:p>
                <a:r>
                  <a:rPr lang="en-US">
                    <a:noFill/>
                  </a:rPr>
                  <a:t> </a:t>
                </a:r>
              </a:p>
            </p:txBody>
          </p:sp>
        </mc:Fallback>
      </mc:AlternateContent>
      <p:sp>
        <p:nvSpPr>
          <p:cNvPr id="4" name="Right Arrow 3"/>
          <p:cNvSpPr/>
          <p:nvPr/>
        </p:nvSpPr>
        <p:spPr>
          <a:xfrm>
            <a:off x="1187624" y="3490101"/>
            <a:ext cx="1080120" cy="43204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dirty="0" smtClean="0">
              <a:solidFill>
                <a:schemeClr val="accent2"/>
              </a:solidFill>
            </a:endParaRPr>
          </a:p>
        </p:txBody>
      </p:sp>
      <mc:AlternateContent xmlns:mc="http://schemas.openxmlformats.org/markup-compatibility/2006">
        <mc:Choice xmlns:a14="http://schemas.microsoft.com/office/drawing/2010/main" Requires="a14">
          <p:sp>
            <p:nvSpPr>
              <p:cNvPr id="5" name="TextBox 4"/>
              <p:cNvSpPr txBox="1"/>
              <p:nvPr/>
            </p:nvSpPr>
            <p:spPr>
              <a:xfrm>
                <a:off x="2483768" y="3429001"/>
                <a:ext cx="2838297" cy="493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charset="0"/>
                            </a:rPr>
                          </m:ctrlPr>
                        </m:sSupPr>
                        <m:e>
                          <m:sSub>
                            <m:sSubPr>
                              <m:ctrlPr>
                                <a:rPr lang="en-US" sz="2400" i="1">
                                  <a:latin typeface="Cambria Math" charset="0"/>
                                </a:rPr>
                              </m:ctrlPr>
                            </m:sSubPr>
                            <m:e>
                              <m:r>
                                <a:rPr lang="en-US" sz="2400" i="1">
                                  <a:latin typeface="Cambria Math" charset="0"/>
                                </a:rPr>
                                <m:t>∑</m:t>
                              </m:r>
                            </m:e>
                            <m:sub>
                              <m:r>
                                <a:rPr lang="en-US" sz="2400" i="1">
                                  <a:latin typeface="Cambria Math" charset="0"/>
                                </a:rPr>
                                <m:t>𝑊</m:t>
                              </m:r>
                            </m:sub>
                          </m:sSub>
                        </m:e>
                        <m:sup>
                          <m:r>
                            <a:rPr lang="en-US" sz="2400" b="0" i="1" smtClean="0">
                              <a:latin typeface="Cambria Math" charset="0"/>
                            </a:rPr>
                            <m:t>−1</m:t>
                          </m:r>
                        </m:sup>
                      </m:sSup>
                      <m:sSub>
                        <m:sSubPr>
                          <m:ctrlPr>
                            <a:rPr lang="en-US" sz="2400" i="1" smtClean="0">
                              <a:latin typeface="Cambria Math" charset="0"/>
                            </a:rPr>
                          </m:ctrlPr>
                        </m:sSubPr>
                        <m:e>
                          <m:r>
                            <a:rPr lang="en-US" sz="2400" i="1">
                              <a:latin typeface="Cambria Math" charset="0"/>
                            </a:rPr>
                            <m:t>∑</m:t>
                          </m:r>
                        </m:e>
                        <m:sub>
                          <m:r>
                            <a:rPr lang="en-US" sz="2400" i="1">
                              <a:latin typeface="Cambria Math" charset="0"/>
                            </a:rPr>
                            <m:t>𝐵</m:t>
                          </m:r>
                        </m:sub>
                      </m:sSub>
                      <m:r>
                        <a:rPr lang="en-US" sz="2400" b="0" i="1" smtClean="0">
                          <a:latin typeface="Cambria Math" charset="0"/>
                        </a:rPr>
                        <m:t> </m:t>
                      </m:r>
                      <m:r>
                        <a:rPr lang="en-US" sz="2400" b="0" i="1" smtClean="0">
                          <a:latin typeface="Cambria Math" charset="0"/>
                        </a:rPr>
                        <m:t>𝐴</m:t>
                      </m:r>
                      <m:r>
                        <a:rPr lang="en-US" sz="2400" b="0" i="1" smtClean="0">
                          <a:latin typeface="Cambria Math" charset="0"/>
                        </a:rPr>
                        <m:t>=</m:t>
                      </m:r>
                      <m:r>
                        <a:rPr lang="en-US" sz="2400" b="0" i="1" smtClean="0">
                          <a:latin typeface="Cambria Math" charset="0"/>
                        </a:rPr>
                        <m:t>𝐴</m:t>
                      </m:r>
                      <m:r>
                        <a:rPr lang="en-US" sz="2400" b="0" i="1" smtClean="0">
                          <a:latin typeface="Cambria Math" charset="0"/>
                        </a:rPr>
                        <m:t> </m:t>
                      </m:r>
                      <m:r>
                        <m:rPr>
                          <m:sty m:val="p"/>
                        </m:rPr>
                        <a:rPr lang="en-US" sz="2400" b="0" i="0" smtClean="0">
                          <a:latin typeface="Cambria Math" charset="0"/>
                        </a:rPr>
                        <m:t>Λ</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2483768" y="3429001"/>
                <a:ext cx="2838297" cy="49314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585696" y="4077072"/>
                <a:ext cx="8152085" cy="1695592"/>
              </a:xfrm>
              <a:prstGeom prst="rect">
                <a:avLst/>
              </a:prstGeom>
            </p:spPr>
            <p:txBody>
              <a:bodyPr wrap="square">
                <a:spAutoFit/>
              </a:bodyPr>
              <a:lstStyle/>
              <a:p>
                <a:pPr>
                  <a:lnSpc>
                    <a:spcPct val="200000"/>
                  </a:lnSpc>
                </a:pPr>
                <a:r>
                  <a:rPr lang="en-US" sz="2400" dirty="0" smtClean="0"/>
                  <a:t>Therefore, elements of </a:t>
                </a:r>
                <a14:m>
                  <m:oMath xmlns:m="http://schemas.openxmlformats.org/officeDocument/2006/math">
                    <m:r>
                      <a:rPr lang="en-US" sz="2400" b="0" i="1" smtClean="0">
                        <a:latin typeface="Cambria Math" charset="0"/>
                      </a:rPr>
                      <m:t>𝐴</m:t>
                    </m:r>
                  </m:oMath>
                </a14:m>
                <a:r>
                  <a:rPr lang="en-US" sz="2400" dirty="0" smtClean="0"/>
                  <a:t> are eigenvectors of </a:t>
                </a:r>
                <a14:m>
                  <m:oMath xmlns:m="http://schemas.openxmlformats.org/officeDocument/2006/math">
                    <m:sSup>
                      <m:sSupPr>
                        <m:ctrlPr>
                          <a:rPr lang="en-US" sz="2400" i="1">
                            <a:latin typeface="Cambria Math" charset="0"/>
                          </a:rPr>
                        </m:ctrlPr>
                      </m:sSupPr>
                      <m:e>
                        <m:sSub>
                          <m:sSubPr>
                            <m:ctrlPr>
                              <a:rPr lang="en-US" sz="2400" i="1">
                                <a:latin typeface="Cambria Math" charset="0"/>
                              </a:rPr>
                            </m:ctrlPr>
                          </m:sSubPr>
                          <m:e>
                            <m:r>
                              <a:rPr lang="en-US" sz="2400" i="1">
                                <a:latin typeface="Cambria Math" charset="0"/>
                              </a:rPr>
                              <m:t>∑</m:t>
                            </m:r>
                          </m:e>
                          <m:sub>
                            <m:r>
                              <a:rPr lang="en-US" sz="2400" i="1">
                                <a:latin typeface="Cambria Math" charset="0"/>
                              </a:rPr>
                              <m:t>𝑊</m:t>
                            </m:r>
                          </m:sub>
                        </m:sSub>
                      </m:e>
                      <m:sup>
                        <m:r>
                          <a:rPr lang="en-US" sz="2400" i="1">
                            <a:latin typeface="Cambria Math" charset="0"/>
                          </a:rPr>
                          <m:t>−1</m:t>
                        </m:r>
                      </m:sup>
                    </m:sSup>
                    <m:sSub>
                      <m:sSubPr>
                        <m:ctrlPr>
                          <a:rPr lang="en-US" sz="2400" i="1">
                            <a:latin typeface="Cambria Math" charset="0"/>
                          </a:rPr>
                        </m:ctrlPr>
                      </m:sSubPr>
                      <m:e>
                        <m:r>
                          <a:rPr lang="en-US" sz="2400" i="1">
                            <a:latin typeface="Cambria Math" charset="0"/>
                          </a:rPr>
                          <m:t>∑</m:t>
                        </m:r>
                      </m:e>
                      <m:sub>
                        <m:r>
                          <a:rPr lang="en-US" sz="2400" i="1">
                            <a:latin typeface="Cambria Math" charset="0"/>
                          </a:rPr>
                          <m:t>𝐵</m:t>
                        </m:r>
                      </m:sub>
                    </m:sSub>
                  </m:oMath>
                </a14:m>
                <a:r>
                  <a:rPr lang="en-US" sz="2400" dirty="0"/>
                  <a:t> </a:t>
                </a:r>
                <a:endParaRPr lang="en-US" sz="2400" dirty="0" smtClean="0"/>
              </a:p>
              <a:p>
                <a:pPr>
                  <a:lnSpc>
                    <a:spcPct val="200000"/>
                  </a:lnSpc>
                </a:pPr>
                <a:r>
                  <a:rPr lang="en-US" sz="2400" dirty="0" smtClean="0"/>
                  <a:t> elements of </a:t>
                </a:r>
                <a14:m>
                  <m:oMath xmlns:m="http://schemas.openxmlformats.org/officeDocument/2006/math">
                    <m:r>
                      <m:rPr>
                        <m:sty m:val="p"/>
                      </m:rPr>
                      <a:rPr lang="el-GR" sz="2400" i="1" kern="0">
                        <a:latin typeface="Cambria Math" charset="0"/>
                        <a:ea typeface="Cambria Math" charset="0"/>
                        <a:cs typeface="Cambria Math" charset="0"/>
                      </a:rPr>
                      <m:t>Λ</m:t>
                    </m:r>
                  </m:oMath>
                </a14:m>
                <a:r>
                  <a:rPr lang="en-US" sz="2400" dirty="0" smtClean="0"/>
                  <a:t> are eigenvalues of  </a:t>
                </a:r>
                <a14:m>
                  <m:oMath xmlns:m="http://schemas.openxmlformats.org/officeDocument/2006/math">
                    <m:sSup>
                      <m:sSupPr>
                        <m:ctrlPr>
                          <a:rPr lang="en-US" sz="2400" i="1">
                            <a:latin typeface="Cambria Math" charset="0"/>
                          </a:rPr>
                        </m:ctrlPr>
                      </m:sSupPr>
                      <m:e>
                        <m:sSub>
                          <m:sSubPr>
                            <m:ctrlPr>
                              <a:rPr lang="en-US" sz="2400" i="1">
                                <a:latin typeface="Cambria Math" charset="0"/>
                              </a:rPr>
                            </m:ctrlPr>
                          </m:sSubPr>
                          <m:e>
                            <m:r>
                              <a:rPr lang="en-US" sz="2400" i="1">
                                <a:latin typeface="Cambria Math" charset="0"/>
                              </a:rPr>
                              <m:t>∑</m:t>
                            </m:r>
                          </m:e>
                          <m:sub>
                            <m:r>
                              <a:rPr lang="en-US" sz="2400" i="1">
                                <a:latin typeface="Cambria Math" charset="0"/>
                              </a:rPr>
                              <m:t>𝑊</m:t>
                            </m:r>
                          </m:sub>
                        </m:sSub>
                      </m:e>
                      <m:sup>
                        <m:r>
                          <a:rPr lang="en-US" sz="2400" i="1">
                            <a:latin typeface="Cambria Math" charset="0"/>
                          </a:rPr>
                          <m:t>−1</m:t>
                        </m:r>
                      </m:sup>
                    </m:sSup>
                    <m:sSub>
                      <m:sSubPr>
                        <m:ctrlPr>
                          <a:rPr lang="en-US" sz="2400" i="1">
                            <a:latin typeface="Cambria Math" charset="0"/>
                          </a:rPr>
                        </m:ctrlPr>
                      </m:sSubPr>
                      <m:e>
                        <m:r>
                          <a:rPr lang="en-US" sz="2400" i="1">
                            <a:latin typeface="Cambria Math" charset="0"/>
                          </a:rPr>
                          <m:t>∑</m:t>
                        </m:r>
                      </m:e>
                      <m:sub>
                        <m:r>
                          <a:rPr lang="en-US" sz="2400" i="1">
                            <a:latin typeface="Cambria Math" charset="0"/>
                          </a:rPr>
                          <m:t>𝐵</m:t>
                        </m:r>
                      </m:sub>
                    </m:sSub>
                  </m:oMath>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585696" y="4077072"/>
                <a:ext cx="8152085" cy="1695592"/>
              </a:xfrm>
              <a:prstGeom prst="rect">
                <a:avLst/>
              </a:prstGeom>
              <a:blipFill rotWithShape="0">
                <a:blip r:embed="rId4"/>
                <a:stretch>
                  <a:fillRect l="-1122"/>
                </a:stretch>
              </a:blipFill>
            </p:spPr>
            <p:txBody>
              <a:bodyPr/>
              <a:lstStyle/>
              <a:p>
                <a:r>
                  <a:rPr lang="en-US">
                    <a:noFill/>
                  </a:rPr>
                  <a:t> </a:t>
                </a:r>
              </a:p>
            </p:txBody>
          </p:sp>
        </mc:Fallback>
      </mc:AlternateContent>
    </p:spTree>
    <p:extLst>
      <p:ext uri="{BB962C8B-B14F-4D97-AF65-F5344CB8AC3E}">
        <p14:creationId xmlns:p14="http://schemas.microsoft.com/office/powerpoint/2010/main" val="668170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9" name="Picture 8"/>
          <p:cNvPicPr>
            <a:picLocks noChangeAspect="1"/>
          </p:cNvPicPr>
          <p:nvPr/>
        </p:nvPicPr>
        <p:blipFill>
          <a:blip r:embed="rId2"/>
          <a:stretch>
            <a:fillRect/>
          </a:stretch>
        </p:blipFill>
        <p:spPr>
          <a:xfrm>
            <a:off x="605033" y="1340768"/>
            <a:ext cx="7560840" cy="5238784"/>
          </a:xfrm>
          <a:prstGeom prst="rect">
            <a:avLst/>
          </a:prstGeom>
        </p:spPr>
      </p:pic>
      <p:sp>
        <p:nvSpPr>
          <p:cNvPr id="11" name="Rounded Rectangle 10"/>
          <p:cNvSpPr/>
          <p:nvPr/>
        </p:nvSpPr>
        <p:spPr>
          <a:xfrm>
            <a:off x="4532410" y="2348880"/>
            <a:ext cx="3600400"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mtClean="0"/>
          </a:p>
          <a:p>
            <a:pPr algn="ctr"/>
            <a:r>
              <a:rPr lang="en-US" dirty="0" smtClean="0"/>
              <a:t>Ex</a:t>
            </a:r>
            <a:r>
              <a:rPr lang="en-US" dirty="0"/>
              <a:t>. Two Gaussian distribution</a:t>
            </a:r>
          </a:p>
          <a:p>
            <a:pPr algn="ctr"/>
            <a:endParaRPr kumimoji="1" lang="en-US" dirty="0" smtClean="0">
              <a:solidFill>
                <a:schemeClr val="accent2"/>
              </a:solidFill>
            </a:endParaRPr>
          </a:p>
        </p:txBody>
      </p:sp>
    </p:spTree>
    <p:extLst>
      <p:ext uri="{BB962C8B-B14F-4D97-AF65-F5344CB8AC3E}">
        <p14:creationId xmlns:p14="http://schemas.microsoft.com/office/powerpoint/2010/main" val="1385090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7" name="Content Placeholder 6"/>
          <p:cNvPicPr>
            <a:picLocks noGrp="1" noChangeAspect="1"/>
          </p:cNvPicPr>
          <p:nvPr>
            <p:ph idx="1"/>
          </p:nvPr>
        </p:nvPicPr>
        <p:blipFill>
          <a:blip r:embed="rId2"/>
          <a:stretch>
            <a:fillRect/>
          </a:stretch>
        </p:blipFill>
        <p:spPr>
          <a:xfrm>
            <a:off x="233086" y="1344649"/>
            <a:ext cx="8731402" cy="5348147"/>
          </a:xfrm>
          <a:prstGeom prst="rect">
            <a:avLst/>
          </a:prstGeom>
        </p:spPr>
      </p:pic>
      <p:sp>
        <p:nvSpPr>
          <p:cNvPr id="8" name="TextBox 7"/>
          <p:cNvSpPr txBox="1"/>
          <p:nvPr/>
        </p:nvSpPr>
        <p:spPr>
          <a:xfrm>
            <a:off x="5364088" y="3834056"/>
            <a:ext cx="2828122" cy="369332"/>
          </a:xfrm>
          <a:prstGeom prst="rect">
            <a:avLst/>
          </a:prstGeom>
          <a:noFill/>
        </p:spPr>
        <p:txBody>
          <a:bodyPr wrap="square" rtlCol="0">
            <a:spAutoFit/>
          </a:bodyPr>
          <a:lstStyle/>
          <a:p>
            <a:r>
              <a:rPr lang="en-US" smtClean="0"/>
              <a:t>Transformation by PCA</a:t>
            </a:r>
            <a:endParaRPr lang="en-US"/>
          </a:p>
        </p:txBody>
      </p:sp>
      <p:sp>
        <p:nvSpPr>
          <p:cNvPr id="10" name="TextBox 9"/>
          <p:cNvSpPr txBox="1"/>
          <p:nvPr/>
        </p:nvSpPr>
        <p:spPr>
          <a:xfrm>
            <a:off x="755576" y="3834056"/>
            <a:ext cx="2828122" cy="369332"/>
          </a:xfrm>
          <a:prstGeom prst="rect">
            <a:avLst/>
          </a:prstGeom>
          <a:noFill/>
        </p:spPr>
        <p:txBody>
          <a:bodyPr wrap="square" rtlCol="0">
            <a:spAutoFit/>
          </a:bodyPr>
          <a:lstStyle/>
          <a:p>
            <a:r>
              <a:rPr lang="en-US" dirty="0" smtClean="0"/>
              <a:t>Transformation by LDA</a:t>
            </a:r>
            <a:endParaRPr lang="en-US" dirty="0"/>
          </a:p>
        </p:txBody>
      </p:sp>
    </p:spTree>
    <p:extLst>
      <p:ext uri="{BB962C8B-B14F-4D97-AF65-F5344CB8AC3E}">
        <p14:creationId xmlns:p14="http://schemas.microsoft.com/office/powerpoint/2010/main" val="1337856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Introduction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sz="2400" dirty="0" smtClean="0">
                <a:latin typeface="Meiryo" charset="-128"/>
                <a:ea typeface="Meiryo" charset="-128"/>
                <a:cs typeface="Meiryo" charset="-128"/>
              </a:rPr>
              <a:t>What is “Dimension Reduction” ?</a:t>
            </a:r>
          </a:p>
          <a:p>
            <a:pPr lvl="1"/>
            <a:r>
              <a:rPr lang="en-US" sz="2000" dirty="0"/>
              <a:t>transforms the data in the high-dimensional space to a space of fewer </a:t>
            </a:r>
            <a:r>
              <a:rPr lang="en-US" sz="2000" dirty="0" smtClean="0"/>
              <a:t>dimensions without losing necessary information.</a:t>
            </a:r>
          </a:p>
          <a:p>
            <a:pPr lvl="1"/>
            <a:endParaRPr lang="en-US" sz="2000" dirty="0"/>
          </a:p>
          <a:p>
            <a:r>
              <a:rPr lang="en-US" sz="2400" dirty="0" smtClean="0"/>
              <a:t>Purpose of “Dimension Reduction”</a:t>
            </a:r>
          </a:p>
          <a:p>
            <a:pPr lvl="1"/>
            <a:r>
              <a:rPr lang="en-US" sz="2000" dirty="0" smtClean="0">
                <a:latin typeface="Meiryo" charset="-128"/>
                <a:ea typeface="Meiryo" charset="-128"/>
                <a:cs typeface="Meiryo" charset="-128"/>
              </a:rPr>
              <a:t>Extract structure of </a:t>
            </a:r>
            <a:r>
              <a:rPr lang="en-US" sz="2000" dirty="0" smtClean="0">
                <a:latin typeface="Meiryo" charset="-128"/>
                <a:ea typeface="Meiryo" charset="-128"/>
                <a:cs typeface="Meiryo" charset="-128"/>
              </a:rPr>
              <a:t>data, </a:t>
            </a:r>
            <a:r>
              <a:rPr lang="en-US" sz="2000" dirty="0" smtClean="0"/>
              <a:t>Visualization</a:t>
            </a:r>
            <a:endParaRPr lang="en-US" sz="2000" dirty="0" smtClean="0"/>
          </a:p>
          <a:p>
            <a:pPr lvl="1"/>
            <a:r>
              <a:rPr lang="en-US" sz="2000" dirty="0" smtClean="0">
                <a:latin typeface="Meiryo" charset="-128"/>
                <a:ea typeface="Meiryo" charset="-128"/>
                <a:cs typeface="Meiryo" charset="-128"/>
              </a:rPr>
              <a:t>Enhance generalization</a:t>
            </a:r>
          </a:p>
          <a:p>
            <a:pPr lvl="1"/>
            <a:r>
              <a:rPr lang="en-US" sz="2000" dirty="0" smtClean="0"/>
              <a:t>Alleviate curse of dimensionality</a:t>
            </a:r>
          </a:p>
          <a:p>
            <a:pPr lvl="1"/>
            <a:endParaRPr lang="en-US" dirty="0">
              <a:latin typeface="Meiryo" charset="-128"/>
              <a:ea typeface="Meiryo" charset="-128"/>
              <a:cs typeface="Meiryo" charset="-128"/>
            </a:endParaRPr>
          </a:p>
          <a:p>
            <a:pPr lvl="1"/>
            <a:endParaRPr lang="en-US" dirty="0">
              <a:latin typeface="Meiryo" charset="-128"/>
              <a:ea typeface="Meiryo" charset="-128"/>
              <a:cs typeface="Meiryo" charset="-128"/>
            </a:endParaRPr>
          </a:p>
          <a:p>
            <a:endParaRPr lang="en-US" dirty="0" smtClean="0">
              <a:latin typeface="Meiryo" charset="-128"/>
              <a:ea typeface="Meiryo" charset="-128"/>
              <a:cs typeface="Meiryo" charset="-128"/>
            </a:endParaRPr>
          </a:p>
          <a:p>
            <a:endParaRPr lang="en-US" dirty="0" smtClean="0">
              <a:latin typeface="Meiryo" charset="-128"/>
              <a:ea typeface="Meiryo" charset="-128"/>
              <a:cs typeface="Meiryo" charset="-128"/>
            </a:endParaRP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35550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395536" y="2492896"/>
            <a:ext cx="8352928" cy="1164126"/>
          </a:xfrm>
          <a:prstGeom prst="rect">
            <a:avLst/>
          </a:prstGeom>
        </p:spPr>
        <p:txBody>
          <a:bodyPr/>
          <a:lstStyle>
            <a:lvl1pPr algn="l" rtl="0" eaLnBrk="1" fontAlgn="base" hangingPunct="1">
              <a:spcBef>
                <a:spcPct val="0"/>
              </a:spcBef>
              <a:spcAft>
                <a:spcPct val="0"/>
              </a:spcAft>
              <a:defRPr kumimoji="1" sz="4400" baseline="0">
                <a:solidFill>
                  <a:schemeClr val="tx2"/>
                </a:solidFill>
                <a:latin typeface="Times New Roman"/>
                <a:ea typeface="+mj-ea"/>
                <a:cs typeface="Times New Roman"/>
              </a:defRPr>
            </a:lvl1pPr>
            <a:lvl2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9pPr>
          </a:lstStyle>
          <a:p>
            <a:pPr algn="ctr"/>
            <a:r>
              <a:rPr lang="ja-JP" altLang="en-US" sz="3200" b="1" kern="0" dirty="0" smtClean="0"/>
              <a:t>オートエンコーダー</a:t>
            </a:r>
          </a:p>
          <a:p>
            <a:pPr algn="ctr"/>
            <a:r>
              <a:rPr lang="en-US" altLang="ja-JP" sz="3200" b="1" kern="0" dirty="0" smtClean="0"/>
              <a:t>Auto Encoder</a:t>
            </a:r>
            <a:endParaRPr lang="ja-JP" altLang="en-US" sz="3200" b="1" kern="0" dirty="0"/>
          </a:p>
        </p:txBody>
      </p:sp>
    </p:spTree>
    <p:extLst>
      <p:ext uri="{BB962C8B-B14F-4D97-AF65-F5344CB8AC3E}">
        <p14:creationId xmlns:p14="http://schemas.microsoft.com/office/powerpoint/2010/main" val="96617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2640436" y="2151495"/>
            <a:ext cx="3869478" cy="3509753"/>
          </a:xfrm>
          <a:prstGeom prst="rect">
            <a:avLst/>
          </a:prstGeom>
        </p:spPr>
      </p:pic>
      <p:sp>
        <p:nvSpPr>
          <p:cNvPr id="2" name="Title 1"/>
          <p:cNvSpPr>
            <a:spLocks noGrp="1"/>
          </p:cNvSpPr>
          <p:nvPr>
            <p:ph type="title"/>
          </p:nvPr>
        </p:nvSpPr>
        <p:spPr/>
        <p:txBody>
          <a:bodyPr/>
          <a:lstStyle/>
          <a:p>
            <a:r>
              <a:rPr lang="en-US" dirty="0" smtClean="0"/>
              <a:t>Auto Encoder</a:t>
            </a:r>
            <a:endParaRPr lang="en-US" dirty="0"/>
          </a:p>
        </p:txBody>
      </p:sp>
      <p:sp>
        <p:nvSpPr>
          <p:cNvPr id="5" name="TextBox 4"/>
          <p:cNvSpPr txBox="1"/>
          <p:nvPr/>
        </p:nvSpPr>
        <p:spPr>
          <a:xfrm>
            <a:off x="2857268" y="5661248"/>
            <a:ext cx="767544" cy="369332"/>
          </a:xfrm>
          <a:prstGeom prst="rect">
            <a:avLst/>
          </a:prstGeom>
          <a:noFill/>
        </p:spPr>
        <p:txBody>
          <a:bodyPr wrap="square" rtlCol="0">
            <a:spAutoFit/>
          </a:bodyPr>
          <a:lstStyle/>
          <a:p>
            <a:r>
              <a:rPr lang="en-US" dirty="0" smtClean="0"/>
              <a:t>input</a:t>
            </a:r>
            <a:endParaRPr lang="en-US" dirty="0"/>
          </a:p>
        </p:txBody>
      </p:sp>
      <p:sp>
        <p:nvSpPr>
          <p:cNvPr id="6" name="TextBox 5"/>
          <p:cNvSpPr txBox="1"/>
          <p:nvPr/>
        </p:nvSpPr>
        <p:spPr>
          <a:xfrm>
            <a:off x="5605247" y="5650566"/>
            <a:ext cx="904667" cy="369332"/>
          </a:xfrm>
          <a:prstGeom prst="rect">
            <a:avLst/>
          </a:prstGeom>
          <a:noFill/>
        </p:spPr>
        <p:txBody>
          <a:bodyPr wrap="square" rtlCol="0">
            <a:spAutoFit/>
          </a:bodyPr>
          <a:lstStyle/>
          <a:p>
            <a:r>
              <a:rPr lang="en-US" smtClean="0"/>
              <a:t>output</a:t>
            </a:r>
            <a:endParaRPr lang="en-US"/>
          </a:p>
        </p:txBody>
      </p:sp>
      <p:sp>
        <p:nvSpPr>
          <p:cNvPr id="7" name="TextBox 6"/>
          <p:cNvSpPr txBox="1"/>
          <p:nvPr/>
        </p:nvSpPr>
        <p:spPr>
          <a:xfrm>
            <a:off x="4103641" y="5281234"/>
            <a:ext cx="1022778" cy="369332"/>
          </a:xfrm>
          <a:prstGeom prst="rect">
            <a:avLst/>
          </a:prstGeom>
          <a:noFill/>
        </p:spPr>
        <p:txBody>
          <a:bodyPr wrap="square" rtlCol="0">
            <a:spAutoFit/>
          </a:bodyPr>
          <a:lstStyle/>
          <a:p>
            <a:r>
              <a:rPr lang="en-US" dirty="0" smtClean="0"/>
              <a:t>hidden</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204055" y="3284984"/>
                <a:ext cx="2495736" cy="14720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charset="0"/>
                        </a:rPr>
                        <m:t>𝑥</m:t>
                      </m:r>
                      <m:r>
                        <a:rPr lang="en-US" sz="2400" b="0" i="1" smtClean="0">
                          <a:latin typeface="Cambria Math" charset="0"/>
                        </a:rPr>
                        <m:t>= </m:t>
                      </m:r>
                      <m:d>
                        <m:dPr>
                          <m:ctrlPr>
                            <a:rPr lang="uk-UA" sz="2400" b="0" i="1" smtClean="0">
                              <a:latin typeface="Cambria Math" charset="0"/>
                            </a:rPr>
                          </m:ctrlPr>
                        </m:dPr>
                        <m:e>
                          <m:eqArr>
                            <m:eqArrPr>
                              <m:ctrlPr>
                                <a:rPr lang="uk-UA" sz="2400" b="0" i="1" smtClean="0">
                                  <a:latin typeface="Cambria Math" charset="0"/>
                                </a:rPr>
                              </m:ctrlPr>
                            </m:eqArrPr>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1</m:t>
                                  </m:r>
                                </m:sub>
                              </m:sSub>
                            </m:e>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2</m:t>
                                  </m:r>
                                </m:sub>
                              </m:sSub>
                            </m:e>
                            <m:e>
                              <m:r>
                                <a:rPr lang="en-US" sz="2400" i="1" smtClean="0">
                                  <a:latin typeface="Cambria Math" charset="0"/>
                                </a:rPr>
                                <m:t>⋮</m:t>
                              </m:r>
                            </m:e>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𝑑</m:t>
                                  </m:r>
                                  <m:r>
                                    <a:rPr lang="en-US" sz="2400" b="0" i="1" smtClean="0">
                                      <a:latin typeface="Cambria Math" charset="0"/>
                                    </a:rPr>
                                    <m:t> </m:t>
                                  </m:r>
                                </m:sub>
                              </m:sSub>
                            </m:e>
                          </m:eqArr>
                        </m:e>
                      </m:d>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04055" y="3284984"/>
                <a:ext cx="2495736" cy="1472006"/>
              </a:xfrm>
              <a:prstGeom prst="rect">
                <a:avLst/>
              </a:prstGeom>
              <a:blipFill rotWithShape="0">
                <a:blip r:embed="rId3"/>
                <a:stretch>
                  <a:fillRect/>
                </a:stretch>
              </a:blipFill>
            </p:spPr>
            <p:txBody>
              <a:bodyPr/>
              <a:lstStyle/>
              <a:p>
                <a:r>
                  <a:rPr lang="en-US">
                    <a:noFill/>
                  </a:rPr>
                  <a:t> </a:t>
                </a:r>
              </a:p>
            </p:txBody>
          </p:sp>
        </mc:Fallback>
      </mc:AlternateContent>
      <p:cxnSp>
        <p:nvCxnSpPr>
          <p:cNvPr id="10" name="Straight Arrow Connector 9"/>
          <p:cNvCxnSpPr>
            <a:endCxn id="8" idx="3"/>
          </p:cNvCxnSpPr>
          <p:nvPr/>
        </p:nvCxnSpPr>
        <p:spPr>
          <a:xfrm>
            <a:off x="2267744" y="4020987"/>
            <a:ext cx="432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16216" y="402098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7530236" y="2816298"/>
                <a:ext cx="1133515" cy="240937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𝑡</m:t>
                      </m:r>
                      <m:r>
                        <a:rPr lang="en-US" b="0" i="1" smtClean="0">
                          <a:latin typeface="Cambria Math" charset="0"/>
                        </a:rPr>
                        <m:t>=</m:t>
                      </m:r>
                      <m:d>
                        <m:dPr>
                          <m:ctrlPr>
                            <a:rPr lang="en-US" b="0" i="1" smtClean="0">
                              <a:latin typeface="Cambria Math" charset="0"/>
                            </a:rPr>
                          </m:ctrlPr>
                        </m:dPr>
                        <m:e>
                          <m:eqArr>
                            <m:eqArrPr>
                              <m:ctrlPr>
                                <a:rPr lang="en-US" b="0" i="1" smtClean="0">
                                  <a:latin typeface="Cambria Math" charset="0"/>
                                </a:rPr>
                              </m:ctrlPr>
                            </m:eqArrPr>
                            <m:e>
                              <m:eqArr>
                                <m:eqArrPr>
                                  <m:ctrlPr>
                                    <a:rPr lang="en-US" b="0" i="1" smtClean="0">
                                      <a:latin typeface="Cambria Math" charset="0"/>
                                    </a:rPr>
                                  </m:ctrlPr>
                                </m:eqArrPr>
                                <m:e>
                                  <m:r>
                                    <a:rPr lang="en-US" b="0" i="1" smtClean="0">
                                      <a:latin typeface="Cambria Math" charset="0"/>
                                    </a:rPr>
                                    <m:t>0</m:t>
                                  </m:r>
                                </m:e>
                                <m:e>
                                  <m:r>
                                    <a:rPr lang="en-US" b="0" i="1" smtClean="0">
                                      <a:latin typeface="Cambria Math" charset="0"/>
                                    </a:rPr>
                                    <m:t>0</m:t>
                                  </m:r>
                                </m:e>
                                <m:e>
                                  <m:r>
                                    <a:rPr lang="en-US" b="0" i="1" smtClean="0">
                                      <a:latin typeface="Cambria Math" charset="0"/>
                                    </a:rPr>
                                    <m:t>0</m:t>
                                  </m:r>
                                </m:e>
                                <m:e>
                                  <m:r>
                                    <a:rPr lang="en-US" b="0" i="1" smtClean="0">
                                      <a:latin typeface="Cambria Math" charset="0"/>
                                    </a:rPr>
                                    <m:t>1</m:t>
                                  </m:r>
                                </m:e>
                                <m:e>
                                  <m:r>
                                    <a:rPr lang="en-US" b="0" i="1" smtClean="0">
                                      <a:latin typeface="Cambria Math" charset="0"/>
                                    </a:rPr>
                                    <m:t>0</m:t>
                                  </m:r>
                                </m:e>
                                <m:e>
                                  <m:r>
                                    <a:rPr lang="en-US" b="0" i="1" smtClean="0">
                                      <a:latin typeface="Cambria Math" charset="0"/>
                                    </a:rPr>
                                    <m:t>0</m:t>
                                  </m:r>
                                </m:e>
                                <m:e>
                                  <m:r>
                                    <a:rPr lang="en-US" b="0" i="1" smtClean="0">
                                      <a:latin typeface="Cambria Math" charset="0"/>
                                    </a:rPr>
                                    <m:t>0</m:t>
                                  </m:r>
                                </m:e>
                                <m:e>
                                  <m:r>
                                    <a:rPr lang="en-US" b="0" i="1" smtClean="0">
                                      <a:latin typeface="Cambria Math" charset="0"/>
                                    </a:rPr>
                                    <m:t>0</m:t>
                                  </m:r>
                                </m:e>
                              </m:eqArr>
                            </m:e>
                            <m:e>
                              <m:r>
                                <a:rPr lang="en-US" b="0" i="1" smtClean="0">
                                  <a:latin typeface="Cambria Math" charset="0"/>
                                </a:rPr>
                                <m:t>0</m:t>
                              </m:r>
                            </m:e>
                          </m:eqArr>
                        </m:e>
                      </m:d>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7530236" y="2816298"/>
                <a:ext cx="1133515" cy="2409378"/>
              </a:xfrm>
              <a:prstGeom prst="rect">
                <a:avLst/>
              </a:prstGeom>
              <a:blipFill rotWithShape="0">
                <a:blip r:embed="rId4"/>
                <a:stretch>
                  <a:fillRect/>
                </a:stretch>
              </a:blipFill>
            </p:spPr>
            <p:txBody>
              <a:bodyPr/>
              <a:lstStyle/>
              <a:p>
                <a:r>
                  <a:rPr lang="en-US">
                    <a:noFill/>
                  </a:rPr>
                  <a:t> </a:t>
                </a:r>
              </a:p>
            </p:txBody>
          </p:sp>
        </mc:Fallback>
      </mc:AlternateContent>
      <p:sp>
        <p:nvSpPr>
          <p:cNvPr id="21" name="TextBox 20"/>
          <p:cNvSpPr txBox="1"/>
          <p:nvPr/>
        </p:nvSpPr>
        <p:spPr>
          <a:xfrm>
            <a:off x="3131774" y="1388117"/>
            <a:ext cx="4320546" cy="584775"/>
          </a:xfrm>
          <a:prstGeom prst="rect">
            <a:avLst/>
          </a:prstGeom>
          <a:noFill/>
        </p:spPr>
        <p:txBody>
          <a:bodyPr wrap="square" rtlCol="0">
            <a:spAutoFit/>
          </a:bodyPr>
          <a:lstStyle/>
          <a:p>
            <a:r>
              <a:rPr lang="en-US" sz="3200" dirty="0" smtClean="0"/>
              <a:t>Neural Network</a:t>
            </a:r>
            <a:endParaRPr lang="en-US" sz="3200" dirty="0"/>
          </a:p>
        </p:txBody>
      </p:sp>
      <mc:AlternateContent xmlns:mc="http://schemas.openxmlformats.org/markup-compatibility/2006">
        <mc:Choice xmlns:a14="http://schemas.microsoft.com/office/drawing/2010/main" Requires="a14">
          <p:sp>
            <p:nvSpPr>
              <p:cNvPr id="22" name="TextBox 21"/>
              <p:cNvSpPr txBox="1"/>
              <p:nvPr/>
            </p:nvSpPr>
            <p:spPr>
              <a:xfrm>
                <a:off x="3678185" y="2248171"/>
                <a:ext cx="179397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𝑧</m:t>
                      </m:r>
                      <m:r>
                        <a:rPr lang="en-US" b="0" i="1" smtClean="0">
                          <a:latin typeface="Cambria Math" charset="0"/>
                        </a:rPr>
                        <m:t>=</m:t>
                      </m:r>
                      <m:r>
                        <a:rPr lang="en-US" b="0" i="1" smtClean="0">
                          <a:latin typeface="Cambria Math" charset="0"/>
                        </a:rPr>
                        <m:t>𝜎</m:t>
                      </m:r>
                      <m:r>
                        <a:rPr lang="en-US" b="0" i="1" smtClean="0">
                          <a:latin typeface="Cambria Math" charset="0"/>
                        </a:rPr>
                        <m:t>( </m:t>
                      </m:r>
                      <m:r>
                        <a:rPr lang="en-US" b="0" i="1" smtClean="0">
                          <a:latin typeface="Cambria Math" charset="0"/>
                        </a:rPr>
                        <m:t>𝑊</m:t>
                      </m:r>
                      <m:r>
                        <a:rPr lang="en-US" b="0" i="1" smtClean="0">
                          <a:latin typeface="Cambria Math" charset="0"/>
                        </a:rPr>
                        <m:t>⋅</m:t>
                      </m:r>
                      <m:r>
                        <a:rPr lang="en-US" b="0" i="1" smtClean="0">
                          <a:latin typeface="Cambria Math" charset="0"/>
                        </a:rPr>
                        <m:t>𝑥</m:t>
                      </m:r>
                      <m:r>
                        <a:rPr lang="en-US" b="0" i="1" smtClean="0">
                          <a:latin typeface="Cambria Math" charset="0"/>
                        </a:rPr>
                        <m:t>)</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678185" y="2248171"/>
                <a:ext cx="1793979" cy="369332"/>
              </a:xfrm>
              <a:prstGeom prst="rect">
                <a:avLst/>
              </a:prstGeom>
              <a:blipFill rotWithShape="0">
                <a:blip r:embed="rId5"/>
                <a:stretch>
                  <a:fillRect b="-20000"/>
                </a:stretch>
              </a:blipFill>
            </p:spPr>
            <p:txBody>
              <a:bodyPr/>
              <a:lstStyle/>
              <a:p>
                <a:r>
                  <a:rPr lang="en-US">
                    <a:noFill/>
                  </a:rPr>
                  <a:t> </a:t>
                </a:r>
              </a:p>
            </p:txBody>
          </p:sp>
        </mc:Fallback>
      </mc:AlternateContent>
      <p:pic>
        <p:nvPicPr>
          <p:cNvPr id="23" name="Picture 22"/>
          <p:cNvPicPr>
            <a:picLocks noChangeAspect="1"/>
          </p:cNvPicPr>
          <p:nvPr/>
        </p:nvPicPr>
        <p:blipFill>
          <a:blip r:embed="rId6"/>
          <a:stretch>
            <a:fillRect/>
          </a:stretch>
        </p:blipFill>
        <p:spPr>
          <a:xfrm>
            <a:off x="498028" y="1723544"/>
            <a:ext cx="1907790" cy="1544401"/>
          </a:xfrm>
          <a:prstGeom prst="rect">
            <a:avLst/>
          </a:prstGeom>
        </p:spPr>
      </p:pic>
    </p:spTree>
    <p:extLst>
      <p:ext uri="{BB962C8B-B14F-4D97-AF65-F5344CB8AC3E}">
        <p14:creationId xmlns:p14="http://schemas.microsoft.com/office/powerpoint/2010/main" val="25222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Encoder</a:t>
            </a:r>
            <a:endParaRPr lang="en-US" dirty="0"/>
          </a:p>
        </p:txBody>
      </p:sp>
      <p:pic>
        <p:nvPicPr>
          <p:cNvPr id="6" name="Picture 5"/>
          <p:cNvPicPr>
            <a:picLocks noChangeAspect="1"/>
          </p:cNvPicPr>
          <p:nvPr/>
        </p:nvPicPr>
        <p:blipFill>
          <a:blip r:embed="rId2"/>
          <a:stretch>
            <a:fillRect/>
          </a:stretch>
        </p:blipFill>
        <p:spPr>
          <a:xfrm>
            <a:off x="2640436" y="2151495"/>
            <a:ext cx="3869478" cy="3509753"/>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204055" y="3284984"/>
                <a:ext cx="2495736" cy="14720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charset="0"/>
                        </a:rPr>
                        <m:t>𝑥</m:t>
                      </m:r>
                      <m:r>
                        <a:rPr lang="en-US" sz="2400" b="0" i="1" smtClean="0">
                          <a:latin typeface="Cambria Math" charset="0"/>
                        </a:rPr>
                        <m:t>= </m:t>
                      </m:r>
                      <m:d>
                        <m:dPr>
                          <m:ctrlPr>
                            <a:rPr lang="uk-UA" sz="2400" b="0" i="1" smtClean="0">
                              <a:latin typeface="Cambria Math" charset="0"/>
                            </a:rPr>
                          </m:ctrlPr>
                        </m:dPr>
                        <m:e>
                          <m:eqArr>
                            <m:eqArrPr>
                              <m:ctrlPr>
                                <a:rPr lang="uk-UA" sz="2400" b="0" i="1" smtClean="0">
                                  <a:latin typeface="Cambria Math" charset="0"/>
                                </a:rPr>
                              </m:ctrlPr>
                            </m:eqArrPr>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1</m:t>
                                  </m:r>
                                </m:sub>
                              </m:sSub>
                            </m:e>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2</m:t>
                                  </m:r>
                                </m:sub>
                              </m:sSub>
                            </m:e>
                            <m:e>
                              <m:r>
                                <a:rPr lang="en-US" sz="2400" i="1" smtClean="0">
                                  <a:latin typeface="Cambria Math" charset="0"/>
                                </a:rPr>
                                <m:t>⋮</m:t>
                              </m:r>
                            </m:e>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𝑑</m:t>
                                  </m:r>
                                  <m:r>
                                    <a:rPr lang="en-US" sz="2400" b="0" i="1" smtClean="0">
                                      <a:latin typeface="Cambria Math" charset="0"/>
                                    </a:rPr>
                                    <m:t> </m:t>
                                  </m:r>
                                </m:sub>
                              </m:sSub>
                            </m:e>
                          </m:eqArr>
                        </m:e>
                      </m:d>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204055" y="3284984"/>
                <a:ext cx="2495736" cy="1472006"/>
              </a:xfrm>
              <a:prstGeom prst="rect">
                <a:avLst/>
              </a:prstGeom>
              <a:blipFill rotWithShape="0">
                <a:blip r:embed="rId3"/>
                <a:stretch>
                  <a:fillRect/>
                </a:stretch>
              </a:blipFill>
            </p:spPr>
            <p:txBody>
              <a:bodyPr/>
              <a:lstStyle/>
              <a:p>
                <a:r>
                  <a:rPr lang="en-US">
                    <a:noFill/>
                  </a:rPr>
                  <a:t> </a:t>
                </a:r>
              </a:p>
            </p:txBody>
          </p:sp>
        </mc:Fallback>
      </mc:AlternateContent>
      <p:cxnSp>
        <p:nvCxnSpPr>
          <p:cNvPr id="11" name="Straight Arrow Connector 10"/>
          <p:cNvCxnSpPr>
            <a:endCxn id="12" idx="3"/>
          </p:cNvCxnSpPr>
          <p:nvPr/>
        </p:nvCxnSpPr>
        <p:spPr>
          <a:xfrm>
            <a:off x="2267744" y="4020987"/>
            <a:ext cx="432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16216" y="402098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41040" y="1388948"/>
            <a:ext cx="3378140" cy="584775"/>
          </a:xfrm>
          <a:prstGeom prst="rect">
            <a:avLst/>
          </a:prstGeom>
          <a:noFill/>
        </p:spPr>
        <p:txBody>
          <a:bodyPr wrap="square" rtlCol="0">
            <a:spAutoFit/>
          </a:bodyPr>
          <a:lstStyle/>
          <a:p>
            <a:r>
              <a:rPr lang="en-US" sz="3200" smtClean="0"/>
              <a:t>Auto Encoder</a:t>
            </a:r>
            <a:endParaRPr lang="en-US" sz="3200" dirty="0"/>
          </a:p>
        </p:txBody>
      </p:sp>
      <mc:AlternateContent xmlns:mc="http://schemas.openxmlformats.org/markup-compatibility/2006">
        <mc:Choice xmlns:a14="http://schemas.microsoft.com/office/drawing/2010/main" Requires="a14">
          <p:sp>
            <p:nvSpPr>
              <p:cNvPr id="15" name="TextBox 14"/>
              <p:cNvSpPr txBox="1"/>
              <p:nvPr/>
            </p:nvSpPr>
            <p:spPr>
              <a:xfrm>
                <a:off x="3289784" y="5469688"/>
                <a:ext cx="1253855" cy="7386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charset="0"/>
                        </a:rPr>
                        <m:t>𝑬𝒏𝒄𝒐𝒅𝒆</m:t>
                      </m:r>
                    </m:oMath>
                  </m:oMathPara>
                </a14:m>
                <a:endParaRPr lang="en-US" sz="2400" b="1" dirty="0" smtClean="0"/>
              </a:p>
              <a:p>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3289784" y="5469688"/>
                <a:ext cx="1253855" cy="738664"/>
              </a:xfrm>
              <a:prstGeom prst="rect">
                <a:avLst/>
              </a:prstGeom>
              <a:blipFill rotWithShape="0">
                <a:blip r:embed="rId4"/>
                <a:stretch>
                  <a:fillRect l="-1951" r="-29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6962393" y="3284984"/>
                <a:ext cx="2495736" cy="14720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charset="0"/>
                        </a:rPr>
                        <m:t>𝑥</m:t>
                      </m:r>
                      <m:r>
                        <a:rPr lang="en-US" sz="2400" b="0" i="1" smtClean="0">
                          <a:latin typeface="Cambria Math" charset="0"/>
                        </a:rPr>
                        <m:t>= </m:t>
                      </m:r>
                      <m:d>
                        <m:dPr>
                          <m:ctrlPr>
                            <a:rPr lang="uk-UA" sz="2400" b="0" i="1" smtClean="0">
                              <a:latin typeface="Cambria Math" charset="0"/>
                            </a:rPr>
                          </m:ctrlPr>
                        </m:dPr>
                        <m:e>
                          <m:eqArr>
                            <m:eqArrPr>
                              <m:ctrlPr>
                                <a:rPr lang="uk-UA" sz="2400" b="0" i="1" smtClean="0">
                                  <a:latin typeface="Cambria Math" charset="0"/>
                                </a:rPr>
                              </m:ctrlPr>
                            </m:eqArrPr>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1</m:t>
                                  </m:r>
                                </m:sub>
                              </m:sSub>
                            </m:e>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2</m:t>
                                  </m:r>
                                </m:sub>
                              </m:sSub>
                            </m:e>
                            <m:e>
                              <m:r>
                                <a:rPr lang="en-US" sz="2400" i="1" smtClean="0">
                                  <a:latin typeface="Cambria Math" charset="0"/>
                                </a:rPr>
                                <m:t>⋮</m:t>
                              </m:r>
                            </m:e>
                            <m:e>
                              <m:sSub>
                                <m:sSubPr>
                                  <m:ctrlPr>
                                    <a:rPr lang="en-US" sz="2400" b="0" i="1" smtClean="0">
                                      <a:latin typeface="Cambria Math" charset="0"/>
                                    </a:rPr>
                                  </m:ctrlPr>
                                </m:sSubPr>
                                <m:e>
                                  <m:r>
                                    <a:rPr lang="en-US" sz="2400" b="0" i="1" smtClean="0">
                                      <a:latin typeface="Cambria Math" charset="0"/>
                                    </a:rPr>
                                    <m:t>𝑥</m:t>
                                  </m:r>
                                </m:e>
                                <m:sub>
                                  <m:r>
                                    <a:rPr lang="en-US" sz="2400" b="0" i="1" smtClean="0">
                                      <a:latin typeface="Cambria Math" charset="0"/>
                                    </a:rPr>
                                    <m:t>𝑑</m:t>
                                  </m:r>
                                  <m:r>
                                    <a:rPr lang="en-US" sz="2400" b="0" i="1" smtClean="0">
                                      <a:latin typeface="Cambria Math" charset="0"/>
                                    </a:rPr>
                                    <m:t> </m:t>
                                  </m:r>
                                </m:sub>
                              </m:sSub>
                            </m:e>
                          </m:eqArr>
                        </m:e>
                      </m:d>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6962393" y="3284984"/>
                <a:ext cx="2495736" cy="147200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655272" y="5469688"/>
                <a:ext cx="1253855" cy="7386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charset="0"/>
                        </a:rPr>
                        <m:t>𝑫𝒆𝒄𝒐𝒅𝒆</m:t>
                      </m:r>
                    </m:oMath>
                  </m:oMathPara>
                </a14:m>
                <a:endParaRPr lang="en-US" sz="2400" b="1" dirty="0" smtClean="0"/>
              </a:p>
              <a:p>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655272" y="5469688"/>
                <a:ext cx="1253855" cy="738664"/>
              </a:xfrm>
              <a:prstGeom prst="rect">
                <a:avLst/>
              </a:prstGeom>
              <a:blipFill rotWithShape="0">
                <a:blip r:embed="rId6"/>
                <a:stretch>
                  <a:fillRect l="-1951" r="-2927"/>
                </a:stretch>
              </a:blipFill>
            </p:spPr>
            <p:txBody>
              <a:bodyPr/>
              <a:lstStyle/>
              <a:p>
                <a:r>
                  <a:rPr lang="en-US">
                    <a:noFill/>
                  </a:rPr>
                  <a:t> </a:t>
                </a:r>
              </a:p>
            </p:txBody>
          </p:sp>
        </mc:Fallback>
      </mc:AlternateContent>
      <p:pic>
        <p:nvPicPr>
          <p:cNvPr id="19" name="Picture 18"/>
          <p:cNvPicPr>
            <a:picLocks noChangeAspect="1"/>
          </p:cNvPicPr>
          <p:nvPr/>
        </p:nvPicPr>
        <p:blipFill>
          <a:blip r:embed="rId7"/>
          <a:stretch>
            <a:fillRect/>
          </a:stretch>
        </p:blipFill>
        <p:spPr>
          <a:xfrm>
            <a:off x="498028" y="1723544"/>
            <a:ext cx="1907790" cy="1544401"/>
          </a:xfrm>
          <a:prstGeom prst="rect">
            <a:avLst/>
          </a:prstGeom>
        </p:spPr>
      </p:pic>
      <p:pic>
        <p:nvPicPr>
          <p:cNvPr id="20" name="Picture 19"/>
          <p:cNvPicPr>
            <a:picLocks noChangeAspect="1"/>
          </p:cNvPicPr>
          <p:nvPr/>
        </p:nvPicPr>
        <p:blipFill>
          <a:blip r:embed="rId7"/>
          <a:stretch>
            <a:fillRect/>
          </a:stretch>
        </p:blipFill>
        <p:spPr>
          <a:xfrm>
            <a:off x="7076242" y="1794712"/>
            <a:ext cx="1907790" cy="1544401"/>
          </a:xfrm>
          <a:prstGeom prst="rect">
            <a:avLst/>
          </a:prstGeom>
        </p:spPr>
      </p:pic>
    </p:spTree>
    <p:extLst>
      <p:ext uri="{BB962C8B-B14F-4D97-AF65-F5344CB8AC3E}">
        <p14:creationId xmlns:p14="http://schemas.microsoft.com/office/powerpoint/2010/main" val="40658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Encoder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Output from hidden layer</a:t>
                </a:r>
              </a:p>
              <a:p>
                <a:pPr marL="471487" lvl="1" indent="0">
                  <a:buNone/>
                </a:pPr>
                <a:r>
                  <a:rPr lang="en-US" dirty="0"/>
                  <a:t>	</a:t>
                </a:r>
                <a:r>
                  <a:rPr lang="en-US" dirty="0" smtClean="0"/>
                  <a:t>	</a:t>
                </a:r>
                <a14:m>
                  <m:oMath xmlns:m="http://schemas.openxmlformats.org/officeDocument/2006/math">
                    <m:r>
                      <a:rPr lang="en-US" sz="2800" b="0" i="1" smtClean="0">
                        <a:latin typeface="Cambria Math" charset="0"/>
                      </a:rPr>
                      <m:t>𝑧</m:t>
                    </m:r>
                    <m:r>
                      <a:rPr lang="en-US" sz="2800" b="0" i="1" smtClean="0">
                        <a:latin typeface="Cambria Math" charset="0"/>
                      </a:rPr>
                      <m:t>=</m:t>
                    </m:r>
                    <m:r>
                      <a:rPr lang="en-US" sz="2800" b="0" i="1" smtClean="0">
                        <a:latin typeface="Cambria Math" charset="0"/>
                      </a:rPr>
                      <m:t>𝜎</m:t>
                    </m:r>
                    <m:r>
                      <a:rPr lang="en-US" sz="2800" b="0" i="1" smtClean="0">
                        <a:latin typeface="Cambria Math" charset="0"/>
                      </a:rPr>
                      <m:t> ( </m:t>
                    </m:r>
                    <m:r>
                      <a:rPr lang="en-US" sz="2800" b="0" i="1" smtClean="0">
                        <a:latin typeface="Cambria Math" charset="0"/>
                      </a:rPr>
                      <m:t>𝑊</m:t>
                    </m:r>
                    <m:r>
                      <a:rPr lang="en-US" sz="2800" b="0" i="1" smtClean="0">
                        <a:latin typeface="Cambria Math" charset="0"/>
                      </a:rPr>
                      <m:t>⋅</m:t>
                    </m:r>
                    <m:r>
                      <a:rPr lang="en-US" sz="2800" b="0" i="1" smtClean="0">
                        <a:latin typeface="Cambria Math" charset="0"/>
                      </a:rPr>
                      <m:t>𝑥</m:t>
                    </m:r>
                    <m:r>
                      <a:rPr lang="en-US" sz="2800" b="0" i="1" smtClean="0">
                        <a:latin typeface="Cambria Math" charset="0"/>
                      </a:rPr>
                      <m:t>)</m:t>
                    </m:r>
                  </m:oMath>
                </a14:m>
                <a:endParaRPr lang="en-US" sz="2800" dirty="0" smtClean="0"/>
              </a:p>
              <a:p>
                <a:r>
                  <a:rPr lang="en-US" dirty="0" smtClean="0"/>
                  <a:t>Output from output layer</a:t>
                </a:r>
                <a:endParaRPr lang="en-US" dirty="0"/>
              </a:p>
              <a:p>
                <a:pPr marL="0" lvl="1" indent="0">
                  <a:buNone/>
                </a:pPr>
                <a:r>
                  <a:rPr lang="en-US" dirty="0" smtClean="0"/>
                  <a:t>		</a:t>
                </a:r>
                <a14:m>
                  <m:oMath xmlns:m="http://schemas.openxmlformats.org/officeDocument/2006/math">
                    <m:r>
                      <m:rPr>
                        <m:sty m:val="p"/>
                      </m:rPr>
                      <a:rPr lang="en-US" sz="2800" dirty="0">
                        <a:latin typeface="Cambria Math" charset="0"/>
                      </a:rPr>
                      <m:t>y</m:t>
                    </m:r>
                    <m:r>
                      <a:rPr lang="en-US" sz="2800" i="1">
                        <a:latin typeface="Cambria Math" charset="0"/>
                      </a:rPr>
                      <m:t>=</m:t>
                    </m:r>
                    <m:r>
                      <a:rPr lang="en-US" sz="2800" i="1">
                        <a:latin typeface="Cambria Math" charset="0"/>
                      </a:rPr>
                      <m:t>𝜎</m:t>
                    </m:r>
                    <m:r>
                      <a:rPr lang="en-US" sz="2800" i="1">
                        <a:latin typeface="Cambria Math" charset="0"/>
                      </a:rPr>
                      <m:t> ( </m:t>
                    </m:r>
                    <m:sSup>
                      <m:sSupPr>
                        <m:ctrlPr>
                          <a:rPr lang="en-US" sz="2800" b="0" i="1" smtClean="0">
                            <a:latin typeface="Cambria Math" charset="0"/>
                          </a:rPr>
                        </m:ctrlPr>
                      </m:sSupPr>
                      <m:e>
                        <m:r>
                          <a:rPr lang="en-US" sz="2800" i="1" smtClean="0">
                            <a:latin typeface="Cambria Math" charset="0"/>
                          </a:rPr>
                          <m:t>𝑊</m:t>
                        </m:r>
                      </m:e>
                      <m:sup>
                        <m:r>
                          <a:rPr lang="en-US" sz="2800" b="0" i="1" smtClean="0">
                            <a:latin typeface="Cambria Math" charset="0"/>
                          </a:rPr>
                          <m:t>𝑇</m:t>
                        </m:r>
                      </m:sup>
                    </m:sSup>
                    <m:r>
                      <a:rPr lang="en-US" sz="2800" i="1" smtClean="0">
                        <a:latin typeface="Cambria Math" charset="0"/>
                      </a:rPr>
                      <m:t>⋅</m:t>
                    </m:r>
                    <m:r>
                      <a:rPr lang="en-US" sz="2800" b="0" i="1" smtClean="0">
                        <a:latin typeface="Cambria Math" charset="0"/>
                      </a:rPr>
                      <m:t>𝑧</m:t>
                    </m:r>
                    <m:r>
                      <a:rPr lang="en-US" sz="2800" i="1">
                        <a:latin typeface="Cambria Math" charset="0"/>
                      </a:rPr>
                      <m:t>)</m:t>
                    </m:r>
                  </m:oMath>
                </a14:m>
                <a:endParaRPr lang="en-US" sz="2800" dirty="0" smtClean="0"/>
              </a:p>
              <a:p>
                <a:pPr marL="457200" lvl="1" indent="-457200">
                  <a:buFont typeface="Wingdings" charset="2"/>
                  <a:buChar char="q"/>
                </a:pPr>
                <a:endParaRPr lang="en-US" sz="2800" dirty="0" smtClean="0"/>
              </a:p>
              <a:p>
                <a:pPr marL="457200" lvl="1" indent="-457200">
                  <a:buFont typeface="Wingdings" charset="2"/>
                  <a:buChar char="q"/>
                </a:pPr>
                <a:r>
                  <a:rPr lang="en-US" sz="2400" dirty="0" smtClean="0"/>
                  <a:t>Loss function</a:t>
                </a:r>
                <a:endParaRPr lang="en-US" sz="2200" dirty="0" smtClean="0"/>
              </a:p>
              <a:p>
                <a:pPr marL="0" lvl="1" indent="0">
                  <a:buNone/>
                </a:pPr>
                <a:r>
                  <a:rPr lang="en-US" sz="2200" dirty="0"/>
                  <a:t>	</a:t>
                </a:r>
                <a:r>
                  <a:rPr lang="en-US" sz="2200" dirty="0" smtClean="0"/>
                  <a:t>	</a:t>
                </a:r>
                <a14:m>
                  <m:oMath xmlns:m="http://schemas.openxmlformats.org/officeDocument/2006/math">
                    <m:r>
                      <m:rPr>
                        <m:sty m:val="p"/>
                      </m:rPr>
                      <a:rPr lang="en-US" sz="2800" dirty="0" smtClean="0">
                        <a:latin typeface="Cambria Math" charset="0"/>
                      </a:rPr>
                      <m:t>E</m:t>
                    </m:r>
                    <m:r>
                      <a:rPr lang="en-US" sz="2800" i="1">
                        <a:latin typeface="Cambria Math" charset="0"/>
                      </a:rPr>
                      <m:t>=</m:t>
                    </m:r>
                    <m:f>
                      <m:fPr>
                        <m:ctrlPr>
                          <a:rPr lang="en-US" sz="2800" b="0" i="1" smtClean="0">
                            <a:latin typeface="Cambria Math" charset="0"/>
                          </a:rPr>
                        </m:ctrlPr>
                      </m:fPr>
                      <m:num>
                        <m:r>
                          <a:rPr lang="en-US" sz="2800" b="0" i="1" smtClean="0">
                            <a:latin typeface="Cambria Math" charset="0"/>
                          </a:rPr>
                          <m:t>1</m:t>
                        </m:r>
                      </m:num>
                      <m:den>
                        <m:r>
                          <a:rPr lang="en-US" sz="2800" b="0" i="1" smtClean="0">
                            <a:latin typeface="Cambria Math" charset="0"/>
                          </a:rPr>
                          <m:t>2</m:t>
                        </m:r>
                      </m:den>
                    </m:f>
                    <m:r>
                      <a:rPr lang="en-US" sz="2800" b="0" i="1" smtClean="0">
                        <a:latin typeface="Cambria Math" charset="0"/>
                      </a:rPr>
                      <m:t> | </m:t>
                    </m:r>
                    <m:r>
                      <a:rPr lang="en-US" sz="2800" i="1">
                        <a:latin typeface="Cambria Math" charset="0"/>
                      </a:rPr>
                      <m:t>𝜎</m:t>
                    </m:r>
                    <m:r>
                      <a:rPr lang="en-US" sz="2800" i="1">
                        <a:latin typeface="Cambria Math" charset="0"/>
                      </a:rPr>
                      <m:t> ( </m:t>
                    </m:r>
                    <m:sSup>
                      <m:sSupPr>
                        <m:ctrlPr>
                          <a:rPr lang="en-US" sz="2800" i="1">
                            <a:latin typeface="Cambria Math" charset="0"/>
                          </a:rPr>
                        </m:ctrlPr>
                      </m:sSupPr>
                      <m:e>
                        <m:r>
                          <a:rPr lang="en-US" sz="2800" i="1">
                            <a:latin typeface="Cambria Math" charset="0"/>
                          </a:rPr>
                          <m:t>𝑊</m:t>
                        </m:r>
                      </m:e>
                      <m:sup>
                        <m:r>
                          <a:rPr lang="en-US" sz="2800" i="1">
                            <a:latin typeface="Cambria Math" charset="0"/>
                          </a:rPr>
                          <m:t>𝑇</m:t>
                        </m:r>
                      </m:sup>
                    </m:sSup>
                    <m:r>
                      <a:rPr lang="en-US" sz="2800" i="1">
                        <a:latin typeface="Cambria Math" charset="0"/>
                      </a:rPr>
                      <m:t>⋅</m:t>
                    </m:r>
                    <m:r>
                      <a:rPr lang="en-US" sz="2800" i="1">
                        <a:latin typeface="Cambria Math" charset="0"/>
                      </a:rPr>
                      <m:t>𝜎</m:t>
                    </m:r>
                    <m:r>
                      <a:rPr lang="en-US" sz="2800" i="1">
                        <a:latin typeface="Cambria Math" charset="0"/>
                      </a:rPr>
                      <m:t> </m:t>
                    </m:r>
                    <m:d>
                      <m:dPr>
                        <m:ctrlPr>
                          <a:rPr lang="en-US" sz="2800" i="1">
                            <a:latin typeface="Cambria Math" charset="0"/>
                          </a:rPr>
                        </m:ctrlPr>
                      </m:dPr>
                      <m:e>
                        <m:r>
                          <a:rPr lang="en-US" sz="2800" i="1">
                            <a:latin typeface="Cambria Math" charset="0"/>
                          </a:rPr>
                          <m:t> </m:t>
                        </m:r>
                        <m:r>
                          <a:rPr lang="en-US" sz="2800" i="1">
                            <a:latin typeface="Cambria Math" charset="0"/>
                          </a:rPr>
                          <m:t>𝑊</m:t>
                        </m:r>
                        <m:r>
                          <a:rPr lang="en-US" sz="2800" i="1">
                            <a:latin typeface="Cambria Math" charset="0"/>
                          </a:rPr>
                          <m:t>⋅</m:t>
                        </m:r>
                        <m:r>
                          <a:rPr lang="en-US" sz="2800" i="1">
                            <a:latin typeface="Cambria Math" charset="0"/>
                          </a:rPr>
                          <m:t>𝑥</m:t>
                        </m:r>
                      </m:e>
                    </m:d>
                    <m:sSup>
                      <m:sSupPr>
                        <m:ctrlPr>
                          <a:rPr lang="en-US" sz="2800" b="0" i="1" smtClean="0">
                            <a:latin typeface="Cambria Math" charset="0"/>
                          </a:rPr>
                        </m:ctrlPr>
                      </m:sSupPr>
                      <m:e>
                        <m:r>
                          <a:rPr lang="en-US" sz="2800" b="0" i="1" smtClean="0">
                            <a:latin typeface="Cambria Math" charset="0"/>
                          </a:rPr>
                          <m:t>) −</m:t>
                        </m:r>
                        <m:r>
                          <a:rPr lang="en-US" sz="2800" b="0" i="1" smtClean="0">
                            <a:latin typeface="Cambria Math" charset="0"/>
                          </a:rPr>
                          <m:t>𝑥</m:t>
                        </m:r>
                        <m:r>
                          <a:rPr lang="en-US" sz="2800" b="0" i="1" smtClean="0">
                            <a:latin typeface="Cambria Math" charset="0"/>
                          </a:rPr>
                          <m:t> </m:t>
                        </m:r>
                        <m:d>
                          <m:dPr>
                            <m:begChr m:val=""/>
                            <m:endChr m:val="|"/>
                            <m:ctrlPr>
                              <a:rPr lang="en-US" sz="2800" b="0" i="1" smtClean="0">
                                <a:latin typeface="Cambria Math" charset="0"/>
                              </a:rPr>
                            </m:ctrlPr>
                          </m:dPr>
                          <m:e>
                            <m:r>
                              <a:rPr lang="en-US" sz="2800" i="1">
                                <a:latin typeface="Cambria Math" charset="0"/>
                              </a:rPr>
                              <m:t>​</m:t>
                            </m:r>
                          </m:e>
                        </m:d>
                      </m:e>
                      <m:sup>
                        <m:r>
                          <a:rPr lang="en-US" sz="2800" b="0" i="1" smtClean="0">
                            <a:latin typeface="Cambria Math" charset="0"/>
                          </a:rPr>
                          <m:t>2</m:t>
                        </m:r>
                      </m:sup>
                    </m:sSup>
                  </m:oMath>
                </a14:m>
                <a:endParaRPr lang="en-US" sz="2800" dirty="0"/>
              </a:p>
              <a:p>
                <a:pPr marL="0" lvl="1" indent="0">
                  <a:buNone/>
                </a:pPr>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67" t="-1252"/>
                </a:stretch>
              </a:blipFill>
            </p:spPr>
            <p:txBody>
              <a:bodyPr/>
              <a:lstStyle/>
              <a:p>
                <a:r>
                  <a:rPr lang="en-US">
                    <a:noFill/>
                  </a:rPr>
                  <a:t> </a:t>
                </a:r>
              </a:p>
            </p:txBody>
          </p:sp>
        </mc:Fallback>
      </mc:AlternateContent>
    </p:spTree>
    <p:extLst>
      <p:ext uri="{BB962C8B-B14F-4D97-AF65-F5344CB8AC3E}">
        <p14:creationId xmlns:p14="http://schemas.microsoft.com/office/powerpoint/2010/main" val="302116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496" y="1700808"/>
            <a:ext cx="9393804" cy="4299651"/>
          </a:xfrm>
          <a:prstGeom prst="rect">
            <a:avLst/>
          </a:prstGeom>
        </p:spPr>
      </p:pic>
      <p:sp>
        <p:nvSpPr>
          <p:cNvPr id="2" name="Title 1"/>
          <p:cNvSpPr>
            <a:spLocks noGrp="1"/>
          </p:cNvSpPr>
          <p:nvPr>
            <p:ph type="title"/>
          </p:nvPr>
        </p:nvSpPr>
        <p:spPr/>
        <p:txBody>
          <a:bodyPr/>
          <a:lstStyle/>
          <a:p>
            <a:r>
              <a:rPr lang="en-US" dirty="0" smtClean="0"/>
              <a:t>Auto Encoder</a:t>
            </a:r>
            <a:endParaRPr lang="en-US" dirty="0"/>
          </a:p>
        </p:txBody>
      </p:sp>
    </p:spTree>
    <p:extLst>
      <p:ext uri="{BB962C8B-B14F-4D97-AF65-F5344CB8AC3E}">
        <p14:creationId xmlns:p14="http://schemas.microsoft.com/office/powerpoint/2010/main" val="1415431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395536" y="2492896"/>
            <a:ext cx="8352928" cy="1008112"/>
          </a:xfrm>
          <a:prstGeom prst="rect">
            <a:avLst/>
          </a:prstGeom>
        </p:spPr>
        <p:txBody>
          <a:bodyPr/>
          <a:lstStyle>
            <a:lvl1pPr algn="l" rtl="0" eaLnBrk="1" fontAlgn="base" hangingPunct="1">
              <a:spcBef>
                <a:spcPct val="0"/>
              </a:spcBef>
              <a:spcAft>
                <a:spcPct val="0"/>
              </a:spcAft>
              <a:defRPr kumimoji="1" sz="4400" baseline="0">
                <a:solidFill>
                  <a:schemeClr val="tx2"/>
                </a:solidFill>
                <a:latin typeface="Times New Roman"/>
                <a:ea typeface="+mj-ea"/>
                <a:cs typeface="Times New Roman"/>
              </a:defRPr>
            </a:lvl1pPr>
            <a:lvl2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9pPr>
          </a:lstStyle>
          <a:p>
            <a:pPr algn="ctr"/>
            <a:r>
              <a:rPr lang="en-US" altLang="ja-JP" sz="3200" b="1" kern="0" dirty="0" smtClean="0"/>
              <a:t>Thank you for listening!</a:t>
            </a:r>
            <a:endParaRPr lang="ja-JP" altLang="en-US" sz="3200" b="1" kern="0" dirty="0"/>
          </a:p>
        </p:txBody>
      </p:sp>
    </p:spTree>
    <p:extLst>
      <p:ext uri="{BB962C8B-B14F-4D97-AF65-F5344CB8AC3E}">
        <p14:creationId xmlns:p14="http://schemas.microsoft.com/office/powerpoint/2010/main" val="751002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395536" y="2492896"/>
            <a:ext cx="8352928" cy="1164126"/>
          </a:xfrm>
          <a:prstGeom prst="rect">
            <a:avLst/>
          </a:prstGeom>
        </p:spPr>
        <p:txBody>
          <a:bodyPr/>
          <a:lstStyle>
            <a:lvl1pPr algn="l" rtl="0" eaLnBrk="1" fontAlgn="base" hangingPunct="1">
              <a:spcBef>
                <a:spcPct val="0"/>
              </a:spcBef>
              <a:spcAft>
                <a:spcPct val="0"/>
              </a:spcAft>
              <a:defRPr kumimoji="1" sz="4400" baseline="0">
                <a:solidFill>
                  <a:schemeClr val="tx2"/>
                </a:solidFill>
                <a:latin typeface="Times New Roman"/>
                <a:ea typeface="+mj-ea"/>
                <a:cs typeface="Times New Roman"/>
              </a:defRPr>
            </a:lvl1pPr>
            <a:lvl2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9pPr>
          </a:lstStyle>
          <a:p>
            <a:pPr algn="ctr"/>
            <a:r>
              <a:rPr lang="ja-JP" altLang="en-US" sz="3200" b="1" kern="0" dirty="0" smtClean="0"/>
              <a:t>主成分分析</a:t>
            </a:r>
            <a:r>
              <a:rPr lang="en-US" altLang="ja-JP" sz="3200" b="1" kern="0" dirty="0" smtClean="0"/>
              <a:t> </a:t>
            </a:r>
            <a:br>
              <a:rPr lang="en-US" altLang="ja-JP" sz="3200" b="1" kern="0" dirty="0" smtClean="0"/>
            </a:br>
            <a:r>
              <a:rPr lang="en-US" altLang="ja-JP" sz="3200" b="1" kern="0" dirty="0" smtClean="0"/>
              <a:t>Principal Component Analysis</a:t>
            </a:r>
            <a:endParaRPr lang="ja-JP" altLang="en-US" sz="3200" b="1" kern="0" dirty="0"/>
          </a:p>
        </p:txBody>
      </p:sp>
    </p:spTree>
    <p:extLst>
      <p:ext uri="{BB962C8B-B14F-4D97-AF65-F5344CB8AC3E}">
        <p14:creationId xmlns:p14="http://schemas.microsoft.com/office/powerpoint/2010/main" val="337453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PCA(P</a:t>
            </a:r>
            <a:r>
              <a:rPr lang="en-US" sz="2800" dirty="0" smtClean="0">
                <a:latin typeface="Times New Roman" charset="0"/>
                <a:ea typeface="Times New Roman" charset="0"/>
                <a:cs typeface="Times New Roman" charset="0"/>
              </a:rPr>
              <a:t>rincipal</a:t>
            </a:r>
            <a:r>
              <a:rPr lang="en-US" sz="3200"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a:t>
            </a:r>
            <a:r>
              <a:rPr lang="en-US" sz="2800" dirty="0" smtClean="0">
                <a:latin typeface="Times New Roman" charset="0"/>
                <a:ea typeface="Times New Roman" charset="0"/>
                <a:cs typeface="Times New Roman" charset="0"/>
              </a:rPr>
              <a:t>omponent</a:t>
            </a:r>
            <a:r>
              <a:rPr lang="en-US" dirty="0" smtClean="0">
                <a:latin typeface="Times New Roman" charset="0"/>
                <a:ea typeface="Times New Roman" charset="0"/>
                <a:cs typeface="Times New Roman" charset="0"/>
              </a:rPr>
              <a:t> A</a:t>
            </a:r>
            <a:r>
              <a:rPr lang="en-US" sz="2800" dirty="0" smtClean="0">
                <a:latin typeface="Times New Roman" charset="0"/>
                <a:ea typeface="Times New Roman" charset="0"/>
                <a:cs typeface="Times New Roman" charset="0"/>
              </a:rPr>
              <a:t>nalysis)</a:t>
            </a:r>
            <a:endParaRPr lang="en-US" sz="2800" dirty="0">
              <a:latin typeface="Times New Roman" charset="0"/>
              <a:ea typeface="Times New Roman" charset="0"/>
              <a:cs typeface="Times New Roman" charset="0"/>
            </a:endParaRPr>
          </a:p>
        </p:txBody>
      </p:sp>
      <p:sp>
        <p:nvSpPr>
          <p:cNvPr id="10" name="Alternate Process 9"/>
          <p:cNvSpPr/>
          <p:nvPr/>
        </p:nvSpPr>
        <p:spPr>
          <a:xfrm>
            <a:off x="757028" y="1621668"/>
            <a:ext cx="7200800" cy="1008112"/>
          </a:xfrm>
          <a:prstGeom prst="flowChartAlternateProcess">
            <a:avLst/>
          </a:prstGeom>
        </p:spPr>
        <p:style>
          <a:lnRef idx="2">
            <a:schemeClr val="accent6"/>
          </a:lnRef>
          <a:fillRef idx="1">
            <a:schemeClr val="lt1"/>
          </a:fillRef>
          <a:effectRef idx="0">
            <a:schemeClr val="accent6"/>
          </a:effectRef>
          <a:fontRef idx="minor">
            <a:schemeClr val="dk1"/>
          </a:fontRef>
        </p:style>
        <p:txBody>
          <a:bodyPr wrap="square" rtlCol="0" anchor="ctr" anchorCtr="0"/>
          <a:lstStyle/>
          <a:p>
            <a:pPr algn="ctr"/>
            <a:endParaRPr lang="en-US" dirty="0" smtClean="0">
              <a:solidFill>
                <a:schemeClr val="tx1"/>
              </a:solidFill>
              <a:latin typeface="Meiryo" charset="-128"/>
              <a:ea typeface="Meiryo" charset="-128"/>
              <a:cs typeface="Meiryo" charset="-128"/>
            </a:endParaRPr>
          </a:p>
          <a:p>
            <a:r>
              <a:rPr lang="en-US" dirty="0" smtClean="0">
                <a:solidFill>
                  <a:schemeClr val="tx1"/>
                </a:solidFill>
                <a:latin typeface="Meiryo" charset="-128"/>
                <a:ea typeface="Meiryo" charset="-128"/>
                <a:cs typeface="Meiryo" charset="-128"/>
              </a:rPr>
              <a:t>convert </a:t>
            </a:r>
            <a:r>
              <a:rPr lang="en-US" dirty="0">
                <a:solidFill>
                  <a:schemeClr val="tx1"/>
                </a:solidFill>
                <a:latin typeface="Meiryo" charset="-128"/>
                <a:ea typeface="Meiryo" charset="-128"/>
                <a:cs typeface="Meiryo" charset="-128"/>
              </a:rPr>
              <a:t>a set of observations of possibly </a:t>
            </a:r>
            <a:r>
              <a:rPr lang="en-US" b="1" dirty="0">
                <a:solidFill>
                  <a:schemeClr val="tx1"/>
                </a:solidFill>
                <a:latin typeface="Meiryo" charset="-128"/>
                <a:ea typeface="Meiryo" charset="-128"/>
                <a:cs typeface="Meiryo" charset="-128"/>
              </a:rPr>
              <a:t>correlated</a:t>
            </a:r>
            <a:r>
              <a:rPr lang="en-US" dirty="0">
                <a:solidFill>
                  <a:schemeClr val="tx1"/>
                </a:solidFill>
                <a:latin typeface="Meiryo" charset="-128"/>
                <a:ea typeface="Meiryo" charset="-128"/>
                <a:cs typeface="Meiryo" charset="-128"/>
              </a:rPr>
              <a:t> variables into a set of values of linearly </a:t>
            </a:r>
            <a:r>
              <a:rPr lang="en-US" b="1" dirty="0">
                <a:solidFill>
                  <a:schemeClr val="tx1"/>
                </a:solidFill>
                <a:latin typeface="Meiryo" charset="-128"/>
                <a:ea typeface="Meiryo" charset="-128"/>
                <a:cs typeface="Meiryo" charset="-128"/>
              </a:rPr>
              <a:t>uncorrelated</a:t>
            </a:r>
            <a:r>
              <a:rPr lang="en-US" dirty="0">
                <a:solidFill>
                  <a:schemeClr val="tx1"/>
                </a:solidFill>
                <a:latin typeface="Meiryo" charset="-128"/>
                <a:ea typeface="Meiryo" charset="-128"/>
                <a:cs typeface="Meiryo" charset="-128"/>
              </a:rPr>
              <a:t> variables called </a:t>
            </a:r>
            <a:r>
              <a:rPr lang="en-US" b="1" dirty="0" smtClean="0">
                <a:solidFill>
                  <a:schemeClr val="tx1"/>
                </a:solidFill>
                <a:latin typeface="Meiryo" charset="-128"/>
                <a:ea typeface="Meiryo" charset="-128"/>
                <a:cs typeface="Meiryo" charset="-128"/>
              </a:rPr>
              <a:t>principal components</a:t>
            </a:r>
            <a:r>
              <a:rPr lang="en-US" b="1" dirty="0">
                <a:solidFill>
                  <a:schemeClr val="tx1"/>
                </a:solidFill>
                <a:latin typeface="Meiryo" charset="-128"/>
                <a:ea typeface="Meiryo" charset="-128"/>
                <a:cs typeface="Meiryo" charset="-128"/>
              </a:rPr>
              <a:t>.</a:t>
            </a:r>
          </a:p>
          <a:p>
            <a:pPr algn="ctr"/>
            <a:endParaRPr kumimoji="1" lang="en-US" dirty="0" smtClean="0">
              <a:solidFill>
                <a:schemeClr val="tx1"/>
              </a:solidFill>
            </a:endParaRPr>
          </a:p>
        </p:txBody>
      </p:sp>
      <p:sp>
        <p:nvSpPr>
          <p:cNvPr id="4" name="Rectangle 3"/>
          <p:cNvSpPr/>
          <p:nvPr/>
        </p:nvSpPr>
        <p:spPr>
          <a:xfrm>
            <a:off x="251520" y="1396579"/>
            <a:ext cx="1549053"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dirty="0" smtClean="0">
                <a:solidFill>
                  <a:schemeClr val="accent2"/>
                </a:solidFill>
                <a:latin typeface="Meiryo" charset="-128"/>
                <a:ea typeface="Meiryo" charset="-128"/>
                <a:cs typeface="Meiryo" charset="-128"/>
              </a:rPr>
              <a:t>Wikipedia</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232" y="2898380"/>
            <a:ext cx="4661768" cy="368462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56" y="2912818"/>
            <a:ext cx="4625235" cy="3655754"/>
          </a:xfrm>
          <a:prstGeom prst="rect">
            <a:avLst/>
          </a:prstGeom>
        </p:spPr>
      </p:pic>
    </p:spTree>
    <p:extLst>
      <p:ext uri="{BB962C8B-B14F-4D97-AF65-F5344CB8AC3E}">
        <p14:creationId xmlns:p14="http://schemas.microsoft.com/office/powerpoint/2010/main" val="132624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395536" y="1412776"/>
                <a:ext cx="8568952" cy="5445224"/>
              </a:xfrm>
            </p:spPr>
            <p:txBody>
              <a:bodyPr/>
              <a:lstStyle/>
              <a:p>
                <a:r>
                  <a:rPr lang="en-US" altLang="ja-JP" dirty="0" smtClean="0"/>
                  <a:t>Idea </a:t>
                </a:r>
                <a:endParaRPr lang="en-US" altLang="ja-JP" sz="2000" dirty="0" smtClean="0"/>
              </a:p>
              <a:p>
                <a:pPr lvl="1"/>
                <a:r>
                  <a:rPr lang="en-US" altLang="ja-JP" dirty="0" smtClean="0"/>
                  <a:t>Remove </a:t>
                </a:r>
                <a:r>
                  <a:rPr lang="en-US" altLang="ja-JP" dirty="0"/>
                  <a:t>correlation between </a:t>
                </a:r>
                <a:r>
                  <a:rPr lang="en-US" altLang="ja-JP" dirty="0" smtClean="0"/>
                  <a:t>data</a:t>
                </a:r>
              </a:p>
              <a:p>
                <a:pPr lvl="1"/>
                <a:r>
                  <a:rPr lang="en-US" altLang="ja-JP" dirty="0" smtClean="0"/>
                  <a:t>Variance should be bigger in transformed space</a:t>
                </a:r>
              </a:p>
              <a:p>
                <a:pPr lvl="1"/>
                <a:r>
                  <a:rPr lang="en-US" altLang="ja-JP" dirty="0"/>
                  <a:t>I</a:t>
                </a:r>
                <a:r>
                  <a:rPr lang="en-US" altLang="ja-JP" dirty="0" smtClean="0"/>
                  <a:t>nformation </a:t>
                </a:r>
                <a:r>
                  <a:rPr lang="en-US" altLang="ja-JP" dirty="0" smtClean="0"/>
                  <a:t>should be preserved</a:t>
                </a:r>
              </a:p>
              <a:p>
                <a:pPr marL="0" indent="0" algn="ctr">
                  <a:buNone/>
                </a:pPr>
                <a:endParaRPr lang="en-US" dirty="0"/>
              </a:p>
              <a:p>
                <a:pPr marL="0" indent="0">
                  <a:buNone/>
                </a:pPr>
                <a:r>
                  <a:rPr lang="en-US" dirty="0" smtClean="0"/>
                  <a:t>Transform </a:t>
                </a:r>
                <a14:m>
                  <m:oMath xmlns:m="http://schemas.openxmlformats.org/officeDocument/2006/math">
                    <m:r>
                      <a:rPr lang="en-US" i="1">
                        <a:latin typeface="Cambria Math" charset="0"/>
                      </a:rPr>
                      <m:t>𝑋</m:t>
                    </m:r>
                    <m:r>
                      <a:rPr lang="en-US" i="1">
                        <a:latin typeface="Cambria Math" charset="0"/>
                      </a:rPr>
                      <m:t>∈</m:t>
                    </m:r>
                    <m:sSup>
                      <m:sSupPr>
                        <m:ctrlPr>
                          <a:rPr lang="en-US" i="1">
                            <a:latin typeface="Cambria Math" charset="0"/>
                          </a:rPr>
                        </m:ctrlPr>
                      </m:sSupPr>
                      <m:e>
                        <m:r>
                          <a:rPr lang="en-US" i="1">
                            <a:latin typeface="Cambria Math" charset="0"/>
                          </a:rPr>
                          <m:t>𝑅</m:t>
                        </m:r>
                      </m:e>
                      <m:sup>
                        <m:r>
                          <a:rPr lang="en-US" b="0" i="1" smtClean="0">
                            <a:latin typeface="Cambria Math" charset="0"/>
                          </a:rPr>
                          <m:t>𝑑</m:t>
                        </m:r>
                      </m:sup>
                    </m:sSup>
                  </m:oMath>
                </a14:m>
                <a:r>
                  <a:rPr lang="en-US" altLang="ja-JP" dirty="0" smtClean="0"/>
                  <a:t> to </a:t>
                </a:r>
                <a14:m>
                  <m:oMath xmlns:m="http://schemas.openxmlformats.org/officeDocument/2006/math">
                    <m:r>
                      <m:rPr>
                        <m:sty m:val="p"/>
                      </m:rPr>
                      <a:rPr lang="en-US" b="0" i="0" smtClean="0">
                        <a:latin typeface="Cambria Math" charset="0"/>
                      </a:rPr>
                      <m:t>Y</m:t>
                    </m:r>
                    <m:r>
                      <a:rPr lang="en-US" i="1">
                        <a:latin typeface="Cambria Math" charset="0"/>
                      </a:rPr>
                      <m:t>∈</m:t>
                    </m:r>
                    <m:sSup>
                      <m:sSupPr>
                        <m:ctrlPr>
                          <a:rPr lang="en-US" i="1">
                            <a:latin typeface="Cambria Math" charset="0"/>
                          </a:rPr>
                        </m:ctrlPr>
                      </m:sSupPr>
                      <m:e>
                        <m:r>
                          <a:rPr lang="en-US" i="1">
                            <a:latin typeface="Cambria Math" charset="0"/>
                          </a:rPr>
                          <m:t>𝑅</m:t>
                        </m:r>
                      </m:e>
                      <m:sup>
                        <m:sSup>
                          <m:sSupPr>
                            <m:ctrlPr>
                              <a:rPr lang="en-US" b="0" i="1" smtClean="0">
                                <a:latin typeface="Cambria Math" charset="0"/>
                              </a:rPr>
                            </m:ctrlPr>
                          </m:sSupPr>
                          <m:e>
                            <m:r>
                              <a:rPr lang="en-US" b="0" i="1" smtClean="0">
                                <a:latin typeface="Cambria Math" charset="0"/>
                              </a:rPr>
                              <m:t>𝑑</m:t>
                            </m:r>
                          </m:e>
                          <m:sup>
                            <m:r>
                              <a:rPr lang="en-US" b="0" i="1" smtClean="0">
                                <a:latin typeface="Cambria Math" charset="0"/>
                              </a:rPr>
                              <m:t>′</m:t>
                            </m:r>
                          </m:sup>
                        </m:sSup>
                      </m:sup>
                    </m:sSup>
                  </m:oMath>
                </a14:m>
                <a:r>
                  <a:rPr lang="en-US" altLang="ja-JP" dirty="0" smtClean="0"/>
                  <a:t> by  </a:t>
                </a:r>
                <a14:m>
                  <m:oMath xmlns:m="http://schemas.openxmlformats.org/officeDocument/2006/math">
                    <m:r>
                      <a:rPr lang="en-US" i="1" dirty="0">
                        <a:latin typeface="Cambria Math" charset="0"/>
                      </a:rPr>
                      <m:t>𝑈</m:t>
                    </m:r>
                    <m:r>
                      <a:rPr lang="en-US" i="1" dirty="0">
                        <a:latin typeface="Cambria Math" charset="0"/>
                      </a:rPr>
                      <m:t>=</m:t>
                    </m:r>
                    <m:d>
                      <m:dPr>
                        <m:begChr m:val="["/>
                        <m:endChr m:val="]"/>
                        <m:ctrlPr>
                          <a:rPr lang="en-US" i="1" dirty="0">
                            <a:latin typeface="Cambria Math" charset="0"/>
                          </a:rPr>
                        </m:ctrlPr>
                      </m:dPr>
                      <m:e>
                        <m:r>
                          <a:rPr lang="en-US" i="1" dirty="0">
                            <a:latin typeface="Cambria Math" charset="0"/>
                          </a:rPr>
                          <m:t> </m:t>
                        </m:r>
                        <m:sSub>
                          <m:sSubPr>
                            <m:ctrlPr>
                              <a:rPr lang="en-US" i="1" dirty="0">
                                <a:latin typeface="Cambria Math" charset="0"/>
                              </a:rPr>
                            </m:ctrlPr>
                          </m:sSubPr>
                          <m:e>
                            <m:r>
                              <a:rPr lang="en-US" i="1" dirty="0">
                                <a:latin typeface="Cambria Math" charset="0"/>
                              </a:rPr>
                              <m:t>𝑢</m:t>
                            </m:r>
                          </m:e>
                          <m:sub>
                            <m:r>
                              <a:rPr lang="en-US" i="1" dirty="0">
                                <a:latin typeface="Cambria Math" charset="0"/>
                              </a:rPr>
                              <m:t>1</m:t>
                            </m:r>
                          </m:sub>
                        </m:sSub>
                        <m:r>
                          <a:rPr lang="en-US" i="1" dirty="0">
                            <a:latin typeface="Cambria Math" charset="0"/>
                          </a:rPr>
                          <m:t> </m:t>
                        </m:r>
                        <m:sSub>
                          <m:sSubPr>
                            <m:ctrlPr>
                              <a:rPr lang="en-US" i="1" dirty="0">
                                <a:latin typeface="Cambria Math" charset="0"/>
                              </a:rPr>
                            </m:ctrlPr>
                          </m:sSubPr>
                          <m:e>
                            <m:r>
                              <a:rPr lang="en-US" i="1" dirty="0">
                                <a:latin typeface="Cambria Math" charset="0"/>
                              </a:rPr>
                              <m:t>𝑢</m:t>
                            </m:r>
                          </m:e>
                          <m:sub>
                            <m:r>
                              <a:rPr lang="en-US" i="1" dirty="0">
                                <a:latin typeface="Cambria Math" charset="0"/>
                              </a:rPr>
                              <m:t>2</m:t>
                            </m:r>
                          </m:sub>
                        </m:sSub>
                        <m:r>
                          <a:rPr lang="en-US" i="1" dirty="0">
                            <a:latin typeface="Cambria Math" charset="0"/>
                          </a:rPr>
                          <m:t>⋯</m:t>
                        </m:r>
                        <m:sSub>
                          <m:sSubPr>
                            <m:ctrlPr>
                              <a:rPr lang="en-US" i="1" dirty="0">
                                <a:latin typeface="Cambria Math" charset="0"/>
                              </a:rPr>
                            </m:ctrlPr>
                          </m:sSubPr>
                          <m:e>
                            <m:r>
                              <a:rPr lang="en-US" i="1" dirty="0">
                                <a:latin typeface="Cambria Math" charset="0"/>
                              </a:rPr>
                              <m:t>  </m:t>
                            </m:r>
                            <m:r>
                              <a:rPr lang="en-US" i="1" dirty="0">
                                <a:latin typeface="Cambria Math" charset="0"/>
                              </a:rPr>
                              <m:t>𝑢</m:t>
                            </m:r>
                          </m:e>
                          <m:sub>
                            <m:sSup>
                              <m:sSupPr>
                                <m:ctrlPr>
                                  <a:rPr lang="en-US" b="0" i="1" dirty="0" smtClean="0">
                                    <a:latin typeface="Cambria Math" charset="0"/>
                                  </a:rPr>
                                </m:ctrlPr>
                              </m:sSupPr>
                              <m:e>
                                <m:r>
                                  <a:rPr lang="en-US" i="1" dirty="0">
                                    <a:latin typeface="Cambria Math" charset="0"/>
                                  </a:rPr>
                                  <m:t>𝑑</m:t>
                                </m:r>
                              </m:e>
                              <m:sup>
                                <m:r>
                                  <a:rPr lang="en-US" b="0" i="1" dirty="0" smtClean="0">
                                    <a:latin typeface="Cambria Math" charset="0"/>
                                  </a:rPr>
                                  <m:t>′</m:t>
                                </m:r>
                              </m:sup>
                            </m:sSup>
                          </m:sub>
                        </m:sSub>
                      </m:e>
                    </m:d>
                  </m:oMath>
                </a14:m>
                <a:endParaRPr lang="en-US" sz="2000" dirty="0" smtClean="0"/>
              </a:p>
              <a:p>
                <a:pPr marL="0" indent="0">
                  <a:lnSpc>
                    <a:spcPct val="150000"/>
                  </a:lnSpc>
                  <a:buNone/>
                </a:pPr>
                <a:r>
                  <a:rPr lang="en-US" dirty="0" smtClean="0"/>
                  <a:t> </a:t>
                </a:r>
                <a14:m>
                  <m:oMath xmlns:m="http://schemas.openxmlformats.org/officeDocument/2006/math">
                    <m:r>
                      <a:rPr lang="en-US" b="0" i="0" dirty="0" smtClean="0">
                        <a:latin typeface="Cambria Math" charset="0"/>
                      </a:rPr>
                      <m:t>        </m:t>
                    </m:r>
                    <m:r>
                      <a:rPr lang="en-US" i="1" dirty="0">
                        <a:latin typeface="Cambria Math" charset="0"/>
                      </a:rPr>
                      <m:t>𝑈</m:t>
                    </m:r>
                    <m:r>
                      <a:rPr lang="en-US" i="1" dirty="0">
                        <a:latin typeface="Cambria Math" charset="0"/>
                      </a:rPr>
                      <m:t> </m:t>
                    </m:r>
                  </m:oMath>
                </a14:m>
                <a:r>
                  <a:rPr lang="en-US" dirty="0" smtClean="0"/>
                  <a:t> is orthonormal	</a:t>
                </a:r>
                <a14:m>
                  <m:oMath xmlns:m="http://schemas.openxmlformats.org/officeDocument/2006/math">
                    <m:r>
                      <a:rPr lang="en-US" sz="3200" b="0" i="0" smtClean="0">
                        <a:latin typeface="Cambria Math" charset="0"/>
                      </a:rPr>
                      <m:t>             </m:t>
                    </m:r>
                    <m:r>
                      <a:rPr lang="en-US" sz="3200" b="0" i="1" smtClean="0">
                        <a:latin typeface="Cambria Math" charset="0"/>
                      </a:rPr>
                      <m:t>𝑌</m:t>
                    </m:r>
                    <m:r>
                      <a:rPr lang="en-US" sz="3200" b="0" i="1" smtClean="0">
                        <a:latin typeface="Cambria Math" charset="0"/>
                      </a:rPr>
                      <m:t>=</m:t>
                    </m:r>
                    <m:sSup>
                      <m:sSupPr>
                        <m:ctrlPr>
                          <a:rPr lang="en-US" sz="3200" b="0" i="1" smtClean="0">
                            <a:latin typeface="Cambria Math" charset="0"/>
                          </a:rPr>
                        </m:ctrlPr>
                      </m:sSupPr>
                      <m:e>
                        <m:r>
                          <a:rPr lang="en-US" sz="3200" b="0" i="1" smtClean="0">
                            <a:latin typeface="Cambria Math" charset="0"/>
                          </a:rPr>
                          <m:t>𝑈</m:t>
                        </m:r>
                      </m:e>
                      <m:sup>
                        <m:r>
                          <a:rPr lang="en-US" sz="3200" b="0" i="1" smtClean="0">
                            <a:latin typeface="Cambria Math" charset="0"/>
                          </a:rPr>
                          <m:t>𝑇</m:t>
                        </m:r>
                      </m:sup>
                    </m:sSup>
                    <m:r>
                      <a:rPr lang="en-US" sz="3200" b="0" i="1" smtClean="0">
                        <a:latin typeface="Cambria Math" charset="0"/>
                      </a:rPr>
                      <m:t>𝑋</m:t>
                    </m:r>
                  </m:oMath>
                </a14:m>
                <a:r>
                  <a:rPr lang="en-US" sz="2800" dirty="0" smtClean="0"/>
                  <a:t>    </a:t>
                </a:r>
                <a:endParaRPr lang="en-US" dirty="0" smtClean="0"/>
              </a:p>
              <a:p>
                <a:pPr marL="0" indent="0">
                  <a:lnSpc>
                    <a:spcPct val="150000"/>
                  </a:lnSpc>
                  <a:buNone/>
                </a:pPr>
                <a14:m>
                  <m:oMathPara xmlns:m="http://schemas.openxmlformats.org/officeDocument/2006/math">
                    <m:oMathParaPr>
                      <m:jc m:val="left"/>
                    </m:oMathParaPr>
                    <m:oMath xmlns:m="http://schemas.openxmlformats.org/officeDocument/2006/math">
                      <m:r>
                        <a:rPr lang="en-US" b="0" i="1" smtClean="0">
                          <a:latin typeface="Cambria Math" charset="0"/>
                        </a:rPr>
                        <m:t>𝑋</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𝑢</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2</m:t>
                          </m:r>
                        </m:sub>
                      </m:sSub>
                      <m:sSub>
                        <m:sSubPr>
                          <m:ctrlPr>
                            <a:rPr lang="en-US" b="0" i="1" smtClean="0">
                              <a:latin typeface="Cambria Math" charset="0"/>
                            </a:rPr>
                          </m:ctrlPr>
                        </m:sSubPr>
                        <m:e>
                          <m:r>
                            <a:rPr lang="en-US" b="0" i="1" smtClean="0">
                              <a:latin typeface="Cambria Math" charset="0"/>
                            </a:rPr>
                            <m:t>𝑢</m:t>
                          </m:r>
                        </m:e>
                        <m:sub>
                          <m:r>
                            <a:rPr lang="en-US" b="0" i="1" smtClean="0">
                              <a:latin typeface="Cambria Math" charset="0"/>
                            </a:rPr>
                            <m:t>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sSup>
                            <m:sSupPr>
                              <m:ctrlPr>
                                <a:rPr lang="en-US" b="0" i="1" smtClean="0">
                                  <a:latin typeface="Cambria Math" charset="0"/>
                                </a:rPr>
                              </m:ctrlPr>
                            </m:sSupPr>
                            <m:e>
                              <m:r>
                                <a:rPr lang="en-US" b="0" i="1" smtClean="0">
                                  <a:latin typeface="Cambria Math" charset="0"/>
                                </a:rPr>
                                <m:t>𝑑</m:t>
                              </m:r>
                            </m:e>
                            <m:sup>
                              <m:r>
                                <a:rPr lang="en-US" b="0" i="1" smtClean="0">
                                  <a:latin typeface="Cambria Math" charset="0"/>
                                </a:rPr>
                                <m:t>′</m:t>
                              </m:r>
                            </m:sup>
                          </m:sSup>
                        </m:sub>
                      </m:sSub>
                      <m:sSub>
                        <m:sSubPr>
                          <m:ctrlPr>
                            <a:rPr lang="en-US" b="0" i="1" smtClean="0">
                              <a:latin typeface="Cambria Math" charset="0"/>
                            </a:rPr>
                          </m:ctrlPr>
                        </m:sSubPr>
                        <m:e>
                          <m:r>
                            <a:rPr lang="en-US" b="0" i="1" smtClean="0">
                              <a:latin typeface="Cambria Math" charset="0"/>
                            </a:rPr>
                            <m:t>𝑢</m:t>
                          </m:r>
                        </m:e>
                        <m:sub>
                          <m:r>
                            <a:rPr lang="en-US" b="0" i="1" smtClean="0">
                              <a:latin typeface="Cambria Math" charset="0"/>
                            </a:rPr>
                            <m:t>𝑑</m:t>
                          </m:r>
                          <m:r>
                            <a:rPr lang="en-US" b="0" i="1" smtClean="0">
                              <a:latin typeface="Cambria Math" charset="0"/>
                            </a:rPr>
                            <m:t>′</m:t>
                          </m:r>
                        </m:sub>
                      </m:sSub>
                    </m:oMath>
                  </m:oMathPara>
                </a14:m>
                <a:endParaRPr lang="en-US" sz="2000" dirty="0"/>
              </a:p>
              <a:p>
                <a:pPr marL="0" indent="0">
                  <a:buNone/>
                </a:pPr>
                <a:endParaRPr lang="en-US" sz="2000" dirty="0" smtClean="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395536" y="1412776"/>
                <a:ext cx="8568952" cy="5445224"/>
              </a:xfrm>
              <a:blipFill rotWithShape="0">
                <a:blip r:embed="rId3"/>
                <a:stretch>
                  <a:fillRect l="-1138" t="-1120"/>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4575175" y="4725144"/>
            <a:ext cx="4292600" cy="1993900"/>
          </a:xfrm>
          <a:prstGeom prst="rect">
            <a:avLst/>
          </a:prstGeom>
        </p:spPr>
      </p:pic>
    </p:spTree>
    <p:extLst>
      <p:ext uri="{BB962C8B-B14F-4D97-AF65-F5344CB8AC3E}">
        <p14:creationId xmlns:p14="http://schemas.microsoft.com/office/powerpoint/2010/main" val="875470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74675" y="255588"/>
            <a:ext cx="8001000" cy="857250"/>
          </a:xfrm>
        </p:spPr>
        <p:txBody>
          <a:bodyPr/>
          <a:lstStyle/>
          <a:p>
            <a:r>
              <a:rPr lang="en-US" dirty="0" smtClean="0"/>
              <a:t>Variance-Covariance </a:t>
            </a:r>
            <a:r>
              <a:rPr lang="en-US" dirty="0"/>
              <a:t>M</a:t>
            </a:r>
            <a:r>
              <a:rPr lang="en-US" dirty="0" smtClean="0"/>
              <a:t>atrix</a:t>
            </a:r>
            <a:endParaRPr lang="en-US" sz="2800" dirty="0">
              <a:latin typeface="Meiryo" charset="-128"/>
              <a:ea typeface="Meiryo" charset="-128"/>
              <a:cs typeface="Meiryo" charset="-128"/>
            </a:endParaRPr>
          </a:p>
        </p:txBody>
      </p:sp>
      <p:pic>
        <p:nvPicPr>
          <p:cNvPr id="12" name="Picture 11"/>
          <p:cNvPicPr>
            <a:picLocks noChangeAspect="1"/>
          </p:cNvPicPr>
          <p:nvPr/>
        </p:nvPicPr>
        <p:blipFill>
          <a:blip r:embed="rId2"/>
          <a:stretch>
            <a:fillRect/>
          </a:stretch>
        </p:blipFill>
        <p:spPr>
          <a:xfrm>
            <a:off x="255875" y="3615476"/>
            <a:ext cx="8503103" cy="2232248"/>
          </a:xfrm>
          <a:prstGeom prst="rect">
            <a:avLst/>
          </a:prstGeom>
        </p:spPr>
      </p:pic>
      <p:sp>
        <p:nvSpPr>
          <p:cNvPr id="13" name="TextBox 12"/>
          <p:cNvSpPr txBox="1"/>
          <p:nvPr/>
        </p:nvSpPr>
        <p:spPr>
          <a:xfrm>
            <a:off x="249288" y="3012390"/>
            <a:ext cx="4676278" cy="584775"/>
          </a:xfrm>
          <a:prstGeom prst="rect">
            <a:avLst/>
          </a:prstGeom>
          <a:noFill/>
        </p:spPr>
        <p:txBody>
          <a:bodyPr wrap="square" rtlCol="0">
            <a:spAutoFit/>
          </a:bodyPr>
          <a:lstStyle/>
          <a:p>
            <a:r>
              <a:rPr lang="en-US" sz="1600" dirty="0" smtClean="0">
                <a:latin typeface="Meiryo" charset="-128"/>
                <a:ea typeface="Meiryo" charset="-128"/>
                <a:cs typeface="Meiryo" charset="-128"/>
              </a:rPr>
              <a:t>Ex.1) If there is correlation </a:t>
            </a:r>
          </a:p>
          <a:p>
            <a:r>
              <a:rPr lang="en-US" sz="1600" dirty="0">
                <a:latin typeface="Meiryo" charset="-128"/>
                <a:ea typeface="Meiryo" charset="-128"/>
                <a:cs typeface="Meiryo" charset="-128"/>
              </a:rPr>
              <a:t>	</a:t>
            </a:r>
            <a:r>
              <a:rPr lang="en-US" sz="1600" dirty="0" smtClean="0">
                <a:latin typeface="Meiryo" charset="-128"/>
                <a:ea typeface="Meiryo" charset="-128"/>
                <a:cs typeface="Meiryo" charset="-128"/>
              </a:rPr>
              <a:t>	between variables</a:t>
            </a:r>
            <a:endParaRPr lang="en-US" sz="1600" dirty="0">
              <a:latin typeface="Meiryo" charset="-128"/>
              <a:ea typeface="Meiryo" charset="-128"/>
              <a:cs typeface="Meiryo" charset="-128"/>
            </a:endParaRPr>
          </a:p>
        </p:txBody>
      </p:sp>
      <p:sp>
        <p:nvSpPr>
          <p:cNvPr id="14" name="TextBox 13"/>
          <p:cNvSpPr txBox="1"/>
          <p:nvPr/>
        </p:nvSpPr>
        <p:spPr>
          <a:xfrm>
            <a:off x="5148064" y="3135501"/>
            <a:ext cx="4676278" cy="338554"/>
          </a:xfrm>
          <a:prstGeom prst="rect">
            <a:avLst/>
          </a:prstGeom>
          <a:noFill/>
        </p:spPr>
        <p:txBody>
          <a:bodyPr wrap="square" rtlCol="0">
            <a:spAutoFit/>
          </a:bodyPr>
          <a:lstStyle/>
          <a:p>
            <a:r>
              <a:rPr lang="en-US" sz="1600" dirty="0" smtClean="0">
                <a:latin typeface="Meiryo" charset="-128"/>
                <a:ea typeface="Meiryo" charset="-128"/>
                <a:cs typeface="Meiryo" charset="-128"/>
              </a:rPr>
              <a:t>Ex.2) If there is no correlation</a:t>
            </a:r>
            <a:endParaRPr lang="en-US" sz="1600" dirty="0">
              <a:latin typeface="Meiryo" charset="-128"/>
              <a:ea typeface="Meiryo" charset="-128"/>
              <a:cs typeface="Meiryo" charset="-128"/>
            </a:endParaRPr>
          </a:p>
        </p:txBody>
      </p:sp>
      <mc:AlternateContent xmlns:mc="http://schemas.openxmlformats.org/markup-compatibility/2006">
        <mc:Choice xmlns:a14="http://schemas.microsoft.com/office/drawing/2010/main" Requires="a14">
          <p:sp>
            <p:nvSpPr>
              <p:cNvPr id="3" name="TextBox 2"/>
              <p:cNvSpPr txBox="1"/>
              <p:nvPr/>
            </p:nvSpPr>
            <p:spPr>
              <a:xfrm>
                <a:off x="536744" y="1601904"/>
                <a:ext cx="7787377" cy="12690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charset="0"/>
                        </a:rPr>
                        <m:t>∑= </m:t>
                      </m:r>
                      <m:f>
                        <m:fPr>
                          <m:ctrlPr>
                            <a:rPr lang="en-US" sz="2800" i="1">
                              <a:latin typeface="Cambria Math" charset="0"/>
                            </a:rPr>
                          </m:ctrlPr>
                        </m:fPr>
                        <m:num>
                          <m:r>
                            <a:rPr lang="en-US" sz="2800" i="1">
                              <a:latin typeface="Cambria Math" charset="0"/>
                            </a:rPr>
                            <m:t>1</m:t>
                          </m:r>
                        </m:num>
                        <m:den>
                          <m:r>
                            <a:rPr lang="en-US" sz="2800" i="1">
                              <a:latin typeface="Cambria Math" charset="0"/>
                            </a:rPr>
                            <m:t>𝑛</m:t>
                          </m:r>
                        </m:den>
                      </m:f>
                      <m:nary>
                        <m:naryPr>
                          <m:chr m:val="∑"/>
                          <m:ctrlPr>
                            <a:rPr lang="is-IS" sz="2800" i="1">
                              <a:latin typeface="Cambria Math" charset="0"/>
                            </a:rPr>
                          </m:ctrlPr>
                        </m:naryPr>
                        <m:sub>
                          <m:r>
                            <m:rPr>
                              <m:brk m:alnAt="23"/>
                            </m:rPr>
                            <a:rPr lang="en-US" sz="2800" i="1">
                              <a:latin typeface="Cambria Math" charset="0"/>
                            </a:rPr>
                            <m:t>𝑘</m:t>
                          </m:r>
                          <m:r>
                            <a:rPr lang="en-US" sz="2800" i="1">
                              <a:latin typeface="Cambria Math" charset="0"/>
                            </a:rPr>
                            <m:t>=0</m:t>
                          </m:r>
                        </m:sub>
                        <m:sup>
                          <m:r>
                            <a:rPr lang="en-US" sz="2800" i="1">
                              <a:latin typeface="Cambria Math" charset="0"/>
                            </a:rPr>
                            <m:t>𝑛</m:t>
                          </m:r>
                        </m:sup>
                        <m:e>
                          <m:d>
                            <m:dPr>
                              <m:ctrlPr>
                                <a:rPr lang="en-US" sz="2800" i="1">
                                  <a:latin typeface="Cambria Math" charset="0"/>
                                </a:rPr>
                              </m:ctrlPr>
                            </m:dPr>
                            <m:e>
                              <m:sSub>
                                <m:sSubPr>
                                  <m:ctrlPr>
                                    <a:rPr lang="en-US" sz="2800" i="1">
                                      <a:latin typeface="Cambria Math" charset="0"/>
                                    </a:rPr>
                                  </m:ctrlPr>
                                </m:sSubPr>
                                <m:e>
                                  <m:r>
                                    <m:rPr>
                                      <m:sty m:val="p"/>
                                    </m:rPr>
                                    <a:rPr lang="en-US" sz="2800">
                                      <a:latin typeface="Cambria Math" charset="0"/>
                                    </a:rPr>
                                    <m:t>X</m:t>
                                  </m:r>
                                </m:e>
                                <m:sub>
                                  <m:r>
                                    <m:rPr>
                                      <m:sty m:val="p"/>
                                    </m:rPr>
                                    <a:rPr lang="en-US" sz="2800">
                                      <a:latin typeface="Cambria Math" charset="0"/>
                                    </a:rPr>
                                    <m:t>k</m:t>
                                  </m:r>
                                </m:sub>
                              </m:sSub>
                              <m:r>
                                <a:rPr lang="en-US" sz="2800">
                                  <a:latin typeface="Cambria Math" charset="0"/>
                                </a:rPr>
                                <m:t>−</m:t>
                              </m:r>
                              <m:r>
                                <a:rPr lang="en-US" sz="2800" b="0" i="1" smtClean="0">
                                  <a:latin typeface="Cambria Math" charset="0"/>
                                </a:rPr>
                                <m:t>𝑚</m:t>
                              </m:r>
                            </m:e>
                          </m:d>
                        </m:e>
                      </m:nary>
                      <m:sSup>
                        <m:sSupPr>
                          <m:ctrlPr>
                            <a:rPr lang="en-US" sz="2800" i="1">
                              <a:latin typeface="Cambria Math" charset="0"/>
                            </a:rPr>
                          </m:ctrlPr>
                        </m:sSupPr>
                        <m:e>
                          <m:d>
                            <m:dPr>
                              <m:ctrlPr>
                                <a:rPr lang="en-US" sz="2800" i="1">
                                  <a:latin typeface="Cambria Math" charset="0"/>
                                </a:rPr>
                              </m:ctrlPr>
                            </m:dPr>
                            <m:e>
                              <m:sSub>
                                <m:sSubPr>
                                  <m:ctrlPr>
                                    <a:rPr lang="en-US" sz="2800" i="1">
                                      <a:latin typeface="Cambria Math" charset="0"/>
                                    </a:rPr>
                                  </m:ctrlPr>
                                </m:sSubPr>
                                <m:e>
                                  <m:r>
                                    <m:rPr>
                                      <m:sty m:val="p"/>
                                    </m:rPr>
                                    <a:rPr lang="en-US" sz="2800">
                                      <a:latin typeface="Cambria Math" charset="0"/>
                                    </a:rPr>
                                    <m:t>X</m:t>
                                  </m:r>
                                </m:e>
                                <m:sub>
                                  <m:r>
                                    <m:rPr>
                                      <m:sty m:val="p"/>
                                    </m:rPr>
                                    <a:rPr lang="en-US" sz="2800">
                                      <a:latin typeface="Cambria Math" charset="0"/>
                                    </a:rPr>
                                    <m:t>k</m:t>
                                  </m:r>
                                </m:sub>
                              </m:sSub>
                              <m:r>
                                <a:rPr lang="en-US" sz="2800">
                                  <a:latin typeface="Cambria Math" charset="0"/>
                                </a:rPr>
                                <m:t>−</m:t>
                              </m:r>
                              <m:r>
                                <a:rPr lang="en-US" sz="2800" b="0" i="1" smtClean="0">
                                  <a:latin typeface="Cambria Math" charset="0"/>
                                </a:rPr>
                                <m:t>𝑚</m:t>
                              </m:r>
                            </m:e>
                          </m:d>
                        </m:e>
                        <m:sup>
                          <m:r>
                            <a:rPr lang="en-US" sz="2800" i="1">
                              <a:latin typeface="Cambria Math" charset="0"/>
                            </a:rPr>
                            <m:t>𝑇</m:t>
                          </m:r>
                          <m:r>
                            <a:rPr lang="en-US" sz="2800" b="0" i="1" smtClean="0">
                              <a:latin typeface="Cambria Math" charset="0"/>
                            </a:rPr>
                            <m:t> </m:t>
                          </m:r>
                        </m:sup>
                      </m:sSup>
                      <m:r>
                        <a:rPr lang="en-US" sz="2800" b="0" i="1" smtClean="0">
                          <a:latin typeface="Cambria Math" charset="0"/>
                        </a:rPr>
                        <m:t>= </m:t>
                      </m:r>
                      <m:d>
                        <m:dPr>
                          <m:begChr m:val="["/>
                          <m:endChr m:val="]"/>
                          <m:ctrlPr>
                            <a:rPr lang="uk-UA" sz="2800" b="0" i="1" smtClean="0">
                              <a:latin typeface="Cambria Math" charset="0"/>
                            </a:rPr>
                          </m:ctrlPr>
                        </m:dPr>
                        <m:e>
                          <m:m>
                            <m:mPr>
                              <m:mcs>
                                <m:mc>
                                  <m:mcPr>
                                    <m:count m:val="2"/>
                                    <m:mcJc m:val="center"/>
                                  </m:mcPr>
                                </m:mc>
                              </m:mcs>
                              <m:ctrlPr>
                                <a:rPr lang="uk-UA" sz="2800" b="0" i="1" smtClean="0">
                                  <a:latin typeface="Cambria Math" charset="0"/>
                                </a:rPr>
                              </m:ctrlPr>
                            </m:mPr>
                            <m:mr>
                              <m:e>
                                <m:sSubSup>
                                  <m:sSubSupPr>
                                    <m:ctrlPr>
                                      <a:rPr lang="en-US" sz="2800" b="0" i="1" smtClean="0">
                                        <a:latin typeface="Cambria Math" charset="0"/>
                                      </a:rPr>
                                    </m:ctrlPr>
                                  </m:sSubSupPr>
                                  <m:e>
                                    <m:r>
                                      <a:rPr lang="en-US" sz="2800" b="0" i="1" smtClean="0">
                                        <a:latin typeface="Cambria Math" charset="0"/>
                                      </a:rPr>
                                      <m:t>𝜎</m:t>
                                    </m:r>
                                  </m:e>
                                  <m:sub>
                                    <m:r>
                                      <a:rPr lang="en-US" sz="2800" b="0" i="1" smtClean="0">
                                        <a:latin typeface="Cambria Math" charset="0"/>
                                      </a:rPr>
                                      <m:t>1</m:t>
                                    </m:r>
                                  </m:sub>
                                  <m:sup>
                                    <m:r>
                                      <a:rPr lang="en-US" sz="2800" b="0" i="1" smtClean="0">
                                        <a:latin typeface="Cambria Math" charset="0"/>
                                      </a:rPr>
                                      <m:t>2</m:t>
                                    </m:r>
                                  </m:sup>
                                </m:sSubSup>
                              </m:e>
                              <m:e>
                                <m:sSubSup>
                                  <m:sSubSupPr>
                                    <m:ctrlPr>
                                      <a:rPr lang="en-US" sz="2800" i="1">
                                        <a:latin typeface="Cambria Math" charset="0"/>
                                      </a:rPr>
                                    </m:ctrlPr>
                                  </m:sSubSupPr>
                                  <m:e>
                                    <m:r>
                                      <a:rPr lang="en-US" sz="2800" i="1">
                                        <a:latin typeface="Cambria Math" charset="0"/>
                                      </a:rPr>
                                      <m:t>𝜎</m:t>
                                    </m:r>
                                  </m:e>
                                  <m:sub>
                                    <m:r>
                                      <a:rPr lang="en-US" sz="2800" i="1">
                                        <a:latin typeface="Cambria Math" charset="0"/>
                                      </a:rPr>
                                      <m:t>1</m:t>
                                    </m:r>
                                    <m:r>
                                      <a:rPr lang="en-US" sz="2800" b="0" i="1" smtClean="0">
                                        <a:latin typeface="Cambria Math" charset="0"/>
                                      </a:rPr>
                                      <m:t>2</m:t>
                                    </m:r>
                                  </m:sub>
                                  <m:sup>
                                    <m:r>
                                      <a:rPr lang="en-US" sz="2800" i="1">
                                        <a:latin typeface="Cambria Math" charset="0"/>
                                      </a:rPr>
                                      <m:t>2</m:t>
                                    </m:r>
                                  </m:sup>
                                </m:sSubSup>
                              </m:e>
                            </m:mr>
                            <m:mr>
                              <m:e>
                                <m:sSubSup>
                                  <m:sSubSupPr>
                                    <m:ctrlPr>
                                      <a:rPr lang="en-US" sz="2800" i="1">
                                        <a:latin typeface="Cambria Math" charset="0"/>
                                      </a:rPr>
                                    </m:ctrlPr>
                                  </m:sSubSupPr>
                                  <m:e>
                                    <m:r>
                                      <a:rPr lang="en-US" sz="2800" i="1">
                                        <a:latin typeface="Cambria Math" charset="0"/>
                                      </a:rPr>
                                      <m:t>𝜎</m:t>
                                    </m:r>
                                  </m:e>
                                  <m:sub>
                                    <m:r>
                                      <a:rPr lang="en-US" sz="2800" b="0" i="1" smtClean="0">
                                        <a:latin typeface="Cambria Math" charset="0"/>
                                      </a:rPr>
                                      <m:t>2</m:t>
                                    </m:r>
                                    <m:r>
                                      <a:rPr lang="en-US" sz="2800" i="1">
                                        <a:latin typeface="Cambria Math" charset="0"/>
                                      </a:rPr>
                                      <m:t>1</m:t>
                                    </m:r>
                                  </m:sub>
                                  <m:sup>
                                    <m:r>
                                      <a:rPr lang="en-US" sz="2800" i="1">
                                        <a:latin typeface="Cambria Math" charset="0"/>
                                      </a:rPr>
                                      <m:t>2</m:t>
                                    </m:r>
                                  </m:sup>
                                </m:sSubSup>
                              </m:e>
                              <m:e>
                                <m:sSubSup>
                                  <m:sSubSupPr>
                                    <m:ctrlPr>
                                      <a:rPr lang="en-US" sz="2800" i="1">
                                        <a:latin typeface="Cambria Math" charset="0"/>
                                      </a:rPr>
                                    </m:ctrlPr>
                                  </m:sSubSupPr>
                                  <m:e>
                                    <m:r>
                                      <a:rPr lang="en-US" sz="2800" i="1">
                                        <a:latin typeface="Cambria Math" charset="0"/>
                                      </a:rPr>
                                      <m:t>𝜎</m:t>
                                    </m:r>
                                  </m:e>
                                  <m:sub>
                                    <m:r>
                                      <a:rPr lang="en-US" sz="2800" b="0" i="1" smtClean="0">
                                        <a:latin typeface="Cambria Math" charset="0"/>
                                      </a:rPr>
                                      <m:t>2</m:t>
                                    </m:r>
                                  </m:sub>
                                  <m:sup>
                                    <m:r>
                                      <a:rPr lang="en-US" sz="2800" i="1">
                                        <a:latin typeface="Cambria Math" charset="0"/>
                                      </a:rPr>
                                      <m:t>2</m:t>
                                    </m:r>
                                  </m:sup>
                                </m:sSubSup>
                              </m:e>
                            </m:mr>
                          </m:m>
                        </m:e>
                      </m:d>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536744" y="1601904"/>
                <a:ext cx="7787377" cy="1269065"/>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402807" y="3836493"/>
            <a:ext cx="2235200" cy="1041400"/>
          </a:xfrm>
          <a:prstGeom prst="rect">
            <a:avLst/>
          </a:prstGeom>
        </p:spPr>
      </p:pic>
      <p:pic>
        <p:nvPicPr>
          <p:cNvPr id="8" name="Picture 7"/>
          <p:cNvPicPr>
            <a:picLocks noChangeAspect="1"/>
          </p:cNvPicPr>
          <p:nvPr/>
        </p:nvPicPr>
        <p:blipFill>
          <a:blip r:embed="rId5"/>
          <a:stretch>
            <a:fillRect/>
          </a:stretch>
        </p:blipFill>
        <p:spPr>
          <a:xfrm>
            <a:off x="6895846" y="3836493"/>
            <a:ext cx="2247900" cy="977900"/>
          </a:xfrm>
          <a:prstGeom prst="rect">
            <a:avLst/>
          </a:prstGeom>
        </p:spPr>
      </p:pic>
    </p:spTree>
    <p:extLst>
      <p:ext uri="{BB962C8B-B14F-4D97-AF65-F5344CB8AC3E}">
        <p14:creationId xmlns:p14="http://schemas.microsoft.com/office/powerpoint/2010/main" val="103494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6738" y="1340769"/>
                <a:ext cx="8001000" cy="4896544"/>
              </a:xfrm>
            </p:spPr>
            <p:txBody>
              <a:bodyPr/>
              <a:lstStyle/>
              <a:p>
                <a:r>
                  <a:rPr lang="en-US" dirty="0" smtClean="0"/>
                  <a:t>Variance-Covariance Matrix  of </a:t>
                </a:r>
                <a14:m>
                  <m:oMath xmlns:m="http://schemas.openxmlformats.org/officeDocument/2006/math">
                    <m:r>
                      <a:rPr lang="en-US" b="0" i="1" smtClean="0">
                        <a:latin typeface="Cambria Math" charset="0"/>
                      </a:rPr>
                      <m:t>𝑌</m:t>
                    </m:r>
                  </m:oMath>
                </a14:m>
                <a:r>
                  <a:rPr lang="en-US" dirty="0" smtClean="0"/>
                  <a:t> </a:t>
                </a:r>
                <a:r>
                  <a:rPr lang="en-US" dirty="0" smtClean="0"/>
                  <a:t>: </a:t>
                </a:r>
                <a14:m>
                  <m:oMath xmlns:m="http://schemas.openxmlformats.org/officeDocument/2006/math">
                    <m:r>
                      <a:rPr lang="en-US" i="1">
                        <a:latin typeface="Cambria Math" charset="0"/>
                      </a:rPr>
                      <m:t>∑′ </m:t>
                    </m:r>
                    <m:d>
                      <m:dPr>
                        <m:ctrlPr>
                          <a:rPr lang="en-US" i="1">
                            <a:latin typeface="Cambria Math" charset="0"/>
                          </a:rPr>
                        </m:ctrlPr>
                      </m:dPr>
                      <m:e>
                        <m:r>
                          <a:rPr lang="en-US" i="1">
                            <a:latin typeface="Cambria Math" charset="0"/>
                          </a:rPr>
                          <m:t>𝑈</m:t>
                        </m:r>
                      </m:e>
                    </m:d>
                  </m:oMath>
                </a14:m>
                <a:endParaRPr lang="en-US" dirty="0" smtClean="0"/>
              </a:p>
              <a:p>
                <a:pPr marL="0" indent="0">
                  <a:buNone/>
                </a:pPr>
                <a:r>
                  <a:rPr lang="en-US" dirty="0" smtClean="0"/>
                  <a:t>       </a:t>
                </a:r>
                <a14:m>
                  <m:oMath xmlns:m="http://schemas.openxmlformats.org/officeDocument/2006/math">
                    <m:r>
                      <a:rPr lang="en-US" b="0" i="1" smtClean="0">
                        <a:latin typeface="Cambria Math" charset="0"/>
                      </a:rPr>
                      <m:t>∑′</m:t>
                    </m:r>
                    <m:r>
                      <a:rPr lang="en-US" b="0" i="1" smtClean="0">
                        <a:latin typeface="Cambria Math" charset="0"/>
                      </a:rPr>
                      <m:t> </m:t>
                    </m:r>
                    <m:d>
                      <m:dPr>
                        <m:ctrlPr>
                          <a:rPr lang="en-US" b="0" i="1" smtClean="0">
                            <a:latin typeface="Cambria Math" charset="0"/>
                          </a:rPr>
                        </m:ctrlPr>
                      </m:dPr>
                      <m:e>
                        <m:r>
                          <a:rPr lang="en-US" b="0" i="1" smtClean="0">
                            <a:latin typeface="Cambria Math" charset="0"/>
                          </a:rPr>
                          <m:t>𝑈</m:t>
                        </m:r>
                      </m:e>
                    </m:d>
                    <m:r>
                      <a:rPr lang="en-US" b="0" i="1" smtClean="0">
                        <a:latin typeface="Cambria Math" charset="0"/>
                      </a:rPr>
                      <m:t>=</m:t>
                    </m:r>
                    <m:f>
                      <m:fPr>
                        <m:ctrlPr>
                          <a:rPr lang="en-US" b="0" i="1" smtClean="0">
                            <a:latin typeface="Cambria Math" charset="0"/>
                          </a:rPr>
                        </m:ctrlPr>
                      </m:fPr>
                      <m:num>
                        <m:r>
                          <a:rPr lang="en-US" b="0" i="1" smtClean="0">
                            <a:latin typeface="Cambria Math" charset="0"/>
                          </a:rPr>
                          <m:t>1</m:t>
                        </m:r>
                      </m:num>
                      <m:den>
                        <m:r>
                          <a:rPr lang="en-US" b="0" i="1" smtClean="0">
                            <a:latin typeface="Cambria Math" charset="0"/>
                          </a:rPr>
                          <m:t>𝑛</m:t>
                        </m:r>
                      </m:den>
                    </m:f>
                    <m:nary>
                      <m:naryPr>
                        <m:chr m:val="∑"/>
                        <m:ctrlPr>
                          <a:rPr lang="is-IS" b="0" i="1" smtClean="0">
                            <a:latin typeface="Cambria Math" charset="0"/>
                          </a:rPr>
                        </m:ctrlPr>
                      </m:naryPr>
                      <m:sub>
                        <m:r>
                          <m:rPr>
                            <m:brk m:alnAt="23"/>
                          </m:rPr>
                          <a:rPr lang="en-US" b="0" i="1" smtClean="0">
                            <a:latin typeface="Cambria Math" charset="0"/>
                          </a:rPr>
                          <m:t>𝑘</m:t>
                        </m:r>
                        <m:r>
                          <a:rPr lang="en-US" b="0" i="1" smtClean="0">
                            <a:latin typeface="Cambria Math" charset="0"/>
                          </a:rPr>
                          <m:t>=0</m:t>
                        </m:r>
                      </m:sub>
                      <m:sup>
                        <m:r>
                          <a:rPr lang="en-US" b="0" i="1" smtClean="0">
                            <a:latin typeface="Cambria Math" charset="0"/>
                          </a:rPr>
                          <m:t>𝑛</m:t>
                        </m:r>
                      </m:sup>
                      <m:e>
                        <m:d>
                          <m:dPr>
                            <m:ctrlPr>
                              <a:rPr lang="en-US">
                                <a:latin typeface="Cambria Math" charset="0"/>
                              </a:rPr>
                            </m:ctrlPr>
                          </m:dPr>
                          <m:e>
                            <m:sSub>
                              <m:sSubPr>
                                <m:ctrlPr>
                                  <a:rPr lang="en-US" i="1">
                                    <a:latin typeface="Cambria Math" charset="0"/>
                                  </a:rPr>
                                </m:ctrlPr>
                              </m:sSubPr>
                              <m:e>
                                <m:r>
                                  <m:rPr>
                                    <m:sty m:val="p"/>
                                  </m:rPr>
                                  <a:rPr lang="en-US">
                                    <a:latin typeface="Cambria Math" charset="0"/>
                                  </a:rPr>
                                  <m:t>Y</m:t>
                                </m:r>
                              </m:e>
                              <m:sub>
                                <m:r>
                                  <m:rPr>
                                    <m:sty m:val="p"/>
                                  </m:rPr>
                                  <a:rPr lang="en-US">
                                    <a:latin typeface="Cambria Math" charset="0"/>
                                  </a:rPr>
                                  <m:t>k</m:t>
                                </m:r>
                              </m:sub>
                            </m:sSub>
                            <m:r>
                              <a:rPr lang="en-US">
                                <a:latin typeface="Cambria Math" charset="0"/>
                              </a:rPr>
                              <m:t>−</m:t>
                            </m:r>
                            <m:sSup>
                              <m:sSupPr>
                                <m:ctrlPr>
                                  <a:rPr lang="en-US" i="1">
                                    <a:latin typeface="Cambria Math" charset="0"/>
                                  </a:rPr>
                                </m:ctrlPr>
                              </m:sSupPr>
                              <m:e>
                                <m:r>
                                  <m:rPr>
                                    <m:sty m:val="p"/>
                                  </m:rPr>
                                  <a:rPr lang="en-US">
                                    <a:latin typeface="Cambria Math" charset="0"/>
                                  </a:rPr>
                                  <m:t>m</m:t>
                                </m:r>
                              </m:e>
                              <m:sup>
                                <m:r>
                                  <a:rPr lang="en-US">
                                    <a:latin typeface="Cambria Math" charset="0"/>
                                  </a:rPr>
                                  <m:t>′</m:t>
                                </m:r>
                              </m:sup>
                            </m:sSup>
                          </m:e>
                        </m:d>
                        <m:sSup>
                          <m:sSupPr>
                            <m:ctrlPr>
                              <a:rPr lang="en-US" b="0" i="0" smtClean="0">
                                <a:latin typeface="Cambria Math" charset="0"/>
                              </a:rPr>
                            </m:ctrlPr>
                          </m:sSupPr>
                          <m:e>
                            <m:d>
                              <m:dPr>
                                <m:ctrlPr>
                                  <a:rPr lang="en-US" i="1">
                                    <a:latin typeface="Cambria Math" charset="0"/>
                                  </a:rPr>
                                </m:ctrlPr>
                              </m:dPr>
                              <m:e>
                                <m:sSub>
                                  <m:sSubPr>
                                    <m:ctrlPr>
                                      <a:rPr lang="en-US" i="1">
                                        <a:latin typeface="Cambria Math" charset="0"/>
                                      </a:rPr>
                                    </m:ctrlPr>
                                  </m:sSubPr>
                                  <m:e>
                                    <m:r>
                                      <m:rPr>
                                        <m:sty m:val="p"/>
                                      </m:rPr>
                                      <a:rPr lang="en-US">
                                        <a:latin typeface="Cambria Math" charset="0"/>
                                      </a:rPr>
                                      <m:t>Y</m:t>
                                    </m:r>
                                  </m:e>
                                  <m:sub>
                                    <m:r>
                                      <m:rPr>
                                        <m:sty m:val="p"/>
                                      </m:rPr>
                                      <a:rPr lang="en-US">
                                        <a:latin typeface="Cambria Math" charset="0"/>
                                      </a:rPr>
                                      <m:t>k</m:t>
                                    </m:r>
                                  </m:sub>
                                </m:sSub>
                                <m:r>
                                  <a:rPr lang="en-US">
                                    <a:latin typeface="Cambria Math" charset="0"/>
                                  </a:rPr>
                                  <m:t>−</m:t>
                                </m:r>
                                <m:sSup>
                                  <m:sSupPr>
                                    <m:ctrlPr>
                                      <a:rPr lang="en-US" i="1">
                                        <a:latin typeface="Cambria Math" charset="0"/>
                                      </a:rPr>
                                    </m:ctrlPr>
                                  </m:sSupPr>
                                  <m:e>
                                    <m:r>
                                      <m:rPr>
                                        <m:sty m:val="p"/>
                                      </m:rPr>
                                      <a:rPr lang="en-US">
                                        <a:latin typeface="Cambria Math" charset="0"/>
                                      </a:rPr>
                                      <m:t>m</m:t>
                                    </m:r>
                                  </m:e>
                                  <m:sup>
                                    <m:r>
                                      <a:rPr lang="en-US">
                                        <a:latin typeface="Cambria Math" charset="0"/>
                                      </a:rPr>
                                      <m:t>′</m:t>
                                    </m:r>
                                  </m:sup>
                                </m:sSup>
                              </m:e>
                            </m:d>
                          </m:e>
                          <m:sup>
                            <m:r>
                              <m:rPr>
                                <m:sty m:val="p"/>
                              </m:rPr>
                              <a:rPr lang="en-US" b="0" i="0" smtClean="0">
                                <a:latin typeface="Cambria Math" charset="0"/>
                              </a:rPr>
                              <m:t>T</m:t>
                            </m:r>
                          </m:sup>
                        </m:sSup>
                      </m:e>
                    </m:nary>
                  </m:oMath>
                </a14:m>
                <a:endParaRPr lang="en-US" dirty="0" smtClean="0"/>
              </a:p>
              <a:p>
                <a:pPr marL="0" indent="0" algn="ctr">
                  <a:buNone/>
                </a:pPr>
                <a:r>
                  <a:rPr lang="en-US" dirty="0"/>
                  <a:t> </a:t>
                </a:r>
                <a:r>
                  <a:rPr lang="en-US" dirty="0" smtClean="0"/>
                  <a:t>  </a:t>
                </a:r>
                <a14:m>
                  <m:oMath xmlns:m="http://schemas.openxmlformats.org/officeDocument/2006/math">
                    <m:r>
                      <a:rPr lang="en-US" b="0" i="0" smtClean="0">
                        <a:latin typeface="Cambria Math" charset="0"/>
                      </a:rPr>
                      <m:t> </m:t>
                    </m:r>
                    <m:r>
                      <a:rPr lang="en-US" b="0" i="1" smtClean="0">
                        <a:latin typeface="Cambria Math" charset="0"/>
                      </a:rPr>
                      <m:t> </m:t>
                    </m:r>
                    <m:r>
                      <a:rPr lang="en-US" i="1">
                        <a:latin typeface="Cambria Math" charset="0"/>
                      </a:rPr>
                      <m:t>=</m:t>
                    </m:r>
                    <m:f>
                      <m:fPr>
                        <m:ctrlPr>
                          <a:rPr lang="en-US" i="1">
                            <a:latin typeface="Cambria Math" charset="0"/>
                          </a:rPr>
                        </m:ctrlPr>
                      </m:fPr>
                      <m:num>
                        <m:r>
                          <a:rPr lang="en-US" i="1">
                            <a:latin typeface="Cambria Math" charset="0"/>
                          </a:rPr>
                          <m:t>1</m:t>
                        </m:r>
                      </m:num>
                      <m:den>
                        <m:r>
                          <a:rPr lang="en-US" i="1">
                            <a:latin typeface="Cambria Math" charset="0"/>
                          </a:rPr>
                          <m:t>𝑛</m:t>
                        </m:r>
                      </m:den>
                    </m:f>
                    <m:nary>
                      <m:naryPr>
                        <m:chr m:val="∑"/>
                        <m:ctrlPr>
                          <a:rPr lang="is-IS" i="1">
                            <a:latin typeface="Cambria Math" charset="0"/>
                          </a:rPr>
                        </m:ctrlPr>
                      </m:naryPr>
                      <m:sub>
                        <m:r>
                          <m:rPr>
                            <m:brk m:alnAt="23"/>
                          </m:rPr>
                          <a:rPr lang="en-US" i="1">
                            <a:latin typeface="Cambria Math" charset="0"/>
                          </a:rPr>
                          <m:t>𝑘</m:t>
                        </m:r>
                        <m:r>
                          <a:rPr lang="en-US" i="1">
                            <a:latin typeface="Cambria Math" charset="0"/>
                          </a:rPr>
                          <m:t>=0</m:t>
                        </m:r>
                      </m:sub>
                      <m:sup>
                        <m:r>
                          <a:rPr lang="en-US" i="1">
                            <a:latin typeface="Cambria Math" charset="0"/>
                          </a:rPr>
                          <m:t>𝑛</m:t>
                        </m:r>
                      </m:sup>
                      <m:e>
                        <m:sSup>
                          <m:sSupPr>
                            <m:ctrlPr>
                              <a:rPr lang="en-US" i="1" smtClean="0">
                                <a:latin typeface="Cambria Math" charset="0"/>
                              </a:rPr>
                            </m:ctrlPr>
                          </m:sSupPr>
                          <m:e>
                            <m:sSup>
                              <m:sSupPr>
                                <m:ctrlPr>
                                  <a:rPr lang="en-US" i="1">
                                    <a:latin typeface="Cambria Math" charset="0"/>
                                  </a:rPr>
                                </m:ctrlPr>
                              </m:sSupPr>
                              <m:e>
                                <m:r>
                                  <a:rPr lang="en-US">
                                    <a:latin typeface="Cambria Math" charset="0"/>
                                  </a:rPr>
                                  <m:t>{</m:t>
                                </m:r>
                                <m:r>
                                  <m:rPr>
                                    <m:sty m:val="p"/>
                                  </m:rPr>
                                  <a:rPr lang="en-US">
                                    <a:latin typeface="Cambria Math" charset="0"/>
                                  </a:rPr>
                                  <m:t>U</m:t>
                                </m:r>
                              </m:e>
                              <m:sup>
                                <m:r>
                                  <m:rPr>
                                    <m:sty m:val="p"/>
                                  </m:rPr>
                                  <a:rPr lang="en-US">
                                    <a:latin typeface="Cambria Math" charset="0"/>
                                  </a:rPr>
                                  <m:t>T</m:t>
                                </m:r>
                              </m:sup>
                            </m:sSup>
                            <m:r>
                              <a:rPr lang="en-US">
                                <a:latin typeface="Cambria Math" charset="0"/>
                              </a:rPr>
                              <m:t>(</m:t>
                            </m:r>
                            <m:sSub>
                              <m:sSubPr>
                                <m:ctrlPr>
                                  <a:rPr lang="en-US" i="1">
                                    <a:latin typeface="Cambria Math" charset="0"/>
                                  </a:rPr>
                                </m:ctrlPr>
                              </m:sSubPr>
                              <m:e>
                                <m:r>
                                  <m:rPr>
                                    <m:sty m:val="p"/>
                                  </m:rPr>
                                  <a:rPr lang="en-US">
                                    <a:latin typeface="Cambria Math" charset="0"/>
                                  </a:rPr>
                                  <m:t>X</m:t>
                                </m:r>
                              </m:e>
                              <m:sub>
                                <m:r>
                                  <m:rPr>
                                    <m:sty m:val="p"/>
                                  </m:rPr>
                                  <a:rPr lang="en-US">
                                    <a:latin typeface="Cambria Math" charset="0"/>
                                  </a:rPr>
                                  <m:t>k</m:t>
                                </m:r>
                              </m:sub>
                            </m:sSub>
                            <m:r>
                              <a:rPr lang="en-US">
                                <a:latin typeface="Cambria Math" charset="0"/>
                              </a:rPr>
                              <m:t>−</m:t>
                            </m:r>
                            <m:r>
                              <a:rPr lang="en-US" b="0" i="1" smtClean="0">
                                <a:latin typeface="Cambria Math" charset="0"/>
                              </a:rPr>
                              <m:t>𝑚</m:t>
                            </m:r>
                            <m:r>
                              <a:rPr lang="en-US" i="1">
                                <a:latin typeface="Cambria Math" charset="0"/>
                              </a:rPr>
                              <m:t>)</m:t>
                            </m:r>
                            <m:d>
                              <m:dPr>
                                <m:begChr m:val="{"/>
                                <m:endChr m:val="}"/>
                                <m:ctrlPr>
                                  <a:rPr lang="en-US" b="0" i="1" smtClean="0">
                                    <a:latin typeface="Cambria Math" charset="0"/>
                                  </a:rPr>
                                </m:ctrlPr>
                              </m:dPr>
                              <m:e>
                                <m:sSup>
                                  <m:sSupPr>
                                    <m:ctrlPr>
                                      <a:rPr lang="en-US" i="1">
                                        <a:latin typeface="Cambria Math" charset="0"/>
                                      </a:rPr>
                                    </m:ctrlPr>
                                  </m:sSupPr>
                                  <m:e>
                                    <m:r>
                                      <m:rPr>
                                        <m:sty m:val="p"/>
                                      </m:rPr>
                                      <a:rPr lang="en-US">
                                        <a:latin typeface="Cambria Math" charset="0"/>
                                      </a:rPr>
                                      <m:t>U</m:t>
                                    </m:r>
                                  </m:e>
                                  <m:sup>
                                    <m:r>
                                      <m:rPr>
                                        <m:sty m:val="p"/>
                                      </m:rPr>
                                      <a:rPr lang="en-US">
                                        <a:latin typeface="Cambria Math" charset="0"/>
                                      </a:rPr>
                                      <m:t>T</m:t>
                                    </m:r>
                                  </m:sup>
                                </m:sSup>
                                <m:d>
                                  <m:dPr>
                                    <m:ctrlPr>
                                      <a:rPr lang="en-US" i="1">
                                        <a:latin typeface="Cambria Math" charset="0"/>
                                      </a:rPr>
                                    </m:ctrlPr>
                                  </m:dPr>
                                  <m:e>
                                    <m:sSub>
                                      <m:sSubPr>
                                        <m:ctrlPr>
                                          <a:rPr lang="en-US" b="0" i="0" smtClean="0">
                                            <a:latin typeface="Cambria Math" charset="0"/>
                                          </a:rPr>
                                        </m:ctrlPr>
                                      </m:sSubPr>
                                      <m:e>
                                        <m:r>
                                          <m:rPr>
                                            <m:sty m:val="p"/>
                                          </m:rPr>
                                          <a:rPr lang="en-US">
                                            <a:latin typeface="Cambria Math" charset="0"/>
                                          </a:rPr>
                                          <m:t>X</m:t>
                                        </m:r>
                                      </m:e>
                                      <m:sub>
                                        <m:r>
                                          <m:rPr>
                                            <m:sty m:val="p"/>
                                          </m:rPr>
                                          <a:rPr lang="en-US" b="0" i="0" smtClean="0">
                                            <a:latin typeface="Cambria Math" charset="0"/>
                                          </a:rPr>
                                          <m:t>k</m:t>
                                        </m:r>
                                      </m:sub>
                                    </m:sSub>
                                    <m:r>
                                      <a:rPr lang="en-US">
                                        <a:latin typeface="Cambria Math" charset="0"/>
                                      </a:rPr>
                                      <m:t>−</m:t>
                                    </m:r>
                                    <m:r>
                                      <a:rPr lang="en-US" b="0" i="1" smtClean="0">
                                        <a:latin typeface="Cambria Math" charset="0"/>
                                      </a:rPr>
                                      <m:t>𝑚</m:t>
                                    </m:r>
                                  </m:e>
                                </m:d>
                              </m:e>
                            </m:d>
                          </m:e>
                          <m:sup>
                            <m:r>
                              <a:rPr lang="en-US" b="0" i="1" smtClean="0">
                                <a:latin typeface="Cambria Math" charset="0"/>
                              </a:rPr>
                              <m:t>𝑇</m:t>
                            </m:r>
                          </m:sup>
                        </m:sSup>
                      </m:e>
                    </m:nary>
                  </m:oMath>
                </a14:m>
                <a:endParaRPr lang="en-US" dirty="0" smtClean="0"/>
              </a:p>
              <a:p>
                <a:pPr marL="0" indent="0">
                  <a:buNone/>
                </a:pPr>
                <a:r>
                  <a:rPr lang="en-US" dirty="0" smtClean="0"/>
                  <a:t>               </a:t>
                </a:r>
                <a14:m>
                  <m:oMath xmlns:m="http://schemas.openxmlformats.org/officeDocument/2006/math">
                    <m:r>
                      <a:rPr lang="en-US" b="0" i="0" smtClean="0">
                        <a:latin typeface="Cambria Math" charset="0"/>
                      </a:rPr>
                      <m:t>  =</m:t>
                    </m:r>
                    <m:sSup>
                      <m:sSupPr>
                        <m:ctrlPr>
                          <a:rPr lang="en-US" i="1">
                            <a:latin typeface="Cambria Math" charset="0"/>
                          </a:rPr>
                        </m:ctrlPr>
                      </m:sSupPr>
                      <m:e>
                        <m:r>
                          <a:rPr lang="en-US" b="0" i="1" smtClean="0">
                            <a:latin typeface="Cambria Math" charset="0"/>
                          </a:rPr>
                          <m:t> </m:t>
                        </m:r>
                        <m:r>
                          <a:rPr lang="en-US" i="1">
                            <a:latin typeface="Cambria Math" charset="0"/>
                          </a:rPr>
                          <m:t>𝑈</m:t>
                        </m:r>
                      </m:e>
                      <m:sup>
                        <m:r>
                          <a:rPr lang="en-US" i="1">
                            <a:latin typeface="Cambria Math" charset="0"/>
                          </a:rPr>
                          <m:t>𝑇</m:t>
                        </m:r>
                      </m:sup>
                    </m:sSup>
                    <m:r>
                      <a:rPr lang="en-US" i="1">
                        <a:latin typeface="Cambria Math" charset="0"/>
                      </a:rPr>
                      <m:t> </m:t>
                    </m:r>
                    <m:f>
                      <m:fPr>
                        <m:ctrlPr>
                          <a:rPr lang="en-US" i="1">
                            <a:latin typeface="Cambria Math" charset="0"/>
                          </a:rPr>
                        </m:ctrlPr>
                      </m:fPr>
                      <m:num>
                        <m:r>
                          <a:rPr lang="en-US" i="1">
                            <a:latin typeface="Cambria Math" charset="0"/>
                          </a:rPr>
                          <m:t>1</m:t>
                        </m:r>
                      </m:num>
                      <m:den>
                        <m:r>
                          <a:rPr lang="en-US" i="1">
                            <a:latin typeface="Cambria Math" charset="0"/>
                          </a:rPr>
                          <m:t>𝑛</m:t>
                        </m:r>
                      </m:den>
                    </m:f>
                    <m:nary>
                      <m:naryPr>
                        <m:chr m:val="∑"/>
                        <m:ctrlPr>
                          <a:rPr lang="is-IS" i="1">
                            <a:latin typeface="Cambria Math" charset="0"/>
                          </a:rPr>
                        </m:ctrlPr>
                      </m:naryPr>
                      <m:sub>
                        <m:r>
                          <m:rPr>
                            <m:brk m:alnAt="23"/>
                          </m:rPr>
                          <a:rPr lang="en-US" i="1">
                            <a:latin typeface="Cambria Math" charset="0"/>
                          </a:rPr>
                          <m:t>𝑘</m:t>
                        </m:r>
                        <m:r>
                          <a:rPr lang="en-US" i="1">
                            <a:latin typeface="Cambria Math" charset="0"/>
                          </a:rPr>
                          <m:t>=0</m:t>
                        </m:r>
                      </m:sub>
                      <m:sup>
                        <m:r>
                          <a:rPr lang="en-US" i="1">
                            <a:latin typeface="Cambria Math" charset="0"/>
                          </a:rPr>
                          <m:t>𝑛</m:t>
                        </m:r>
                      </m:sup>
                      <m:e>
                        <m:d>
                          <m:dPr>
                            <m:ctrlPr>
                              <a:rPr lang="en-US" i="1">
                                <a:latin typeface="Cambria Math" charset="0"/>
                              </a:rPr>
                            </m:ctrlPr>
                          </m:dPr>
                          <m:e>
                            <m:sSub>
                              <m:sSubPr>
                                <m:ctrlPr>
                                  <a:rPr lang="en-US" i="1">
                                    <a:latin typeface="Cambria Math" charset="0"/>
                                  </a:rPr>
                                </m:ctrlPr>
                              </m:sSubPr>
                              <m:e>
                                <m:r>
                                  <m:rPr>
                                    <m:sty m:val="p"/>
                                  </m:rPr>
                                  <a:rPr lang="en-US">
                                    <a:latin typeface="Cambria Math" charset="0"/>
                                  </a:rPr>
                                  <m:t>X</m:t>
                                </m:r>
                              </m:e>
                              <m:sub>
                                <m:r>
                                  <m:rPr>
                                    <m:sty m:val="p"/>
                                  </m:rPr>
                                  <a:rPr lang="en-US">
                                    <a:latin typeface="Cambria Math" charset="0"/>
                                  </a:rPr>
                                  <m:t>k</m:t>
                                </m:r>
                              </m:sub>
                            </m:sSub>
                            <m:r>
                              <a:rPr lang="en-US">
                                <a:latin typeface="Cambria Math" charset="0"/>
                              </a:rPr>
                              <m:t>−</m:t>
                            </m:r>
                            <m:r>
                              <a:rPr lang="en-US" b="0" i="1" smtClean="0">
                                <a:latin typeface="Cambria Math" charset="0"/>
                              </a:rPr>
                              <m:t>𝑚</m:t>
                            </m:r>
                          </m:e>
                        </m:d>
                      </m:e>
                    </m:nary>
                    <m:sSup>
                      <m:sSupPr>
                        <m:ctrlPr>
                          <a:rPr lang="en-US" i="1">
                            <a:latin typeface="Cambria Math" charset="0"/>
                          </a:rPr>
                        </m:ctrlPr>
                      </m:sSupPr>
                      <m:e>
                        <m:d>
                          <m:dPr>
                            <m:ctrlPr>
                              <a:rPr lang="en-US" i="1">
                                <a:latin typeface="Cambria Math" charset="0"/>
                              </a:rPr>
                            </m:ctrlPr>
                          </m:dPr>
                          <m:e>
                            <m:sSub>
                              <m:sSubPr>
                                <m:ctrlPr>
                                  <a:rPr lang="en-US" i="1">
                                    <a:latin typeface="Cambria Math" charset="0"/>
                                  </a:rPr>
                                </m:ctrlPr>
                              </m:sSubPr>
                              <m:e>
                                <m:r>
                                  <m:rPr>
                                    <m:sty m:val="p"/>
                                  </m:rPr>
                                  <a:rPr lang="en-US">
                                    <a:latin typeface="Cambria Math" charset="0"/>
                                  </a:rPr>
                                  <m:t>X</m:t>
                                </m:r>
                              </m:e>
                              <m:sub>
                                <m:r>
                                  <m:rPr>
                                    <m:sty m:val="p"/>
                                  </m:rPr>
                                  <a:rPr lang="en-US">
                                    <a:latin typeface="Cambria Math" charset="0"/>
                                  </a:rPr>
                                  <m:t>k</m:t>
                                </m:r>
                              </m:sub>
                            </m:sSub>
                            <m:r>
                              <a:rPr lang="en-US">
                                <a:latin typeface="Cambria Math" charset="0"/>
                              </a:rPr>
                              <m:t>−</m:t>
                            </m:r>
                            <m:r>
                              <a:rPr lang="en-US" b="0" i="1" smtClean="0">
                                <a:latin typeface="Cambria Math" charset="0"/>
                              </a:rPr>
                              <m:t>𝑚</m:t>
                            </m:r>
                          </m:e>
                        </m:d>
                      </m:e>
                      <m:sup>
                        <m:r>
                          <a:rPr lang="en-US" i="1">
                            <a:latin typeface="Cambria Math" charset="0"/>
                          </a:rPr>
                          <m:t>𝑇</m:t>
                        </m:r>
                      </m:sup>
                    </m:sSup>
                    <m:r>
                      <a:rPr lang="en-US" i="1">
                        <a:latin typeface="Cambria Math" charset="0"/>
                      </a:rPr>
                      <m:t> </m:t>
                    </m:r>
                    <m:r>
                      <a:rPr lang="en-US" i="1">
                        <a:latin typeface="Cambria Math" charset="0"/>
                      </a:rPr>
                      <m:t>𝑈</m:t>
                    </m:r>
                    <m:r>
                      <a:rPr lang="en-US" i="1">
                        <a:latin typeface="Cambria Math" charset="0"/>
                      </a:rPr>
                      <m:t> </m:t>
                    </m:r>
                  </m:oMath>
                </a14:m>
                <a:endParaRPr lang="en-US" dirty="0" smtClean="0"/>
              </a:p>
              <a:p>
                <a:pPr marL="0" indent="0">
                  <a:buNone/>
                </a:pPr>
                <a:r>
                  <a:rPr lang="en-US" b="0" dirty="0" smtClean="0"/>
                  <a:t> 	       </a:t>
                </a:r>
                <a14:m>
                  <m:oMath xmlns:m="http://schemas.openxmlformats.org/officeDocument/2006/math">
                    <m:r>
                      <a:rPr lang="en-US" b="0" i="0" smtClean="0">
                        <a:latin typeface="Cambria Math" charset="0"/>
                      </a:rPr>
                      <m:t> </m:t>
                    </m:r>
                    <m:r>
                      <a:rPr lang="en-US" b="0" i="1" smtClean="0">
                        <a:latin typeface="Cambria Math" charset="0"/>
                      </a:rPr>
                      <m:t>= </m:t>
                    </m:r>
                    <m:sSup>
                      <m:sSupPr>
                        <m:ctrlPr>
                          <a:rPr lang="en-US" i="1">
                            <a:latin typeface="Cambria Math" charset="0"/>
                          </a:rPr>
                        </m:ctrlPr>
                      </m:sSupPr>
                      <m:e>
                        <m:r>
                          <a:rPr lang="en-US" i="1">
                            <a:latin typeface="Cambria Math" charset="0"/>
                          </a:rPr>
                          <m:t>𝑈</m:t>
                        </m:r>
                      </m:e>
                      <m:sup>
                        <m:r>
                          <a:rPr lang="en-US" i="1">
                            <a:latin typeface="Cambria Math" charset="0"/>
                          </a:rPr>
                          <m:t>𝑇</m:t>
                        </m:r>
                      </m:sup>
                    </m:sSup>
                    <m:r>
                      <a:rPr lang="en-US" i="1">
                        <a:latin typeface="Cambria Math" charset="0"/>
                      </a:rPr>
                      <m:t>∑ </m:t>
                    </m:r>
                    <m:r>
                      <a:rPr lang="en-US" i="1">
                        <a:latin typeface="Cambria Math" charset="0"/>
                      </a:rPr>
                      <m:t>𝑈</m:t>
                    </m:r>
                    <m:r>
                      <a:rPr lang="en-US" i="1">
                        <a:latin typeface="Cambria Math" charset="0"/>
                      </a:rPr>
                      <m:t> </m:t>
                    </m:r>
                  </m:oMath>
                </a14:m>
                <a:endParaRPr lang="en-US" dirty="0" smtClean="0"/>
              </a:p>
              <a:p>
                <a:endParaRPr lang="en-US" dirty="0" smtClean="0"/>
              </a:p>
              <a:p>
                <a:endParaRPr lang="en-US" dirty="0" smtClean="0"/>
              </a:p>
              <a:p>
                <a:r>
                  <a:rPr lang="en-US" dirty="0" smtClean="0"/>
                  <a:t>Variance of </a:t>
                </a:r>
                <a14:m>
                  <m:oMath xmlns:m="http://schemas.openxmlformats.org/officeDocument/2006/math">
                    <m:r>
                      <a:rPr lang="en-US" i="1">
                        <a:latin typeface="Cambria Math" charset="0"/>
                      </a:rPr>
                      <m:t>𝑌</m:t>
                    </m:r>
                  </m:oMath>
                </a14:m>
                <a:r>
                  <a:rPr lang="en-US" dirty="0" smtClean="0"/>
                  <a:t> :  </a:t>
                </a:r>
                <a14:m>
                  <m:oMath xmlns:m="http://schemas.openxmlformats.org/officeDocument/2006/math">
                    <m:sSup>
                      <m:sSupPr>
                        <m:ctrlPr>
                          <a:rPr lang="en-US" b="0" i="1" dirty="0" smtClean="0">
                            <a:latin typeface="Cambria Math" charset="0"/>
                          </a:rPr>
                        </m:ctrlPr>
                      </m:sSupPr>
                      <m:e>
                        <m:r>
                          <a:rPr lang="en-US" b="0" i="1" dirty="0" smtClean="0">
                            <a:latin typeface="Cambria Math" charset="0"/>
                          </a:rPr>
                          <m:t>𝜎</m:t>
                        </m:r>
                      </m:e>
                      <m:sup>
                        <m:r>
                          <a:rPr lang="en-US" b="0" i="1" dirty="0" smtClean="0">
                            <a:latin typeface="Cambria Math" charset="0"/>
                          </a:rPr>
                          <m:t>′2</m:t>
                        </m:r>
                      </m:sup>
                    </m:sSup>
                    <m:d>
                      <m:dPr>
                        <m:ctrlPr>
                          <a:rPr lang="en-US" b="0" i="1" dirty="0" smtClean="0">
                            <a:latin typeface="Cambria Math" charset="0"/>
                          </a:rPr>
                        </m:ctrlPr>
                      </m:dPr>
                      <m:e>
                        <m:r>
                          <a:rPr lang="en-US" b="0" i="1" dirty="0" smtClean="0">
                            <a:latin typeface="Cambria Math" charset="0"/>
                          </a:rPr>
                          <m:t>𝑈</m:t>
                        </m:r>
                      </m:e>
                    </m:d>
                  </m:oMath>
                </a14:m>
                <a:endParaRPr lang="en-US" b="0" dirty="0" smtClean="0"/>
              </a:p>
              <a:p>
                <a:pPr marL="0" indent="0">
                  <a:buNone/>
                </a:pPr>
                <a:r>
                  <a:rPr lang="en-US" dirty="0" smtClean="0"/>
                  <a:t>         	       </a:t>
                </a:r>
                <a14:m>
                  <m:oMath xmlns:m="http://schemas.openxmlformats.org/officeDocument/2006/math">
                    <m:sSup>
                      <m:sSupPr>
                        <m:ctrlPr>
                          <a:rPr lang="en-US" i="1" dirty="0">
                            <a:latin typeface="Cambria Math" charset="0"/>
                          </a:rPr>
                        </m:ctrlPr>
                      </m:sSupPr>
                      <m:e>
                        <m:r>
                          <a:rPr lang="en-US" i="1" dirty="0">
                            <a:latin typeface="Cambria Math" charset="0"/>
                          </a:rPr>
                          <m:t>𝜎</m:t>
                        </m:r>
                      </m:e>
                      <m:sup>
                        <m:r>
                          <a:rPr lang="en-US" i="1" dirty="0">
                            <a:latin typeface="Cambria Math" charset="0"/>
                          </a:rPr>
                          <m:t>′2</m:t>
                        </m:r>
                      </m:sup>
                    </m:sSup>
                    <m:d>
                      <m:dPr>
                        <m:ctrlPr>
                          <a:rPr lang="en-US" i="1" dirty="0">
                            <a:latin typeface="Cambria Math" charset="0"/>
                          </a:rPr>
                        </m:ctrlPr>
                      </m:dPr>
                      <m:e>
                        <m:r>
                          <a:rPr lang="en-US" i="1" dirty="0">
                            <a:latin typeface="Cambria Math" charset="0"/>
                          </a:rPr>
                          <m:t>𝑈</m:t>
                        </m:r>
                      </m:e>
                    </m:d>
                    <m:r>
                      <a:rPr lang="en-US" i="1">
                        <a:latin typeface="Cambria Math" charset="0"/>
                      </a:rPr>
                      <m:t>=</m:t>
                    </m:r>
                    <m:r>
                      <a:rPr lang="en-US" b="0" i="1" smtClean="0">
                        <a:latin typeface="Cambria Math" charset="0"/>
                      </a:rPr>
                      <m:t>𝑡𝑟</m:t>
                    </m:r>
                    <m:r>
                      <a:rPr lang="en-US" b="0" i="1" smtClean="0">
                        <a:latin typeface="Cambria Math" charset="0"/>
                      </a:rPr>
                      <m:t> </m:t>
                    </m:r>
                    <m:d>
                      <m:dPr>
                        <m:begChr m:val="["/>
                        <m:endChr m:val="]"/>
                        <m:ctrlPr>
                          <a:rPr lang="en-US" b="0" i="1" smtClean="0">
                            <a:latin typeface="Cambria Math" charset="0"/>
                          </a:rPr>
                        </m:ctrlPr>
                      </m:dPr>
                      <m:e>
                        <m:sSup>
                          <m:sSupPr>
                            <m:ctrlPr>
                              <a:rPr lang="en-US" i="1">
                                <a:latin typeface="Cambria Math" charset="0"/>
                              </a:rPr>
                            </m:ctrlPr>
                          </m:sSupPr>
                          <m:e>
                            <m:r>
                              <a:rPr lang="en-US" i="1">
                                <a:latin typeface="Cambria Math" charset="0"/>
                              </a:rPr>
                              <m:t>𝑈</m:t>
                            </m:r>
                          </m:e>
                          <m:sup>
                            <m:r>
                              <a:rPr lang="en-US" i="1">
                                <a:latin typeface="Cambria Math" charset="0"/>
                              </a:rPr>
                              <m:t>𝑇</m:t>
                            </m:r>
                          </m:sup>
                        </m:sSup>
                        <m:r>
                          <a:rPr lang="en-US" i="1">
                            <a:latin typeface="Cambria Math" charset="0"/>
                          </a:rPr>
                          <m:t>∑ </m:t>
                        </m:r>
                        <m:r>
                          <a:rPr lang="en-US" i="1">
                            <a:latin typeface="Cambria Math" charset="0"/>
                          </a:rPr>
                          <m:t>𝑈</m:t>
                        </m:r>
                      </m:e>
                    </m:d>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6738" y="1340769"/>
                <a:ext cx="8001000" cy="4896544"/>
              </a:xfrm>
              <a:blipFill rotWithShape="0">
                <a:blip r:embed="rId2"/>
                <a:stretch>
                  <a:fillRect l="-1067" t="-9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987824" y="4221088"/>
                <a:ext cx="6696744" cy="400110"/>
              </a:xfrm>
              <a:prstGeom prst="rect">
                <a:avLst/>
              </a:prstGeom>
              <a:noFill/>
            </p:spPr>
            <p:txBody>
              <a:bodyPr wrap="square" rtlCol="0">
                <a:spAutoFit/>
              </a:bodyPr>
              <a:lstStyle/>
              <a:p>
                <a14:m>
                  <m:oMath xmlns:m="http://schemas.openxmlformats.org/officeDocument/2006/math">
                    <m:r>
                      <a:rPr lang="en-US" sz="2000" i="1">
                        <a:latin typeface="Cambria Math" charset="0"/>
                      </a:rPr>
                      <m:t>∑</m:t>
                    </m:r>
                  </m:oMath>
                </a14:m>
                <a:r>
                  <a:rPr lang="en-US" sz="2000" dirty="0" smtClean="0"/>
                  <a:t> is variance-covariance matrix of original data</a:t>
                </a:r>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2987824" y="4221088"/>
                <a:ext cx="6696744" cy="400110"/>
              </a:xfrm>
              <a:prstGeom prst="rect">
                <a:avLst/>
              </a:prstGeom>
              <a:blipFill rotWithShape="0">
                <a:blip r:embed="rId3"/>
                <a:stretch>
                  <a:fillRect l="-455"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2082940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012429" y="2755690"/>
            <a:ext cx="2133600" cy="1193800"/>
          </a:xfrm>
          <a:prstGeom prst="rect">
            <a:avLst/>
          </a:prstGeom>
        </p:spPr>
      </p:pic>
      <p:sp>
        <p:nvSpPr>
          <p:cNvPr id="2" name="Title 1"/>
          <p:cNvSpPr>
            <a:spLocks noGrp="1"/>
          </p:cNvSpPr>
          <p:nvPr>
            <p:ph type="title"/>
          </p:nvPr>
        </p:nvSpPr>
        <p:spPr/>
        <p:txBody>
          <a:bodyPr/>
          <a:lstStyle/>
          <a:p>
            <a:r>
              <a:rPr lang="en-US" dirty="0" smtClean="0"/>
              <a:t>PCA</a:t>
            </a:r>
            <a:endParaRPr lang="en-US" dirty="0"/>
          </a:p>
        </p:txBody>
      </p:sp>
      <mc:AlternateContent xmlns:mc="http://schemas.openxmlformats.org/markup-compatibility/2006">
        <mc:Choice xmlns:a14="http://schemas.microsoft.com/office/drawing/2010/main" Requires="a14">
          <p:sp>
            <p:nvSpPr>
              <p:cNvPr id="4" name="Content Placeholder 2"/>
              <p:cNvSpPr txBox="1">
                <a:spLocks/>
              </p:cNvSpPr>
              <p:nvPr/>
            </p:nvSpPr>
            <p:spPr bwMode="auto">
              <a:xfrm>
                <a:off x="574675" y="1417123"/>
                <a:ext cx="8001000"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5000"/>
                  </a:spcBef>
                  <a:spcAft>
                    <a:spcPct val="0"/>
                  </a:spcAft>
                  <a:buClr>
                    <a:srgbClr val="FF8800"/>
                  </a:buClr>
                  <a:buFont typeface="Wingdings" charset="2"/>
                  <a:buChar char="q"/>
                  <a:defRPr kumimoji="1" sz="2400" baseline="0">
                    <a:solidFill>
                      <a:schemeClr val="tx1"/>
                    </a:solidFill>
                    <a:latin typeface="Meiryo" charset="-128"/>
                    <a:ea typeface="Meiryo" charset="-128"/>
                    <a:cs typeface="Meiryo" charset="-128"/>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Meiryo" charset="-128"/>
                    <a:ea typeface="Meiryo" charset="-128"/>
                    <a:cs typeface="Meiryo" charset="-128"/>
                  </a:defRPr>
                </a:lvl2pPr>
                <a:lvl3pPr marL="1304925" indent="-395288" algn="l" rtl="0" eaLnBrk="1" fontAlgn="base" hangingPunct="1">
                  <a:spcBef>
                    <a:spcPct val="20000"/>
                  </a:spcBef>
                  <a:spcAft>
                    <a:spcPct val="0"/>
                  </a:spcAft>
                  <a:buClr>
                    <a:srgbClr val="FF8800"/>
                  </a:buClr>
                  <a:buFont typeface="Arial" charset="0"/>
                  <a:buChar char="•"/>
                  <a:defRPr kumimoji="1" sz="1800" baseline="0">
                    <a:solidFill>
                      <a:schemeClr val="tx1"/>
                    </a:solidFill>
                    <a:latin typeface="Meiryo" charset="-128"/>
                    <a:ea typeface="Meiryo" charset="-128"/>
                    <a:cs typeface="Meiryo" charset="-128"/>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a:lstStyle>
              <a:p>
                <a:pPr marL="0" indent="0">
                  <a:buNone/>
                </a:pPr>
                <a14:m>
                  <m:oMath xmlns:m="http://schemas.openxmlformats.org/officeDocument/2006/math">
                    <m:r>
                      <a:rPr lang="en-US" i="1" smtClean="0">
                        <a:latin typeface="Cambria Math" charset="0"/>
                      </a:rPr>
                      <m:t>𝑎𝑟𝑔</m:t>
                    </m:r>
                    <m:func>
                      <m:funcPr>
                        <m:ctrlPr>
                          <a:rPr lang="en-US" i="1">
                            <a:latin typeface="Cambria Math" charset="0"/>
                          </a:rPr>
                        </m:ctrlPr>
                      </m:funcPr>
                      <m:fName>
                        <m:limLow>
                          <m:limLowPr>
                            <m:ctrlPr>
                              <a:rPr lang="en-US" i="1">
                                <a:latin typeface="Cambria Math" charset="0"/>
                              </a:rPr>
                            </m:ctrlPr>
                          </m:limLowPr>
                          <m:e>
                            <m:r>
                              <m:rPr>
                                <m:sty m:val="p"/>
                              </m:rPr>
                              <a:rPr lang="en-US">
                                <a:latin typeface="Cambria Math" charset="0"/>
                              </a:rPr>
                              <m:t>max</m:t>
                            </m:r>
                          </m:e>
                          <m:lim>
                            <m:r>
                              <a:rPr lang="en-US" i="1">
                                <a:latin typeface="Cambria Math" charset="0"/>
                              </a:rPr>
                              <m:t>𝑈</m:t>
                            </m:r>
                          </m:lim>
                        </m:limLow>
                      </m:fName>
                      <m:e>
                        <m:sSup>
                          <m:sSupPr>
                            <m:ctrlPr>
                              <a:rPr lang="en-US" i="1" dirty="0">
                                <a:latin typeface="Cambria Math" charset="0"/>
                              </a:rPr>
                            </m:ctrlPr>
                          </m:sSupPr>
                          <m:e>
                            <m:r>
                              <a:rPr lang="en-US" i="1" dirty="0">
                                <a:latin typeface="Cambria Math" charset="0"/>
                              </a:rPr>
                              <m:t>𝜎</m:t>
                            </m:r>
                          </m:e>
                          <m:sup>
                            <m:r>
                              <a:rPr lang="en-US" i="1" dirty="0">
                                <a:latin typeface="Cambria Math" charset="0"/>
                              </a:rPr>
                              <m:t>′2</m:t>
                            </m:r>
                          </m:sup>
                        </m:sSup>
                        <m:d>
                          <m:dPr>
                            <m:ctrlPr>
                              <a:rPr lang="en-US" i="1" dirty="0">
                                <a:latin typeface="Cambria Math" charset="0"/>
                              </a:rPr>
                            </m:ctrlPr>
                          </m:dPr>
                          <m:e>
                            <m:r>
                              <a:rPr lang="en-US" i="1" dirty="0">
                                <a:latin typeface="Cambria Math" charset="0"/>
                              </a:rPr>
                              <m:t>𝑈</m:t>
                            </m:r>
                          </m:e>
                        </m:d>
                        <m:r>
                          <m:rPr>
                            <m:nor/>
                          </m:rPr>
                          <a:rPr lang="en-US" dirty="0"/>
                          <m:t> </m:t>
                        </m:r>
                      </m:e>
                    </m:func>
                  </m:oMath>
                </a14:m>
                <a:r>
                  <a:rPr lang="en-US" dirty="0"/>
                  <a:t> </a:t>
                </a:r>
                <a:r>
                  <a:rPr lang="en-US" sz="2000" dirty="0"/>
                  <a:t>on condition that</a:t>
                </a:r>
                <a14:m>
                  <m:oMath xmlns:m="http://schemas.openxmlformats.org/officeDocument/2006/math">
                    <m:sSup>
                      <m:sSupPr>
                        <m:ctrlPr>
                          <a:rPr lang="en-US" i="1">
                            <a:latin typeface="Cambria Math" charset="0"/>
                          </a:rPr>
                        </m:ctrlPr>
                      </m:sSupPr>
                      <m:e>
                        <m:r>
                          <a:rPr lang="en-US" i="1">
                            <a:latin typeface="Cambria Math" charset="0"/>
                          </a:rPr>
                          <m:t>  </m:t>
                        </m:r>
                        <m:r>
                          <a:rPr lang="en-US" i="1">
                            <a:latin typeface="Cambria Math" charset="0"/>
                          </a:rPr>
                          <m:t>𝑈</m:t>
                        </m:r>
                      </m:e>
                      <m:sup>
                        <m:r>
                          <a:rPr lang="en-US" i="1">
                            <a:latin typeface="Cambria Math" charset="0"/>
                          </a:rPr>
                          <m:t>𝑇</m:t>
                        </m:r>
                      </m:sup>
                    </m:sSup>
                    <m:r>
                      <a:rPr lang="en-US" i="1">
                        <a:latin typeface="Cambria Math" charset="0"/>
                      </a:rPr>
                      <m:t>𝑈</m:t>
                    </m:r>
                    <m:r>
                      <m:rPr>
                        <m:nor/>
                      </m:rPr>
                      <a:rPr lang="en-US" i="1" dirty="0"/>
                      <m:t> </m:t>
                    </m:r>
                  </m:oMath>
                </a14:m>
                <a:r>
                  <a:rPr lang="en-US" dirty="0"/>
                  <a:t>= </a:t>
                </a:r>
                <a:r>
                  <a:rPr lang="en-US" dirty="0" smtClean="0"/>
                  <a:t>I</a:t>
                </a:r>
                <a:endParaRPr lang="en-US" dirty="0"/>
              </a:p>
              <a:p>
                <a:pPr marL="0" indent="0">
                  <a:buNone/>
                </a:pPr>
                <a:endParaRPr lang="en-US" sz="2000" kern="0" dirty="0" smtClean="0"/>
              </a:p>
              <a:p>
                <a:pPr>
                  <a:buFont typeface="Wingdings" charset="2"/>
                  <a:buChar char="Ø"/>
                </a:pPr>
                <a:r>
                  <a:rPr lang="en-US" sz="2200" kern="0" dirty="0"/>
                  <a:t>method of Lagrange </a:t>
                </a:r>
                <a:r>
                  <a:rPr lang="en-US" sz="2200" kern="0" dirty="0" smtClean="0"/>
                  <a:t>multiplier</a:t>
                </a:r>
              </a:p>
              <a:p>
                <a:pPr marL="0" indent="0">
                  <a:buNone/>
                </a:pPr>
                <a:r>
                  <a:rPr lang="en-US" sz="2000" kern="0" dirty="0" smtClean="0"/>
                  <a:t>	</a:t>
                </a:r>
                <a14:m>
                  <m:oMath xmlns:m="http://schemas.openxmlformats.org/officeDocument/2006/math">
                    <m:sSup>
                      <m:sSupPr>
                        <m:ctrlPr>
                          <a:rPr lang="en-US" i="1" dirty="0">
                            <a:latin typeface="Cambria Math" charset="0"/>
                          </a:rPr>
                        </m:ctrlPr>
                      </m:sSupPr>
                      <m:e>
                        <m:r>
                          <a:rPr lang="en-US" i="1" dirty="0">
                            <a:latin typeface="Cambria Math" charset="0"/>
                          </a:rPr>
                          <m:t>𝜎</m:t>
                        </m:r>
                      </m:e>
                      <m:sup>
                        <m:r>
                          <a:rPr lang="en-US" i="1" dirty="0">
                            <a:latin typeface="Cambria Math" charset="0"/>
                          </a:rPr>
                          <m:t>′2</m:t>
                        </m:r>
                      </m:sup>
                    </m:sSup>
                    <m:d>
                      <m:dPr>
                        <m:ctrlPr>
                          <a:rPr lang="en-US" i="1" dirty="0">
                            <a:latin typeface="Cambria Math" charset="0"/>
                          </a:rPr>
                        </m:ctrlPr>
                      </m:dPr>
                      <m:e>
                        <m:r>
                          <a:rPr lang="en-US" i="1" dirty="0">
                            <a:latin typeface="Cambria Math" charset="0"/>
                          </a:rPr>
                          <m:t>𝑈</m:t>
                        </m:r>
                      </m:e>
                    </m:d>
                    <m:r>
                      <a:rPr lang="en-US" i="1">
                        <a:latin typeface="Cambria Math" charset="0"/>
                      </a:rPr>
                      <m:t>=</m:t>
                    </m:r>
                    <m:r>
                      <a:rPr lang="en-US" i="1">
                        <a:latin typeface="Cambria Math" charset="0"/>
                      </a:rPr>
                      <m:t>𝑡𝑟</m:t>
                    </m:r>
                    <m:r>
                      <a:rPr lang="en-US" i="1">
                        <a:latin typeface="Cambria Math" charset="0"/>
                      </a:rPr>
                      <m:t> </m:t>
                    </m:r>
                    <m:d>
                      <m:dPr>
                        <m:begChr m:val="["/>
                        <m:endChr m:val="]"/>
                        <m:ctrlPr>
                          <a:rPr lang="en-US" i="1">
                            <a:latin typeface="Cambria Math" charset="0"/>
                          </a:rPr>
                        </m:ctrlPr>
                      </m:dPr>
                      <m:e>
                        <m:sSup>
                          <m:sSupPr>
                            <m:ctrlPr>
                              <a:rPr lang="en-US" i="1">
                                <a:latin typeface="Cambria Math" charset="0"/>
                              </a:rPr>
                            </m:ctrlPr>
                          </m:sSupPr>
                          <m:e>
                            <m:r>
                              <a:rPr lang="en-US" i="1">
                                <a:latin typeface="Cambria Math" charset="0"/>
                              </a:rPr>
                              <m:t>𝑈</m:t>
                            </m:r>
                          </m:e>
                          <m:sup>
                            <m:r>
                              <a:rPr lang="en-US" i="1">
                                <a:latin typeface="Cambria Math" charset="0"/>
                              </a:rPr>
                              <m:t>𝑇</m:t>
                            </m:r>
                          </m:sup>
                        </m:sSup>
                        <m:r>
                          <a:rPr lang="en-US" i="1">
                            <a:latin typeface="Cambria Math" charset="0"/>
                          </a:rPr>
                          <m:t>∑ </m:t>
                        </m:r>
                        <m:r>
                          <a:rPr lang="en-US" i="1">
                            <a:latin typeface="Cambria Math" charset="0"/>
                          </a:rPr>
                          <m:t>𝑈</m:t>
                        </m:r>
                      </m:e>
                    </m:d>
                    <m:r>
                      <a:rPr lang="en-US" kern="0" smtClean="0">
                        <a:latin typeface="Cambria Math" charset="0"/>
                      </a:rPr>
                      <m:t>−</m:t>
                    </m:r>
                    <m:r>
                      <a:rPr lang="en-US" b="0" i="1" kern="0" smtClean="0">
                        <a:latin typeface="Cambria Math" charset="0"/>
                      </a:rPr>
                      <m:t>𝑡𝑟</m:t>
                    </m:r>
                    <m:d>
                      <m:dPr>
                        <m:begChr m:val="["/>
                        <m:endChr m:val="]"/>
                        <m:ctrlPr>
                          <a:rPr lang="en-US" b="0" i="1" kern="0" smtClean="0">
                            <a:latin typeface="Cambria Math" charset="0"/>
                          </a:rPr>
                        </m:ctrlPr>
                      </m:dPr>
                      <m:e>
                        <m:r>
                          <a:rPr lang="en-US" i="1" kern="0">
                            <a:latin typeface="Cambria Math" charset="0"/>
                          </a:rPr>
                          <m:t>(</m:t>
                        </m:r>
                        <m:sSup>
                          <m:sSupPr>
                            <m:ctrlPr>
                              <a:rPr lang="en-US" i="1" kern="0">
                                <a:latin typeface="Cambria Math" charset="0"/>
                              </a:rPr>
                            </m:ctrlPr>
                          </m:sSupPr>
                          <m:e>
                            <m:r>
                              <a:rPr lang="en-US" i="1" kern="0">
                                <a:latin typeface="Cambria Math" charset="0"/>
                              </a:rPr>
                              <m:t>  </m:t>
                            </m:r>
                            <m:r>
                              <a:rPr lang="en-US" i="1" kern="0">
                                <a:latin typeface="Cambria Math" charset="0"/>
                              </a:rPr>
                              <m:t>𝑈</m:t>
                            </m:r>
                          </m:e>
                          <m:sup>
                            <m:r>
                              <a:rPr lang="en-US" i="1" kern="0">
                                <a:latin typeface="Cambria Math" charset="0"/>
                              </a:rPr>
                              <m:t>𝑇</m:t>
                            </m:r>
                          </m:sup>
                        </m:sSup>
                        <m:r>
                          <a:rPr lang="en-US" i="1" kern="0">
                            <a:latin typeface="Cambria Math" charset="0"/>
                          </a:rPr>
                          <m:t>𝑈</m:t>
                        </m:r>
                        <m:r>
                          <a:rPr lang="en-US" i="1" kern="0">
                            <a:latin typeface="Cambria Math" charset="0"/>
                          </a:rPr>
                          <m:t>−</m:t>
                        </m:r>
                        <m:r>
                          <a:rPr lang="en-US" i="1" kern="0">
                            <a:latin typeface="Cambria Math" charset="0"/>
                          </a:rPr>
                          <m:t>𝐼</m:t>
                        </m:r>
                        <m:r>
                          <a:rPr lang="en-US" i="1" kern="0">
                            <a:latin typeface="Cambria Math" charset="0"/>
                          </a:rPr>
                          <m:t>)</m:t>
                        </m:r>
                        <m:r>
                          <m:rPr>
                            <m:nor/>
                          </m:rPr>
                          <a:rPr lang="el-GR" kern="0" dirty="0">
                            <a:ea typeface="Cambria Math" charset="0"/>
                            <a:cs typeface="Cambria Math" charset="0"/>
                          </a:rPr>
                          <m:t> </m:t>
                        </m:r>
                        <m:r>
                          <m:rPr>
                            <m:sty m:val="p"/>
                          </m:rPr>
                          <a:rPr lang="el-GR" i="1" kern="0">
                            <a:latin typeface="Cambria Math" charset="0"/>
                            <a:ea typeface="Cambria Math" charset="0"/>
                            <a:cs typeface="Cambria Math" charset="0"/>
                          </a:rPr>
                          <m:t>Λ</m:t>
                        </m:r>
                        <m:r>
                          <m:rPr>
                            <m:nor/>
                          </m:rPr>
                          <a:rPr lang="en-US" kern="0" dirty="0"/>
                          <m:t> </m:t>
                        </m:r>
                      </m:e>
                    </m:d>
                  </m:oMath>
                </a14:m>
                <a:endParaRPr lang="en-US" sz="1600" kern="0" dirty="0" smtClean="0"/>
              </a:p>
              <a:p>
                <a:pPr marL="0" indent="0">
                  <a:buFont typeface="Wingdings" charset="2"/>
                  <a:buNone/>
                </a:pPr>
                <a:endParaRPr lang="en-US" kern="0" dirty="0" smtClean="0"/>
              </a:p>
              <a:p>
                <a:pPr marL="0" indent="0">
                  <a:buFont typeface="Wingdings" charset="2"/>
                  <a:buNone/>
                </a:pPr>
                <a:r>
                  <a:rPr lang="en-US" kern="0" dirty="0" smtClean="0"/>
                  <a:t>			</a:t>
                </a:r>
                <a:endParaRPr lang="en-US" kern="0" dirty="0"/>
              </a:p>
            </p:txBody>
          </p:sp>
        </mc:Choice>
        <mc:Fallback>
          <p:sp>
            <p:nvSpPr>
              <p:cNvPr id="4" name="Content Placeholder 2"/>
              <p:cNvSpPr txBox="1">
                <a:spLocks noRot="1" noChangeAspect="1" noMove="1" noResize="1" noEditPoints="1" noAdjustHandles="1" noChangeArrowheads="1" noChangeShapeType="1" noTextEdit="1"/>
              </p:cNvSpPr>
              <p:nvPr/>
            </p:nvSpPr>
            <p:spPr bwMode="auto">
              <a:xfrm>
                <a:off x="574675" y="1417123"/>
                <a:ext cx="8001000" cy="2088232"/>
              </a:xfrm>
              <a:prstGeom prst="rect">
                <a:avLst/>
              </a:prstGeom>
              <a:blipFill rotWithShape="0">
                <a:blip r:embed="rId3"/>
                <a:stretch>
                  <a:fillRect l="-838" t="-292"/>
                </a:stretch>
              </a:blipFill>
              <a:ln w="9525">
                <a:noFill/>
                <a:miter lim="800000"/>
                <a:headEnd/>
                <a:tailEnd/>
              </a:ln>
            </p:spPr>
            <p:txBody>
              <a:bodyPr/>
              <a:lstStyle/>
              <a:p>
                <a:r>
                  <a:rPr lang="en-US">
                    <a:noFill/>
                  </a:rPr>
                  <a:t> </a:t>
                </a:r>
              </a:p>
            </p:txBody>
          </p:sp>
        </mc:Fallback>
      </mc:AlternateContent>
      <p:sp>
        <p:nvSpPr>
          <p:cNvPr id="5" name="Right Arrow 4"/>
          <p:cNvSpPr/>
          <p:nvPr/>
        </p:nvSpPr>
        <p:spPr>
          <a:xfrm>
            <a:off x="1835696" y="3661492"/>
            <a:ext cx="1080120" cy="43204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dirty="0" smtClean="0">
              <a:solidFill>
                <a:schemeClr val="accent2"/>
              </a:solidFill>
            </a:endParaRPr>
          </a:p>
        </p:txBody>
      </p:sp>
      <mc:AlternateContent xmlns:mc="http://schemas.openxmlformats.org/markup-compatibility/2006">
        <mc:Choice xmlns:a14="http://schemas.microsoft.com/office/drawing/2010/main" Requires="a14">
          <p:sp>
            <p:nvSpPr>
              <p:cNvPr id="6" name="TextBox 5"/>
              <p:cNvSpPr txBox="1"/>
              <p:nvPr/>
            </p:nvSpPr>
            <p:spPr>
              <a:xfrm>
                <a:off x="2915816" y="3548265"/>
                <a:ext cx="31289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m:t>
                      </m:r>
                      <m:r>
                        <a:rPr lang="en-US" sz="2800" b="0" i="1" smtClean="0">
                          <a:latin typeface="Cambria Math" charset="0"/>
                        </a:rPr>
                        <m:t>𝑈</m:t>
                      </m:r>
                      <m:r>
                        <a:rPr lang="en-US" sz="2800" b="0" i="1" smtClean="0">
                          <a:latin typeface="Cambria Math" charset="0"/>
                        </a:rPr>
                        <m:t>=</m:t>
                      </m:r>
                      <m:r>
                        <a:rPr lang="en-US" sz="2800" b="0" i="1" smtClean="0">
                          <a:latin typeface="Cambria Math" charset="0"/>
                        </a:rPr>
                        <m:t>𝑈</m:t>
                      </m:r>
                      <m:r>
                        <m:rPr>
                          <m:sty m:val="p"/>
                        </m:rPr>
                        <a:rPr lang="en-US" sz="2800" b="0" i="0" smtClean="0">
                          <a:latin typeface="Cambria Math" charset="0"/>
                        </a:rPr>
                        <m:t>Λ</m:t>
                      </m:r>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915816" y="3548265"/>
                <a:ext cx="3128933"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758751" y="4363377"/>
                <a:ext cx="7632848" cy="1569660"/>
              </a:xfrm>
              <a:prstGeom prst="rect">
                <a:avLst/>
              </a:prstGeom>
            </p:spPr>
            <p:txBody>
              <a:bodyPr wrap="square">
                <a:spAutoFit/>
              </a:bodyPr>
              <a:lstStyle/>
              <a:p>
                <a:pPr>
                  <a:lnSpc>
                    <a:spcPct val="200000"/>
                  </a:lnSpc>
                </a:pPr>
                <a:r>
                  <a:rPr lang="en-US" sz="2400" dirty="0" smtClean="0"/>
                  <a:t>Therefore, elements of </a:t>
                </a:r>
                <a14:m>
                  <m:oMath xmlns:m="http://schemas.openxmlformats.org/officeDocument/2006/math">
                    <m:r>
                      <a:rPr lang="en-US" sz="2400" b="0" i="1" smtClean="0">
                        <a:latin typeface="Cambria Math" charset="0"/>
                      </a:rPr>
                      <m:t>𝑈</m:t>
                    </m:r>
                  </m:oMath>
                </a14:m>
                <a:r>
                  <a:rPr lang="en-US" sz="2400" dirty="0" smtClean="0"/>
                  <a:t> are eigenvectors of </a:t>
                </a:r>
                <a14:m>
                  <m:oMath xmlns:m="http://schemas.openxmlformats.org/officeDocument/2006/math">
                    <m:r>
                      <a:rPr lang="en-US" sz="2400" i="1">
                        <a:latin typeface="Cambria Math" charset="0"/>
                      </a:rPr>
                      <m:t>∑</m:t>
                    </m:r>
                  </m:oMath>
                </a14:m>
                <a:endParaRPr lang="en-US" sz="2400" dirty="0" smtClean="0"/>
              </a:p>
              <a:p>
                <a:pPr>
                  <a:lnSpc>
                    <a:spcPct val="200000"/>
                  </a:lnSpc>
                </a:pPr>
                <a:r>
                  <a:rPr lang="en-US" sz="2400" dirty="0" smtClean="0"/>
                  <a:t> elements of </a:t>
                </a:r>
                <a14:m>
                  <m:oMath xmlns:m="http://schemas.openxmlformats.org/officeDocument/2006/math">
                    <m:r>
                      <m:rPr>
                        <m:sty m:val="p"/>
                      </m:rPr>
                      <a:rPr lang="el-GR" sz="2400" i="1" kern="0">
                        <a:latin typeface="Cambria Math" charset="0"/>
                        <a:ea typeface="Cambria Math" charset="0"/>
                        <a:cs typeface="Cambria Math" charset="0"/>
                      </a:rPr>
                      <m:t>Λ</m:t>
                    </m:r>
                  </m:oMath>
                </a14:m>
                <a:r>
                  <a:rPr lang="en-US" sz="2400" dirty="0" smtClean="0"/>
                  <a:t> are eigenvalues of </a:t>
                </a:r>
                <a14:m>
                  <m:oMath xmlns:m="http://schemas.openxmlformats.org/officeDocument/2006/math">
                    <m:r>
                      <a:rPr lang="en-US" sz="2400" i="1">
                        <a:latin typeface="Cambria Math" charset="0"/>
                      </a:rPr>
                      <m:t>∑</m:t>
                    </m:r>
                  </m:oMath>
                </a14:m>
                <a:endParaRPr lang="en-US" sz="2400" dirty="0"/>
              </a:p>
            </p:txBody>
          </p:sp>
        </mc:Choice>
        <mc:Fallback>
          <p:sp>
            <p:nvSpPr>
              <p:cNvPr id="13" name="Rectangle 12"/>
              <p:cNvSpPr>
                <a:spLocks noRot="1" noChangeAspect="1" noMove="1" noResize="1" noEditPoints="1" noAdjustHandles="1" noChangeArrowheads="1" noChangeShapeType="1" noTextEdit="1"/>
              </p:cNvSpPr>
              <p:nvPr/>
            </p:nvSpPr>
            <p:spPr>
              <a:xfrm>
                <a:off x="758751" y="4363377"/>
                <a:ext cx="7632848" cy="1569660"/>
              </a:xfrm>
              <a:prstGeom prst="rect">
                <a:avLst/>
              </a:prstGeom>
              <a:blipFill rotWithShape="0">
                <a:blip r:embed="rId5"/>
                <a:stretch>
                  <a:fillRect l="-1197" b="-778"/>
                </a:stretch>
              </a:blipFill>
            </p:spPr>
            <p:txBody>
              <a:bodyPr/>
              <a:lstStyle/>
              <a:p>
                <a:r>
                  <a:rPr lang="en-US">
                    <a:noFill/>
                  </a:rPr>
                  <a:t> </a:t>
                </a:r>
              </a:p>
            </p:txBody>
          </p:sp>
        </mc:Fallback>
      </mc:AlternateContent>
    </p:spTree>
    <p:extLst>
      <p:ext uri="{BB962C8B-B14F-4D97-AF65-F5344CB8AC3E}">
        <p14:creationId xmlns:p14="http://schemas.microsoft.com/office/powerpoint/2010/main" val="554290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6738" y="1340769"/>
                <a:ext cx="8001000" cy="648071"/>
              </a:xfrm>
            </p:spPr>
            <p:txBody>
              <a:bodyPr/>
              <a:lstStyle/>
              <a:p>
                <a:pPr marL="0" indent="0" algn="ctr">
                  <a:buNone/>
                </a:pPr>
                <a14:m>
                  <m:oMath xmlns:m="http://schemas.openxmlformats.org/officeDocument/2006/math">
                    <m:r>
                      <a:rPr lang="en-US" i="1" smtClean="0">
                        <a:latin typeface="Cambria Math" charset="0"/>
                      </a:rPr>
                      <m:t>∑′ </m:t>
                    </m:r>
                    <m:d>
                      <m:dPr>
                        <m:ctrlPr>
                          <a:rPr lang="en-US" i="1">
                            <a:latin typeface="Cambria Math" charset="0"/>
                          </a:rPr>
                        </m:ctrlPr>
                      </m:dPr>
                      <m:e>
                        <m:r>
                          <a:rPr lang="en-US" i="1">
                            <a:latin typeface="Cambria Math" charset="0"/>
                          </a:rPr>
                          <m:t>𝑈</m:t>
                        </m:r>
                      </m:e>
                    </m:d>
                    <m:r>
                      <a:rPr lang="en-US" i="1">
                        <a:latin typeface="Cambria Math" charset="0"/>
                      </a:rPr>
                      <m:t>=</m:t>
                    </m:r>
                    <m:sSup>
                      <m:sSupPr>
                        <m:ctrlPr>
                          <a:rPr lang="en-US" i="1">
                            <a:latin typeface="Cambria Math" charset="0"/>
                          </a:rPr>
                        </m:ctrlPr>
                      </m:sSupPr>
                      <m:e>
                        <m:r>
                          <a:rPr lang="en-US" i="1">
                            <a:latin typeface="Cambria Math" charset="0"/>
                          </a:rPr>
                          <m:t>𝑈</m:t>
                        </m:r>
                      </m:e>
                      <m:sup>
                        <m:r>
                          <a:rPr lang="en-US" i="1">
                            <a:latin typeface="Cambria Math" charset="0"/>
                          </a:rPr>
                          <m:t>𝑇</m:t>
                        </m:r>
                      </m:sup>
                    </m:sSup>
                    <m:r>
                      <a:rPr lang="en-US" i="1">
                        <a:latin typeface="Cambria Math" charset="0"/>
                      </a:rPr>
                      <m:t>∑ </m:t>
                    </m:r>
                    <m:r>
                      <a:rPr lang="en-US" i="1">
                        <a:latin typeface="Cambria Math" charset="0"/>
                      </a:rPr>
                      <m:t>𝑈</m:t>
                    </m:r>
                  </m:oMath>
                </a14:m>
                <a:r>
                  <a:rPr lang="en-US" dirty="0" smtClean="0"/>
                  <a:t> and  </a:t>
                </a:r>
                <a14:m>
                  <m:oMath xmlns:m="http://schemas.openxmlformats.org/officeDocument/2006/math">
                    <m:sSup>
                      <m:sSupPr>
                        <m:ctrlPr>
                          <a:rPr lang="en-US" i="1">
                            <a:latin typeface="Cambria Math" charset="0"/>
                          </a:rPr>
                        </m:ctrlPr>
                      </m:sSupPr>
                      <m:e>
                        <m:r>
                          <a:rPr lang="en-US" i="1">
                            <a:latin typeface="Cambria Math" charset="0"/>
                          </a:rPr>
                          <m:t>𝑈</m:t>
                        </m:r>
                      </m:e>
                      <m:sup>
                        <m:r>
                          <a:rPr lang="en-US" i="1">
                            <a:latin typeface="Cambria Math" charset="0"/>
                          </a:rPr>
                          <m:t>𝑇</m:t>
                        </m:r>
                      </m:sup>
                    </m:sSup>
                    <m:r>
                      <a:rPr lang="en-US" b="0" i="1" smtClean="0">
                        <a:latin typeface="Cambria Math" charset="0"/>
                      </a:rPr>
                      <m:t>= </m:t>
                    </m:r>
                    <m:sSup>
                      <m:sSupPr>
                        <m:ctrlPr>
                          <a:rPr lang="en-US" b="0" i="1" smtClean="0">
                            <a:latin typeface="Cambria Math" charset="0"/>
                          </a:rPr>
                        </m:ctrlPr>
                      </m:sSupPr>
                      <m:e>
                        <m:r>
                          <a:rPr lang="en-US" i="1">
                            <a:latin typeface="Cambria Math" charset="0"/>
                          </a:rPr>
                          <m:t>𝑈</m:t>
                        </m:r>
                      </m:e>
                      <m:sup>
                        <m:r>
                          <a:rPr lang="en-US" b="0" i="1" smtClean="0">
                            <a:latin typeface="Cambria Math" charset="0"/>
                          </a:rPr>
                          <m:t>−1</m:t>
                        </m:r>
                      </m:sup>
                    </m:sSup>
                    <m:r>
                      <a:rPr lang="en-US" b="0" i="0" smtClean="0">
                        <a:latin typeface="Cambria Math" charset="0"/>
                      </a:rPr>
                      <m:t> ( </m:t>
                    </m:r>
                    <m:r>
                      <a:rPr lang="en-US" b="0" i="1" smtClean="0">
                        <a:latin typeface="Cambria Math" charset="0"/>
                      </a:rPr>
                      <m:t>∵</m:t>
                    </m:r>
                    <m:r>
                      <a:rPr lang="en-US" b="0" i="1" smtClean="0">
                        <a:latin typeface="Cambria Math" charset="0"/>
                      </a:rPr>
                      <m:t>𝑈</m:t>
                    </m:r>
                    <m:r>
                      <a:rPr lang="en-US" b="0" i="1" smtClean="0">
                        <a:latin typeface="Cambria Math" charset="0"/>
                      </a:rPr>
                      <m:t> </m:t>
                    </m:r>
                    <m:r>
                      <a:rPr lang="en-US" b="0" i="1" smtClean="0">
                        <a:latin typeface="Cambria Math" charset="0"/>
                      </a:rPr>
                      <m:t>𝑖𝑠</m:t>
                    </m:r>
                    <m:r>
                      <a:rPr lang="en-US" b="0" i="1" smtClean="0">
                        <a:latin typeface="Cambria Math" charset="0"/>
                      </a:rPr>
                      <m:t> </m:t>
                    </m:r>
                    <m:r>
                      <a:rPr lang="en-US" b="0" i="1" smtClean="0">
                        <a:latin typeface="Cambria Math" charset="0"/>
                      </a:rPr>
                      <m:t>𝑜𝑟𝑡h𝑜𝑛𝑜𝑟𝑚𝑎𝑙</m:t>
                    </m:r>
                    <m:r>
                      <a:rPr lang="en-US" b="0" i="1" smtClean="0">
                        <a:latin typeface="Cambria Math"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6738" y="1340769"/>
                <a:ext cx="8001000" cy="648071"/>
              </a:xfrm>
              <a:blipFill rotWithShape="0">
                <a:blip r:embed="rId2"/>
                <a:stretch>
                  <a:fillRect t="-5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p:cNvSpPr txBox="1">
                <a:spLocks/>
              </p:cNvSpPr>
              <p:nvPr/>
            </p:nvSpPr>
            <p:spPr bwMode="auto">
              <a:xfrm>
                <a:off x="305642" y="2924944"/>
                <a:ext cx="8001000" cy="2808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5000"/>
                  </a:spcBef>
                  <a:spcAft>
                    <a:spcPct val="0"/>
                  </a:spcAft>
                  <a:buClr>
                    <a:srgbClr val="FF8800"/>
                  </a:buClr>
                  <a:buFont typeface="Wingdings" charset="2"/>
                  <a:buChar char="q"/>
                  <a:defRPr kumimoji="1" sz="2400" baseline="0">
                    <a:solidFill>
                      <a:schemeClr val="tx1"/>
                    </a:solidFill>
                    <a:latin typeface="Meiryo" charset="-128"/>
                    <a:ea typeface="Meiryo" charset="-128"/>
                    <a:cs typeface="Meiryo" charset="-128"/>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Meiryo" charset="-128"/>
                    <a:ea typeface="Meiryo" charset="-128"/>
                    <a:cs typeface="Meiryo" charset="-128"/>
                  </a:defRPr>
                </a:lvl2pPr>
                <a:lvl3pPr marL="1304925" indent="-395288" algn="l" rtl="0" eaLnBrk="1" fontAlgn="base" hangingPunct="1">
                  <a:spcBef>
                    <a:spcPct val="20000"/>
                  </a:spcBef>
                  <a:spcAft>
                    <a:spcPct val="0"/>
                  </a:spcAft>
                  <a:buClr>
                    <a:srgbClr val="FF8800"/>
                  </a:buClr>
                  <a:buFont typeface="Arial" charset="0"/>
                  <a:buChar char="•"/>
                  <a:defRPr kumimoji="1" sz="1800" baseline="0">
                    <a:solidFill>
                      <a:schemeClr val="tx1"/>
                    </a:solidFill>
                    <a:latin typeface="Meiryo" charset="-128"/>
                    <a:ea typeface="Meiryo" charset="-128"/>
                    <a:cs typeface="Meiryo" charset="-128"/>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a:lstStyle>
              <a:p>
                <a:pPr marL="0" indent="0" algn="ctr">
                  <a:buNone/>
                </a:pPr>
                <a14:m>
                  <m:oMath xmlns:m="http://schemas.openxmlformats.org/officeDocument/2006/math">
                    <m:r>
                      <a:rPr lang="en-US" i="1" kern="0" smtClean="0">
                        <a:latin typeface="Cambria Math" charset="0"/>
                      </a:rPr>
                      <m:t>∑′ </m:t>
                    </m:r>
                    <m:d>
                      <m:dPr>
                        <m:ctrlPr>
                          <a:rPr lang="en-US" i="1" kern="0">
                            <a:latin typeface="Cambria Math" charset="0"/>
                          </a:rPr>
                        </m:ctrlPr>
                      </m:dPr>
                      <m:e>
                        <m:r>
                          <a:rPr lang="en-US" i="1" kern="0">
                            <a:latin typeface="Cambria Math" charset="0"/>
                          </a:rPr>
                          <m:t>𝑈</m:t>
                        </m:r>
                      </m:e>
                    </m:d>
                    <m:r>
                      <a:rPr lang="en-US" i="1" kern="0">
                        <a:latin typeface="Cambria Math" charset="0"/>
                      </a:rPr>
                      <m:t>=</m:t>
                    </m:r>
                    <m:d>
                      <m:dPr>
                        <m:ctrlPr>
                          <a:rPr lang="uk-UA" i="1" kern="0" smtClean="0">
                            <a:latin typeface="Cambria Math" charset="0"/>
                          </a:rPr>
                        </m:ctrlPr>
                      </m:dPr>
                      <m:e>
                        <m:m>
                          <m:mPr>
                            <m:mcs>
                              <m:mc>
                                <m:mcPr>
                                  <m:count m:val="3"/>
                                  <m:mcJc m:val="center"/>
                                </m:mcPr>
                              </m:mc>
                            </m:mcs>
                            <m:ctrlPr>
                              <a:rPr lang="uk-UA" i="1" kern="0" smtClean="0">
                                <a:latin typeface="Cambria Math" charset="0"/>
                              </a:rPr>
                            </m:ctrlPr>
                          </m:mPr>
                          <m:mr>
                            <m:e>
                              <m:sSubSup>
                                <m:sSubSupPr>
                                  <m:ctrlPr>
                                    <a:rPr lang="en-US" b="0" i="1" kern="0" smtClean="0">
                                      <a:latin typeface="Cambria Math" charset="0"/>
                                    </a:rPr>
                                  </m:ctrlPr>
                                </m:sSubSupPr>
                                <m:e>
                                  <m:r>
                                    <a:rPr lang="en-US" b="0" i="1" kern="0" smtClean="0">
                                      <a:latin typeface="Cambria Math" charset="0"/>
                                    </a:rPr>
                                    <m:t>𝜎</m:t>
                                  </m:r>
                                </m:e>
                                <m:sub>
                                  <m:r>
                                    <a:rPr lang="en-US" b="0" i="1" kern="0" smtClean="0">
                                      <a:latin typeface="Cambria Math" charset="0"/>
                                    </a:rPr>
                                    <m:t>1</m:t>
                                  </m:r>
                                </m:sub>
                                <m:sup>
                                  <m:r>
                                    <a:rPr lang="en-US" b="0" i="1" kern="0" smtClean="0">
                                      <a:latin typeface="Cambria Math" charset="0"/>
                                    </a:rPr>
                                    <m:t>2</m:t>
                                  </m:r>
                                </m:sup>
                              </m:sSubSup>
                            </m:e>
                            <m:e>
                              <m:r>
                                <a:rPr lang="is-IS" i="1" kern="0" smtClean="0">
                                  <a:latin typeface="Cambria Math" charset="0"/>
                                </a:rPr>
                                <m:t>…</m:t>
                              </m:r>
                            </m:e>
                            <m:e>
                              <m:r>
                                <a:rPr lang="en-US" b="0" i="1" kern="0" smtClean="0">
                                  <a:latin typeface="Cambria Math" charset="0"/>
                                </a:rPr>
                                <m:t>0 </m:t>
                              </m:r>
                            </m:e>
                          </m:mr>
                          <m:mr>
                            <m:e>
                              <m:r>
                                <a:rPr lang="uk-UA" i="1" kern="0" smtClean="0">
                                  <a:latin typeface="Cambria Math" charset="0"/>
                                </a:rPr>
                                <m:t>⋮</m:t>
                              </m:r>
                            </m:e>
                            <m:e>
                              <m:r>
                                <a:rPr lang="uk-UA" i="1" kern="0" smtClean="0">
                                  <a:latin typeface="Cambria Math" charset="0"/>
                                </a:rPr>
                                <m:t>⋱</m:t>
                              </m:r>
                            </m:e>
                            <m:e>
                              <m:r>
                                <a:rPr lang="uk-UA" i="1" kern="0" smtClean="0">
                                  <a:latin typeface="Cambria Math" charset="0"/>
                                </a:rPr>
                                <m:t>⋮</m:t>
                              </m:r>
                            </m:e>
                          </m:mr>
                          <m:mr>
                            <m:e>
                              <m:r>
                                <a:rPr lang="en-US" b="0" i="1" kern="0" smtClean="0">
                                  <a:latin typeface="Cambria Math" charset="0"/>
                                </a:rPr>
                                <m:t>0</m:t>
                              </m:r>
                            </m:e>
                            <m:e>
                              <m:r>
                                <a:rPr lang="uk-UA" i="1" kern="0" smtClean="0">
                                  <a:latin typeface="Cambria Math" charset="0"/>
                                </a:rPr>
                                <m:t>⋯</m:t>
                              </m:r>
                            </m:e>
                            <m:e>
                              <m:sSubSup>
                                <m:sSubSupPr>
                                  <m:ctrlPr>
                                    <a:rPr lang="en-US" b="0" i="1" kern="0" smtClean="0">
                                      <a:latin typeface="Cambria Math" charset="0"/>
                                    </a:rPr>
                                  </m:ctrlPr>
                                </m:sSubSupPr>
                                <m:e>
                                  <m:r>
                                    <a:rPr lang="en-US" b="0" i="1" kern="0" smtClean="0">
                                      <a:latin typeface="Cambria Math" charset="0"/>
                                    </a:rPr>
                                    <m:t>𝜎</m:t>
                                  </m:r>
                                </m:e>
                                <m:sub>
                                  <m:r>
                                    <a:rPr lang="en-US" b="0" i="1" kern="0" smtClean="0">
                                      <a:latin typeface="Cambria Math" charset="0"/>
                                    </a:rPr>
                                    <m:t>𝑑</m:t>
                                  </m:r>
                                </m:sub>
                                <m:sup>
                                  <m:r>
                                    <a:rPr lang="en-US" b="0" i="1" kern="0" smtClean="0">
                                      <a:latin typeface="Cambria Math" charset="0"/>
                                    </a:rPr>
                                    <m:t>2</m:t>
                                  </m:r>
                                </m:sup>
                              </m:sSubSup>
                            </m:e>
                          </m:mr>
                        </m:m>
                      </m:e>
                    </m:d>
                  </m:oMath>
                </a14:m>
                <a:r>
                  <a:rPr lang="en-US" kern="0" dirty="0" smtClean="0"/>
                  <a:t> , </a:t>
                </a:r>
                <a14:m>
                  <m:oMath xmlns:m="http://schemas.openxmlformats.org/officeDocument/2006/math">
                    <m:r>
                      <a:rPr lang="en-US" i="1" dirty="0">
                        <a:latin typeface="Cambria Math" charset="0"/>
                      </a:rPr>
                      <m:t>𝑈</m:t>
                    </m:r>
                    <m:r>
                      <a:rPr lang="en-US" i="1" dirty="0">
                        <a:latin typeface="Cambria Math" charset="0"/>
                      </a:rPr>
                      <m:t>=</m:t>
                    </m:r>
                    <m:d>
                      <m:dPr>
                        <m:begChr m:val="["/>
                        <m:endChr m:val="]"/>
                        <m:ctrlPr>
                          <a:rPr lang="en-US" i="1" dirty="0">
                            <a:latin typeface="Cambria Math" charset="0"/>
                          </a:rPr>
                        </m:ctrlPr>
                      </m:dPr>
                      <m:e>
                        <m:r>
                          <a:rPr lang="en-US" i="1" dirty="0">
                            <a:latin typeface="Cambria Math" charset="0"/>
                          </a:rPr>
                          <m:t> </m:t>
                        </m:r>
                        <m:sSub>
                          <m:sSubPr>
                            <m:ctrlPr>
                              <a:rPr lang="en-US" i="1" dirty="0">
                                <a:latin typeface="Cambria Math" charset="0"/>
                              </a:rPr>
                            </m:ctrlPr>
                          </m:sSubPr>
                          <m:e>
                            <m:r>
                              <a:rPr lang="en-US" i="1" dirty="0">
                                <a:latin typeface="Cambria Math" charset="0"/>
                              </a:rPr>
                              <m:t>𝑢</m:t>
                            </m:r>
                          </m:e>
                          <m:sub>
                            <m:r>
                              <a:rPr lang="en-US" i="1" dirty="0">
                                <a:latin typeface="Cambria Math" charset="0"/>
                              </a:rPr>
                              <m:t>1</m:t>
                            </m:r>
                          </m:sub>
                        </m:sSub>
                        <m:r>
                          <a:rPr lang="en-US" i="1" dirty="0">
                            <a:latin typeface="Cambria Math" charset="0"/>
                          </a:rPr>
                          <m:t> </m:t>
                        </m:r>
                        <m:sSub>
                          <m:sSubPr>
                            <m:ctrlPr>
                              <a:rPr lang="en-US" i="1" dirty="0">
                                <a:latin typeface="Cambria Math" charset="0"/>
                              </a:rPr>
                            </m:ctrlPr>
                          </m:sSubPr>
                          <m:e>
                            <m:r>
                              <a:rPr lang="en-US" i="1" dirty="0">
                                <a:latin typeface="Cambria Math" charset="0"/>
                              </a:rPr>
                              <m:t>𝑢</m:t>
                            </m:r>
                          </m:e>
                          <m:sub>
                            <m:r>
                              <a:rPr lang="en-US" i="1" dirty="0">
                                <a:latin typeface="Cambria Math" charset="0"/>
                              </a:rPr>
                              <m:t>2</m:t>
                            </m:r>
                          </m:sub>
                        </m:sSub>
                        <m:r>
                          <a:rPr lang="en-US" i="1" dirty="0">
                            <a:latin typeface="Cambria Math" charset="0"/>
                          </a:rPr>
                          <m:t>⋯</m:t>
                        </m:r>
                        <m:sSub>
                          <m:sSubPr>
                            <m:ctrlPr>
                              <a:rPr lang="en-US" i="1" dirty="0">
                                <a:latin typeface="Cambria Math" charset="0"/>
                              </a:rPr>
                            </m:ctrlPr>
                          </m:sSubPr>
                          <m:e>
                            <m:r>
                              <a:rPr lang="en-US" i="1" dirty="0">
                                <a:latin typeface="Cambria Math" charset="0"/>
                              </a:rPr>
                              <m:t>  </m:t>
                            </m:r>
                            <m:r>
                              <a:rPr lang="en-US" i="1" dirty="0">
                                <a:latin typeface="Cambria Math" charset="0"/>
                              </a:rPr>
                              <m:t>𝑢</m:t>
                            </m:r>
                          </m:e>
                          <m:sub>
                            <m:r>
                              <a:rPr lang="en-US" b="0" i="1" dirty="0" smtClean="0">
                                <a:latin typeface="Cambria Math" charset="0"/>
                              </a:rPr>
                              <m:t>𝑑</m:t>
                            </m:r>
                          </m:sub>
                        </m:sSub>
                      </m:e>
                    </m:d>
                  </m:oMath>
                </a14:m>
                <a:endParaRPr lang="en-US" kern="0" dirty="0" smtClean="0"/>
              </a:p>
              <a:p>
                <a:pPr marL="0" indent="0" algn="ctr">
                  <a:buNone/>
                </a:pPr>
                <a:endParaRPr lang="en-US" kern="0" dirty="0"/>
              </a:p>
              <a:p>
                <a:pPr marL="0" indent="0" algn="ctr">
                  <a:buNone/>
                </a:pPr>
                <a:r>
                  <a:rPr lang="en-US" kern="0" dirty="0" smtClean="0"/>
                  <a:t>Covariance element = 0 -&gt; no correlation</a:t>
                </a:r>
                <a:endParaRPr lang="en-US" kern="0" dirty="0"/>
              </a:p>
            </p:txBody>
          </p:sp>
        </mc:Choice>
        <mc:Fallback>
          <p:sp>
            <p:nvSpPr>
              <p:cNvPr id="4" name="Content Placeholder 2"/>
              <p:cNvSpPr txBox="1">
                <a:spLocks noRot="1" noChangeAspect="1" noMove="1" noResize="1" noEditPoints="1" noAdjustHandles="1" noChangeArrowheads="1" noChangeShapeType="1" noTextEdit="1"/>
              </p:cNvSpPr>
              <p:nvPr/>
            </p:nvSpPr>
            <p:spPr bwMode="auto">
              <a:xfrm>
                <a:off x="305642" y="2924944"/>
                <a:ext cx="8001000" cy="2808312"/>
              </a:xfrm>
              <a:prstGeom prst="rect">
                <a:avLst/>
              </a:prstGeom>
              <a:blipFill rotWithShape="0">
                <a:blip r:embed="rId3"/>
                <a:stretch>
                  <a:fillRect/>
                </a:stretch>
              </a:blipFill>
              <a:ln w="9525">
                <a:noFill/>
                <a:miter lim="800000"/>
                <a:headEnd/>
                <a:tailEnd/>
              </a:ln>
            </p:spPr>
            <p:txBody>
              <a:bodyPr/>
              <a:lstStyle/>
              <a:p>
                <a:r>
                  <a:rPr lang="en-US">
                    <a:noFill/>
                  </a:rPr>
                  <a:t> </a:t>
                </a:r>
              </a:p>
            </p:txBody>
          </p:sp>
        </mc:Fallback>
      </mc:AlternateContent>
      <p:sp>
        <p:nvSpPr>
          <p:cNvPr id="5" name="Down Arrow 4"/>
          <p:cNvSpPr/>
          <p:nvPr/>
        </p:nvSpPr>
        <p:spPr>
          <a:xfrm>
            <a:off x="4018110" y="1856731"/>
            <a:ext cx="576064" cy="7200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dirty="0" smtClean="0">
              <a:solidFill>
                <a:schemeClr val="accent2"/>
              </a:solidFill>
            </a:endParaRPr>
          </a:p>
        </p:txBody>
      </p:sp>
    </p:spTree>
    <p:extLst>
      <p:ext uri="{BB962C8B-B14F-4D97-AF65-F5344CB8AC3E}">
        <p14:creationId xmlns:p14="http://schemas.microsoft.com/office/powerpoint/2010/main" val="1369678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l_template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solidFill>
              <a:schemeClr val="accent2"/>
            </a:solidFill>
          </a:defRPr>
        </a:defPPr>
      </a:lstStyle>
      <a:style>
        <a:lnRef idx="2">
          <a:schemeClr val="accent6"/>
        </a:lnRef>
        <a:fillRef idx="1">
          <a:schemeClr val="lt1"/>
        </a:fillRef>
        <a:effectRef idx="0">
          <a:schemeClr val="accent6"/>
        </a:effectRef>
        <a:fontRef idx="minor">
          <a:schemeClr val="dk1"/>
        </a:fontRef>
      </a:style>
    </a:spDef>
  </a:objectDefaults>
  <a:extraClrSchemeLst>
    <a:extraClrScheme>
      <a:clrScheme name="ISI-template-niiyama200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ISI-template-niiyama200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ISI-template-niiyama200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ISI-template-niiyama200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ISI-template-niiyama200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ISI-template-niiyama200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ISI-template-niiyama200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ISI-template-niiyama200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ISI-template-niiyama200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ISI-template-niiyama2005 10">
        <a:dk1>
          <a:srgbClr val="000000"/>
        </a:dk1>
        <a:lt1>
          <a:srgbClr val="FFFFFF"/>
        </a:lt1>
        <a:dk2>
          <a:srgbClr val="000000"/>
        </a:dk2>
        <a:lt2>
          <a:srgbClr val="DDDDDD"/>
        </a:lt2>
        <a:accent1>
          <a:srgbClr val="A3B2C1"/>
        </a:accent1>
        <a:accent2>
          <a:srgbClr val="0033CC"/>
        </a:accent2>
        <a:accent3>
          <a:srgbClr val="FFFFFF"/>
        </a:accent3>
        <a:accent4>
          <a:srgbClr val="000000"/>
        </a:accent4>
        <a:accent5>
          <a:srgbClr val="CED5DD"/>
        </a:accent5>
        <a:accent6>
          <a:srgbClr val="002DB9"/>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il" id="{1FA0A8E0-6879-FD4F-90B9-E133EE91713F}" vid="{73C14171-30CD-E148-A47D-EC915C5C0B4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mil</Template>
  <TotalTime>2409</TotalTime>
  <Words>461</Words>
  <Application>Microsoft Macintosh PowerPoint</Application>
  <PresentationFormat>On-screen Show (4:3)</PresentationFormat>
  <Paragraphs>162</Paragraphs>
  <Slides>25</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Calibri</vt:lpstr>
      <vt:lpstr>Cambria Math</vt:lpstr>
      <vt:lpstr>Courier New</vt:lpstr>
      <vt:lpstr>Meiryo</vt:lpstr>
      <vt:lpstr>ＭＳ Ｐゴシック</vt:lpstr>
      <vt:lpstr>News Gothic MT</vt:lpstr>
      <vt:lpstr>PMingLiU</vt:lpstr>
      <vt:lpstr>Times New Roman</vt:lpstr>
      <vt:lpstr>Verdana</vt:lpstr>
      <vt:lpstr>Wingdings</vt:lpstr>
      <vt:lpstr>メイリオ</vt:lpstr>
      <vt:lpstr>Arial</vt:lpstr>
      <vt:lpstr>mil_template_simple</vt:lpstr>
      <vt:lpstr>次元削減  Dimension Reduction</vt:lpstr>
      <vt:lpstr>Introduction</vt:lpstr>
      <vt:lpstr>PowerPoint Presentation</vt:lpstr>
      <vt:lpstr>PCA(Principal Component Analysis)</vt:lpstr>
      <vt:lpstr>PCA</vt:lpstr>
      <vt:lpstr>Variance-Covariance Matrix</vt:lpstr>
      <vt:lpstr>PCA</vt:lpstr>
      <vt:lpstr>PCA</vt:lpstr>
      <vt:lpstr>PCA</vt:lpstr>
      <vt:lpstr>PCA</vt:lpstr>
      <vt:lpstr>PCA - Demo</vt:lpstr>
      <vt:lpstr>PowerPoint Presentation</vt:lpstr>
      <vt:lpstr>PowerPoint Presentation</vt:lpstr>
      <vt:lpstr>Linear Discriminant Analysis</vt:lpstr>
      <vt:lpstr>LDA</vt:lpstr>
      <vt:lpstr>LDA</vt:lpstr>
      <vt:lpstr>LDA</vt:lpstr>
      <vt:lpstr>Comparison</vt:lpstr>
      <vt:lpstr>Comparison</vt:lpstr>
      <vt:lpstr>PowerPoint Presentation</vt:lpstr>
      <vt:lpstr>Auto Encoder</vt:lpstr>
      <vt:lpstr>Auto Encoder</vt:lpstr>
      <vt:lpstr>Auto Encoder</vt:lpstr>
      <vt:lpstr>Auto Encoder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次元削減  Dimension Reduction</dc:title>
  <dc:creator>Fukuta Keisuke</dc:creator>
  <cp:lastModifiedBy>Fukuta Keisuke</cp:lastModifiedBy>
  <cp:revision>85</cp:revision>
  <cp:lastPrinted>2016-02-07T08:01:02Z</cp:lastPrinted>
  <dcterms:created xsi:type="dcterms:W3CDTF">2016-04-22T01:46:10Z</dcterms:created>
  <dcterms:modified xsi:type="dcterms:W3CDTF">2016-04-28T15:42:08Z</dcterms:modified>
</cp:coreProperties>
</file>