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48"/>
  </p:notesMasterIdLst>
  <p:sldIdLst>
    <p:sldId id="256" r:id="rId2"/>
    <p:sldId id="307" r:id="rId3"/>
    <p:sldId id="262" r:id="rId4"/>
    <p:sldId id="329" r:id="rId5"/>
    <p:sldId id="265" r:id="rId6"/>
    <p:sldId id="277" r:id="rId7"/>
    <p:sldId id="278" r:id="rId8"/>
    <p:sldId id="279" r:id="rId9"/>
    <p:sldId id="280" r:id="rId10"/>
    <p:sldId id="319" r:id="rId11"/>
    <p:sldId id="287" r:id="rId12"/>
    <p:sldId id="322" r:id="rId13"/>
    <p:sldId id="300" r:id="rId14"/>
    <p:sldId id="309" r:id="rId15"/>
    <p:sldId id="323" r:id="rId16"/>
    <p:sldId id="328" r:id="rId17"/>
    <p:sldId id="284" r:id="rId18"/>
    <p:sldId id="285" r:id="rId19"/>
    <p:sldId id="266" r:id="rId20"/>
    <p:sldId id="286" r:id="rId21"/>
    <p:sldId id="269" r:id="rId22"/>
    <p:sldId id="270" r:id="rId23"/>
    <p:sldId id="276" r:id="rId24"/>
    <p:sldId id="291" r:id="rId25"/>
    <p:sldId id="296" r:id="rId26"/>
    <p:sldId id="325" r:id="rId27"/>
    <p:sldId id="311" r:id="rId28"/>
    <p:sldId id="268" r:id="rId29"/>
    <p:sldId id="292" r:id="rId30"/>
    <p:sldId id="263" r:id="rId31"/>
    <p:sldId id="293" r:id="rId32"/>
    <p:sldId id="294" r:id="rId33"/>
    <p:sldId id="304" r:id="rId34"/>
    <p:sldId id="274" r:id="rId35"/>
    <p:sldId id="303" r:id="rId36"/>
    <p:sldId id="312" r:id="rId37"/>
    <p:sldId id="302" r:id="rId38"/>
    <p:sldId id="272" r:id="rId39"/>
    <p:sldId id="313" r:id="rId40"/>
    <p:sldId id="267" r:id="rId41"/>
    <p:sldId id="316" r:id="rId42"/>
    <p:sldId id="320" r:id="rId43"/>
    <p:sldId id="321" r:id="rId44"/>
    <p:sldId id="314" r:id="rId45"/>
    <p:sldId id="317" r:id="rId46"/>
    <p:sldId id="31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16D"/>
    <a:srgbClr val="D36642"/>
    <a:srgbClr val="D31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96"/>
    <p:restoredTop sz="66621"/>
  </p:normalViewPr>
  <p:slideViewPr>
    <p:cSldViewPr snapToGrid="0" snapToObjects="1">
      <p:cViewPr varScale="1">
        <p:scale>
          <a:sx n="66" d="100"/>
          <a:sy n="66" d="100"/>
        </p:scale>
        <p:origin x="216" y="5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6" d="100"/>
          <a:sy n="96" d="100"/>
        </p:scale>
        <p:origin x="3672" y="168"/>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7C921-DD6D-4D40-835C-1E5E7FD598D8}" type="datetimeFigureOut">
              <a:rPr kumimoji="1" lang="ja-JP" altLang="en-US" smtClean="0"/>
              <a:t>2016/11/17</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E0DED-7AAE-D340-9277-7EAA4198CB76}" type="slidenum">
              <a:rPr kumimoji="1" lang="ja-JP" altLang="en-US" smtClean="0"/>
              <a:t>‹#›</a:t>
            </a:fld>
            <a:endParaRPr kumimoji="1" lang="ja-JP" altLang="en-US"/>
          </a:p>
        </p:txBody>
      </p:sp>
    </p:spTree>
    <p:extLst>
      <p:ext uri="{BB962C8B-B14F-4D97-AF65-F5344CB8AC3E}">
        <p14:creationId xmlns:p14="http://schemas.microsoft.com/office/powerpoint/2010/main" val="137988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1</a:t>
            </a:fld>
            <a:endParaRPr kumimoji="1" lang="ja-JP" altLang="en-US"/>
          </a:p>
        </p:txBody>
      </p:sp>
    </p:spTree>
    <p:extLst>
      <p:ext uri="{BB962C8B-B14F-4D97-AF65-F5344CB8AC3E}">
        <p14:creationId xmlns:p14="http://schemas.microsoft.com/office/powerpoint/2010/main" val="113117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17</a:t>
            </a:fld>
            <a:endParaRPr kumimoji="1" lang="ja-JP" altLang="en-US"/>
          </a:p>
        </p:txBody>
      </p:sp>
    </p:spTree>
    <p:extLst>
      <p:ext uri="{BB962C8B-B14F-4D97-AF65-F5344CB8AC3E}">
        <p14:creationId xmlns:p14="http://schemas.microsoft.com/office/powerpoint/2010/main" val="574719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tx1"/>
                </a:solidFill>
              </a:rPr>
              <a:t>常に</a:t>
            </a:r>
            <a:r>
              <a:rPr lang="en-US" altLang="ja-JP" dirty="0" smtClean="0">
                <a:solidFill>
                  <a:schemeClr val="tx1"/>
                </a:solidFill>
              </a:rPr>
              <a:t>Q</a:t>
            </a:r>
            <a:r>
              <a:rPr lang="ja-JP" altLang="en-US" dirty="0" smtClean="0">
                <a:solidFill>
                  <a:schemeClr val="tx1"/>
                </a:solidFill>
              </a:rPr>
              <a:t>値の高い行動を選択するという</a:t>
            </a:r>
            <a:r>
              <a:rPr lang="en-US" altLang="ja-JP" dirty="0" smtClean="0">
                <a:solidFill>
                  <a:schemeClr val="tx1"/>
                </a:solidFill>
              </a:rPr>
              <a:t>policy</a:t>
            </a:r>
            <a:r>
              <a:rPr lang="ja-JP" altLang="en-US" dirty="0" smtClean="0">
                <a:solidFill>
                  <a:schemeClr val="tx1"/>
                </a:solidFill>
              </a:rPr>
              <a:t>を採用することで学習が効率化</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tx1"/>
                </a:solidFill>
              </a:rPr>
              <a:t>→</a:t>
            </a:r>
            <a:r>
              <a:rPr lang="en-US" altLang="ja-JP" dirty="0" smtClean="0">
                <a:solidFill>
                  <a:schemeClr val="tx1"/>
                </a:solidFill>
              </a:rPr>
              <a:t> </a:t>
            </a:r>
            <a:r>
              <a:rPr lang="ja-JP" altLang="en-US" dirty="0" smtClean="0">
                <a:solidFill>
                  <a:schemeClr val="tx1"/>
                </a:solidFill>
              </a:rPr>
              <a:t>常に高いのしか選ばなかったらまだ選んだこと無いけど良い行動が学習されないのでは？</a:t>
            </a:r>
          </a:p>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18</a:t>
            </a:fld>
            <a:endParaRPr kumimoji="1" lang="ja-JP" altLang="en-US"/>
          </a:p>
        </p:txBody>
      </p:sp>
    </p:spTree>
    <p:extLst>
      <p:ext uri="{BB962C8B-B14F-4D97-AF65-F5344CB8AC3E}">
        <p14:creationId xmlns:p14="http://schemas.microsoft.com/office/powerpoint/2010/main" val="81088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19</a:t>
            </a:fld>
            <a:endParaRPr kumimoji="1" lang="ja-JP" altLang="en-US"/>
          </a:p>
        </p:txBody>
      </p:sp>
    </p:spTree>
    <p:extLst>
      <p:ext uri="{BB962C8B-B14F-4D97-AF65-F5344CB8AC3E}">
        <p14:creationId xmlns:p14="http://schemas.microsoft.com/office/powerpoint/2010/main" val="1527472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多くの場合、学習と共に</a:t>
            </a:r>
            <a:r>
              <a:rPr lang="ja-JP" altLang="en-US" i="1" dirty="0" smtClean="0"/>
              <a:t>𝜖</a:t>
            </a:r>
            <a:r>
              <a:rPr lang="en-US" altLang="ja-JP" i="1" dirty="0" smtClean="0"/>
              <a:t> </a:t>
            </a:r>
            <a:r>
              <a:rPr lang="ja-JP" altLang="en-US" i="1" dirty="0" smtClean="0"/>
              <a:t>を小さくしていく（バランスを気をつけないと、局所解に）</a:t>
            </a:r>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20</a:t>
            </a:fld>
            <a:endParaRPr kumimoji="1" lang="ja-JP" altLang="en-US"/>
          </a:p>
        </p:txBody>
      </p:sp>
    </p:spTree>
    <p:extLst>
      <p:ext uri="{BB962C8B-B14F-4D97-AF65-F5344CB8AC3E}">
        <p14:creationId xmlns:p14="http://schemas.microsoft.com/office/powerpoint/2010/main" val="1674630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迷路とかの単純な状態空間なら良いが、状態空間が爆発するとき困る</a:t>
            </a:r>
          </a:p>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21</a:t>
            </a:fld>
            <a:endParaRPr kumimoji="1" lang="ja-JP" altLang="en-US"/>
          </a:p>
        </p:txBody>
      </p:sp>
    </p:spTree>
    <p:extLst>
      <p:ext uri="{BB962C8B-B14F-4D97-AF65-F5344CB8AC3E}">
        <p14:creationId xmlns:p14="http://schemas.microsoft.com/office/powerpoint/2010/main" val="28275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Q-learning</a:t>
            </a:r>
            <a:r>
              <a:rPr lang="ja-JP" altLang="en-US" dirty="0" smtClean="0"/>
              <a:t>は、関数近似に線形なモデルを利用し、適切な学習率を設定し</a:t>
            </a:r>
            <a:br>
              <a:rPr lang="ja-JP" altLang="en-US" dirty="0" smtClean="0"/>
            </a:br>
            <a:r>
              <a:rPr lang="ja-JP" altLang="en-US" dirty="0" smtClean="0"/>
              <a:t>十分な探索が行われた場合収束することが理論的に保証されている</a:t>
            </a:r>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kumimoji="1" lang="en-US" altLang="ja-JP" dirty="0" smtClean="0"/>
              <a:t> CNN</a:t>
            </a:r>
            <a:r>
              <a:rPr kumimoji="1" lang="ja-JP" altLang="en-US" dirty="0" smtClean="0"/>
              <a:t>のような複雑な非線形モデルの場合収束が保証されない</a:t>
            </a:r>
          </a:p>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23</a:t>
            </a:fld>
            <a:endParaRPr kumimoji="1" lang="ja-JP" altLang="en-US"/>
          </a:p>
        </p:txBody>
      </p:sp>
    </p:spTree>
    <p:extLst>
      <p:ext uri="{BB962C8B-B14F-4D97-AF65-F5344CB8AC3E}">
        <p14:creationId xmlns:p14="http://schemas.microsoft.com/office/powerpoint/2010/main" val="218743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24</a:t>
            </a:fld>
            <a:endParaRPr kumimoji="1" lang="ja-JP" altLang="en-US"/>
          </a:p>
        </p:txBody>
      </p:sp>
    </p:spTree>
    <p:extLst>
      <p:ext uri="{BB962C8B-B14F-4D97-AF65-F5344CB8AC3E}">
        <p14:creationId xmlns:p14="http://schemas.microsoft.com/office/powerpoint/2010/main" val="540748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28</a:t>
            </a:fld>
            <a:endParaRPr kumimoji="1" lang="ja-JP" altLang="en-US"/>
          </a:p>
        </p:txBody>
      </p:sp>
    </p:spTree>
    <p:extLst>
      <p:ext uri="{BB962C8B-B14F-4D97-AF65-F5344CB8AC3E}">
        <p14:creationId xmlns:p14="http://schemas.microsoft.com/office/powerpoint/2010/main" val="2089299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強化学習では、与えられる報酬＝良さを元に最適な戦略を推定する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逆強化学習では、最適な戦略から報酬＝良さを推定する</a:t>
            </a:r>
            <a:endParaRPr lang="en-US" altLang="ja-JP" dirty="0" smtClean="0"/>
          </a:p>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30</a:t>
            </a:fld>
            <a:endParaRPr kumimoji="1" lang="ja-JP" altLang="en-US"/>
          </a:p>
        </p:txBody>
      </p:sp>
    </p:spTree>
    <p:extLst>
      <p:ext uri="{BB962C8B-B14F-4D97-AF65-F5344CB8AC3E}">
        <p14:creationId xmlns:p14="http://schemas.microsoft.com/office/powerpoint/2010/main" val="259345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31</a:t>
            </a:fld>
            <a:endParaRPr kumimoji="1" lang="ja-JP" altLang="en-US"/>
          </a:p>
        </p:txBody>
      </p:sp>
    </p:spTree>
    <p:extLst>
      <p:ext uri="{BB962C8B-B14F-4D97-AF65-F5344CB8AC3E}">
        <p14:creationId xmlns:p14="http://schemas.microsoft.com/office/powerpoint/2010/main" val="213232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000" indent="0">
              <a:buNone/>
            </a:pPr>
            <a:r>
              <a:rPr lang="ja-JP" altLang="en-US" dirty="0" smtClean="0"/>
              <a:t>試行錯誤を通じて未知の環境に適応する学習制御の枠組</a:t>
            </a:r>
            <a:endParaRPr lang="en-US" altLang="ja-JP" dirty="0" smtClean="0"/>
          </a:p>
          <a:p>
            <a:pPr marL="108000" indent="0">
              <a:buNone/>
            </a:pPr>
            <a:r>
              <a:rPr kumimoji="1" lang="ja-JP" altLang="en-US" dirty="0" smtClean="0"/>
              <a:t>状態入力に対する正しい行動出力を示す教師は存在しないかわりに</a:t>
            </a:r>
            <a:br>
              <a:rPr kumimoji="1" lang="ja-JP" altLang="en-US" dirty="0" smtClean="0"/>
            </a:br>
            <a:r>
              <a:rPr kumimoji="1" lang="ja-JP" altLang="en-US" dirty="0" smtClean="0"/>
              <a:t>報酬というスカラーを受け取る</a:t>
            </a:r>
            <a:endParaRPr kumimoji="1" lang="en-US" altLang="ja-JP" dirty="0" smtClean="0"/>
          </a:p>
          <a:p>
            <a:pPr marL="108000" indent="0">
              <a:buNone/>
            </a:pPr>
            <a:endParaRPr lang="en-US" altLang="ja-JP" dirty="0" smtClean="0"/>
          </a:p>
          <a:p>
            <a:pPr marL="108000" indent="0">
              <a:buNone/>
            </a:pPr>
            <a:endParaRPr lang="ja-JP" altLang="en-US" dirty="0" smtClean="0"/>
          </a:p>
          <a:p>
            <a:pPr marL="108000" indent="0">
              <a:buNone/>
            </a:pPr>
            <a:endParaRPr lang="ja-JP" altLang="en-US" dirty="0" smtClean="0"/>
          </a:p>
          <a:p>
            <a:pPr marL="108000" indent="0">
              <a:buNone/>
            </a:pPr>
            <a:r>
              <a:rPr lang="ja-JP" altLang="en-US" dirty="0" smtClean="0"/>
              <a:t>強化学習</a:t>
            </a:r>
            <a:r>
              <a:rPr lang="en-US" altLang="ja-JP" dirty="0" smtClean="0"/>
              <a:t> = </a:t>
            </a:r>
            <a:r>
              <a:rPr lang="ja-JP" altLang="en-US" dirty="0" smtClean="0"/>
              <a:t>制御理論</a:t>
            </a:r>
            <a:r>
              <a:rPr lang="en-US" altLang="ja-JP" dirty="0" smtClean="0"/>
              <a:t> + </a:t>
            </a:r>
            <a:r>
              <a:rPr lang="ja-JP" altLang="en-US" dirty="0" smtClean="0"/>
              <a:t>機械学習</a:t>
            </a:r>
            <a:r>
              <a:rPr lang="en-US" altLang="ja-JP" dirty="0" smtClean="0"/>
              <a:t> </a:t>
            </a:r>
            <a:r>
              <a:rPr lang="ja-JP" altLang="en-US" dirty="0" smtClean="0"/>
              <a:t>らしい</a:t>
            </a:r>
          </a:p>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3</a:t>
            </a:fld>
            <a:endParaRPr kumimoji="1" lang="ja-JP" altLang="en-US"/>
          </a:p>
        </p:txBody>
      </p:sp>
    </p:spTree>
    <p:extLst>
      <p:ext uri="{BB962C8B-B14F-4D97-AF65-F5344CB8AC3E}">
        <p14:creationId xmlns:p14="http://schemas.microsoft.com/office/powerpoint/2010/main" val="1433925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34</a:t>
            </a:fld>
            <a:endParaRPr kumimoji="1" lang="ja-JP" altLang="en-US"/>
          </a:p>
        </p:txBody>
      </p:sp>
    </p:spTree>
    <p:extLst>
      <p:ext uri="{BB962C8B-B14F-4D97-AF65-F5344CB8AC3E}">
        <p14:creationId xmlns:p14="http://schemas.microsoft.com/office/powerpoint/2010/main" val="2089082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36</a:t>
            </a:fld>
            <a:endParaRPr kumimoji="1" lang="ja-JP" altLang="en-US"/>
          </a:p>
        </p:txBody>
      </p:sp>
    </p:spTree>
    <p:extLst>
      <p:ext uri="{BB962C8B-B14F-4D97-AF65-F5344CB8AC3E}">
        <p14:creationId xmlns:p14="http://schemas.microsoft.com/office/powerpoint/2010/main" val="1285750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40</a:t>
            </a:fld>
            <a:endParaRPr kumimoji="1" lang="ja-JP" altLang="en-US"/>
          </a:p>
        </p:txBody>
      </p:sp>
    </p:spTree>
    <p:extLst>
      <p:ext uri="{BB962C8B-B14F-4D97-AF65-F5344CB8AC3E}">
        <p14:creationId xmlns:p14="http://schemas.microsoft.com/office/powerpoint/2010/main" val="1124794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4</a:t>
            </a:fld>
            <a:endParaRPr kumimoji="1" lang="ja-JP" altLang="en-US"/>
          </a:p>
        </p:txBody>
      </p:sp>
    </p:spTree>
    <p:extLst>
      <p:ext uri="{BB962C8B-B14F-4D97-AF65-F5344CB8AC3E}">
        <p14:creationId xmlns:p14="http://schemas.microsoft.com/office/powerpoint/2010/main" val="1765524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5</a:t>
            </a:fld>
            <a:endParaRPr kumimoji="1" lang="ja-JP" altLang="en-US"/>
          </a:p>
        </p:txBody>
      </p:sp>
    </p:spTree>
    <p:extLst>
      <p:ext uri="{BB962C8B-B14F-4D97-AF65-F5344CB8AC3E}">
        <p14:creationId xmlns:p14="http://schemas.microsoft.com/office/powerpoint/2010/main" val="194176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6</a:t>
            </a:fld>
            <a:endParaRPr kumimoji="1" lang="ja-JP" altLang="en-US"/>
          </a:p>
        </p:txBody>
      </p:sp>
    </p:spTree>
    <p:extLst>
      <p:ext uri="{BB962C8B-B14F-4D97-AF65-F5344CB8AC3E}">
        <p14:creationId xmlns:p14="http://schemas.microsoft.com/office/powerpoint/2010/main" val="1669475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10,000</a:t>
            </a:r>
            <a:r>
              <a:rPr kumimoji="1" lang="ja-JP" altLang="en-US" dirty="0" smtClean="0"/>
              <a:t>円を今もらうか、一ヶ月後に</a:t>
            </a:r>
            <a:r>
              <a:rPr kumimoji="1" lang="en-US" altLang="ja-JP" dirty="0" smtClean="0"/>
              <a:t>11,000</a:t>
            </a:r>
            <a:r>
              <a:rPr kumimoji="1" lang="ja-JP" altLang="en-US" dirty="0" smtClean="0"/>
              <a:t>円もらうか</a:t>
            </a:r>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9</a:t>
            </a:fld>
            <a:endParaRPr kumimoji="1" lang="ja-JP" altLang="en-US"/>
          </a:p>
        </p:txBody>
      </p:sp>
    </p:spTree>
    <p:extLst>
      <p:ext uri="{BB962C8B-B14F-4D97-AF65-F5344CB8AC3E}">
        <p14:creationId xmlns:p14="http://schemas.microsoft.com/office/powerpoint/2010/main" val="1335132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993E0DED-7AAE-D340-9277-7EAA4198CB76}" type="slidenum">
              <a:rPr kumimoji="1" lang="ja-JP" altLang="en-US" smtClean="0"/>
              <a:t>10</a:t>
            </a:fld>
            <a:endParaRPr kumimoji="1" lang="ja-JP" altLang="en-US"/>
          </a:p>
        </p:txBody>
      </p:sp>
    </p:spTree>
    <p:extLst>
      <p:ext uri="{BB962C8B-B14F-4D97-AF65-F5344CB8AC3E}">
        <p14:creationId xmlns:p14="http://schemas.microsoft.com/office/powerpoint/2010/main" val="551201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endParaRPr kumimoji="1" lang="en-US" altLang="ja-JP" dirty="0" smtClean="0"/>
              </a:p>
              <a:p>
                <a:r>
                  <a:rPr kumimoji="1" lang="ja-JP" altLang="en-US" dirty="0" smtClean="0"/>
                  <a:t>入力に関する正しい出力の対</a:t>
                </a:r>
                <a:endParaRPr kumimoji="1" lang="en-US" altLang="ja-JP" dirty="0" smtClean="0"/>
              </a:p>
              <a:p>
                <a:r>
                  <a:rPr kumimoji="1" lang="ja-JP" altLang="en-US" dirty="0" smtClean="0"/>
                  <a:t>環境に関する事前知識はない</a:t>
                </a:r>
                <a:endParaRPr kumimoji="1" lang="en-US" altLang="ja-JP" dirty="0" smtClean="0"/>
              </a:p>
              <a:p>
                <a:r>
                  <a:rPr kumimoji="1" lang="ja-JP" altLang="en-US" dirty="0" smtClean="0"/>
                  <a:t>報酬のフィードバックは基本的に遅れてやってくる</a:t>
                </a:r>
                <a:endParaRPr kumimoji="1" lang="ja-JP" altLang="en-US" dirty="0" smtClean="0"/>
              </a:p>
              <a:p>
                <a:endParaRPr kumimoji="1" lang="en-US" altLang="ja-JP" dirty="0" smtClean="0"/>
              </a:p>
              <a:p>
                <a:r>
                  <a:rPr lang="ja-JP" altLang="en-US" dirty="0" smtClean="0"/>
                  <a:t>マルコフ性を仮定</a:t>
                </a:r>
              </a:p>
              <a:p>
                <a:pPr lvl="1"/>
                <a14:m>
                  <m:oMath xmlns:m="http://schemas.openxmlformats.org/officeDocument/2006/math">
                    <m:r>
                      <a:rPr lang="en-US" altLang="ja-JP" i="1">
                        <a:latin typeface="Cambria Math" charset="0"/>
                      </a:rPr>
                      <m:t>𝑃</m:t>
                    </m:r>
                    <m:d>
                      <m:dPr>
                        <m:endChr m:val="|"/>
                        <m:ctrlPr>
                          <a:rPr lang="en-US" altLang="ja-JP" i="1">
                            <a:latin typeface="Cambria Math" charset="0"/>
                          </a:rPr>
                        </m:ctrlPr>
                      </m:dPr>
                      <m:e>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𝑡</m:t>
                            </m:r>
                            <m:r>
                              <a:rPr lang="en-US" altLang="ja-JP" i="1">
                                <a:latin typeface="Cambria Math" charset="0"/>
                              </a:rPr>
                              <m:t>+1</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𝑟</m:t>
                            </m:r>
                          </m:e>
                          <m:sub>
                            <m:r>
                              <a:rPr lang="en-US" altLang="ja-JP" i="1">
                                <a:latin typeface="Cambria Math" charset="0"/>
                              </a:rPr>
                              <m:t>𝑡</m:t>
                            </m:r>
                          </m:sub>
                        </m:sSub>
                      </m:e>
                    </m:d>
                    <m:r>
                      <a:rPr lang="en-US" altLang="ja-JP" i="1">
                        <a:latin typeface="Cambria Math" charset="0"/>
                      </a:rPr>
                      <m:t>  </m:t>
                    </m:r>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𝑡</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𝑎</m:t>
                        </m:r>
                      </m:e>
                      <m:sub>
                        <m:r>
                          <a:rPr lang="en-US" altLang="ja-JP" i="1">
                            <a:latin typeface="Cambria Math" charset="0"/>
                          </a:rPr>
                          <m:t>𝑡</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𝑡</m:t>
                        </m:r>
                        <m:r>
                          <a:rPr lang="en-US" altLang="ja-JP" i="1">
                            <a:latin typeface="Cambria Math" charset="0"/>
                          </a:rPr>
                          <m:t>−1</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𝑎</m:t>
                        </m:r>
                      </m:e>
                      <m:sub>
                        <m:r>
                          <a:rPr lang="en-US" altLang="ja-JP" i="1">
                            <a:latin typeface="Cambria Math" charset="0"/>
                          </a:rPr>
                          <m:t>𝑡</m:t>
                        </m:r>
                        <m:r>
                          <a:rPr lang="en-US" altLang="ja-JP" i="1">
                            <a:latin typeface="Cambria Math" charset="0"/>
                          </a:rPr>
                          <m:t>−1</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0</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𝑎</m:t>
                        </m:r>
                      </m:e>
                      <m:sub>
                        <m:r>
                          <a:rPr lang="en-US" altLang="ja-JP" i="1">
                            <a:latin typeface="Cambria Math" charset="0"/>
                          </a:rPr>
                          <m:t>0</m:t>
                        </m:r>
                      </m:sub>
                    </m:sSub>
                    <m:r>
                      <a:rPr lang="en-US" altLang="ja-JP" i="1">
                        <a:latin typeface="Cambria Math" charset="0"/>
                      </a:rPr>
                      <m:t> ) </m:t>
                    </m:r>
                  </m:oMath>
                </a14:m>
                <a:r>
                  <a:rPr lang="en-US" altLang="ja-JP" dirty="0"/>
                  <a:t> =</a:t>
                </a:r>
                <a14:m>
                  <m:oMath xmlns:m="http://schemas.openxmlformats.org/officeDocument/2006/math">
                    <m:r>
                      <a:rPr lang="en-US" altLang="ja-JP" i="1">
                        <a:latin typeface="Cambria Math" charset="0"/>
                      </a:rPr>
                      <m:t>𝑃</m:t>
                    </m:r>
                    <m:d>
                      <m:dPr>
                        <m:endChr m:val="|"/>
                        <m:ctrlPr>
                          <a:rPr lang="en-US" altLang="ja-JP" i="1">
                            <a:latin typeface="Cambria Math" charset="0"/>
                          </a:rPr>
                        </m:ctrlPr>
                      </m:dPr>
                      <m:e>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𝑡</m:t>
                            </m:r>
                            <m:r>
                              <a:rPr lang="en-US" altLang="ja-JP" i="1">
                                <a:latin typeface="Cambria Math" charset="0"/>
                              </a:rPr>
                              <m:t>+1</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𝑟</m:t>
                            </m:r>
                          </m:e>
                          <m:sub>
                            <m:r>
                              <a:rPr lang="en-US" altLang="ja-JP" i="1">
                                <a:latin typeface="Cambria Math" charset="0"/>
                              </a:rPr>
                              <m:t>𝑡</m:t>
                            </m:r>
                          </m:sub>
                        </m:sSub>
                      </m:e>
                    </m:d>
                    <m:r>
                      <a:rPr lang="en-US" altLang="ja-JP" i="1">
                        <a:latin typeface="Cambria Math" charset="0"/>
                      </a:rPr>
                      <m:t>  </m:t>
                    </m:r>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𝑡</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𝑎</m:t>
                        </m:r>
                      </m:e>
                      <m:sub>
                        <m:r>
                          <a:rPr lang="en-US" altLang="ja-JP" i="1">
                            <a:latin typeface="Cambria Math" charset="0"/>
                          </a:rPr>
                          <m:t>𝑡</m:t>
                        </m:r>
                      </m:sub>
                    </m:sSub>
                    <m:r>
                      <a:rPr lang="en-US" altLang="ja-JP" i="1">
                        <a:latin typeface="Cambria Math" charset="0"/>
                      </a:rPr>
                      <m:t>)</m:t>
                    </m:r>
                  </m:oMath>
                </a14:m>
                <a:endParaRPr lang="en-US" altLang="ja-JP" dirty="0"/>
              </a:p>
              <a:p>
                <a:pPr lvl="1"/>
                <a:r>
                  <a:rPr lang="ja-JP" altLang="en-US" dirty="0"/>
                  <a:t>現在の状況のみで未来の状態と報酬が決まる、という問題</a:t>
                </a:r>
                <a:r>
                  <a:rPr lang="ja-JP" altLang="en-US" dirty="0" smtClean="0"/>
                  <a:t>設定</a:t>
                </a:r>
                <a:endParaRPr lang="en-US" altLang="ja-JP" dirty="0" smtClean="0"/>
              </a:p>
              <a:p>
                <a:pPr lvl="1"/>
                <a:r>
                  <a:rPr lang="ja-JP" altLang="en-US" dirty="0" smtClean="0"/>
                  <a:t>マルコフ性を満たす環境下でのエージェントの意思決定を</a:t>
                </a:r>
                <a:r>
                  <a:rPr lang="en-US" altLang="ja-JP" dirty="0"/>
                  <a:t>MDP (Markov decision Processes</a:t>
                </a:r>
                <a:r>
                  <a:rPr lang="en-US" altLang="ja-JP" dirty="0" smtClean="0"/>
                  <a:t>)</a:t>
                </a:r>
                <a:r>
                  <a:rPr lang="ja-JP" altLang="en-US" dirty="0" smtClean="0"/>
                  <a:t>と呼ぶ</a:t>
                </a:r>
                <a:endParaRPr lang="ja-JP" altLang="en-US" dirty="0"/>
              </a:p>
              <a:p>
                <a:endParaRPr lang="ja-JP" altLang="en-US" dirty="0" smtClean="0"/>
              </a:p>
              <a:p>
                <a:pPr lvl="1"/>
                <a:r>
                  <a:rPr lang="en-US" altLang="ja-JP" dirty="0" smtClean="0"/>
                  <a:t>	</a:t>
                </a:r>
                <a:r>
                  <a:rPr lang="ja-JP" altLang="en-US" dirty="0" smtClean="0"/>
                  <a:t>現在の状況のみで未来の状態と報酬が決まる、という問題設定</a:t>
                </a:r>
                <a:endParaRPr lang="en-US" altLang="ja-JP" dirty="0" smtClean="0"/>
              </a:p>
              <a:p>
                <a:endParaRPr kumimoji="1" lang="ja-JP" altLang="en-US" dirty="0"/>
              </a:p>
            </p:txBody>
          </p:sp>
        </mc:Choice>
        <mc:Fallback>
          <p:sp>
            <p:nvSpPr>
              <p:cNvPr id="3" name="Notes Placeholder 2"/>
              <p:cNvSpPr>
                <a:spLocks noGrp="1"/>
              </p:cNvSpPr>
              <p:nvPr>
                <p:ph type="body" idx="1"/>
              </p:nvPr>
            </p:nvSpPr>
            <p:spPr/>
            <p:txBody>
              <a:bodyPr/>
              <a:lstStyle/>
              <a:p>
                <a:endParaRPr kumimoji="1" lang="en-US" altLang="ja-JP" dirty="0" smtClean="0"/>
              </a:p>
              <a:p>
                <a:r>
                  <a:rPr kumimoji="1" lang="ja-JP" altLang="en-US" dirty="0" smtClean="0"/>
                  <a:t>入力に関する正しい出力の対</a:t>
                </a:r>
                <a:endParaRPr kumimoji="1" lang="en-US" altLang="ja-JP" dirty="0" smtClean="0"/>
              </a:p>
              <a:p>
                <a:r>
                  <a:rPr kumimoji="1" lang="ja-JP" altLang="en-US" dirty="0" smtClean="0"/>
                  <a:t>環境に関する事前知識はない</a:t>
                </a:r>
                <a:endParaRPr kumimoji="1" lang="en-US" altLang="ja-JP" dirty="0" smtClean="0"/>
              </a:p>
              <a:p>
                <a:r>
                  <a:rPr kumimoji="1" lang="ja-JP" altLang="en-US" dirty="0" smtClean="0"/>
                  <a:t>報酬のフィードバックは基本的に遅れてやってくる</a:t>
                </a:r>
                <a:endParaRPr kumimoji="1" lang="ja-JP" altLang="en-US" dirty="0" smtClean="0"/>
              </a:p>
              <a:p>
                <a:endParaRPr kumimoji="1" lang="en-US" altLang="ja-JP" dirty="0" smtClean="0"/>
              </a:p>
              <a:p>
                <a:r>
                  <a:rPr lang="ja-JP" altLang="en-US" dirty="0" smtClean="0"/>
                  <a:t>マルコフ性を仮定</a:t>
                </a:r>
              </a:p>
              <a:p>
                <a:pPr lvl="1"/>
                <a:r>
                  <a:rPr lang="en-US" altLang="ja-JP" i="0">
                    <a:latin typeface="Cambria Math" charset="0"/>
                  </a:rPr>
                  <a:t>𝑃(𝑠_(𝑡+1), 𝑟_𝑡 ┤|   𝑠_𝑡, 𝑎_𝑡, 𝑠_(𝑡−1), 𝑎_(𝑡−1)  …𝑠_0, 𝑎_0  ) </a:t>
                </a:r>
                <a:r>
                  <a:rPr lang="en-US" altLang="ja-JP" dirty="0"/>
                  <a:t> =</a:t>
                </a:r>
                <a:r>
                  <a:rPr lang="en-US" altLang="ja-JP" i="0">
                    <a:latin typeface="Cambria Math" charset="0"/>
                  </a:rPr>
                  <a:t>𝑃(𝑠_(𝑡+1), 𝑟_𝑡 ┤|   𝑠_𝑡, 𝑎_𝑡)</a:t>
                </a:r>
                <a:endParaRPr lang="en-US" altLang="ja-JP" dirty="0"/>
              </a:p>
              <a:p>
                <a:pPr lvl="1"/>
                <a:r>
                  <a:rPr lang="ja-JP" altLang="en-US" dirty="0"/>
                  <a:t>現在の状況のみで未来の状態と報酬が決まる、という問題</a:t>
                </a:r>
                <a:r>
                  <a:rPr lang="ja-JP" altLang="en-US" dirty="0" smtClean="0"/>
                  <a:t>設定</a:t>
                </a:r>
                <a:endParaRPr lang="en-US" altLang="ja-JP" dirty="0" smtClean="0"/>
              </a:p>
              <a:p>
                <a:pPr lvl="1"/>
                <a:r>
                  <a:rPr lang="ja-JP" altLang="en-US" dirty="0" smtClean="0"/>
                  <a:t>マルコフ性を満たす環境下でのエージェントの意思決定を</a:t>
                </a:r>
                <a:r>
                  <a:rPr lang="en-US" altLang="ja-JP" dirty="0"/>
                  <a:t>MDP (Markov decision Processes</a:t>
                </a:r>
                <a:r>
                  <a:rPr lang="en-US" altLang="ja-JP" dirty="0" smtClean="0"/>
                  <a:t>)</a:t>
                </a:r>
                <a:r>
                  <a:rPr lang="ja-JP" altLang="en-US" dirty="0" smtClean="0"/>
                  <a:t>と呼ぶ</a:t>
                </a:r>
                <a:endParaRPr lang="ja-JP" altLang="en-US" dirty="0"/>
              </a:p>
              <a:p>
                <a:endParaRPr lang="ja-JP" altLang="en-US" dirty="0" smtClean="0"/>
              </a:p>
              <a:p>
                <a:pPr lvl="1"/>
                <a:r>
                  <a:rPr lang="en-US" altLang="ja-JP" dirty="0" smtClean="0"/>
                  <a:t>	</a:t>
                </a:r>
                <a:r>
                  <a:rPr lang="ja-JP" altLang="en-US" dirty="0" smtClean="0"/>
                  <a:t>現在の状況のみで未来の状態と報酬が決まる、という問題設定</a:t>
                </a:r>
                <a:endParaRPr lang="en-US" altLang="ja-JP" dirty="0" smtClean="0"/>
              </a:p>
              <a:p>
                <a:endParaRPr kumimoji="1" lang="ja-JP" altLang="en-US" dirty="0"/>
              </a:p>
            </p:txBody>
          </p:sp>
        </mc:Fallback>
      </mc:AlternateContent>
      <p:sp>
        <p:nvSpPr>
          <p:cNvPr id="4" name="Slide Number Placeholder 3"/>
          <p:cNvSpPr>
            <a:spLocks noGrp="1"/>
          </p:cNvSpPr>
          <p:nvPr>
            <p:ph type="sldNum" sz="quarter" idx="10"/>
          </p:nvPr>
        </p:nvSpPr>
        <p:spPr/>
        <p:txBody>
          <a:bodyPr/>
          <a:lstStyle/>
          <a:p>
            <a:fld id="{993E0DED-7AAE-D340-9277-7EAA4198CB76}" type="slidenum">
              <a:rPr kumimoji="1" lang="ja-JP" altLang="en-US" smtClean="0"/>
              <a:t>11</a:t>
            </a:fld>
            <a:endParaRPr kumimoji="1" lang="ja-JP" altLang="en-US"/>
          </a:p>
        </p:txBody>
      </p:sp>
    </p:spTree>
    <p:extLst>
      <p:ext uri="{BB962C8B-B14F-4D97-AF65-F5344CB8AC3E}">
        <p14:creationId xmlns:p14="http://schemas.microsoft.com/office/powerpoint/2010/main" val="1546937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dirty="0" smtClean="0"/>
                  <a:t>状態</a:t>
                </a:r>
                <a14:m>
                  <m:oMath xmlns:m="http://schemas.openxmlformats.org/officeDocument/2006/math">
                    <m:r>
                      <a:rPr lang="en-US" altLang="ja-JP">
                        <a:latin typeface="Cambria Math" charset="0"/>
                      </a:rPr>
                      <m:t> </m:t>
                    </m:r>
                    <m:r>
                      <a:rPr lang="en-US" altLang="ja-JP" i="1">
                        <a:latin typeface="Cambria Math" charset="0"/>
                      </a:rPr>
                      <m:t>𝑠</m:t>
                    </m:r>
                    <m:r>
                      <a:rPr lang="en-US" altLang="ja-JP" i="1">
                        <a:latin typeface="Cambria Math" charset="0"/>
                      </a:rPr>
                      <m:t> </m:t>
                    </m:r>
                  </m:oMath>
                </a14:m>
                <a:r>
                  <a:rPr lang="ja-JP" altLang="en-US" dirty="0"/>
                  <a:t>において、そこから方策</a:t>
                </a:r>
                <a14:m>
                  <m:oMath xmlns:m="http://schemas.openxmlformats.org/officeDocument/2006/math">
                    <m:r>
                      <a:rPr lang="en-US" altLang="ja-JP" i="1">
                        <a:latin typeface="Cambria Math" charset="0"/>
                      </a:rPr>
                      <m:t>𝜋</m:t>
                    </m:r>
                  </m:oMath>
                </a14:m>
                <a:r>
                  <a:rPr lang="ja-JP" altLang="en-US" dirty="0"/>
                  <a:t>に従って行動した</a:t>
                </a:r>
                <a:r>
                  <a:rPr lang="en-US" altLang="ja-JP" dirty="0"/>
                  <a:t/>
                </a:r>
                <a:br>
                  <a:rPr lang="en-US" altLang="ja-JP" dirty="0"/>
                </a:br>
                <a:r>
                  <a:rPr lang="ja-JP" altLang="en-US" dirty="0"/>
                  <a:t>とき、最終的に獲得できる累積報酬を予測する関数</a:t>
                </a:r>
                <a:endParaRPr lang="en-US" altLang="ja-JP" dirty="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状態</a:t>
                </a:r>
                <a14:m>
                  <m:oMath xmlns:m="http://schemas.openxmlformats.org/officeDocument/2006/math">
                    <m:r>
                      <a:rPr lang="en-US" altLang="ja-JP">
                        <a:latin typeface="Cambria Math" charset="0"/>
                      </a:rPr>
                      <m:t> </m:t>
                    </m:r>
                    <m:r>
                      <a:rPr lang="en-US" altLang="ja-JP" i="1">
                        <a:latin typeface="Cambria Math" charset="0"/>
                      </a:rPr>
                      <m:t>𝑠</m:t>
                    </m:r>
                    <m:r>
                      <a:rPr lang="en-US" altLang="ja-JP" i="1">
                        <a:latin typeface="Cambria Math" charset="0"/>
                      </a:rPr>
                      <m:t> </m:t>
                    </m:r>
                  </m:oMath>
                </a14:m>
                <a:r>
                  <a:rPr lang="ja-JP" altLang="en-US" dirty="0"/>
                  <a:t>において</a:t>
                </a:r>
                <a:r>
                  <a:rPr lang="ja-JP" altLang="en-US" dirty="0" smtClean="0"/>
                  <a:t>、</a:t>
                </a:r>
                <a:r>
                  <a:rPr lang="en-US" altLang="ja-JP" dirty="0"/>
                  <a:t> </a:t>
                </a:r>
                <a:r>
                  <a:rPr lang="ja-JP" altLang="en-US" dirty="0" smtClean="0"/>
                  <a:t>行動</a:t>
                </a:r>
                <a14:m>
                  <m:oMath xmlns:m="http://schemas.openxmlformats.org/officeDocument/2006/math">
                    <m:r>
                      <a:rPr lang="en-US" altLang="ja-JP" i="1">
                        <a:latin typeface="Cambria Math" charset="0"/>
                      </a:rPr>
                      <m:t>𝑎</m:t>
                    </m:r>
                  </m:oMath>
                </a14:m>
                <a:r>
                  <a:rPr lang="ja-JP" altLang="en-US" dirty="0" smtClean="0"/>
                  <a:t>を取り、</a:t>
                </a:r>
                <a:r>
                  <a:rPr lang="ja-JP" altLang="en-US" dirty="0"/>
                  <a:t>そこから方策</a:t>
                </a:r>
                <a14:m>
                  <m:oMath xmlns:m="http://schemas.openxmlformats.org/officeDocument/2006/math">
                    <m:r>
                      <a:rPr lang="en-US" altLang="ja-JP" i="1">
                        <a:latin typeface="Cambria Math" charset="0"/>
                      </a:rPr>
                      <m:t>𝜋</m:t>
                    </m:r>
                  </m:oMath>
                </a14:m>
                <a:r>
                  <a:rPr lang="ja-JP" altLang="en-US" dirty="0"/>
                  <a:t>に従って行動</a:t>
                </a:r>
                <a:r>
                  <a:rPr lang="ja-JP" altLang="en-US" dirty="0" smtClean="0"/>
                  <a:t>したとき</a:t>
                </a:r>
                <a:r>
                  <a:rPr lang="ja-JP" altLang="en-US" dirty="0"/>
                  <a:t>、最終的に獲得できる累積報酬を予測する</a:t>
                </a:r>
                <a:r>
                  <a:rPr lang="ja-JP" altLang="en-US" dirty="0" smtClean="0"/>
                  <a:t>関数</a:t>
                </a:r>
                <a:endParaRPr lang="en-US" altLang="ja-JP" dirty="0" smtClean="0"/>
              </a:p>
              <a:p>
                <a:endParaRPr kumimoji="1" lang="ja-JP" altLang="en-US" dirty="0"/>
              </a:p>
            </p:txBody>
          </p:sp>
        </mc:Choice>
        <mc:Fallback>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dirty="0" smtClean="0"/>
                  <a:t>状態</a:t>
                </a:r>
                <a:r>
                  <a:rPr lang="en-US" altLang="ja-JP" i="0">
                    <a:latin typeface="Cambria Math" charset="0"/>
                  </a:rPr>
                  <a:t> 𝑠 </a:t>
                </a:r>
                <a:r>
                  <a:rPr lang="ja-JP" altLang="en-US" dirty="0"/>
                  <a:t>において、そこから方策</a:t>
                </a:r>
                <a:r>
                  <a:rPr lang="en-US" altLang="ja-JP" i="0">
                    <a:latin typeface="Cambria Math" charset="0"/>
                  </a:rPr>
                  <a:t>𝜋</a:t>
                </a:r>
                <a:r>
                  <a:rPr lang="ja-JP" altLang="en-US" dirty="0"/>
                  <a:t>に従って行動した</a:t>
                </a:r>
                <a:r>
                  <a:rPr lang="en-US" altLang="ja-JP" dirty="0"/>
                  <a:t/>
                </a:r>
                <a:br>
                  <a:rPr lang="en-US" altLang="ja-JP" dirty="0"/>
                </a:br>
                <a:r>
                  <a:rPr lang="ja-JP" altLang="en-US" dirty="0"/>
                  <a:t>とき、最終的に獲得できる累積報酬を予測する関数</a:t>
                </a:r>
                <a:endParaRPr lang="en-US" altLang="ja-JP" dirty="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状態</a:t>
                </a:r>
                <a:r>
                  <a:rPr lang="en-US" altLang="ja-JP" i="0">
                    <a:latin typeface="Cambria Math" charset="0"/>
                  </a:rPr>
                  <a:t> 𝑠 </a:t>
                </a:r>
                <a:r>
                  <a:rPr lang="ja-JP" altLang="en-US" dirty="0"/>
                  <a:t>において</a:t>
                </a:r>
                <a:r>
                  <a:rPr lang="ja-JP" altLang="en-US" dirty="0" smtClean="0"/>
                  <a:t>、</a:t>
                </a:r>
                <a:r>
                  <a:rPr lang="en-US" altLang="ja-JP" dirty="0"/>
                  <a:t> </a:t>
                </a:r>
                <a:r>
                  <a:rPr lang="ja-JP" altLang="en-US" dirty="0" smtClean="0"/>
                  <a:t>行動</a:t>
                </a:r>
                <a:r>
                  <a:rPr lang="en-US" altLang="ja-JP" i="0">
                    <a:latin typeface="Cambria Math" charset="0"/>
                  </a:rPr>
                  <a:t>𝑎</a:t>
                </a:r>
                <a:r>
                  <a:rPr lang="ja-JP" altLang="en-US" dirty="0" smtClean="0"/>
                  <a:t>を取り、</a:t>
                </a:r>
                <a:r>
                  <a:rPr lang="ja-JP" altLang="en-US" dirty="0"/>
                  <a:t>そこから方策</a:t>
                </a:r>
                <a:r>
                  <a:rPr lang="en-US" altLang="ja-JP" i="0">
                    <a:latin typeface="Cambria Math" charset="0"/>
                  </a:rPr>
                  <a:t>𝜋</a:t>
                </a:r>
                <a:r>
                  <a:rPr lang="ja-JP" altLang="en-US" dirty="0"/>
                  <a:t>に従って行動</a:t>
                </a:r>
                <a:r>
                  <a:rPr lang="ja-JP" altLang="en-US" dirty="0" smtClean="0"/>
                  <a:t>したとき</a:t>
                </a:r>
                <a:r>
                  <a:rPr lang="ja-JP" altLang="en-US" dirty="0"/>
                  <a:t>、最終的に獲得できる累積報酬を予測する</a:t>
                </a:r>
                <a:r>
                  <a:rPr lang="ja-JP" altLang="en-US" dirty="0" smtClean="0"/>
                  <a:t>関数</a:t>
                </a:r>
                <a:endParaRPr lang="en-US" altLang="ja-JP" dirty="0" smtClean="0"/>
              </a:p>
              <a:p>
                <a:endParaRPr kumimoji="1" lang="ja-JP" altLang="en-US" dirty="0"/>
              </a:p>
            </p:txBody>
          </p:sp>
        </mc:Fallback>
      </mc:AlternateContent>
      <p:sp>
        <p:nvSpPr>
          <p:cNvPr id="4" name="Slide Number Placeholder 3"/>
          <p:cNvSpPr>
            <a:spLocks noGrp="1"/>
          </p:cNvSpPr>
          <p:nvPr>
            <p:ph type="sldNum" sz="quarter" idx="10"/>
          </p:nvPr>
        </p:nvSpPr>
        <p:spPr/>
        <p:txBody>
          <a:bodyPr/>
          <a:lstStyle/>
          <a:p>
            <a:fld id="{993E0DED-7AAE-D340-9277-7EAA4198CB76}" type="slidenum">
              <a:rPr kumimoji="1" lang="ja-JP" altLang="en-US" smtClean="0"/>
              <a:t>13</a:t>
            </a:fld>
            <a:endParaRPr kumimoji="1" lang="ja-JP" altLang="en-US"/>
          </a:p>
        </p:txBody>
      </p:sp>
    </p:spTree>
    <p:extLst>
      <p:ext uri="{BB962C8B-B14F-4D97-AF65-F5344CB8AC3E}">
        <p14:creationId xmlns:p14="http://schemas.microsoft.com/office/powerpoint/2010/main" val="70153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ltLang="ja-JP"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ja-JP"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47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35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981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Click to edit Master title style</a:t>
            </a:r>
            <a:endParaRPr lang="en-US" dirty="0"/>
          </a:p>
        </p:txBody>
      </p:sp>
      <p:sp>
        <p:nvSpPr>
          <p:cNvPr id="3" name="Content Placeholder 2"/>
          <p:cNvSpPr>
            <a:spLocks noGrp="1"/>
          </p:cNvSpPr>
          <p:nvPr>
            <p:ph idx="1"/>
          </p:nvPr>
        </p:nvSpPr>
        <p:spPr/>
        <p:txBody>
          <a:bodyPr/>
          <a:lstStyle>
            <a:lvl1pPr marL="385200" indent="-241200">
              <a:lnSpc>
                <a:spcPct val="100000"/>
              </a:lnSpc>
              <a:buFont typeface="Arial" charset="0"/>
              <a:buChar char="•"/>
              <a:defRPr/>
            </a:lvl1pPr>
            <a:lvl2pPr marL="528048">
              <a:lnSpc>
                <a:spcPct val="100000"/>
              </a:lnSpc>
              <a:defRPr/>
            </a:lvl2pPr>
            <a:lvl3pPr marL="746928">
              <a:lnSpc>
                <a:spcPct val="100000"/>
              </a:lnSpc>
              <a:defRPr sz="1800"/>
            </a:lvl3pPr>
            <a:lvl4pPr marL="893808">
              <a:lnSpc>
                <a:spcPct val="100000"/>
              </a:lnSpc>
              <a:defRPr sz="1600"/>
            </a:lvl4pPr>
            <a:lvl5pPr>
              <a:lnSpc>
                <a:spcPct val="100000"/>
              </a:lnSpc>
              <a:defRPr/>
            </a:lvl5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p:txBody>
      </p:sp>
      <p:sp>
        <p:nvSpPr>
          <p:cNvPr id="4" name="Date Placeholder 3"/>
          <p:cNvSpPr>
            <a:spLocks noGrp="1"/>
          </p:cNvSpPr>
          <p:nvPr>
            <p:ph type="dt" sz="half" idx="10"/>
          </p:nvPr>
        </p:nvSpPr>
        <p:spPr/>
        <p:txBody>
          <a:bodyPr/>
          <a:lstStyle/>
          <a:p>
            <a:fld id="{528FC5F6-F338-4AE4-BB23-26385BCFC423}" type="datetimeFigureOut">
              <a:rPr lang="en-US" smtClean="0"/>
              <a:t>11/17/16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8273363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66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ja-JP"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912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11/17/16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575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11/17/16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0066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ltLang="ja-JP"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11/17/16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392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ltLang="ja-JP"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11/17/16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16161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71849"/>
            <a:ext cx="10058400" cy="831345"/>
          </a:xfrm>
          <a:prstGeom prst="rect">
            <a:avLst/>
          </a:prstGeom>
        </p:spPr>
        <p:txBody>
          <a:bodyPr vert="horz" lIns="91440" tIns="45720" rIns="91440" bIns="45720" rtlCol="0" anchor="b">
            <a:normAutofit/>
          </a:bodyPr>
          <a:lstStyle/>
          <a:p>
            <a:r>
              <a:rPr lang="en-US" altLang="ja-JP" dirty="0" smtClean="0"/>
              <a:t>Click to edit Master title style</a:t>
            </a:r>
            <a:endParaRPr lang="en-US" dirty="0"/>
          </a:p>
        </p:txBody>
      </p:sp>
      <p:sp>
        <p:nvSpPr>
          <p:cNvPr id="3" name="Text Placeholder 2"/>
          <p:cNvSpPr>
            <a:spLocks noGrp="1"/>
          </p:cNvSpPr>
          <p:nvPr>
            <p:ph type="body" idx="1"/>
          </p:nvPr>
        </p:nvSpPr>
        <p:spPr>
          <a:xfrm>
            <a:off x="1097280" y="1383957"/>
            <a:ext cx="10058400" cy="4485137"/>
          </a:xfrm>
          <a:prstGeom prst="rect">
            <a:avLst/>
          </a:prstGeom>
        </p:spPr>
        <p:txBody>
          <a:bodyPr vert="horz" lIns="0" tIns="45720" rIns="0" bIns="45720" rtlCol="0">
            <a:normAutofit/>
          </a:bodyPr>
          <a:lstStyle/>
          <a:p>
            <a:pPr marL="306900" marR="0" lvl="0" indent="-198900" algn="l" defTabSz="914400" rtl="0" eaLnBrk="1" fontAlgn="auto" latinLnBrk="0" hangingPunct="1">
              <a:lnSpc>
                <a:spcPct val="90000"/>
              </a:lnSpc>
              <a:spcBef>
                <a:spcPts val="1200"/>
              </a:spcBef>
              <a:spcAft>
                <a:spcPts val="200"/>
              </a:spcAft>
              <a:buClr>
                <a:schemeClr val="accent1"/>
              </a:buClr>
              <a:buSzPct val="100000"/>
              <a:buFont typeface="Arial" charset="0"/>
              <a:buChar char="•"/>
              <a:tabLst/>
              <a:defRPr/>
            </a:pPr>
            <a:r>
              <a:rPr kumimoji="1" lang="en-US" altLang="ja-JP" sz="20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Click to edit Master text styles</a:t>
            </a:r>
          </a:p>
          <a:p>
            <a:pPr marL="384048" marR="0" lvl="1"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a:pPr>
            <a:r>
              <a:rPr kumimoji="1" lang="en-US" altLang="ja-JP" sz="18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Second level</a:t>
            </a:r>
          </a:p>
          <a:p>
            <a:pPr marL="566928" marR="0" lvl="2"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a:pPr>
            <a:r>
              <a:rPr kumimoji="1" lang="en-US" altLang="ja-JP" sz="14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Third level</a:t>
            </a:r>
          </a:p>
          <a:p>
            <a:pPr marL="749808" marR="0" lvl="3"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a:pPr>
            <a:r>
              <a:rPr kumimoji="1" lang="en-US" altLang="ja-JP" sz="14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Fourth level</a:t>
            </a:r>
          </a:p>
          <a:p>
            <a:pPr marL="932688" marR="0" lvl="4"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a:pPr>
            <a:r>
              <a:rPr kumimoji="1" lang="en-US" altLang="ja-JP" sz="14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Fifth level</a:t>
            </a:r>
            <a:endPar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
              <a:cs typeface="+mn-cs"/>
            </a:endParaRP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11/17/16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097280" y="125593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4209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kumimoji="1" sz="4000" kern="1200" spc="-50" baseline="0">
          <a:solidFill>
            <a:schemeClr val="tx1">
              <a:lumMod val="75000"/>
              <a:lumOff val="25000"/>
            </a:schemeClr>
          </a:solidFill>
          <a:latin typeface="+mj-lt"/>
          <a:ea typeface="+mj-ea"/>
          <a:cs typeface="+mj-cs"/>
        </a:defRPr>
      </a:lvl1pPr>
    </p:titleStyle>
    <p:bodyStyle>
      <a:lvl1pPr marL="306900" marR="0" indent="-198900" algn="l" defTabSz="914400" rtl="0" eaLnBrk="1" fontAlgn="auto" latinLnBrk="0" hangingPunct="1">
        <a:lnSpc>
          <a:spcPct val="100000"/>
        </a:lnSpc>
        <a:spcBef>
          <a:spcPts val="1200"/>
        </a:spcBef>
        <a:spcAft>
          <a:spcPts val="200"/>
        </a:spcAft>
        <a:buClr>
          <a:srgbClr val="1CADE4"/>
        </a:buClr>
        <a:buSzPct val="100000"/>
        <a:buFont typeface="Arial" charset="0"/>
        <a:buChar char="•"/>
        <a:tabLst/>
        <a:defRPr kumimoji="1" sz="2000" kern="1200">
          <a:solidFill>
            <a:schemeClr val="tx1">
              <a:lumMod val="75000"/>
              <a:lumOff val="25000"/>
            </a:schemeClr>
          </a:solidFill>
          <a:latin typeface="+mn-lt"/>
          <a:ea typeface="+mn-ea"/>
          <a:cs typeface="+mn-cs"/>
        </a:defRPr>
      </a:lvl1pPr>
      <a:lvl2pPr marL="384048" marR="0"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kumimoji="1" sz="1800" kern="1200">
          <a:solidFill>
            <a:schemeClr val="tx1">
              <a:lumMod val="75000"/>
              <a:lumOff val="25000"/>
            </a:schemeClr>
          </a:solidFill>
          <a:latin typeface="+mn-lt"/>
          <a:ea typeface="+mn-ea"/>
          <a:cs typeface="+mn-cs"/>
        </a:defRPr>
      </a:lvl2pPr>
      <a:lvl3pPr marL="566928" marR="0"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kumimoji="1" sz="1400" kern="1200">
          <a:solidFill>
            <a:schemeClr val="tx1">
              <a:lumMod val="75000"/>
              <a:lumOff val="25000"/>
            </a:schemeClr>
          </a:solidFill>
          <a:latin typeface="+mn-lt"/>
          <a:ea typeface="+mn-ea"/>
          <a:cs typeface="+mn-cs"/>
        </a:defRPr>
      </a:lvl3pPr>
      <a:lvl4pPr marL="749808" marR="0"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kumimoji="1" sz="1400" kern="1200">
          <a:solidFill>
            <a:schemeClr val="tx1">
              <a:lumMod val="75000"/>
              <a:lumOff val="25000"/>
            </a:schemeClr>
          </a:solidFill>
          <a:latin typeface="+mn-lt"/>
          <a:ea typeface="+mn-ea"/>
          <a:cs typeface="+mn-cs"/>
        </a:defRPr>
      </a:lvl4pPr>
      <a:lvl5pPr marL="932688" marR="0"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tif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30.png"/></Relationships>
</file>

<file path=ppt/slides/_rels/slide35.xml.rels><?xml version="1.0" encoding="UTF-8" standalone="yes"?>
<Relationships xmlns="http://schemas.openxmlformats.org/package/2006/relationships"><Relationship Id="rId3" Type="http://schemas.openxmlformats.org/officeDocument/2006/relationships/image" Target="../media/image350.png"/><Relationship Id="rId4" Type="http://schemas.openxmlformats.org/officeDocument/2006/relationships/image" Target="../media/image360.png"/><Relationship Id="rId1" Type="http://schemas.openxmlformats.org/officeDocument/2006/relationships/slideLayout" Target="../slideLayouts/slideLayout2.xml"/><Relationship Id="rId2" Type="http://schemas.openxmlformats.org/officeDocument/2006/relationships/image" Target="../media/image3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youtube.com/watch?v=V1eYniJ0Rnk"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groups.csail.mit.edu/rbg/code/rl/" TargetMode="External"/><Relationship Id="rId4" Type="http://schemas.openxmlformats.org/officeDocument/2006/relationships/hyperlink" Target="http://mi.eng.cam.ac.uk/research/dialogue/" TargetMode="External"/><Relationship Id="rId5" Type="http://schemas.openxmlformats.org/officeDocument/2006/relationships/hyperlink" Target="http://www.umiacs.umd.edu/~hal/SPIRL/10-07-acl-spirl.pdf" TargetMode="External"/><Relationship Id="rId6" Type="http://schemas.openxmlformats.org/officeDocument/2006/relationships/hyperlink" Target="http://www.prem-melville.com/publications/constrained-reinforcement-learning-kdd2010.pdf" TargetMode="External"/><Relationship Id="rId7" Type="http://schemas.openxmlformats.org/officeDocument/2006/relationships/hyperlink" Target="http://videolectures.net/kdd2010_abe_odcucrl/" TargetMode="External"/><Relationship Id="rId1" Type="http://schemas.openxmlformats.org/officeDocument/2006/relationships/slideLayout" Target="../slideLayouts/slideLayout2.xml"/><Relationship Id="rId2" Type="http://schemas.openxmlformats.org/officeDocument/2006/relationships/hyperlink" Target="http://heli.stanford.edu/"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ja-JP" sz="6600" dirty="0" smtClean="0"/>
              <a:t>Introduction of Reinforcement </a:t>
            </a:r>
            <a:r>
              <a:rPr lang="en-US" altLang="ja-JP" sz="6600" dirty="0" smtClean="0"/>
              <a:t>Learning</a:t>
            </a:r>
            <a:endParaRPr kumimoji="1" lang="ja-JP" altLang="en-US" sz="6600" dirty="0"/>
          </a:p>
        </p:txBody>
      </p:sp>
      <p:sp>
        <p:nvSpPr>
          <p:cNvPr id="3" name="Subtitle 2"/>
          <p:cNvSpPr>
            <a:spLocks noGrp="1"/>
          </p:cNvSpPr>
          <p:nvPr>
            <p:ph type="subTitle" idx="1"/>
          </p:nvPr>
        </p:nvSpPr>
        <p:spPr>
          <a:xfrm>
            <a:off x="1100051" y="4455620"/>
            <a:ext cx="10058400" cy="1500679"/>
          </a:xfrm>
        </p:spPr>
        <p:txBody>
          <a:bodyPr/>
          <a:lstStyle/>
          <a:p>
            <a:pPr algn="r"/>
            <a:r>
              <a:rPr lang="en-US" altLang="ja-JP" dirty="0" smtClean="0"/>
              <a:t>Keisuke </a:t>
            </a:r>
            <a:r>
              <a:rPr lang="en-US" altLang="ja-JP" dirty="0" err="1" smtClean="0"/>
              <a:t>Fukuta</a:t>
            </a:r>
            <a:endParaRPr kumimoji="1" lang="en-US" altLang="ja-JP" dirty="0" smtClean="0"/>
          </a:p>
          <a:p>
            <a:pPr algn="r"/>
            <a:r>
              <a:rPr lang="en-US" altLang="ja-JP" dirty="0" smtClean="0"/>
              <a:t>Harada </a:t>
            </a:r>
            <a:r>
              <a:rPr lang="en-US" altLang="ja-JP" dirty="0" err="1" smtClean="0"/>
              <a:t>ushiku</a:t>
            </a:r>
            <a:r>
              <a:rPr lang="en-US" altLang="ja-JP" dirty="0" smtClean="0"/>
              <a:t> Lab.</a:t>
            </a:r>
          </a:p>
          <a:p>
            <a:pPr algn="r"/>
            <a:endParaRPr kumimoji="1" lang="ja-JP" altLang="en-US" dirty="0"/>
          </a:p>
        </p:txBody>
      </p:sp>
    </p:spTree>
    <p:extLst>
      <p:ext uri="{BB962C8B-B14F-4D97-AF65-F5344CB8AC3E}">
        <p14:creationId xmlns:p14="http://schemas.microsoft.com/office/powerpoint/2010/main" val="1911759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Applications of RL</a:t>
            </a:r>
            <a:endParaRPr kumimoji="1" lang="ja-JP" altLang="en-US" dirty="0"/>
          </a:p>
        </p:txBody>
      </p:sp>
      <p:sp>
        <p:nvSpPr>
          <p:cNvPr id="4" name="Content Placeholder 2"/>
          <p:cNvSpPr>
            <a:spLocks noGrp="1"/>
          </p:cNvSpPr>
          <p:nvPr>
            <p:ph idx="1"/>
          </p:nvPr>
        </p:nvSpPr>
        <p:spPr>
          <a:xfrm>
            <a:off x="1097280" y="1383957"/>
            <a:ext cx="10058400" cy="4804572"/>
          </a:xfrm>
        </p:spPr>
        <p:txBody>
          <a:bodyPr>
            <a:normAutofit lnSpcReduction="10000"/>
          </a:bodyPr>
          <a:lstStyle/>
          <a:p>
            <a:r>
              <a:rPr lang="en-US" altLang="ja-JP" dirty="0"/>
              <a:t>Play game (ex. Atari, Backgammon, Go</a:t>
            </a:r>
            <a:r>
              <a:rPr lang="en-US" altLang="ja-JP" dirty="0" smtClean="0"/>
              <a:t>)</a:t>
            </a:r>
          </a:p>
          <a:p>
            <a:pPr lvl="1"/>
            <a:r>
              <a:rPr lang="en-US" altLang="ja-JP" dirty="0" smtClean="0"/>
              <a:t>reward </a:t>
            </a:r>
            <a:r>
              <a:rPr lang="en-US" altLang="ja-JP" dirty="0"/>
              <a:t>for winning/losing a </a:t>
            </a:r>
            <a:r>
              <a:rPr lang="en-US" altLang="ja-JP" dirty="0" smtClean="0"/>
              <a:t>game or get point in game</a:t>
            </a:r>
          </a:p>
          <a:p>
            <a:r>
              <a:rPr lang="en-US" altLang="ja-JP" dirty="0" smtClean="0"/>
              <a:t>Fly </a:t>
            </a:r>
            <a:r>
              <a:rPr lang="en-US" altLang="ja-JP" dirty="0"/>
              <a:t>stunt </a:t>
            </a:r>
            <a:r>
              <a:rPr lang="en-US" altLang="ja-JP" dirty="0" smtClean="0"/>
              <a:t>manoeuvers </a:t>
            </a:r>
            <a:r>
              <a:rPr lang="en-US" altLang="ja-JP" dirty="0"/>
              <a:t>in a </a:t>
            </a:r>
            <a:r>
              <a:rPr lang="en-US" altLang="ja-JP" dirty="0" smtClean="0"/>
              <a:t>helicopter</a:t>
            </a:r>
          </a:p>
          <a:p>
            <a:pPr lvl="1"/>
            <a:r>
              <a:rPr lang="en-US" altLang="ja-JP" dirty="0" smtClean="0"/>
              <a:t>positive </a:t>
            </a:r>
            <a:r>
              <a:rPr lang="en-US" altLang="ja-JP" dirty="0"/>
              <a:t>reward for following desired </a:t>
            </a:r>
            <a:r>
              <a:rPr lang="en-US" altLang="ja-JP" dirty="0" smtClean="0"/>
              <a:t>trajectory,  negative reward </a:t>
            </a:r>
            <a:r>
              <a:rPr lang="en-US" altLang="ja-JP" dirty="0"/>
              <a:t>for crashing</a:t>
            </a:r>
            <a:endParaRPr lang="en-US" altLang="ja-JP" dirty="0" smtClean="0"/>
          </a:p>
          <a:p>
            <a:r>
              <a:rPr lang="en-US" altLang="ja-JP" dirty="0" smtClean="0"/>
              <a:t>Manage </a:t>
            </a:r>
            <a:r>
              <a:rPr lang="en-US" altLang="ja-JP" dirty="0"/>
              <a:t>an investment </a:t>
            </a:r>
            <a:r>
              <a:rPr lang="en-US" altLang="ja-JP" dirty="0" smtClean="0"/>
              <a:t>portfolio</a:t>
            </a:r>
          </a:p>
          <a:p>
            <a:pPr lvl="1"/>
            <a:r>
              <a:rPr lang="en-US" altLang="ja-JP" dirty="0" smtClean="0"/>
              <a:t>positive </a:t>
            </a:r>
            <a:r>
              <a:rPr lang="en-US" altLang="ja-JP" dirty="0"/>
              <a:t>reward for each $ in bank</a:t>
            </a:r>
            <a:endParaRPr lang="en-US" altLang="ja-JP" dirty="0" smtClean="0"/>
          </a:p>
          <a:p>
            <a:r>
              <a:rPr lang="en-US" altLang="ja-JP" dirty="0" smtClean="0"/>
              <a:t>Control </a:t>
            </a:r>
            <a:r>
              <a:rPr lang="en-US" altLang="ja-JP" dirty="0"/>
              <a:t>a power </a:t>
            </a:r>
            <a:r>
              <a:rPr lang="en-US" altLang="ja-JP" dirty="0" smtClean="0"/>
              <a:t>station</a:t>
            </a:r>
          </a:p>
          <a:p>
            <a:pPr lvl="1"/>
            <a:r>
              <a:rPr lang="en-US" altLang="ja-JP" dirty="0" smtClean="0"/>
              <a:t>positive </a:t>
            </a:r>
            <a:r>
              <a:rPr lang="en-US" altLang="ja-JP" dirty="0"/>
              <a:t>reward for producing power </a:t>
            </a:r>
            <a:r>
              <a:rPr lang="en-US" altLang="ja-JP" dirty="0" smtClean="0"/>
              <a:t>negative </a:t>
            </a:r>
            <a:r>
              <a:rPr lang="en-US" altLang="ja-JP" dirty="0"/>
              <a:t>reward for exceeding safety thresholds</a:t>
            </a:r>
            <a:endParaRPr lang="en-US" altLang="ja-JP" dirty="0" smtClean="0"/>
          </a:p>
          <a:p>
            <a:r>
              <a:rPr lang="en-US" altLang="ja-JP" dirty="0" smtClean="0"/>
              <a:t>Make </a:t>
            </a:r>
            <a:r>
              <a:rPr lang="en-US" altLang="ja-JP" dirty="0"/>
              <a:t>a humanoid robot </a:t>
            </a:r>
            <a:r>
              <a:rPr lang="en-US" altLang="ja-JP" dirty="0" smtClean="0"/>
              <a:t>walk</a:t>
            </a:r>
          </a:p>
          <a:p>
            <a:pPr lvl="1"/>
            <a:r>
              <a:rPr lang="en-US" altLang="ja-JP" dirty="0" smtClean="0"/>
              <a:t>positive </a:t>
            </a:r>
            <a:r>
              <a:rPr lang="en-US" altLang="ja-JP" dirty="0"/>
              <a:t>reward for forward motion </a:t>
            </a:r>
            <a:r>
              <a:rPr lang="en-US" altLang="ja-JP" dirty="0" smtClean="0"/>
              <a:t>negative reward </a:t>
            </a:r>
            <a:r>
              <a:rPr lang="en-US" altLang="ja-JP" dirty="0"/>
              <a:t>for falling over</a:t>
            </a:r>
            <a:endParaRPr lang="en-US" altLang="ja-JP" dirty="0" smtClean="0"/>
          </a:p>
          <a:p>
            <a:r>
              <a:rPr lang="en-US" altLang="ja-JP" dirty="0" smtClean="0"/>
              <a:t>Dialogue system</a:t>
            </a:r>
          </a:p>
          <a:p>
            <a:pPr lvl="1"/>
            <a:r>
              <a:rPr lang="en-US" altLang="ja-JP" dirty="0" smtClean="0"/>
              <a:t>rewards for good conversation</a:t>
            </a:r>
          </a:p>
          <a:p>
            <a:endParaRPr lang="en-US" altLang="ja-JP" dirty="0"/>
          </a:p>
          <a:p>
            <a:pPr marL="144000" indent="0">
              <a:buNone/>
            </a:pPr>
            <a:endParaRPr lang="en-US" altLang="ja-JP" dirty="0"/>
          </a:p>
          <a:p>
            <a:endParaRPr kumimoji="1" lang="ja-JP" altLang="en-US" dirty="0"/>
          </a:p>
        </p:txBody>
      </p:sp>
    </p:spTree>
    <p:extLst>
      <p:ext uri="{BB962C8B-B14F-4D97-AF65-F5344CB8AC3E}">
        <p14:creationId xmlns:p14="http://schemas.microsoft.com/office/powerpoint/2010/main" val="1979102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Characteristic of RL</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383957"/>
                <a:ext cx="10650220" cy="4485137"/>
              </a:xfrm>
            </p:spPr>
            <p:txBody>
              <a:bodyPr>
                <a:normAutofit/>
              </a:bodyPr>
              <a:lstStyle/>
              <a:p>
                <a:endParaRPr lang="en-US" altLang="ja-JP" dirty="0" smtClean="0"/>
              </a:p>
              <a:p>
                <a:r>
                  <a:rPr lang="en-US" altLang="ja-JP" dirty="0" smtClean="0"/>
                  <a:t>There </a:t>
                </a:r>
                <a:r>
                  <a:rPr lang="en-US" altLang="ja-JP" dirty="0"/>
                  <a:t>is no supervisor, only a reward </a:t>
                </a:r>
                <a:r>
                  <a:rPr lang="en-US" altLang="ja-JP" dirty="0" smtClean="0"/>
                  <a:t>signal</a:t>
                </a:r>
              </a:p>
              <a:p>
                <a:r>
                  <a:rPr lang="en-US" altLang="ja-JP" dirty="0" smtClean="0"/>
                  <a:t>The environment is initially unknown</a:t>
                </a:r>
              </a:p>
              <a:p>
                <a:pPr lvl="1"/>
                <a:r>
                  <a:rPr lang="en-US" altLang="ja-JP" sz="2000" dirty="0" smtClean="0"/>
                  <a:t>Different from Planning ( often combine them)</a:t>
                </a:r>
                <a:endParaRPr lang="en-US" altLang="ja-JP" sz="2000" dirty="0"/>
              </a:p>
              <a:p>
                <a:r>
                  <a:rPr lang="en-US" altLang="ja-JP" dirty="0"/>
                  <a:t>Feedback is delayed, not </a:t>
                </a:r>
                <a:r>
                  <a:rPr lang="en-US" altLang="ja-JP" dirty="0" smtClean="0"/>
                  <a:t>instantaneous</a:t>
                </a:r>
              </a:p>
              <a:p>
                <a:r>
                  <a:rPr lang="en-US" altLang="ja-JP" dirty="0"/>
                  <a:t>Time really matters (sequential, non </a:t>
                </a:r>
                <a:r>
                  <a:rPr lang="en-US" altLang="ja-JP" dirty="0" err="1"/>
                  <a:t>i.i.d</a:t>
                </a:r>
                <a:r>
                  <a:rPr lang="en-US" altLang="ja-JP" dirty="0"/>
                  <a:t> data)</a:t>
                </a:r>
                <a:endParaRPr lang="en-US" altLang="ja-JP" dirty="0" smtClean="0"/>
              </a:p>
              <a:p>
                <a:r>
                  <a:rPr lang="en-US" altLang="ja-JP" dirty="0"/>
                  <a:t>Agent’s actions affect the subsequent data it </a:t>
                </a:r>
                <a:r>
                  <a:rPr lang="en-US" altLang="ja-JP" dirty="0" smtClean="0"/>
                  <a:t>receives</a:t>
                </a:r>
              </a:p>
              <a:p>
                <a:r>
                  <a:rPr lang="en-US" altLang="ja-JP" dirty="0" smtClean="0"/>
                  <a:t>Markov decision Process</a:t>
                </a:r>
              </a:p>
              <a:p>
                <a:pPr lvl="1"/>
                <a:r>
                  <a:rPr lang="en-US" altLang="ja-JP" dirty="0" smtClean="0"/>
                  <a:t>Markov property : </a:t>
                </a:r>
                <a14:m>
                  <m:oMath xmlns:m="http://schemas.openxmlformats.org/officeDocument/2006/math">
                    <m:r>
                      <a:rPr lang="en-US" altLang="ja-JP" i="1">
                        <a:latin typeface="Cambria Math" charset="0"/>
                      </a:rPr>
                      <m:t>𝑃</m:t>
                    </m:r>
                    <m:d>
                      <m:dPr>
                        <m:endChr m:val="|"/>
                        <m:ctrlPr>
                          <a:rPr lang="en-US" altLang="ja-JP" i="1">
                            <a:latin typeface="Cambria Math" charset="0"/>
                          </a:rPr>
                        </m:ctrlPr>
                      </m:dPr>
                      <m:e>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𝑡</m:t>
                            </m:r>
                            <m:r>
                              <a:rPr lang="en-US" altLang="ja-JP" i="1">
                                <a:latin typeface="Cambria Math" charset="0"/>
                              </a:rPr>
                              <m:t>+1</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𝑟</m:t>
                            </m:r>
                          </m:e>
                          <m:sub>
                            <m:r>
                              <a:rPr lang="en-US" altLang="ja-JP" i="1">
                                <a:latin typeface="Cambria Math" charset="0"/>
                              </a:rPr>
                              <m:t>𝑡</m:t>
                            </m:r>
                          </m:sub>
                        </m:sSub>
                      </m:e>
                    </m:d>
                    <m:r>
                      <a:rPr lang="en-US" altLang="ja-JP" i="1">
                        <a:latin typeface="Cambria Math" charset="0"/>
                      </a:rPr>
                      <m:t>  </m:t>
                    </m:r>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𝑡</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𝑎</m:t>
                        </m:r>
                      </m:e>
                      <m:sub>
                        <m:r>
                          <a:rPr lang="en-US" altLang="ja-JP" i="1">
                            <a:latin typeface="Cambria Math" charset="0"/>
                          </a:rPr>
                          <m:t>𝑡</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𝑡</m:t>
                        </m:r>
                        <m:r>
                          <a:rPr lang="en-US" altLang="ja-JP" i="1">
                            <a:latin typeface="Cambria Math" charset="0"/>
                          </a:rPr>
                          <m:t>−1</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𝑎</m:t>
                        </m:r>
                      </m:e>
                      <m:sub>
                        <m:r>
                          <a:rPr lang="en-US" altLang="ja-JP" i="1">
                            <a:latin typeface="Cambria Math" charset="0"/>
                          </a:rPr>
                          <m:t>𝑡</m:t>
                        </m:r>
                        <m:r>
                          <a:rPr lang="en-US" altLang="ja-JP" i="1">
                            <a:latin typeface="Cambria Math" charset="0"/>
                          </a:rPr>
                          <m:t>−1</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0</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𝑎</m:t>
                        </m:r>
                      </m:e>
                      <m:sub>
                        <m:r>
                          <a:rPr lang="en-US" altLang="ja-JP" i="1">
                            <a:latin typeface="Cambria Math" charset="0"/>
                          </a:rPr>
                          <m:t>0</m:t>
                        </m:r>
                      </m:sub>
                    </m:sSub>
                    <m:r>
                      <a:rPr lang="en-US" altLang="ja-JP" i="1">
                        <a:latin typeface="Cambria Math" charset="0"/>
                      </a:rPr>
                      <m:t> ) </m:t>
                    </m:r>
                  </m:oMath>
                </a14:m>
                <a:r>
                  <a:rPr lang="en-US" altLang="ja-JP" dirty="0"/>
                  <a:t> =</a:t>
                </a:r>
                <a14:m>
                  <m:oMath xmlns:m="http://schemas.openxmlformats.org/officeDocument/2006/math">
                    <m:r>
                      <a:rPr lang="en-US" altLang="ja-JP" b="0" i="0" smtClean="0">
                        <a:latin typeface="Cambria Math" charset="0"/>
                      </a:rPr>
                      <m:t> </m:t>
                    </m:r>
                    <m:r>
                      <a:rPr lang="en-US" altLang="ja-JP" i="1">
                        <a:latin typeface="Cambria Math" charset="0"/>
                      </a:rPr>
                      <m:t>𝑃</m:t>
                    </m:r>
                    <m:d>
                      <m:dPr>
                        <m:endChr m:val="|"/>
                        <m:ctrlPr>
                          <a:rPr lang="en-US" altLang="ja-JP" i="1">
                            <a:latin typeface="Cambria Math" charset="0"/>
                          </a:rPr>
                        </m:ctrlPr>
                      </m:dPr>
                      <m:e>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𝑡</m:t>
                            </m:r>
                            <m:r>
                              <a:rPr lang="en-US" altLang="ja-JP" i="1">
                                <a:latin typeface="Cambria Math" charset="0"/>
                              </a:rPr>
                              <m:t>+1</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𝑟</m:t>
                            </m:r>
                          </m:e>
                          <m:sub>
                            <m:r>
                              <a:rPr lang="en-US" altLang="ja-JP" i="1">
                                <a:latin typeface="Cambria Math" charset="0"/>
                              </a:rPr>
                              <m:t>𝑡</m:t>
                            </m:r>
                          </m:sub>
                        </m:sSub>
                      </m:e>
                    </m:d>
                    <m:r>
                      <a:rPr lang="en-US" altLang="ja-JP" i="1">
                        <a:latin typeface="Cambria Math" charset="0"/>
                      </a:rPr>
                      <m:t>  </m:t>
                    </m:r>
                    <m:sSub>
                      <m:sSubPr>
                        <m:ctrlPr>
                          <a:rPr lang="en-US" altLang="ja-JP" i="1">
                            <a:latin typeface="Cambria Math" charset="0"/>
                          </a:rPr>
                        </m:ctrlPr>
                      </m:sSubPr>
                      <m:e>
                        <m:r>
                          <a:rPr lang="en-US" altLang="ja-JP" i="1">
                            <a:latin typeface="Cambria Math" charset="0"/>
                          </a:rPr>
                          <m:t>𝑠</m:t>
                        </m:r>
                      </m:e>
                      <m:sub>
                        <m:r>
                          <a:rPr lang="en-US" altLang="ja-JP" i="1">
                            <a:latin typeface="Cambria Math" charset="0"/>
                          </a:rPr>
                          <m:t>𝑡</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𝑎</m:t>
                        </m:r>
                      </m:e>
                      <m:sub>
                        <m:r>
                          <a:rPr lang="en-US" altLang="ja-JP" i="1">
                            <a:latin typeface="Cambria Math" charset="0"/>
                          </a:rPr>
                          <m:t>𝑡</m:t>
                        </m:r>
                      </m:sub>
                    </m:sSub>
                    <m:r>
                      <a:rPr lang="en-US" altLang="ja-JP" i="1">
                        <a:latin typeface="Cambria Math" charset="0"/>
                      </a:rPr>
                      <m:t>)</m:t>
                    </m:r>
                  </m:oMath>
                </a14:m>
                <a:endParaRPr lang="en-US" altLang="ja-JP" dirty="0"/>
              </a:p>
              <a:p>
                <a:pPr marL="144000" indent="0">
                  <a:buNone/>
                </a:pPr>
                <a:endParaRPr lang="ja-JP"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650220" cy="4485137"/>
              </a:xfr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06023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Components of RL</a:t>
            </a:r>
            <a:endParaRPr kumimoji="1" lang="ja-JP" altLang="en-US" dirty="0"/>
          </a:p>
        </p:txBody>
      </p:sp>
      <p:sp>
        <p:nvSpPr>
          <p:cNvPr id="3" name="Content Placeholder 2"/>
          <p:cNvSpPr>
            <a:spLocks noGrp="1"/>
          </p:cNvSpPr>
          <p:nvPr>
            <p:ph idx="1"/>
          </p:nvPr>
        </p:nvSpPr>
        <p:spPr/>
        <p:txBody>
          <a:bodyPr/>
          <a:lstStyle/>
          <a:p>
            <a:endParaRPr lang="en-US" altLang="ja-JP" dirty="0" smtClean="0"/>
          </a:p>
          <a:p>
            <a:pPr marL="144000" indent="0">
              <a:buNone/>
            </a:pPr>
            <a:r>
              <a:rPr lang="en-US" altLang="ja-JP" dirty="0" smtClean="0"/>
              <a:t>An </a:t>
            </a:r>
            <a:r>
              <a:rPr lang="en-US" altLang="ja-JP" dirty="0"/>
              <a:t>RL agent may include one or more of these </a:t>
            </a:r>
            <a:r>
              <a:rPr lang="en-US" altLang="ja-JP" dirty="0" smtClean="0"/>
              <a:t>components</a:t>
            </a:r>
          </a:p>
          <a:p>
            <a:r>
              <a:rPr lang="en-US" altLang="ja-JP" sz="2200" dirty="0" smtClean="0"/>
              <a:t>Policy</a:t>
            </a:r>
            <a:r>
              <a:rPr lang="en-US" altLang="ja-JP" sz="2200" dirty="0"/>
              <a:t>: </a:t>
            </a:r>
            <a:endParaRPr lang="en-US" altLang="ja-JP" sz="2200" dirty="0" smtClean="0"/>
          </a:p>
          <a:p>
            <a:pPr lvl="1"/>
            <a:r>
              <a:rPr lang="en-US" altLang="ja-JP" sz="2000" dirty="0" smtClean="0"/>
              <a:t>agent’s </a:t>
            </a:r>
            <a:r>
              <a:rPr lang="en-US" altLang="ja-JP" sz="2000" dirty="0" err="1"/>
              <a:t>behaviour</a:t>
            </a:r>
            <a:r>
              <a:rPr lang="en-US" altLang="ja-JP" sz="2000" dirty="0"/>
              <a:t> function </a:t>
            </a:r>
            <a:endParaRPr lang="en-US" altLang="ja-JP" sz="2000" dirty="0" smtClean="0"/>
          </a:p>
          <a:p>
            <a:r>
              <a:rPr lang="en-US" altLang="ja-JP" sz="2200" dirty="0" smtClean="0"/>
              <a:t>Value </a:t>
            </a:r>
            <a:r>
              <a:rPr lang="en-US" altLang="ja-JP" sz="2200" dirty="0"/>
              <a:t>function: </a:t>
            </a:r>
            <a:endParaRPr lang="en-US" altLang="ja-JP" sz="2200" dirty="0" smtClean="0"/>
          </a:p>
          <a:p>
            <a:pPr lvl="1"/>
            <a:r>
              <a:rPr lang="en-US" altLang="ja-JP" sz="2000" dirty="0" smtClean="0"/>
              <a:t>how </a:t>
            </a:r>
            <a:r>
              <a:rPr lang="en-US" altLang="ja-JP" sz="2000" dirty="0"/>
              <a:t>good is each state and/or action </a:t>
            </a:r>
            <a:endParaRPr lang="en-US" altLang="ja-JP" sz="2000" dirty="0" smtClean="0"/>
          </a:p>
        </p:txBody>
      </p:sp>
    </p:spTree>
    <p:extLst>
      <p:ext uri="{BB962C8B-B14F-4D97-AF65-F5344CB8AC3E}">
        <p14:creationId xmlns:p14="http://schemas.microsoft.com/office/powerpoint/2010/main" val="869921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Value Function</a:t>
            </a:r>
            <a:endParaRPr kumimoji="1" lang="ja-JP" altLang="en-US" dirty="0"/>
          </a:p>
        </p:txBody>
      </p:sp>
      <p:sp>
        <p:nvSpPr>
          <p:cNvPr id="3" name="Content Placeholder 2"/>
          <p:cNvSpPr>
            <a:spLocks noGrp="1"/>
          </p:cNvSpPr>
          <p:nvPr>
            <p:ph idx="1"/>
          </p:nvPr>
        </p:nvSpPr>
        <p:spPr/>
        <p:txBody>
          <a:bodyPr/>
          <a:lstStyle/>
          <a:p>
            <a:r>
              <a:rPr kumimoji="1" lang="en-US" altLang="ja-JP" dirty="0" smtClean="0"/>
              <a:t>Prediction of future reward</a:t>
            </a:r>
            <a:endParaRPr lang="en-US" altLang="ja-JP" dirty="0" smtClean="0"/>
          </a:p>
          <a:p>
            <a:r>
              <a:rPr lang="en-US" altLang="ja-JP" dirty="0"/>
              <a:t>Used to evaluate the goodness/badness of states</a:t>
            </a:r>
            <a:endParaRPr kumimoji="1" lang="ja-JP" altLang="en-US" dirty="0" smtClean="0"/>
          </a:p>
        </p:txBody>
      </p:sp>
      <p:grpSp>
        <p:nvGrpSpPr>
          <p:cNvPr id="8" name="Group 7"/>
          <p:cNvGrpSpPr/>
          <p:nvPr/>
        </p:nvGrpSpPr>
        <p:grpSpPr>
          <a:xfrm>
            <a:off x="894930" y="2354735"/>
            <a:ext cx="7871578" cy="1993717"/>
            <a:chOff x="1235493" y="2765973"/>
            <a:chExt cx="7575549" cy="1993717"/>
          </a:xfrm>
        </p:grpSpPr>
        <mc:AlternateContent xmlns:mc="http://schemas.openxmlformats.org/markup-compatibility/2006">
          <mc:Choice xmlns:a14="http://schemas.microsoft.com/office/drawing/2010/main" Requires="a14">
            <p:sp>
              <p:nvSpPr>
                <p:cNvPr id="4" name="Rounded Rectangle 3"/>
                <p:cNvSpPr/>
                <p:nvPr/>
              </p:nvSpPr>
              <p:spPr>
                <a:xfrm>
                  <a:off x="1235493" y="2994057"/>
                  <a:ext cx="7575549" cy="17656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57200" lvl="2" defTabSz="914400">
                    <a:defRPr/>
                  </a:pPr>
                  <a:r>
                    <a:rPr lang="en-US" altLang="ja-JP" sz="2000" dirty="0" smtClean="0"/>
                    <a:t>Function that predict expected future rewards after </a:t>
                  </a:r>
                  <a14:m>
                    <m:oMath xmlns:m="http://schemas.openxmlformats.org/officeDocument/2006/math">
                      <m:r>
                        <a:rPr lang="en-US" altLang="ja-JP" sz="2000" i="1">
                          <a:solidFill>
                            <a:schemeClr val="tx1"/>
                          </a:solidFill>
                          <a:latin typeface="Cambria Math" charset="0"/>
                          <a:ea typeface="Cambria Math" charset="0"/>
                          <a:cs typeface="Cambria Math" charset="0"/>
                        </a:rPr>
                        <m:t>𝑠</m:t>
                      </m:r>
                    </m:oMath>
                  </a14:m>
                  <a:endParaRPr lang="en-US" altLang="ja-JP" sz="2000" dirty="0"/>
                </a:p>
                <a:p>
                  <a:pPr lvl="1"/>
                  <a:endParaRPr lang="en-US" altLang="ja-JP" dirty="0" smtClean="0"/>
                </a:p>
                <a:p>
                  <a:pPr lvl="1"/>
                  <a:r>
                    <a:rPr lang="ja-JP" altLang="en-US" sz="2400" dirty="0" smtClean="0">
                      <a:solidFill>
                        <a:schemeClr val="tx1"/>
                      </a:solidFill>
                    </a:rPr>
                    <a:t> </a:t>
                  </a:r>
                  <a14:m>
                    <m:oMath xmlns:m="http://schemas.openxmlformats.org/officeDocument/2006/math">
                      <m:sSup>
                        <m:sSupPr>
                          <m:ctrlPr>
                            <a:rPr lang="en-US" altLang="ja-JP" sz="2800" i="1">
                              <a:solidFill>
                                <a:schemeClr val="tx1"/>
                              </a:solidFill>
                              <a:latin typeface="Cambria Math" charset="0"/>
                            </a:rPr>
                          </m:ctrlPr>
                        </m:sSupPr>
                        <m:e>
                          <m:r>
                            <m:rPr>
                              <m:sty m:val="p"/>
                            </m:rPr>
                            <a:rPr lang="en-US" altLang="ja-JP" sz="2800">
                              <a:solidFill>
                                <a:schemeClr val="tx1"/>
                              </a:solidFill>
                              <a:latin typeface="Cambria Math" charset="0"/>
                            </a:rPr>
                            <m:t>V</m:t>
                          </m:r>
                        </m:e>
                        <m:sup>
                          <m:r>
                            <a:rPr lang="en-US" altLang="ja-JP" sz="2800" i="1">
                              <a:solidFill>
                                <a:schemeClr val="tx1"/>
                              </a:solidFill>
                              <a:latin typeface="Cambria Math" charset="0"/>
                            </a:rPr>
                            <m:t>𝜋</m:t>
                          </m:r>
                        </m:sup>
                      </m:sSup>
                      <m:d>
                        <m:dPr>
                          <m:ctrlPr>
                            <a:rPr lang="en-US" altLang="ja-JP" sz="2800" i="1">
                              <a:solidFill>
                                <a:schemeClr val="tx1"/>
                              </a:solidFill>
                              <a:latin typeface="Cambria Math" charset="0"/>
                            </a:rPr>
                          </m:ctrlPr>
                        </m:dPr>
                        <m:e>
                          <m:r>
                            <a:rPr lang="en-US" altLang="ja-JP" sz="2800" i="1">
                              <a:solidFill>
                                <a:schemeClr val="tx1"/>
                              </a:solidFill>
                              <a:latin typeface="Cambria Math" charset="0"/>
                            </a:rPr>
                            <m:t>𝑠</m:t>
                          </m:r>
                        </m:e>
                      </m:d>
                      <m:r>
                        <a:rPr lang="en-US" altLang="ja-JP" sz="2800" b="0" i="1" smtClean="0">
                          <a:solidFill>
                            <a:schemeClr val="tx1"/>
                          </a:solidFill>
                          <a:latin typeface="Cambria Math" charset="0"/>
                        </a:rPr>
                        <m:t>=</m:t>
                      </m:r>
                      <m:sSub>
                        <m:sSubPr>
                          <m:ctrlPr>
                            <a:rPr kumimoji="1" lang="en-US" altLang="ja-JP" sz="2400" i="1">
                              <a:latin typeface="Cambria Math" charset="0"/>
                              <a:cs typeface="Cambria Math" charset="0"/>
                            </a:rPr>
                          </m:ctrlPr>
                        </m:sSubPr>
                        <m:e>
                          <m:r>
                            <a:rPr kumimoji="1" lang="el-GR" altLang="ja-JP" sz="2400" i="1">
                              <a:latin typeface="Cambria Math" charset="0"/>
                              <a:cs typeface="Cambria Math" charset="0"/>
                            </a:rPr>
                            <m:t>𝔼</m:t>
                          </m:r>
                        </m:e>
                        <m:sub>
                          <m:r>
                            <a:rPr kumimoji="1" lang="en-US" altLang="ja-JP" sz="2400" i="1">
                              <a:latin typeface="Cambria Math" charset="0"/>
                              <a:cs typeface="Cambria Math" charset="0"/>
                            </a:rPr>
                            <m:t>𝑠</m:t>
                          </m:r>
                          <m:r>
                            <a:rPr kumimoji="1" lang="en-US" altLang="ja-JP" sz="2400" i="1">
                              <a:latin typeface="Cambria Math" charset="0"/>
                              <a:cs typeface="Cambria Math" charset="0"/>
                            </a:rPr>
                            <m:t>~</m:t>
                          </m:r>
                          <m:r>
                            <a:rPr kumimoji="1" lang="en-US" altLang="ja-JP" sz="2400" i="1">
                              <a:latin typeface="Cambria Math" charset="0"/>
                              <a:cs typeface="Cambria Math" charset="0"/>
                            </a:rPr>
                            <m:t>𝑃</m:t>
                          </m:r>
                          <m:r>
                            <a:rPr kumimoji="1" lang="en-US" altLang="ja-JP" sz="2400" i="1">
                              <a:latin typeface="Cambria Math" charset="0"/>
                              <a:cs typeface="Cambria Math" charset="0"/>
                            </a:rPr>
                            <m:t>, </m:t>
                          </m:r>
                          <m:r>
                            <a:rPr kumimoji="1" lang="en-US" altLang="ja-JP" sz="2400" i="1">
                              <a:latin typeface="Cambria Math" charset="0"/>
                              <a:cs typeface="Cambria Math" charset="0"/>
                            </a:rPr>
                            <m:t>𝑟</m:t>
                          </m:r>
                          <m:r>
                            <a:rPr kumimoji="1" lang="en-US" altLang="ja-JP" sz="2400" i="1">
                              <a:latin typeface="Cambria Math" charset="0"/>
                              <a:cs typeface="Cambria Math" charset="0"/>
                            </a:rPr>
                            <m:t>~</m:t>
                          </m:r>
                          <m:r>
                            <a:rPr kumimoji="1" lang="en-US" altLang="ja-JP" sz="2400" i="1">
                              <a:latin typeface="Cambria Math" charset="0"/>
                              <a:cs typeface="Cambria Math" charset="0"/>
                            </a:rPr>
                            <m:t>𝑅</m:t>
                          </m:r>
                          <m:r>
                            <a:rPr kumimoji="1" lang="en-US" altLang="ja-JP" sz="2400" i="1">
                              <a:latin typeface="Cambria Math" charset="0"/>
                              <a:cs typeface="Cambria Math" charset="0"/>
                            </a:rPr>
                            <m:t>, </m:t>
                          </m:r>
                          <m:r>
                            <a:rPr kumimoji="1" lang="en-US" altLang="ja-JP" sz="2400" i="1">
                              <a:latin typeface="Cambria Math" charset="0"/>
                              <a:cs typeface="Cambria Math" charset="0"/>
                            </a:rPr>
                            <m:t>𝑎</m:t>
                          </m:r>
                          <m:r>
                            <a:rPr kumimoji="1" lang="en-US" altLang="ja-JP" sz="2400" i="1">
                              <a:latin typeface="Cambria Math" charset="0"/>
                              <a:cs typeface="Cambria Math" charset="0"/>
                            </a:rPr>
                            <m:t>~</m:t>
                          </m:r>
                          <m:r>
                            <a:rPr kumimoji="1" lang="en-US" altLang="ja-JP" sz="2400" i="1">
                              <a:latin typeface="Cambria Math" charset="0"/>
                              <a:cs typeface="Cambria Math" charset="0"/>
                            </a:rPr>
                            <m:t>𝜋</m:t>
                          </m:r>
                          <m:r>
                            <a:rPr kumimoji="1" lang="en-US" altLang="ja-JP" sz="2400" i="1">
                              <a:latin typeface="Cambria Math" charset="0"/>
                              <a:cs typeface="Cambria Math" charset="0"/>
                            </a:rPr>
                            <m:t> </m:t>
                          </m:r>
                        </m:sub>
                      </m:sSub>
                      <m:r>
                        <a:rPr lang="en-US" altLang="ja-JP" sz="2800" b="0" i="1" smtClean="0">
                          <a:solidFill>
                            <a:schemeClr val="tx1"/>
                          </a:solidFill>
                          <a:latin typeface="Cambria Math" charset="0"/>
                          <a:ea typeface="Cambria Math" charset="0"/>
                          <a:cs typeface="Cambria Math" charset="0"/>
                        </a:rPr>
                        <m:t>[ </m:t>
                      </m:r>
                      <m:nary>
                        <m:naryPr>
                          <m:chr m:val="∑"/>
                          <m:ctrlPr>
                            <a:rPr lang="is-IS" altLang="ja-JP" sz="2800" b="0" i="1" smtClean="0">
                              <a:solidFill>
                                <a:schemeClr val="tx1"/>
                              </a:solidFill>
                              <a:latin typeface="Cambria Math" charset="0"/>
                              <a:ea typeface="Cambria Math" charset="0"/>
                              <a:cs typeface="Cambria Math" charset="0"/>
                            </a:rPr>
                          </m:ctrlPr>
                        </m:naryPr>
                        <m:sub>
                          <m:r>
                            <m:rPr>
                              <m:brk m:alnAt="23"/>
                            </m:rPr>
                            <a:rPr lang="en-US" altLang="ja-JP" sz="2800" b="0" i="1" smtClean="0">
                              <a:solidFill>
                                <a:schemeClr val="tx1"/>
                              </a:solidFill>
                              <a:latin typeface="Cambria Math" charset="0"/>
                              <a:ea typeface="Cambria Math" charset="0"/>
                              <a:cs typeface="Cambria Math" charset="0"/>
                            </a:rPr>
                            <m:t>𝑘</m:t>
                          </m:r>
                          <m:r>
                            <a:rPr lang="en-US" altLang="ja-JP" sz="2800" b="0" i="1" smtClean="0">
                              <a:solidFill>
                                <a:schemeClr val="tx1"/>
                              </a:solidFill>
                              <a:latin typeface="Cambria Math" charset="0"/>
                              <a:ea typeface="Cambria Math" charset="0"/>
                              <a:cs typeface="Cambria Math" charset="0"/>
                            </a:rPr>
                            <m:t>=0</m:t>
                          </m:r>
                        </m:sub>
                        <m:sup>
                          <m:r>
                            <a:rPr lang="en-US" altLang="ja-JP" sz="2800" b="0" i="1" smtClean="0">
                              <a:solidFill>
                                <a:schemeClr val="tx1"/>
                              </a:solidFill>
                              <a:latin typeface="Cambria Math" charset="0"/>
                              <a:ea typeface="Cambria Math" charset="0"/>
                              <a:cs typeface="Cambria Math" charset="0"/>
                            </a:rPr>
                            <m:t>∞</m:t>
                          </m:r>
                        </m:sup>
                        <m:e>
                          <m:sSup>
                            <m:sSupPr>
                              <m:ctrlPr>
                                <a:rPr lang="en-US" altLang="ja-JP" sz="2800" b="0" i="1" smtClean="0">
                                  <a:solidFill>
                                    <a:schemeClr val="tx1"/>
                                  </a:solidFill>
                                  <a:latin typeface="Cambria Math" charset="0"/>
                                  <a:ea typeface="Cambria Math" charset="0"/>
                                  <a:cs typeface="Cambria Math" charset="0"/>
                                </a:rPr>
                              </m:ctrlPr>
                            </m:sSupPr>
                            <m:e>
                              <m:r>
                                <a:rPr lang="en-US" altLang="ja-JP" sz="2800" b="0" i="1" smtClean="0">
                                  <a:solidFill>
                                    <a:schemeClr val="tx1"/>
                                  </a:solidFill>
                                  <a:latin typeface="Cambria Math" charset="0"/>
                                  <a:ea typeface="Cambria Math" charset="0"/>
                                  <a:cs typeface="Cambria Math" charset="0"/>
                                </a:rPr>
                                <m:t>𝛾</m:t>
                              </m:r>
                            </m:e>
                            <m:sup>
                              <m:r>
                                <a:rPr lang="en-US" altLang="ja-JP" sz="2800" b="0" i="1" smtClean="0">
                                  <a:solidFill>
                                    <a:schemeClr val="tx1"/>
                                  </a:solidFill>
                                  <a:latin typeface="Cambria Math" charset="0"/>
                                  <a:ea typeface="Cambria Math" charset="0"/>
                                  <a:cs typeface="Cambria Math" charset="0"/>
                                </a:rPr>
                                <m:t>𝑘</m:t>
                              </m:r>
                            </m:sup>
                          </m:sSup>
                          <m:sSub>
                            <m:sSubPr>
                              <m:ctrlPr>
                                <a:rPr lang="en-US" altLang="ja-JP" sz="2800" b="0" i="1" smtClean="0">
                                  <a:solidFill>
                                    <a:schemeClr val="tx1"/>
                                  </a:solidFill>
                                  <a:latin typeface="Cambria Math" charset="0"/>
                                  <a:ea typeface="Cambria Math" charset="0"/>
                                  <a:cs typeface="Cambria Math" charset="0"/>
                                </a:rPr>
                              </m:ctrlPr>
                            </m:sSubPr>
                            <m:e>
                              <m:r>
                                <a:rPr lang="en-US" altLang="ja-JP" sz="2800" b="0" i="1" smtClean="0">
                                  <a:solidFill>
                                    <a:schemeClr val="tx1"/>
                                  </a:solidFill>
                                  <a:latin typeface="Cambria Math" charset="0"/>
                                  <a:ea typeface="Cambria Math" charset="0"/>
                                  <a:cs typeface="Cambria Math" charset="0"/>
                                </a:rPr>
                                <m:t>𝑟</m:t>
                              </m:r>
                            </m:e>
                            <m:sub>
                              <m:r>
                                <a:rPr lang="en-US" altLang="ja-JP" sz="2800" b="0" i="1" smtClean="0">
                                  <a:solidFill>
                                    <a:schemeClr val="tx1"/>
                                  </a:solidFill>
                                  <a:latin typeface="Cambria Math" charset="0"/>
                                  <a:ea typeface="Cambria Math" charset="0"/>
                                  <a:cs typeface="Cambria Math" charset="0"/>
                                </a:rPr>
                                <m:t>𝑡</m:t>
                              </m:r>
                              <m:r>
                                <a:rPr lang="en-US" altLang="ja-JP" sz="2800" b="0" i="1" smtClean="0">
                                  <a:solidFill>
                                    <a:schemeClr val="tx1"/>
                                  </a:solidFill>
                                  <a:latin typeface="Cambria Math" charset="0"/>
                                  <a:ea typeface="Cambria Math" charset="0"/>
                                  <a:cs typeface="Cambria Math" charset="0"/>
                                </a:rPr>
                                <m:t>+</m:t>
                              </m:r>
                              <m:r>
                                <a:rPr lang="en-US" altLang="ja-JP" sz="2800" b="0" i="1" smtClean="0">
                                  <a:solidFill>
                                    <a:schemeClr val="tx1"/>
                                  </a:solidFill>
                                  <a:latin typeface="Cambria Math" charset="0"/>
                                  <a:ea typeface="Cambria Math" charset="0"/>
                                  <a:cs typeface="Cambria Math" charset="0"/>
                                </a:rPr>
                                <m:t>𝑘</m:t>
                              </m:r>
                            </m:sub>
                          </m:sSub>
                          <m:r>
                            <a:rPr lang="en-US" altLang="ja-JP" sz="2800" b="0" i="1" smtClean="0">
                              <a:solidFill>
                                <a:schemeClr val="tx1"/>
                              </a:solidFill>
                              <a:latin typeface="Cambria Math" charset="0"/>
                              <a:ea typeface="Cambria Math" charset="0"/>
                              <a:cs typeface="Cambria Math" charset="0"/>
                            </a:rPr>
                            <m:t>| </m:t>
                          </m:r>
                          <m:sSub>
                            <m:sSubPr>
                              <m:ctrlPr>
                                <a:rPr lang="en-US" altLang="ja-JP" sz="2800" b="0" i="1" smtClean="0">
                                  <a:solidFill>
                                    <a:schemeClr val="tx1"/>
                                  </a:solidFill>
                                  <a:latin typeface="Cambria Math" charset="0"/>
                                  <a:ea typeface="Cambria Math" charset="0"/>
                                  <a:cs typeface="Cambria Math" charset="0"/>
                                </a:rPr>
                              </m:ctrlPr>
                            </m:sSubPr>
                            <m:e>
                              <m:r>
                                <a:rPr lang="en-US" altLang="ja-JP" sz="2800" b="0" i="1" smtClean="0">
                                  <a:solidFill>
                                    <a:schemeClr val="tx1"/>
                                  </a:solidFill>
                                  <a:latin typeface="Cambria Math" charset="0"/>
                                  <a:ea typeface="Cambria Math" charset="0"/>
                                  <a:cs typeface="Cambria Math" charset="0"/>
                                </a:rPr>
                                <m:t>𝑠</m:t>
                              </m:r>
                            </m:e>
                            <m:sub>
                              <m:r>
                                <a:rPr lang="en-US" altLang="ja-JP" sz="2800" b="0" i="1" smtClean="0">
                                  <a:solidFill>
                                    <a:schemeClr val="tx1"/>
                                  </a:solidFill>
                                  <a:latin typeface="Cambria Math" charset="0"/>
                                  <a:ea typeface="Cambria Math" charset="0"/>
                                  <a:cs typeface="Cambria Math" charset="0"/>
                                </a:rPr>
                                <m:t>𝑡</m:t>
                              </m:r>
                            </m:sub>
                          </m:sSub>
                          <m:r>
                            <a:rPr lang="en-US" altLang="ja-JP" sz="2800" b="0" i="1" smtClean="0">
                              <a:solidFill>
                                <a:schemeClr val="tx1"/>
                              </a:solidFill>
                              <a:latin typeface="Cambria Math" charset="0"/>
                              <a:ea typeface="Cambria Math" charset="0"/>
                              <a:cs typeface="Cambria Math" charset="0"/>
                            </a:rPr>
                            <m:t>=</m:t>
                          </m:r>
                          <m:r>
                            <a:rPr lang="en-US" altLang="ja-JP" sz="2800" b="0" i="1" smtClean="0">
                              <a:solidFill>
                                <a:schemeClr val="tx1"/>
                              </a:solidFill>
                              <a:latin typeface="Cambria Math" charset="0"/>
                              <a:ea typeface="Cambria Math" charset="0"/>
                              <a:cs typeface="Cambria Math" charset="0"/>
                            </a:rPr>
                            <m:t>𝑠</m:t>
                          </m:r>
                          <m:r>
                            <a:rPr lang="en-US" altLang="ja-JP" sz="2800" b="0" i="1" smtClean="0">
                              <a:solidFill>
                                <a:schemeClr val="tx1"/>
                              </a:solidFill>
                              <a:latin typeface="Cambria Math" charset="0"/>
                              <a:ea typeface="Cambria Math" charset="0"/>
                              <a:cs typeface="Cambria Math" charset="0"/>
                            </a:rPr>
                            <m:t> </m:t>
                          </m:r>
                        </m:e>
                      </m:nary>
                      <m:r>
                        <a:rPr lang="en-US" altLang="ja-JP" sz="2800" b="0" i="1" smtClean="0">
                          <a:solidFill>
                            <a:schemeClr val="tx1"/>
                          </a:solidFill>
                          <a:latin typeface="Cambria Math" charset="0"/>
                          <a:ea typeface="Cambria Math" charset="0"/>
                          <a:cs typeface="Cambria Math" charset="0"/>
                        </a:rPr>
                        <m:t>]</m:t>
                      </m:r>
                    </m:oMath>
                  </a14:m>
                  <a:endParaRPr lang="en-US" altLang="ja-JP" dirty="0"/>
                </a:p>
              </p:txBody>
            </p:sp>
          </mc:Choice>
          <mc:Fallback>
            <p:sp>
              <p:nvSpPr>
                <p:cNvPr id="4" name="Rounded Rectangle 3"/>
                <p:cNvSpPr>
                  <a:spLocks noRot="1" noChangeAspect="1" noMove="1" noResize="1" noEditPoints="1" noAdjustHandles="1" noChangeArrowheads="1" noChangeShapeType="1" noTextEdit="1"/>
                </p:cNvSpPr>
                <p:nvPr/>
              </p:nvSpPr>
              <p:spPr>
                <a:xfrm>
                  <a:off x="1235493" y="2994057"/>
                  <a:ext cx="7575549" cy="1765633"/>
                </a:xfrm>
                <a:prstGeom prst="round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241702" y="2765973"/>
                  <a:ext cx="2741480" cy="369332"/>
                </a:xfrm>
                <a:prstGeom prst="rect">
                  <a:avLst/>
                </a:prstGeom>
                <a:solidFill>
                  <a:schemeClr val="bg1"/>
                </a:solidFill>
              </p:spPr>
              <p:txBody>
                <a:bodyPr wrap="square" rtlCol="0">
                  <a:spAutoFit/>
                </a:bodyPr>
                <a:lstStyle/>
                <a:p>
                  <a:r>
                    <a:rPr lang="en-US" altLang="ja-JP" dirty="0" smtClean="0">
                      <a:solidFill>
                        <a:srgbClr val="FF0000"/>
                      </a:solidFill>
                    </a:rPr>
                    <a:t>State-Value function</a:t>
                  </a:r>
                  <a14:m>
                    <m:oMath xmlns:m="http://schemas.openxmlformats.org/officeDocument/2006/math">
                      <m:sSup>
                        <m:sSupPr>
                          <m:ctrlPr>
                            <a:rPr lang="en-US" altLang="ja-JP" i="1">
                              <a:solidFill>
                                <a:srgbClr val="FF0000"/>
                              </a:solidFill>
                              <a:latin typeface="Cambria Math" charset="0"/>
                            </a:rPr>
                          </m:ctrlPr>
                        </m:sSupPr>
                        <m:e>
                          <m:r>
                            <m:rPr>
                              <m:sty m:val="p"/>
                            </m:rPr>
                            <a:rPr lang="en-US" altLang="ja-JP">
                              <a:solidFill>
                                <a:srgbClr val="FF0000"/>
                              </a:solidFill>
                              <a:latin typeface="Cambria Math" charset="0"/>
                            </a:rPr>
                            <m:t>V</m:t>
                          </m:r>
                        </m:e>
                        <m:sup>
                          <m:r>
                            <a:rPr lang="en-US" altLang="ja-JP" i="1">
                              <a:solidFill>
                                <a:srgbClr val="FF0000"/>
                              </a:solidFill>
                              <a:latin typeface="Cambria Math" charset="0"/>
                            </a:rPr>
                            <m:t>𝜋</m:t>
                          </m:r>
                        </m:sup>
                      </m:sSup>
                      <m:d>
                        <m:dPr>
                          <m:ctrlPr>
                            <a:rPr lang="en-US" altLang="ja-JP" i="1">
                              <a:solidFill>
                                <a:srgbClr val="FF0000"/>
                              </a:solidFill>
                              <a:latin typeface="Cambria Math" charset="0"/>
                            </a:rPr>
                          </m:ctrlPr>
                        </m:dPr>
                        <m:e>
                          <m:r>
                            <a:rPr lang="en-US" altLang="ja-JP" i="1">
                              <a:solidFill>
                                <a:srgbClr val="FF0000"/>
                              </a:solidFill>
                              <a:latin typeface="Cambria Math" charset="0"/>
                            </a:rPr>
                            <m:t>𝑠</m:t>
                          </m:r>
                        </m:e>
                      </m:d>
                    </m:oMath>
                  </a14:m>
                  <a:endParaRPr lang="en-US" altLang="ja-JP" dirty="0">
                    <a:solidFill>
                      <a:srgbClr val="FF0000"/>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1241702" y="2765973"/>
                  <a:ext cx="2741480" cy="369332"/>
                </a:xfrm>
                <a:prstGeom prst="rect">
                  <a:avLst/>
                </a:prstGeom>
                <a:blipFill rotWithShape="0">
                  <a:blip r:embed="rId4"/>
                  <a:stretch>
                    <a:fillRect l="-1927" t="-8197" b="-24590"/>
                  </a:stretch>
                </a:blipFill>
              </p:spPr>
              <p:txBody>
                <a:bodyPr/>
                <a:lstStyle/>
                <a:p>
                  <a:r>
                    <a:rPr lang="ja-JP" altLang="en-US">
                      <a:noFill/>
                    </a:rPr>
                    <a:t> </a:t>
                  </a:r>
                </a:p>
              </p:txBody>
            </p:sp>
          </mc:Fallback>
        </mc:AlternateContent>
      </p:grpSp>
      <p:grpSp>
        <p:nvGrpSpPr>
          <p:cNvPr id="9" name="Group 8"/>
          <p:cNvGrpSpPr/>
          <p:nvPr/>
        </p:nvGrpSpPr>
        <p:grpSpPr>
          <a:xfrm>
            <a:off x="716376" y="4473075"/>
            <a:ext cx="8085694" cy="1808734"/>
            <a:chOff x="1161069" y="4826074"/>
            <a:chExt cx="7082458" cy="1808734"/>
          </a:xfrm>
        </p:grpSpPr>
        <mc:AlternateContent xmlns:mc="http://schemas.openxmlformats.org/markup-compatibility/2006">
          <mc:Choice xmlns:a14="http://schemas.microsoft.com/office/drawing/2010/main" Requires="a14">
            <p:sp>
              <p:nvSpPr>
                <p:cNvPr id="6" name="Rounded Rectangle 5"/>
                <p:cNvSpPr/>
                <p:nvPr/>
              </p:nvSpPr>
              <p:spPr>
                <a:xfrm>
                  <a:off x="1317469" y="5060165"/>
                  <a:ext cx="6926058" cy="15746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1"/>
                  <a:r>
                    <a:rPr lang="en-US" altLang="ja-JP" sz="2000" dirty="0" smtClean="0"/>
                    <a:t>Function that predict expected future rewards after </a:t>
                  </a:r>
                  <a14:m>
                    <m:oMath xmlns:m="http://schemas.openxmlformats.org/officeDocument/2006/math">
                      <m:r>
                        <a:rPr lang="en-US" altLang="ja-JP" sz="2000" i="1">
                          <a:solidFill>
                            <a:schemeClr val="tx1"/>
                          </a:solidFill>
                          <a:latin typeface="Cambria Math" charset="0"/>
                          <a:ea typeface="Cambria Math" charset="0"/>
                          <a:cs typeface="Cambria Math" charset="0"/>
                        </a:rPr>
                        <m:t>𝑠</m:t>
                      </m:r>
                    </m:oMath>
                  </a14:m>
                  <a:r>
                    <a:rPr lang="en-US" altLang="ja-JP" sz="2000" dirty="0" smtClean="0"/>
                    <a:t>  </a:t>
                  </a:r>
                  <a:r>
                    <a:rPr lang="en-US" altLang="ja-JP" sz="2000" dirty="0" smtClean="0"/>
                    <a:t>if agent choose action </a:t>
                  </a:r>
                  <a14:m>
                    <m:oMath xmlns:m="http://schemas.openxmlformats.org/officeDocument/2006/math">
                      <m:r>
                        <a:rPr lang="en-US" altLang="ja-JP" sz="2000" b="0" i="1" smtClean="0">
                          <a:latin typeface="Cambria Math" charset="0"/>
                        </a:rPr>
                        <m:t>𝑎</m:t>
                      </m:r>
                    </m:oMath>
                  </a14:m>
                  <a:endParaRPr lang="en-US" altLang="ja-JP" sz="2000" dirty="0" smtClean="0"/>
                </a:p>
                <a:p>
                  <a:pPr lvl="1"/>
                  <a:r>
                    <a:rPr lang="en-US" altLang="ja-JP" dirty="0" smtClean="0"/>
                    <a:t> </a:t>
                  </a:r>
                  <a:endParaRPr lang="en-US" altLang="ja-JP" dirty="0"/>
                </a:p>
                <a:p>
                  <a:pPr lvl="1"/>
                  <a:r>
                    <a:rPr lang="ja-JP" altLang="en-US" sz="2400" dirty="0">
                      <a:solidFill>
                        <a:schemeClr val="tx1"/>
                      </a:solidFill>
                    </a:rPr>
                    <a:t> </a:t>
                  </a:r>
                  <a14:m>
                    <m:oMath xmlns:m="http://schemas.openxmlformats.org/officeDocument/2006/math">
                      <m:sSup>
                        <m:sSupPr>
                          <m:ctrlPr>
                            <a:rPr lang="en-US" altLang="ja-JP" sz="2400" i="1">
                              <a:solidFill>
                                <a:schemeClr val="tx1"/>
                              </a:solidFill>
                              <a:latin typeface="Cambria Math" charset="0"/>
                            </a:rPr>
                          </m:ctrlPr>
                        </m:sSupPr>
                        <m:e>
                          <m:r>
                            <m:rPr>
                              <m:sty m:val="p"/>
                            </m:rPr>
                            <a:rPr lang="en-US" altLang="ja-JP" sz="2400" b="0" i="0" smtClean="0">
                              <a:solidFill>
                                <a:schemeClr val="tx1"/>
                              </a:solidFill>
                              <a:latin typeface="Cambria Math" charset="0"/>
                            </a:rPr>
                            <m:t>Q</m:t>
                          </m:r>
                        </m:e>
                        <m:sup>
                          <m:r>
                            <a:rPr lang="en-US" altLang="ja-JP" sz="2400" i="1">
                              <a:solidFill>
                                <a:schemeClr val="tx1"/>
                              </a:solidFill>
                              <a:latin typeface="Cambria Math" charset="0"/>
                            </a:rPr>
                            <m:t>𝜋</m:t>
                          </m:r>
                        </m:sup>
                      </m:sSup>
                      <m:d>
                        <m:dPr>
                          <m:ctrlPr>
                            <a:rPr lang="en-US" altLang="ja-JP" sz="2400" i="1">
                              <a:solidFill>
                                <a:schemeClr val="tx1"/>
                              </a:solidFill>
                              <a:latin typeface="Cambria Math" charset="0"/>
                            </a:rPr>
                          </m:ctrlPr>
                        </m:dPr>
                        <m:e>
                          <m:r>
                            <a:rPr lang="en-US" altLang="ja-JP" sz="2400" i="1">
                              <a:solidFill>
                                <a:schemeClr val="tx1"/>
                              </a:solidFill>
                              <a:latin typeface="Cambria Math" charset="0"/>
                            </a:rPr>
                            <m:t>𝑠</m:t>
                          </m:r>
                          <m:r>
                            <a:rPr lang="en-US" altLang="ja-JP" sz="2400" b="0" i="1" smtClean="0">
                              <a:solidFill>
                                <a:schemeClr val="tx1"/>
                              </a:solidFill>
                              <a:latin typeface="Cambria Math" charset="0"/>
                            </a:rPr>
                            <m:t>, </m:t>
                          </m:r>
                          <m:r>
                            <a:rPr lang="en-US" altLang="ja-JP" sz="2400" b="0" i="1" smtClean="0">
                              <a:solidFill>
                                <a:schemeClr val="tx1"/>
                              </a:solidFill>
                              <a:latin typeface="Cambria Math" charset="0"/>
                            </a:rPr>
                            <m:t>𝑎</m:t>
                          </m:r>
                        </m:e>
                      </m:d>
                      <m:r>
                        <a:rPr lang="en-US" altLang="ja-JP" sz="2400" i="1">
                          <a:solidFill>
                            <a:schemeClr val="tx1"/>
                          </a:solidFill>
                          <a:latin typeface="Cambria Math" charset="0"/>
                        </a:rPr>
                        <m:t>=</m:t>
                      </m:r>
                      <m:sSub>
                        <m:sSubPr>
                          <m:ctrlPr>
                            <a:rPr kumimoji="1" lang="en-US" altLang="ja-JP" sz="2400" i="1">
                              <a:latin typeface="Cambria Math" charset="0"/>
                              <a:cs typeface="Cambria Math" charset="0"/>
                            </a:rPr>
                          </m:ctrlPr>
                        </m:sSubPr>
                        <m:e>
                          <m:r>
                            <a:rPr kumimoji="1" lang="el-GR" altLang="ja-JP" sz="2400" i="1">
                              <a:latin typeface="Cambria Math" charset="0"/>
                              <a:cs typeface="Cambria Math" charset="0"/>
                            </a:rPr>
                            <m:t>𝔼</m:t>
                          </m:r>
                        </m:e>
                        <m:sub>
                          <m:r>
                            <a:rPr kumimoji="1" lang="en-US" altLang="ja-JP" sz="2400" i="1">
                              <a:latin typeface="Cambria Math" charset="0"/>
                              <a:cs typeface="Cambria Math" charset="0"/>
                            </a:rPr>
                            <m:t>𝑠</m:t>
                          </m:r>
                          <m:r>
                            <a:rPr kumimoji="1" lang="en-US" altLang="ja-JP" sz="2400" i="1">
                              <a:latin typeface="Cambria Math" charset="0"/>
                              <a:cs typeface="Cambria Math" charset="0"/>
                            </a:rPr>
                            <m:t>~</m:t>
                          </m:r>
                          <m:r>
                            <a:rPr kumimoji="1" lang="en-US" altLang="ja-JP" sz="2400" i="1">
                              <a:latin typeface="Cambria Math" charset="0"/>
                              <a:cs typeface="Cambria Math" charset="0"/>
                            </a:rPr>
                            <m:t>𝑃</m:t>
                          </m:r>
                          <m:r>
                            <a:rPr kumimoji="1" lang="en-US" altLang="ja-JP" sz="2400" i="1">
                              <a:latin typeface="Cambria Math" charset="0"/>
                              <a:cs typeface="Cambria Math" charset="0"/>
                            </a:rPr>
                            <m:t>, </m:t>
                          </m:r>
                          <m:r>
                            <a:rPr kumimoji="1" lang="en-US" altLang="ja-JP" sz="2400" i="1">
                              <a:latin typeface="Cambria Math" charset="0"/>
                              <a:cs typeface="Cambria Math" charset="0"/>
                            </a:rPr>
                            <m:t>𝑟</m:t>
                          </m:r>
                          <m:r>
                            <a:rPr kumimoji="1" lang="en-US" altLang="ja-JP" sz="2400" i="1">
                              <a:latin typeface="Cambria Math" charset="0"/>
                              <a:cs typeface="Cambria Math" charset="0"/>
                            </a:rPr>
                            <m:t>~</m:t>
                          </m:r>
                          <m:r>
                            <a:rPr kumimoji="1" lang="en-US" altLang="ja-JP" sz="2400" i="1">
                              <a:latin typeface="Cambria Math" charset="0"/>
                              <a:cs typeface="Cambria Math" charset="0"/>
                            </a:rPr>
                            <m:t>𝑅</m:t>
                          </m:r>
                          <m:r>
                            <a:rPr kumimoji="1" lang="en-US" altLang="ja-JP" sz="2400" i="1">
                              <a:latin typeface="Cambria Math" charset="0"/>
                              <a:cs typeface="Cambria Math" charset="0"/>
                            </a:rPr>
                            <m:t>, </m:t>
                          </m:r>
                          <m:r>
                            <a:rPr kumimoji="1" lang="en-US" altLang="ja-JP" sz="2400" i="1">
                              <a:latin typeface="Cambria Math" charset="0"/>
                              <a:cs typeface="Cambria Math" charset="0"/>
                            </a:rPr>
                            <m:t>𝑎</m:t>
                          </m:r>
                          <m:r>
                            <a:rPr kumimoji="1" lang="en-US" altLang="ja-JP" sz="2400" i="1">
                              <a:latin typeface="Cambria Math" charset="0"/>
                              <a:cs typeface="Cambria Math" charset="0"/>
                            </a:rPr>
                            <m:t>~</m:t>
                          </m:r>
                          <m:r>
                            <a:rPr kumimoji="1" lang="en-US" altLang="ja-JP" sz="2400" i="1">
                              <a:latin typeface="Cambria Math" charset="0"/>
                              <a:cs typeface="Cambria Math" charset="0"/>
                            </a:rPr>
                            <m:t>𝜋</m:t>
                          </m:r>
                          <m:r>
                            <a:rPr kumimoji="1" lang="en-US" altLang="ja-JP" sz="2400" i="1">
                              <a:latin typeface="Cambria Math" charset="0"/>
                              <a:cs typeface="Cambria Math" charset="0"/>
                            </a:rPr>
                            <m:t> </m:t>
                          </m:r>
                        </m:sub>
                      </m:sSub>
                      <m:r>
                        <a:rPr lang="en-US" altLang="ja-JP" sz="2400" b="0" i="1" smtClean="0">
                          <a:solidFill>
                            <a:schemeClr val="tx1"/>
                          </a:solidFill>
                          <a:latin typeface="Cambria Math" charset="0"/>
                          <a:ea typeface="Cambria Math" charset="0"/>
                          <a:cs typeface="Cambria Math" charset="0"/>
                        </a:rPr>
                        <m:t>[</m:t>
                      </m:r>
                      <m:r>
                        <a:rPr lang="en-US" altLang="ja-JP" sz="2400" i="1">
                          <a:solidFill>
                            <a:schemeClr val="tx1"/>
                          </a:solidFill>
                          <a:latin typeface="Cambria Math" charset="0"/>
                          <a:ea typeface="Cambria Math" charset="0"/>
                          <a:cs typeface="Cambria Math" charset="0"/>
                        </a:rPr>
                        <m:t> </m:t>
                      </m:r>
                      <m:nary>
                        <m:naryPr>
                          <m:chr m:val="∑"/>
                          <m:ctrlPr>
                            <a:rPr lang="is-IS" altLang="ja-JP" sz="2400" i="1">
                              <a:solidFill>
                                <a:schemeClr val="tx1"/>
                              </a:solidFill>
                              <a:latin typeface="Cambria Math" charset="0"/>
                              <a:ea typeface="Cambria Math" charset="0"/>
                              <a:cs typeface="Cambria Math" charset="0"/>
                            </a:rPr>
                          </m:ctrlPr>
                        </m:naryPr>
                        <m:sub>
                          <m:r>
                            <m:rPr>
                              <m:brk m:alnAt="23"/>
                            </m:rPr>
                            <a:rPr lang="en-US" altLang="ja-JP" sz="2400" i="1">
                              <a:solidFill>
                                <a:schemeClr val="tx1"/>
                              </a:solidFill>
                              <a:latin typeface="Cambria Math" charset="0"/>
                              <a:ea typeface="Cambria Math" charset="0"/>
                              <a:cs typeface="Cambria Math" charset="0"/>
                            </a:rPr>
                            <m:t>𝑘</m:t>
                          </m:r>
                          <m:r>
                            <a:rPr lang="en-US" altLang="ja-JP" sz="2400" i="1">
                              <a:solidFill>
                                <a:schemeClr val="tx1"/>
                              </a:solidFill>
                              <a:latin typeface="Cambria Math" charset="0"/>
                              <a:ea typeface="Cambria Math" charset="0"/>
                              <a:cs typeface="Cambria Math" charset="0"/>
                            </a:rPr>
                            <m:t>=0</m:t>
                          </m:r>
                        </m:sub>
                        <m:sup>
                          <m:r>
                            <a:rPr lang="en-US" altLang="ja-JP" sz="2400" i="1">
                              <a:solidFill>
                                <a:schemeClr val="tx1"/>
                              </a:solidFill>
                              <a:latin typeface="Cambria Math" charset="0"/>
                              <a:ea typeface="Cambria Math" charset="0"/>
                              <a:cs typeface="Cambria Math" charset="0"/>
                            </a:rPr>
                            <m:t>∞</m:t>
                          </m:r>
                        </m:sup>
                        <m:e>
                          <m:sSup>
                            <m:sSupPr>
                              <m:ctrlPr>
                                <a:rPr lang="en-US" altLang="ja-JP" sz="2400" i="1">
                                  <a:solidFill>
                                    <a:schemeClr val="tx1"/>
                                  </a:solidFill>
                                  <a:latin typeface="Cambria Math" charset="0"/>
                                  <a:ea typeface="Cambria Math" charset="0"/>
                                  <a:cs typeface="Cambria Math" charset="0"/>
                                </a:rPr>
                              </m:ctrlPr>
                            </m:sSupPr>
                            <m:e>
                              <m:r>
                                <a:rPr lang="en-US" altLang="ja-JP" sz="2400" i="1">
                                  <a:solidFill>
                                    <a:schemeClr val="tx1"/>
                                  </a:solidFill>
                                  <a:latin typeface="Cambria Math" charset="0"/>
                                  <a:ea typeface="Cambria Math" charset="0"/>
                                  <a:cs typeface="Cambria Math" charset="0"/>
                                </a:rPr>
                                <m:t>𝛾</m:t>
                              </m:r>
                            </m:e>
                            <m:sup>
                              <m:r>
                                <a:rPr lang="en-US" altLang="ja-JP" sz="2400" i="1">
                                  <a:solidFill>
                                    <a:schemeClr val="tx1"/>
                                  </a:solidFill>
                                  <a:latin typeface="Cambria Math" charset="0"/>
                                  <a:ea typeface="Cambria Math" charset="0"/>
                                  <a:cs typeface="Cambria Math" charset="0"/>
                                </a:rPr>
                                <m:t>𝑘</m:t>
                              </m:r>
                            </m:sup>
                          </m:sSup>
                          <m:sSub>
                            <m:sSubPr>
                              <m:ctrlPr>
                                <a:rPr lang="en-US" altLang="ja-JP" sz="2400" i="1">
                                  <a:solidFill>
                                    <a:schemeClr val="tx1"/>
                                  </a:solidFill>
                                  <a:latin typeface="Cambria Math" charset="0"/>
                                  <a:ea typeface="Cambria Math" charset="0"/>
                                  <a:cs typeface="Cambria Math" charset="0"/>
                                </a:rPr>
                              </m:ctrlPr>
                            </m:sSubPr>
                            <m:e>
                              <m:r>
                                <a:rPr lang="en-US" altLang="ja-JP" sz="2400" i="1">
                                  <a:solidFill>
                                    <a:schemeClr val="tx1"/>
                                  </a:solidFill>
                                  <a:latin typeface="Cambria Math" charset="0"/>
                                  <a:ea typeface="Cambria Math" charset="0"/>
                                  <a:cs typeface="Cambria Math" charset="0"/>
                                </a:rPr>
                                <m:t>𝑟</m:t>
                              </m:r>
                            </m:e>
                            <m:sub>
                              <m:r>
                                <a:rPr lang="en-US" altLang="ja-JP" sz="2400" i="1">
                                  <a:solidFill>
                                    <a:schemeClr val="tx1"/>
                                  </a:solidFill>
                                  <a:latin typeface="Cambria Math" charset="0"/>
                                  <a:ea typeface="Cambria Math" charset="0"/>
                                  <a:cs typeface="Cambria Math" charset="0"/>
                                </a:rPr>
                                <m:t>𝑡</m:t>
                              </m:r>
                              <m:r>
                                <a:rPr lang="en-US" altLang="ja-JP" sz="2400" i="1">
                                  <a:solidFill>
                                    <a:schemeClr val="tx1"/>
                                  </a:solidFill>
                                  <a:latin typeface="Cambria Math" charset="0"/>
                                  <a:ea typeface="Cambria Math" charset="0"/>
                                  <a:cs typeface="Cambria Math" charset="0"/>
                                </a:rPr>
                                <m:t>+</m:t>
                              </m:r>
                              <m:r>
                                <a:rPr lang="en-US" altLang="ja-JP" sz="2400" i="1">
                                  <a:solidFill>
                                    <a:schemeClr val="tx1"/>
                                  </a:solidFill>
                                  <a:latin typeface="Cambria Math" charset="0"/>
                                  <a:ea typeface="Cambria Math" charset="0"/>
                                  <a:cs typeface="Cambria Math" charset="0"/>
                                </a:rPr>
                                <m:t>𝑘</m:t>
                              </m:r>
                            </m:sub>
                          </m:sSub>
                          <m:r>
                            <a:rPr lang="en-US" altLang="ja-JP" sz="2400" i="1">
                              <a:solidFill>
                                <a:schemeClr val="tx1"/>
                              </a:solidFill>
                              <a:latin typeface="Cambria Math" charset="0"/>
                              <a:ea typeface="Cambria Math" charset="0"/>
                              <a:cs typeface="Cambria Math" charset="0"/>
                            </a:rPr>
                            <m:t>| </m:t>
                          </m:r>
                          <m:sSub>
                            <m:sSubPr>
                              <m:ctrlPr>
                                <a:rPr lang="en-US" altLang="ja-JP" sz="2400" i="1">
                                  <a:solidFill>
                                    <a:schemeClr val="tx1"/>
                                  </a:solidFill>
                                  <a:latin typeface="Cambria Math" charset="0"/>
                                  <a:ea typeface="Cambria Math" charset="0"/>
                                  <a:cs typeface="Cambria Math" charset="0"/>
                                </a:rPr>
                              </m:ctrlPr>
                            </m:sSubPr>
                            <m:e>
                              <m:r>
                                <a:rPr lang="en-US" altLang="ja-JP" sz="2400" i="1">
                                  <a:solidFill>
                                    <a:schemeClr val="tx1"/>
                                  </a:solidFill>
                                  <a:latin typeface="Cambria Math" charset="0"/>
                                  <a:ea typeface="Cambria Math" charset="0"/>
                                  <a:cs typeface="Cambria Math" charset="0"/>
                                </a:rPr>
                                <m:t>𝑠</m:t>
                              </m:r>
                            </m:e>
                            <m:sub>
                              <m:r>
                                <a:rPr lang="en-US" altLang="ja-JP" sz="2400" i="1">
                                  <a:solidFill>
                                    <a:schemeClr val="tx1"/>
                                  </a:solidFill>
                                  <a:latin typeface="Cambria Math" charset="0"/>
                                  <a:ea typeface="Cambria Math" charset="0"/>
                                  <a:cs typeface="Cambria Math" charset="0"/>
                                </a:rPr>
                                <m:t>𝑡</m:t>
                              </m:r>
                            </m:sub>
                          </m:sSub>
                          <m:r>
                            <a:rPr lang="en-US" altLang="ja-JP" sz="2400" i="1">
                              <a:solidFill>
                                <a:schemeClr val="tx1"/>
                              </a:solidFill>
                              <a:latin typeface="Cambria Math" charset="0"/>
                              <a:ea typeface="Cambria Math" charset="0"/>
                              <a:cs typeface="Cambria Math" charset="0"/>
                            </a:rPr>
                            <m:t>=</m:t>
                          </m:r>
                          <m:r>
                            <a:rPr lang="en-US" altLang="ja-JP" sz="2400" i="1">
                              <a:solidFill>
                                <a:schemeClr val="tx1"/>
                              </a:solidFill>
                              <a:latin typeface="Cambria Math" charset="0"/>
                              <a:ea typeface="Cambria Math" charset="0"/>
                              <a:cs typeface="Cambria Math" charset="0"/>
                            </a:rPr>
                            <m:t>𝑠</m:t>
                          </m:r>
                          <m:r>
                            <a:rPr lang="en-US" altLang="ja-JP" sz="2400" b="0" i="1" smtClean="0">
                              <a:solidFill>
                                <a:schemeClr val="tx1"/>
                              </a:solidFill>
                              <a:latin typeface="Cambria Math" charset="0"/>
                              <a:ea typeface="Cambria Math" charset="0"/>
                              <a:cs typeface="Cambria Math" charset="0"/>
                            </a:rPr>
                            <m:t>, </m:t>
                          </m:r>
                          <m:sSub>
                            <m:sSubPr>
                              <m:ctrlPr>
                                <a:rPr lang="en-US" altLang="ja-JP" sz="2400" b="0" i="1" smtClean="0">
                                  <a:solidFill>
                                    <a:schemeClr val="tx1"/>
                                  </a:solidFill>
                                  <a:latin typeface="Cambria Math" charset="0"/>
                                  <a:ea typeface="Cambria Math" charset="0"/>
                                  <a:cs typeface="Cambria Math" charset="0"/>
                                </a:rPr>
                              </m:ctrlPr>
                            </m:sSubPr>
                            <m:e>
                              <m:r>
                                <a:rPr lang="en-US" altLang="ja-JP" sz="2400" b="0" i="1" smtClean="0">
                                  <a:solidFill>
                                    <a:schemeClr val="tx1"/>
                                  </a:solidFill>
                                  <a:latin typeface="Cambria Math" charset="0"/>
                                  <a:ea typeface="Cambria Math" charset="0"/>
                                  <a:cs typeface="Cambria Math" charset="0"/>
                                </a:rPr>
                                <m:t>𝑎</m:t>
                              </m:r>
                            </m:e>
                            <m:sub>
                              <m:r>
                                <a:rPr lang="en-US" altLang="ja-JP" sz="2400" b="0" i="1" smtClean="0">
                                  <a:solidFill>
                                    <a:schemeClr val="tx1"/>
                                  </a:solidFill>
                                  <a:latin typeface="Cambria Math" charset="0"/>
                                  <a:ea typeface="Cambria Math" charset="0"/>
                                  <a:cs typeface="Cambria Math" charset="0"/>
                                </a:rPr>
                                <m:t>𝑡</m:t>
                              </m:r>
                            </m:sub>
                          </m:sSub>
                          <m:r>
                            <a:rPr lang="en-US" altLang="ja-JP" sz="2400" b="0" i="1" smtClean="0">
                              <a:solidFill>
                                <a:schemeClr val="tx1"/>
                              </a:solidFill>
                              <a:latin typeface="Cambria Math" charset="0"/>
                              <a:ea typeface="Cambria Math" charset="0"/>
                              <a:cs typeface="Cambria Math" charset="0"/>
                            </a:rPr>
                            <m:t>=</m:t>
                          </m:r>
                          <m:r>
                            <a:rPr lang="en-US" altLang="ja-JP" sz="2400" b="0" i="1" smtClean="0">
                              <a:solidFill>
                                <a:schemeClr val="tx1"/>
                              </a:solidFill>
                              <a:latin typeface="Cambria Math" charset="0"/>
                              <a:ea typeface="Cambria Math" charset="0"/>
                              <a:cs typeface="Cambria Math" charset="0"/>
                            </a:rPr>
                            <m:t>𝑎</m:t>
                          </m:r>
                          <m:r>
                            <a:rPr lang="en-US" altLang="ja-JP" sz="2400" i="1">
                              <a:solidFill>
                                <a:schemeClr val="tx1"/>
                              </a:solidFill>
                              <a:latin typeface="Cambria Math" charset="0"/>
                              <a:ea typeface="Cambria Math" charset="0"/>
                              <a:cs typeface="Cambria Math" charset="0"/>
                            </a:rPr>
                            <m:t> </m:t>
                          </m:r>
                        </m:e>
                      </m:nary>
                      <m:r>
                        <a:rPr lang="en-US" altLang="ja-JP" sz="2400" b="0" i="1" smtClean="0">
                          <a:solidFill>
                            <a:schemeClr val="tx1"/>
                          </a:solidFill>
                          <a:latin typeface="Cambria Math" charset="0"/>
                          <a:ea typeface="Cambria Math" charset="0"/>
                          <a:cs typeface="Cambria Math" charset="0"/>
                        </a:rPr>
                        <m:t>]</m:t>
                      </m:r>
                    </m:oMath>
                  </a14:m>
                  <a:endParaRPr lang="en-US" altLang="ja-JP" dirty="0"/>
                </a:p>
              </p:txBody>
            </p:sp>
          </mc:Choice>
          <mc:Fallback>
            <p:sp>
              <p:nvSpPr>
                <p:cNvPr id="6" name="Rounded Rectangle 5"/>
                <p:cNvSpPr>
                  <a:spLocks noRot="1" noChangeAspect="1" noMove="1" noResize="1" noEditPoints="1" noAdjustHandles="1" noChangeArrowheads="1" noChangeShapeType="1" noTextEdit="1"/>
                </p:cNvSpPr>
                <p:nvPr/>
              </p:nvSpPr>
              <p:spPr>
                <a:xfrm>
                  <a:off x="1317469" y="5060165"/>
                  <a:ext cx="6926058" cy="1574643"/>
                </a:xfrm>
                <a:prstGeom prst="round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161069" y="4826074"/>
                  <a:ext cx="2819267" cy="369332"/>
                </a:xfrm>
                <a:prstGeom prst="rect">
                  <a:avLst/>
                </a:prstGeom>
                <a:solidFill>
                  <a:schemeClr val="bg1"/>
                </a:solidFill>
              </p:spPr>
              <p:txBody>
                <a:bodyPr wrap="square" rtlCol="0">
                  <a:spAutoFit/>
                </a:bodyPr>
                <a:lstStyle/>
                <a:p>
                  <a:pPr marL="108000" indent="0">
                    <a:buNone/>
                  </a:pPr>
                  <a:r>
                    <a:rPr lang="en-US" altLang="ja-JP" smtClean="0">
                      <a:solidFill>
                        <a:srgbClr val="FF0000"/>
                      </a:solidFill>
                    </a:rPr>
                    <a:t>Action-Value function</a:t>
                  </a:r>
                  <a14:m>
                    <m:oMath xmlns:m="http://schemas.openxmlformats.org/officeDocument/2006/math">
                      <m:sSup>
                        <m:sSupPr>
                          <m:ctrlPr>
                            <a:rPr lang="en-US" altLang="ja-JP" i="1">
                              <a:solidFill>
                                <a:srgbClr val="FF0000"/>
                              </a:solidFill>
                              <a:latin typeface="Cambria Math" charset="0"/>
                            </a:rPr>
                          </m:ctrlPr>
                        </m:sSupPr>
                        <m:e>
                          <m:r>
                            <a:rPr lang="en-US" altLang="ja-JP" b="0" i="1" smtClean="0">
                              <a:solidFill>
                                <a:srgbClr val="FF0000"/>
                              </a:solidFill>
                              <a:latin typeface="Cambria Math" charset="0"/>
                            </a:rPr>
                            <m:t> </m:t>
                          </m:r>
                          <m:r>
                            <a:rPr lang="en-US" altLang="ja-JP" i="1">
                              <a:solidFill>
                                <a:srgbClr val="FF0000"/>
                              </a:solidFill>
                              <a:latin typeface="Cambria Math" charset="0"/>
                            </a:rPr>
                            <m:t>𝑄</m:t>
                          </m:r>
                        </m:e>
                        <m:sup>
                          <m:r>
                            <a:rPr lang="en-US" altLang="ja-JP" i="1">
                              <a:solidFill>
                                <a:srgbClr val="FF0000"/>
                              </a:solidFill>
                              <a:latin typeface="Cambria Math" charset="0"/>
                            </a:rPr>
                            <m:t>𝜋</m:t>
                          </m:r>
                        </m:sup>
                      </m:sSup>
                      <m:r>
                        <a:rPr lang="en-US" altLang="ja-JP" i="1">
                          <a:solidFill>
                            <a:srgbClr val="FF0000"/>
                          </a:solidFill>
                          <a:latin typeface="Cambria Math" charset="0"/>
                        </a:rPr>
                        <m:t>(</m:t>
                      </m:r>
                      <m:r>
                        <a:rPr lang="en-US" altLang="ja-JP" i="1">
                          <a:solidFill>
                            <a:srgbClr val="FF0000"/>
                          </a:solidFill>
                          <a:latin typeface="Cambria Math" charset="0"/>
                        </a:rPr>
                        <m:t>𝑠</m:t>
                      </m:r>
                      <m:r>
                        <a:rPr lang="en-US" altLang="ja-JP" i="1">
                          <a:solidFill>
                            <a:srgbClr val="FF0000"/>
                          </a:solidFill>
                          <a:latin typeface="Cambria Math" charset="0"/>
                        </a:rPr>
                        <m:t>,</m:t>
                      </m:r>
                      <m:r>
                        <a:rPr lang="en-US" altLang="ja-JP" i="1">
                          <a:solidFill>
                            <a:srgbClr val="FF0000"/>
                          </a:solidFill>
                          <a:latin typeface="Cambria Math" charset="0"/>
                        </a:rPr>
                        <m:t>𝑎</m:t>
                      </m:r>
                      <m:r>
                        <a:rPr lang="en-US" altLang="ja-JP" i="1">
                          <a:solidFill>
                            <a:srgbClr val="FF0000"/>
                          </a:solidFill>
                          <a:latin typeface="Cambria Math" charset="0"/>
                        </a:rPr>
                        <m:t>)</m:t>
                      </m:r>
                    </m:oMath>
                  </a14:m>
                  <a:endParaRPr lang="en-US" altLang="ja-JP" dirty="0">
                    <a:solidFill>
                      <a:srgbClr val="FF0000"/>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161069" y="4826074"/>
                  <a:ext cx="2819267" cy="369332"/>
                </a:xfrm>
                <a:prstGeom prst="rect">
                  <a:avLst/>
                </a:prstGeom>
                <a:blipFill rotWithShape="0">
                  <a:blip r:embed="rId6"/>
                  <a:stretch>
                    <a:fillRect t="-10000" b="-26667"/>
                  </a:stretch>
                </a:blipFill>
              </p:spPr>
              <p:txBody>
                <a:bodyPr/>
                <a:lstStyle/>
                <a:p>
                  <a:r>
                    <a:rPr lang="ja-JP" altLang="en-US">
                      <a:noFill/>
                    </a:rPr>
                    <a:t> </a:t>
                  </a:r>
                </a:p>
              </p:txBody>
            </p:sp>
          </mc:Fallback>
        </mc:AlternateContent>
      </p:grpSp>
      <p:sp>
        <p:nvSpPr>
          <p:cNvPr id="13" name="Oval 7"/>
          <p:cNvSpPr>
            <a:spLocks noChangeArrowheads="1"/>
          </p:cNvSpPr>
          <p:nvPr/>
        </p:nvSpPr>
        <p:spPr bwMode="auto">
          <a:xfrm>
            <a:off x="9640957" y="5242103"/>
            <a:ext cx="360362" cy="360362"/>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latin typeface="+mn-ea"/>
            </a:endParaRPr>
          </a:p>
        </p:txBody>
      </p:sp>
      <p:sp>
        <p:nvSpPr>
          <p:cNvPr id="14" name="Oval 8"/>
          <p:cNvSpPr>
            <a:spLocks noChangeArrowheads="1"/>
          </p:cNvSpPr>
          <p:nvPr/>
        </p:nvSpPr>
        <p:spPr bwMode="auto">
          <a:xfrm>
            <a:off x="10433119" y="5026203"/>
            <a:ext cx="142875" cy="144462"/>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latin typeface="+mn-ea"/>
            </a:endParaRPr>
          </a:p>
        </p:txBody>
      </p:sp>
      <p:cxnSp>
        <p:nvCxnSpPr>
          <p:cNvPr id="15" name="AutoShape 15"/>
          <p:cNvCxnSpPr>
            <a:cxnSpLocks noChangeShapeType="1"/>
          </p:cNvCxnSpPr>
          <p:nvPr/>
        </p:nvCxnSpPr>
        <p:spPr bwMode="auto">
          <a:xfrm flipV="1">
            <a:off x="10001319" y="5099228"/>
            <a:ext cx="431800" cy="3238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Oval 16"/>
          <p:cNvSpPr>
            <a:spLocks noChangeArrowheads="1"/>
          </p:cNvSpPr>
          <p:nvPr/>
        </p:nvSpPr>
        <p:spPr bwMode="auto">
          <a:xfrm>
            <a:off x="10433119" y="5386565"/>
            <a:ext cx="142875" cy="144463"/>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latin typeface="+mn-ea"/>
            </a:endParaRPr>
          </a:p>
        </p:txBody>
      </p:sp>
      <p:sp>
        <p:nvSpPr>
          <p:cNvPr id="17" name="Oval 17"/>
          <p:cNvSpPr>
            <a:spLocks noChangeArrowheads="1"/>
          </p:cNvSpPr>
          <p:nvPr/>
        </p:nvSpPr>
        <p:spPr bwMode="auto">
          <a:xfrm>
            <a:off x="10433119" y="5746928"/>
            <a:ext cx="142875" cy="144462"/>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latin typeface="+mn-ea"/>
            </a:endParaRPr>
          </a:p>
        </p:txBody>
      </p:sp>
      <p:cxnSp>
        <p:nvCxnSpPr>
          <p:cNvPr id="18" name="AutoShape 18"/>
          <p:cNvCxnSpPr>
            <a:cxnSpLocks noChangeShapeType="1"/>
          </p:cNvCxnSpPr>
          <p:nvPr/>
        </p:nvCxnSpPr>
        <p:spPr bwMode="auto">
          <a:xfrm>
            <a:off x="10001319" y="5423078"/>
            <a:ext cx="431800" cy="36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AutoShape 19"/>
          <p:cNvCxnSpPr>
            <a:cxnSpLocks noChangeShapeType="1"/>
          </p:cNvCxnSpPr>
          <p:nvPr/>
        </p:nvCxnSpPr>
        <p:spPr bwMode="auto">
          <a:xfrm>
            <a:off x="10001319" y="5423078"/>
            <a:ext cx="452438" cy="4476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Text Box 20"/>
          <p:cNvSpPr txBox="1">
            <a:spLocks noChangeArrowheads="1"/>
          </p:cNvSpPr>
          <p:nvPr/>
        </p:nvSpPr>
        <p:spPr bwMode="auto">
          <a:xfrm>
            <a:off x="9477444" y="5786615"/>
            <a:ext cx="9332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sz="1600" dirty="0" smtClean="0">
                <a:latin typeface="+mn-ea"/>
              </a:rPr>
              <a:t>State </a:t>
            </a:r>
            <a:r>
              <a:rPr lang="en-US" altLang="ja-JP" sz="1600" i="1" dirty="0" err="1" smtClean="0">
                <a:latin typeface="+mn-ea"/>
              </a:rPr>
              <a:t>s</a:t>
            </a:r>
            <a:r>
              <a:rPr lang="en-US" altLang="ja-JP" sz="1600" i="1" baseline="-25000" dirty="0" err="1" smtClean="0">
                <a:latin typeface="+mn-ea"/>
              </a:rPr>
              <a:t>t</a:t>
            </a:r>
            <a:endParaRPr lang="en-US" altLang="ja-JP" sz="1600" i="1" baseline="-25000" dirty="0">
              <a:latin typeface="+mn-ea"/>
            </a:endParaRPr>
          </a:p>
        </p:txBody>
      </p:sp>
      <p:sp>
        <p:nvSpPr>
          <p:cNvPr id="21" name="Text Box 21"/>
          <p:cNvSpPr txBox="1">
            <a:spLocks noChangeArrowheads="1"/>
          </p:cNvSpPr>
          <p:nvPr/>
        </p:nvSpPr>
        <p:spPr bwMode="auto">
          <a:xfrm>
            <a:off x="10341044" y="5931078"/>
            <a:ext cx="10486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sz="1600" dirty="0" smtClean="0">
                <a:latin typeface="+mn-ea"/>
              </a:rPr>
              <a:t>Action </a:t>
            </a:r>
            <a:r>
              <a:rPr lang="en-US" altLang="ja-JP" sz="1600" i="1" dirty="0" smtClean="0">
                <a:latin typeface="+mn-ea"/>
              </a:rPr>
              <a:t>a</a:t>
            </a:r>
            <a:r>
              <a:rPr lang="en-US" altLang="ja-JP" sz="1600" i="1" baseline="-25000" dirty="0" smtClean="0">
                <a:latin typeface="+mn-ea"/>
              </a:rPr>
              <a:t>t</a:t>
            </a:r>
            <a:endParaRPr lang="en-US" altLang="ja-JP" sz="1600" i="1" baseline="-25000" dirty="0">
              <a:latin typeface="+mn-ea"/>
            </a:endParaRPr>
          </a:p>
        </p:txBody>
      </p:sp>
      <p:sp>
        <p:nvSpPr>
          <p:cNvPr id="23" name="Text Box 23"/>
          <p:cNvSpPr txBox="1">
            <a:spLocks noChangeArrowheads="1"/>
          </p:cNvSpPr>
          <p:nvPr/>
        </p:nvSpPr>
        <p:spPr bwMode="auto">
          <a:xfrm>
            <a:off x="8782946" y="4383994"/>
            <a:ext cx="2831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sz="1800" dirty="0" smtClean="0">
                <a:latin typeface="+mn-ea"/>
              </a:rPr>
              <a:t>Value of action</a:t>
            </a:r>
            <a:r>
              <a:rPr lang="ja-JP" altLang="en-US" dirty="0">
                <a:latin typeface="+mn-ea"/>
              </a:rPr>
              <a:t> </a:t>
            </a:r>
            <a:r>
              <a:rPr lang="en-US" altLang="ja-JP" i="1" dirty="0">
                <a:latin typeface="+mn-ea"/>
              </a:rPr>
              <a:t>a</a:t>
            </a:r>
            <a:r>
              <a:rPr lang="en-US" altLang="ja-JP" i="1" baseline="-25000" dirty="0">
                <a:latin typeface="+mn-ea"/>
              </a:rPr>
              <a:t>t</a:t>
            </a:r>
            <a:r>
              <a:rPr lang="en-US" altLang="ja-JP" sz="1800" dirty="0" smtClean="0">
                <a:latin typeface="+mn-ea"/>
              </a:rPr>
              <a:t>  at </a:t>
            </a:r>
            <a:r>
              <a:rPr lang="en-US" altLang="ja-JP" i="1" dirty="0" err="1">
                <a:latin typeface="+mn-ea"/>
              </a:rPr>
              <a:t>s</a:t>
            </a:r>
            <a:r>
              <a:rPr lang="en-US" altLang="ja-JP" i="1" baseline="-25000" dirty="0" err="1">
                <a:latin typeface="+mn-ea"/>
              </a:rPr>
              <a:t>t</a:t>
            </a:r>
            <a:r>
              <a:rPr lang="en-US" altLang="ja-JP" sz="1800" dirty="0" smtClean="0">
                <a:latin typeface="+mn-ea"/>
              </a:rPr>
              <a:t> </a:t>
            </a:r>
            <a:endParaRPr lang="ja-JP" altLang="en-US" sz="1800" dirty="0">
              <a:latin typeface="+mn-ea"/>
            </a:endParaRPr>
          </a:p>
        </p:txBody>
      </p:sp>
      <p:sp>
        <p:nvSpPr>
          <p:cNvPr id="27" name="Oval 28"/>
          <p:cNvSpPr>
            <a:spLocks noChangeArrowheads="1"/>
          </p:cNvSpPr>
          <p:nvPr/>
        </p:nvSpPr>
        <p:spPr bwMode="auto">
          <a:xfrm>
            <a:off x="9388139" y="3236932"/>
            <a:ext cx="360362" cy="360363"/>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latin typeface="+mn-ea"/>
            </a:endParaRPr>
          </a:p>
        </p:txBody>
      </p:sp>
      <p:sp>
        <p:nvSpPr>
          <p:cNvPr id="28" name="Oval 29"/>
          <p:cNvSpPr>
            <a:spLocks noChangeArrowheads="1"/>
          </p:cNvSpPr>
          <p:nvPr/>
        </p:nvSpPr>
        <p:spPr bwMode="auto">
          <a:xfrm>
            <a:off x="10107276" y="3308370"/>
            <a:ext cx="142875" cy="144462"/>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latin typeface="+mn-ea"/>
            </a:endParaRPr>
          </a:p>
        </p:txBody>
      </p:sp>
      <p:sp>
        <p:nvSpPr>
          <p:cNvPr id="29" name="Oval 30"/>
          <p:cNvSpPr>
            <a:spLocks noChangeArrowheads="1"/>
          </p:cNvSpPr>
          <p:nvPr/>
        </p:nvSpPr>
        <p:spPr bwMode="auto">
          <a:xfrm>
            <a:off x="10612101" y="3165495"/>
            <a:ext cx="360363" cy="360362"/>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a:latin typeface="+mn-ea"/>
            </a:endParaRPr>
          </a:p>
        </p:txBody>
      </p:sp>
      <p:cxnSp>
        <p:nvCxnSpPr>
          <p:cNvPr id="30" name="AutoShape 31"/>
          <p:cNvCxnSpPr>
            <a:cxnSpLocks noChangeShapeType="1"/>
          </p:cNvCxnSpPr>
          <p:nvPr/>
        </p:nvCxnSpPr>
        <p:spPr bwMode="auto">
          <a:xfrm flipV="1">
            <a:off x="9748501" y="3381395"/>
            <a:ext cx="358775" cy="36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32"/>
          <p:cNvCxnSpPr>
            <a:cxnSpLocks noChangeShapeType="1"/>
          </p:cNvCxnSpPr>
          <p:nvPr/>
        </p:nvCxnSpPr>
        <p:spPr bwMode="auto">
          <a:xfrm flipV="1">
            <a:off x="10250151" y="3346470"/>
            <a:ext cx="361950" cy="34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Text Box 27"/>
          <p:cNvSpPr txBox="1">
            <a:spLocks noChangeArrowheads="1"/>
          </p:cNvSpPr>
          <p:nvPr/>
        </p:nvSpPr>
        <p:spPr bwMode="auto">
          <a:xfrm>
            <a:off x="8837449" y="2500889"/>
            <a:ext cx="21214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sz="1800" dirty="0" smtClean="0">
                <a:latin typeface="+mn-ea"/>
              </a:rPr>
              <a:t>Value of state </a:t>
            </a:r>
            <a:r>
              <a:rPr lang="en-US" altLang="ja-JP" i="1" dirty="0" err="1">
                <a:latin typeface="+mn-ea"/>
              </a:rPr>
              <a:t>s</a:t>
            </a:r>
            <a:r>
              <a:rPr lang="en-US" altLang="ja-JP" i="1" baseline="-25000" dirty="0" err="1">
                <a:latin typeface="+mn-ea"/>
              </a:rPr>
              <a:t>t</a:t>
            </a:r>
            <a:r>
              <a:rPr lang="en-US" altLang="ja-JP" sz="1800" dirty="0" smtClean="0">
                <a:latin typeface="+mn-ea"/>
              </a:rPr>
              <a:t>  </a:t>
            </a:r>
            <a:endParaRPr lang="ja-JP" altLang="en-US" sz="1800" dirty="0">
              <a:latin typeface="+mn-ea"/>
            </a:endParaRPr>
          </a:p>
        </p:txBody>
      </p:sp>
      <p:sp>
        <p:nvSpPr>
          <p:cNvPr id="34" name="Text Box 20"/>
          <p:cNvSpPr txBox="1">
            <a:spLocks noChangeArrowheads="1"/>
          </p:cNvSpPr>
          <p:nvPr/>
        </p:nvSpPr>
        <p:spPr bwMode="auto">
          <a:xfrm>
            <a:off x="10405883" y="3648889"/>
            <a:ext cx="9332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sz="1600" dirty="0" smtClean="0">
                <a:latin typeface="+mn-ea"/>
              </a:rPr>
              <a:t>State </a:t>
            </a:r>
            <a:r>
              <a:rPr lang="en-US" altLang="ja-JP" sz="1600" i="1" dirty="0" err="1" smtClean="0">
                <a:latin typeface="+mn-ea"/>
              </a:rPr>
              <a:t>s</a:t>
            </a:r>
            <a:r>
              <a:rPr lang="en-US" altLang="ja-JP" sz="1600" i="1" baseline="-25000" dirty="0" err="1" smtClean="0">
                <a:latin typeface="+mn-ea"/>
              </a:rPr>
              <a:t>t</a:t>
            </a:r>
            <a:endParaRPr lang="en-US" altLang="ja-JP" sz="1600" i="1" baseline="-25000" dirty="0">
              <a:latin typeface="+mn-ea"/>
            </a:endParaRPr>
          </a:p>
        </p:txBody>
      </p:sp>
    </p:spTree>
    <p:extLst>
      <p:ext uri="{BB962C8B-B14F-4D97-AF65-F5344CB8AC3E}">
        <p14:creationId xmlns:p14="http://schemas.microsoft.com/office/powerpoint/2010/main" val="1826822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Classification of RL</a:t>
            </a:r>
            <a:endParaRPr kumimoji="1" lang="ja-JP" altLang="en-US" dirty="0"/>
          </a:p>
        </p:txBody>
      </p:sp>
      <p:sp>
        <p:nvSpPr>
          <p:cNvPr id="3" name="Content Placeholder 2"/>
          <p:cNvSpPr>
            <a:spLocks noGrp="1"/>
          </p:cNvSpPr>
          <p:nvPr>
            <p:ph idx="1"/>
          </p:nvPr>
        </p:nvSpPr>
        <p:spPr>
          <a:xfrm>
            <a:off x="1097280" y="1383957"/>
            <a:ext cx="10058400" cy="4750143"/>
          </a:xfrm>
        </p:spPr>
        <p:txBody>
          <a:bodyPr>
            <a:normAutofit/>
          </a:bodyPr>
          <a:lstStyle/>
          <a:p>
            <a:r>
              <a:rPr kumimoji="1" lang="en-US" altLang="ja-JP" dirty="0" smtClean="0"/>
              <a:t>Model free or Model based</a:t>
            </a:r>
          </a:p>
          <a:p>
            <a:pPr lvl="1"/>
            <a:r>
              <a:rPr kumimoji="1" lang="en-US" altLang="ja-JP" sz="2000" dirty="0" smtClean="0"/>
              <a:t>Whethe</a:t>
            </a:r>
            <a:r>
              <a:rPr lang="en-US" altLang="ja-JP" sz="2000" dirty="0" smtClean="0"/>
              <a:t>r agent use the model of environment</a:t>
            </a:r>
            <a:endParaRPr kumimoji="1" lang="ja-JP" altLang="en-US" sz="2000" dirty="0" smtClean="0"/>
          </a:p>
          <a:p>
            <a:r>
              <a:rPr lang="en-US" altLang="ja-JP" dirty="0" smtClean="0"/>
              <a:t>On-policy or </a:t>
            </a:r>
            <a:r>
              <a:rPr lang="en-US" altLang="ja-JP" dirty="0" smtClean="0"/>
              <a:t>Off-policy</a:t>
            </a:r>
          </a:p>
          <a:p>
            <a:pPr lvl="1"/>
            <a:r>
              <a:rPr lang="en-US" altLang="ja-JP" sz="2000" dirty="0" smtClean="0"/>
              <a:t>Whether directly improve policy used for decision making or not</a:t>
            </a:r>
            <a:endParaRPr lang="en-US" altLang="ja-JP" sz="2000" dirty="0" smtClean="0"/>
          </a:p>
          <a:p>
            <a:r>
              <a:rPr kumimoji="1" lang="en-US" altLang="ja-JP" dirty="0" smtClean="0"/>
              <a:t>Value </a:t>
            </a:r>
            <a:r>
              <a:rPr kumimoji="1" lang="en-US" altLang="ja-JP" dirty="0" smtClean="0"/>
              <a:t>based or Policy </a:t>
            </a:r>
            <a:r>
              <a:rPr kumimoji="1" lang="en-US" altLang="ja-JP" dirty="0" smtClean="0"/>
              <a:t>based</a:t>
            </a:r>
          </a:p>
          <a:p>
            <a:pPr lvl="1"/>
            <a:r>
              <a:rPr lang="en-US" altLang="ja-JP" sz="2000" dirty="0" smtClean="0"/>
              <a:t>Whether l</a:t>
            </a:r>
            <a:r>
              <a:rPr lang="en-US" altLang="ja-JP" sz="2000" dirty="0" smtClean="0"/>
              <a:t>earn Value function or policy or both</a:t>
            </a:r>
            <a:endParaRPr kumimoji="1" lang="ja-JP" altLang="en-US" sz="2000" dirty="0" smtClean="0"/>
          </a:p>
        </p:txBody>
      </p:sp>
    </p:spTree>
    <p:extLst>
      <p:ext uri="{BB962C8B-B14F-4D97-AF65-F5344CB8AC3E}">
        <p14:creationId xmlns:p14="http://schemas.microsoft.com/office/powerpoint/2010/main" val="316791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Value based or Policy based</a:t>
            </a:r>
            <a:endParaRPr kumimoji="1" lang="ja-JP" altLang="en-US" dirty="0"/>
          </a:p>
        </p:txBody>
      </p:sp>
      <p:sp>
        <p:nvSpPr>
          <p:cNvPr id="3" name="Content Placeholder 2"/>
          <p:cNvSpPr>
            <a:spLocks noGrp="1"/>
          </p:cNvSpPr>
          <p:nvPr>
            <p:ph idx="1"/>
          </p:nvPr>
        </p:nvSpPr>
        <p:spPr>
          <a:xfrm>
            <a:off x="1097280" y="1383957"/>
            <a:ext cx="10058400" cy="4750143"/>
          </a:xfrm>
        </p:spPr>
        <p:txBody>
          <a:bodyPr>
            <a:normAutofit/>
          </a:bodyPr>
          <a:lstStyle/>
          <a:p>
            <a:r>
              <a:rPr lang="en-US" altLang="ja-JP" dirty="0" smtClean="0"/>
              <a:t>Value-based</a:t>
            </a:r>
            <a:endParaRPr kumimoji="1" lang="ja-JP" altLang="en-US" dirty="0" smtClean="0"/>
          </a:p>
          <a:p>
            <a:pPr lvl="1"/>
            <a:r>
              <a:rPr kumimoji="1" lang="en-US" altLang="ja-JP" sz="2000" dirty="0" smtClean="0"/>
              <a:t>Learn Value-function,  Implicit policy  ex. TD-learning</a:t>
            </a:r>
          </a:p>
          <a:p>
            <a:r>
              <a:rPr lang="en-US" altLang="ja-JP" dirty="0" smtClean="0"/>
              <a:t>Policy-based	</a:t>
            </a:r>
            <a:endParaRPr lang="en-US" altLang="ja-JP" dirty="0" smtClean="0"/>
          </a:p>
          <a:p>
            <a:pPr lvl="1"/>
            <a:r>
              <a:rPr lang="en-US" altLang="ja-JP" sz="2000" dirty="0" smtClean="0"/>
              <a:t>No Value-function,  Learn policy directly  </a:t>
            </a:r>
          </a:p>
          <a:p>
            <a:r>
              <a:rPr lang="en-US" altLang="ja-JP" dirty="0" smtClean="0"/>
              <a:t>Actor-Critic</a:t>
            </a:r>
            <a:endParaRPr lang="en-US" altLang="ja-JP" dirty="0"/>
          </a:p>
          <a:p>
            <a:pPr lvl="1"/>
            <a:r>
              <a:rPr lang="en-US" altLang="ja-JP" sz="2000" dirty="0" smtClean="0"/>
              <a:t>Learn both Value-function and Policy</a:t>
            </a:r>
            <a:endParaRPr kumimoji="1" lang="ja-JP" altLang="en-US" sz="2000" dirty="0" smtClean="0"/>
          </a:p>
        </p:txBody>
      </p:sp>
    </p:spTree>
    <p:extLst>
      <p:ext uri="{BB962C8B-B14F-4D97-AF65-F5344CB8AC3E}">
        <p14:creationId xmlns:p14="http://schemas.microsoft.com/office/powerpoint/2010/main" val="356341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Value based or Policy based</a:t>
            </a:r>
            <a:endParaRPr kumimoji="1" lang="ja-JP" altLang="en-US" dirty="0"/>
          </a:p>
        </p:txBody>
      </p:sp>
      <p:sp>
        <p:nvSpPr>
          <p:cNvPr id="3" name="Content Placeholder 2"/>
          <p:cNvSpPr>
            <a:spLocks noGrp="1"/>
          </p:cNvSpPr>
          <p:nvPr>
            <p:ph idx="1"/>
          </p:nvPr>
        </p:nvSpPr>
        <p:spPr>
          <a:xfrm>
            <a:off x="1097280" y="1383957"/>
            <a:ext cx="10058400" cy="4750143"/>
          </a:xfrm>
        </p:spPr>
        <p:txBody>
          <a:bodyPr>
            <a:normAutofit/>
          </a:bodyPr>
          <a:lstStyle/>
          <a:p>
            <a:r>
              <a:rPr lang="en-US" altLang="ja-JP" dirty="0" smtClean="0"/>
              <a:t>Value-based</a:t>
            </a:r>
            <a:endParaRPr kumimoji="1" lang="ja-JP" altLang="en-US" dirty="0" smtClean="0"/>
          </a:p>
          <a:p>
            <a:pPr lvl="1"/>
            <a:r>
              <a:rPr kumimoji="1" lang="en-US" altLang="ja-JP" sz="2000" dirty="0" smtClean="0"/>
              <a:t>Learn Value-function,  Implicit policy  ex. </a:t>
            </a:r>
            <a:r>
              <a:rPr kumimoji="1" lang="en-US" altLang="ja-JP" sz="2000" dirty="0" smtClean="0">
                <a:solidFill>
                  <a:srgbClr val="FF0000"/>
                </a:solidFill>
              </a:rPr>
              <a:t>TD-learning</a:t>
            </a:r>
          </a:p>
          <a:p>
            <a:r>
              <a:rPr lang="en-US" altLang="ja-JP" dirty="0" smtClean="0"/>
              <a:t>Policy-based	</a:t>
            </a:r>
            <a:endParaRPr lang="en-US" altLang="ja-JP" dirty="0" smtClean="0"/>
          </a:p>
          <a:p>
            <a:pPr lvl="1"/>
            <a:r>
              <a:rPr lang="en-US" altLang="ja-JP" sz="2000" dirty="0" smtClean="0"/>
              <a:t>No Value-function,  Learn policy directly  </a:t>
            </a:r>
          </a:p>
          <a:p>
            <a:r>
              <a:rPr lang="en-US" altLang="ja-JP" dirty="0" smtClean="0"/>
              <a:t>Actor-Critic</a:t>
            </a:r>
            <a:endParaRPr lang="en-US" altLang="ja-JP" dirty="0"/>
          </a:p>
          <a:p>
            <a:pPr lvl="1"/>
            <a:r>
              <a:rPr lang="en-US" altLang="ja-JP" sz="2000" dirty="0" smtClean="0"/>
              <a:t>Learn both Value-function and Policy</a:t>
            </a:r>
            <a:endParaRPr kumimoji="1" lang="ja-JP" altLang="en-US" sz="2000" dirty="0" smtClean="0"/>
          </a:p>
        </p:txBody>
      </p:sp>
    </p:spTree>
    <p:extLst>
      <p:ext uri="{BB962C8B-B14F-4D97-AF65-F5344CB8AC3E}">
        <p14:creationId xmlns:p14="http://schemas.microsoft.com/office/powerpoint/2010/main" val="761213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TD Learning (Temporal-Difference Learning)</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383957"/>
                <a:ext cx="10058400" cy="4813643"/>
              </a:xfrm>
            </p:spPr>
            <p:txBody>
              <a:bodyPr>
                <a:normAutofit fontScale="92500" lnSpcReduction="10000"/>
              </a:bodyPr>
              <a:lstStyle/>
              <a:p>
                <a:endParaRPr lang="en-US" altLang="ja-JP" sz="2400" dirty="0" smtClean="0"/>
              </a:p>
              <a:p>
                <a:endParaRPr lang="en-US" altLang="ja-JP" sz="2400" dirty="0"/>
              </a:p>
              <a:p>
                <a:endParaRPr lang="en-US" altLang="ja-JP" sz="2400" dirty="0" smtClean="0"/>
              </a:p>
              <a:p>
                <a:endParaRPr lang="en-US" altLang="ja-JP" sz="2400" dirty="0"/>
              </a:p>
              <a:p>
                <a:endParaRPr lang="ja-JP" altLang="en-US" dirty="0" smtClean="0"/>
              </a:p>
              <a:p>
                <a:r>
                  <a:rPr lang="en-US" altLang="ja-JP" sz="2200" dirty="0" smtClean="0"/>
                  <a:t>Update Value-function using Bellman Equation</a:t>
                </a:r>
                <a:endParaRPr lang="en-US" altLang="ja-JP" sz="2200" dirty="0" smtClean="0"/>
              </a:p>
              <a:p>
                <a:pPr marL="108000" indent="0" algn="ctr">
                  <a:lnSpc>
                    <a:spcPct val="200000"/>
                  </a:lnSpc>
                  <a:buNone/>
                </a:pPr>
                <a14:m>
                  <m:oMathPara xmlns:m="http://schemas.openxmlformats.org/officeDocument/2006/math">
                    <m:oMathParaPr>
                      <m:jc m:val="centerGroup"/>
                    </m:oMathParaPr>
                    <m:oMath xmlns:m="http://schemas.openxmlformats.org/officeDocument/2006/math">
                      <m:sSup>
                        <m:sSupPr>
                          <m:ctrlPr>
                            <a:rPr lang="en-US" altLang="ja-JP" i="1">
                              <a:solidFill>
                                <a:schemeClr val="tx1"/>
                              </a:solidFill>
                              <a:latin typeface="Cambria Math" charset="0"/>
                            </a:rPr>
                          </m:ctrlPr>
                        </m:sSupPr>
                        <m:e>
                          <m:r>
                            <m:rPr>
                              <m:sty m:val="p"/>
                            </m:rPr>
                            <a:rPr lang="en-US" altLang="ja-JP">
                              <a:solidFill>
                                <a:schemeClr val="tx1"/>
                              </a:solidFill>
                              <a:latin typeface="Cambria Math" charset="0"/>
                            </a:rPr>
                            <m:t>V</m:t>
                          </m:r>
                        </m:e>
                        <m:sup>
                          <m:r>
                            <a:rPr lang="en-US" altLang="ja-JP" i="1">
                              <a:solidFill>
                                <a:schemeClr val="tx1"/>
                              </a:solidFill>
                              <a:latin typeface="Cambria Math" charset="0"/>
                            </a:rPr>
                            <m:t>𝜋</m:t>
                          </m:r>
                        </m:sup>
                      </m:sSup>
                      <m:d>
                        <m:dPr>
                          <m:ctrlPr>
                            <a:rPr lang="en-US" altLang="ja-JP" i="1">
                              <a:solidFill>
                                <a:schemeClr val="tx1"/>
                              </a:solidFill>
                              <a:latin typeface="Cambria Math" charset="0"/>
                            </a:rPr>
                          </m:ctrlPr>
                        </m:dPr>
                        <m:e>
                          <m:r>
                            <a:rPr lang="en-US" altLang="ja-JP" i="1">
                              <a:solidFill>
                                <a:schemeClr val="tx1"/>
                              </a:solidFill>
                              <a:latin typeface="Cambria Math" charset="0"/>
                            </a:rPr>
                            <m:t>𝑠</m:t>
                          </m:r>
                        </m:e>
                      </m:d>
                      <m:r>
                        <a:rPr lang="en-US" altLang="ja-JP" b="0" i="1" smtClean="0">
                          <a:solidFill>
                            <a:schemeClr val="tx1"/>
                          </a:solidFill>
                          <a:latin typeface="Cambria Math" charset="0"/>
                        </a:rPr>
                        <m:t> ←</m:t>
                      </m:r>
                      <m:r>
                        <a:rPr lang="en-US" altLang="ja-JP" b="0" i="1" smtClean="0">
                          <a:solidFill>
                            <a:schemeClr val="tx1"/>
                          </a:solidFill>
                          <a:latin typeface="Cambria Math" charset="0"/>
                        </a:rPr>
                        <m:t>𝛼</m:t>
                      </m:r>
                      <m:r>
                        <a:rPr lang="en-US" altLang="ja-JP" b="0" i="1" smtClean="0">
                          <a:solidFill>
                            <a:schemeClr val="tx1"/>
                          </a:solidFill>
                          <a:latin typeface="Cambria Math" charset="0"/>
                        </a:rPr>
                        <m:t> </m:t>
                      </m:r>
                      <m:sSup>
                        <m:sSupPr>
                          <m:ctrlPr>
                            <a:rPr lang="en-US" altLang="ja-JP" i="1">
                              <a:solidFill>
                                <a:schemeClr val="tx1"/>
                              </a:solidFill>
                              <a:latin typeface="Cambria Math" charset="0"/>
                            </a:rPr>
                          </m:ctrlPr>
                        </m:sSupPr>
                        <m:e>
                          <m:r>
                            <m:rPr>
                              <m:sty m:val="p"/>
                            </m:rPr>
                            <a:rPr lang="en-US" altLang="ja-JP">
                              <a:solidFill>
                                <a:schemeClr val="tx1"/>
                              </a:solidFill>
                              <a:latin typeface="Cambria Math" charset="0"/>
                            </a:rPr>
                            <m:t>V</m:t>
                          </m:r>
                        </m:e>
                        <m:sup>
                          <m:r>
                            <a:rPr lang="en-US" altLang="ja-JP" i="1">
                              <a:solidFill>
                                <a:schemeClr val="tx1"/>
                              </a:solidFill>
                              <a:latin typeface="Cambria Math" charset="0"/>
                            </a:rPr>
                            <m:t>𝜋</m:t>
                          </m:r>
                        </m:sup>
                      </m:sSup>
                      <m:d>
                        <m:dPr>
                          <m:ctrlPr>
                            <a:rPr lang="en-US" altLang="ja-JP" i="1">
                              <a:solidFill>
                                <a:schemeClr val="tx1"/>
                              </a:solidFill>
                              <a:latin typeface="Cambria Math" charset="0"/>
                            </a:rPr>
                          </m:ctrlPr>
                        </m:dPr>
                        <m:e>
                          <m:r>
                            <a:rPr lang="en-US" altLang="ja-JP" i="1">
                              <a:solidFill>
                                <a:schemeClr val="tx1"/>
                              </a:solidFill>
                              <a:latin typeface="Cambria Math" charset="0"/>
                            </a:rPr>
                            <m:t>𝑠</m:t>
                          </m:r>
                        </m:e>
                      </m:d>
                      <m:r>
                        <a:rPr lang="en-US" altLang="ja-JP" b="0" i="1" smtClean="0">
                          <a:solidFill>
                            <a:schemeClr val="tx1"/>
                          </a:solidFill>
                          <a:latin typeface="Cambria Math" charset="0"/>
                        </a:rPr>
                        <m:t>+(1−</m:t>
                      </m:r>
                      <m:r>
                        <a:rPr lang="en-US" altLang="ja-JP" b="0" i="1" smtClean="0">
                          <a:solidFill>
                            <a:schemeClr val="tx1"/>
                          </a:solidFill>
                          <a:latin typeface="Cambria Math" charset="0"/>
                        </a:rPr>
                        <m:t>𝛼</m:t>
                      </m:r>
                      <m:r>
                        <a:rPr lang="en-US" altLang="ja-JP" b="0" i="1" smtClean="0">
                          <a:solidFill>
                            <a:schemeClr val="tx1"/>
                          </a:solidFill>
                          <a:latin typeface="Cambria Math" charset="0"/>
                        </a:rPr>
                        <m:t>) </m:t>
                      </m:r>
                      <m:sSub>
                        <m:sSubPr>
                          <m:ctrlPr>
                            <a:rPr lang="en-US" altLang="ja-JP" i="1">
                              <a:solidFill>
                                <a:schemeClr val="tx1"/>
                              </a:solidFill>
                              <a:latin typeface="Cambria Math" charset="0"/>
                            </a:rPr>
                          </m:ctrlPr>
                        </m:sSubPr>
                        <m:e>
                          <m:r>
                            <a:rPr lang="en-US" altLang="ja-JP" b="0" i="1" smtClean="0">
                              <a:solidFill>
                                <a:schemeClr val="tx1"/>
                              </a:solidFill>
                              <a:latin typeface="Cambria Math" charset="0"/>
                            </a:rPr>
                            <m:t>{</m:t>
                          </m:r>
                          <m:r>
                            <a:rPr lang="en-US" altLang="ja-JP" i="1">
                              <a:solidFill>
                                <a:schemeClr val="tx1"/>
                              </a:solidFill>
                              <a:latin typeface="Cambria Math" charset="0"/>
                              <a:ea typeface="Cambria Math" charset="0"/>
                              <a:cs typeface="Cambria Math" charset="0"/>
                            </a:rPr>
                            <m:t> </m:t>
                          </m:r>
                          <m:r>
                            <a:rPr lang="en-US" altLang="ja-JP" i="1">
                              <a:solidFill>
                                <a:schemeClr val="tx1"/>
                              </a:solidFill>
                              <a:latin typeface="Cambria Math" charset="0"/>
                            </a:rPr>
                            <m:t>𝑟</m:t>
                          </m:r>
                        </m:e>
                        <m:sub>
                          <m:r>
                            <a:rPr lang="en-US" altLang="ja-JP" i="1">
                              <a:solidFill>
                                <a:schemeClr val="tx1"/>
                              </a:solidFill>
                              <a:latin typeface="Cambria Math" charset="0"/>
                            </a:rPr>
                            <m:t>𝑡</m:t>
                          </m:r>
                          <m:r>
                            <a:rPr lang="en-US" altLang="ja-JP" i="1">
                              <a:solidFill>
                                <a:schemeClr val="tx1"/>
                              </a:solidFill>
                              <a:latin typeface="Cambria Math" charset="0"/>
                            </a:rPr>
                            <m:t> </m:t>
                          </m:r>
                        </m:sub>
                      </m:sSub>
                      <m:r>
                        <a:rPr lang="en-US" altLang="ja-JP" i="1">
                          <a:solidFill>
                            <a:schemeClr val="tx1"/>
                          </a:solidFill>
                          <a:latin typeface="Cambria Math" charset="0"/>
                        </a:rPr>
                        <m:t>+</m:t>
                      </m:r>
                      <m:r>
                        <a:rPr lang="en-US" altLang="ja-JP" i="1">
                          <a:solidFill>
                            <a:schemeClr val="tx1"/>
                          </a:solidFill>
                          <a:latin typeface="Cambria Math" charset="0"/>
                        </a:rPr>
                        <m:t>𝛾</m:t>
                      </m:r>
                      <m:r>
                        <a:rPr lang="en-US" altLang="ja-JP" i="1">
                          <a:solidFill>
                            <a:schemeClr val="tx1"/>
                          </a:solidFill>
                          <a:latin typeface="Cambria Math" charset="0"/>
                        </a:rPr>
                        <m:t> </m:t>
                      </m:r>
                      <m:sSup>
                        <m:sSupPr>
                          <m:ctrlPr>
                            <a:rPr lang="en-US" altLang="ja-JP" i="1">
                              <a:solidFill>
                                <a:schemeClr val="tx1"/>
                              </a:solidFill>
                              <a:latin typeface="Cambria Math" charset="0"/>
                            </a:rPr>
                          </m:ctrlPr>
                        </m:sSupPr>
                        <m:e>
                          <m:r>
                            <a:rPr lang="en-US" altLang="ja-JP" i="1">
                              <a:solidFill>
                                <a:schemeClr val="tx1"/>
                              </a:solidFill>
                              <a:latin typeface="Cambria Math" charset="0"/>
                            </a:rPr>
                            <m:t>𝑉</m:t>
                          </m:r>
                        </m:e>
                        <m:sup>
                          <m:r>
                            <a:rPr lang="en-US" altLang="ja-JP" i="1">
                              <a:solidFill>
                                <a:schemeClr val="tx1"/>
                              </a:solidFill>
                              <a:latin typeface="Cambria Math" charset="0"/>
                            </a:rPr>
                            <m:t>𝜋</m:t>
                          </m:r>
                        </m:sup>
                      </m:sSup>
                      <m:r>
                        <a:rPr lang="en-US" altLang="ja-JP" i="1">
                          <a:solidFill>
                            <a:schemeClr val="tx1"/>
                          </a:solidFill>
                          <a:latin typeface="Cambria Math" charset="0"/>
                        </a:rPr>
                        <m:t>(</m:t>
                      </m:r>
                      <m:sSup>
                        <m:sSupPr>
                          <m:ctrlPr>
                            <a:rPr lang="en-US" altLang="ja-JP" i="1">
                              <a:solidFill>
                                <a:schemeClr val="tx1"/>
                              </a:solidFill>
                              <a:latin typeface="Cambria Math" charset="0"/>
                            </a:rPr>
                          </m:ctrlPr>
                        </m:sSupPr>
                        <m:e>
                          <m:r>
                            <a:rPr lang="en-US" altLang="ja-JP" i="1">
                              <a:solidFill>
                                <a:schemeClr val="tx1"/>
                              </a:solidFill>
                              <a:latin typeface="Cambria Math" charset="0"/>
                            </a:rPr>
                            <m:t>𝑠</m:t>
                          </m:r>
                        </m:e>
                        <m:sup>
                          <m:r>
                            <a:rPr lang="en-US" altLang="ja-JP" i="1">
                              <a:solidFill>
                                <a:schemeClr val="tx1"/>
                              </a:solidFill>
                              <a:latin typeface="Cambria Math" charset="0"/>
                            </a:rPr>
                            <m:t>′</m:t>
                          </m:r>
                        </m:sup>
                      </m:sSup>
                      <m:r>
                        <a:rPr lang="en-US" altLang="ja-JP" i="1">
                          <a:solidFill>
                            <a:schemeClr val="tx1"/>
                          </a:solidFill>
                          <a:latin typeface="Cambria Math" charset="0"/>
                        </a:rPr>
                        <m:t>)</m:t>
                      </m:r>
                      <m:r>
                        <a:rPr lang="en-US" altLang="ja-JP" b="0" i="1" smtClean="0">
                          <a:solidFill>
                            <a:schemeClr val="tx1"/>
                          </a:solidFill>
                          <a:latin typeface="Cambria Math" charset="0"/>
                        </a:rPr>
                        <m:t>}</m:t>
                      </m:r>
                    </m:oMath>
                  </m:oMathPara>
                </a14:m>
                <a:endParaRPr lang="en-US" altLang="ja-JP" dirty="0"/>
              </a:p>
              <a:p>
                <a:pPr marL="108000" indent="0" algn="ctr">
                  <a:lnSpc>
                    <a:spcPct val="150000"/>
                  </a:lnSpc>
                  <a:buNone/>
                </a:pPr>
                <a:r>
                  <a:rPr lang="en-US" altLang="ja-JP" dirty="0">
                    <a:solidFill>
                      <a:schemeClr val="tx1"/>
                    </a:solidFill>
                  </a:rPr>
                  <a:t> </a:t>
                </a:r>
                <a14:m>
                  <m:oMath xmlns:m="http://schemas.openxmlformats.org/officeDocument/2006/math">
                    <m:sSup>
                      <m:sSupPr>
                        <m:ctrlPr>
                          <a:rPr lang="en-US" altLang="ja-JP" i="1">
                            <a:solidFill>
                              <a:schemeClr val="tx1"/>
                            </a:solidFill>
                            <a:latin typeface="Cambria Math" charset="0"/>
                          </a:rPr>
                        </m:ctrlPr>
                      </m:sSupPr>
                      <m:e>
                        <m:r>
                          <m:rPr>
                            <m:sty m:val="p"/>
                          </m:rPr>
                          <a:rPr lang="en-US" altLang="ja-JP">
                            <a:solidFill>
                              <a:schemeClr val="tx1"/>
                            </a:solidFill>
                            <a:latin typeface="Cambria Math" charset="0"/>
                          </a:rPr>
                          <m:t>Q</m:t>
                        </m:r>
                      </m:e>
                      <m:sup>
                        <m:r>
                          <a:rPr lang="en-US" altLang="ja-JP" i="1">
                            <a:solidFill>
                              <a:schemeClr val="tx1"/>
                            </a:solidFill>
                            <a:latin typeface="Cambria Math" charset="0"/>
                          </a:rPr>
                          <m:t>𝜋</m:t>
                        </m:r>
                      </m:sup>
                    </m:sSup>
                    <m:d>
                      <m:dPr>
                        <m:ctrlPr>
                          <a:rPr lang="en-US" altLang="ja-JP" i="1">
                            <a:solidFill>
                              <a:schemeClr val="tx1"/>
                            </a:solidFill>
                            <a:latin typeface="Cambria Math" charset="0"/>
                          </a:rPr>
                        </m:ctrlPr>
                      </m:dPr>
                      <m:e>
                        <m:r>
                          <a:rPr lang="en-US" altLang="ja-JP" i="1">
                            <a:solidFill>
                              <a:schemeClr val="tx1"/>
                            </a:solidFill>
                            <a:latin typeface="Cambria Math" charset="0"/>
                          </a:rPr>
                          <m:t>𝑠</m:t>
                        </m:r>
                        <m:r>
                          <a:rPr lang="en-US" altLang="ja-JP" i="1">
                            <a:solidFill>
                              <a:schemeClr val="tx1"/>
                            </a:solidFill>
                            <a:latin typeface="Cambria Math" charset="0"/>
                          </a:rPr>
                          <m:t>, </m:t>
                        </m:r>
                        <m:r>
                          <a:rPr lang="en-US" altLang="ja-JP" i="1">
                            <a:solidFill>
                              <a:schemeClr val="tx1"/>
                            </a:solidFill>
                            <a:latin typeface="Cambria Math" charset="0"/>
                          </a:rPr>
                          <m:t>𝑎</m:t>
                        </m:r>
                      </m:e>
                    </m:d>
                    <m:r>
                      <a:rPr lang="en-US" altLang="ja-JP" i="1">
                        <a:solidFill>
                          <a:schemeClr val="tx1"/>
                        </a:solidFill>
                        <a:latin typeface="Cambria Math" charset="0"/>
                      </a:rPr>
                      <m:t>←</m:t>
                    </m:r>
                    <m:r>
                      <a:rPr lang="en-US" altLang="ja-JP" i="1">
                        <a:solidFill>
                          <a:schemeClr val="tx1"/>
                        </a:solidFill>
                        <a:latin typeface="Cambria Math" charset="0"/>
                      </a:rPr>
                      <m:t>𝛼</m:t>
                    </m:r>
                    <m:sSup>
                      <m:sSupPr>
                        <m:ctrlPr>
                          <a:rPr lang="en-US" altLang="ja-JP" i="1">
                            <a:solidFill>
                              <a:schemeClr val="tx1"/>
                            </a:solidFill>
                            <a:latin typeface="Cambria Math" charset="0"/>
                          </a:rPr>
                        </m:ctrlPr>
                      </m:sSupPr>
                      <m:e>
                        <m:r>
                          <m:rPr>
                            <m:sty m:val="p"/>
                          </m:rPr>
                          <a:rPr lang="en-US" altLang="ja-JP">
                            <a:solidFill>
                              <a:schemeClr val="tx1"/>
                            </a:solidFill>
                            <a:latin typeface="Cambria Math" charset="0"/>
                          </a:rPr>
                          <m:t>Q</m:t>
                        </m:r>
                      </m:e>
                      <m:sup>
                        <m:r>
                          <a:rPr lang="en-US" altLang="ja-JP" i="1">
                            <a:solidFill>
                              <a:schemeClr val="tx1"/>
                            </a:solidFill>
                            <a:latin typeface="Cambria Math" charset="0"/>
                          </a:rPr>
                          <m:t>𝜋</m:t>
                        </m:r>
                      </m:sup>
                    </m:sSup>
                    <m:d>
                      <m:dPr>
                        <m:ctrlPr>
                          <a:rPr lang="en-US" altLang="ja-JP" i="1">
                            <a:solidFill>
                              <a:schemeClr val="tx1"/>
                            </a:solidFill>
                            <a:latin typeface="Cambria Math" charset="0"/>
                          </a:rPr>
                        </m:ctrlPr>
                      </m:dPr>
                      <m:e>
                        <m:r>
                          <a:rPr lang="en-US" altLang="ja-JP" i="1">
                            <a:solidFill>
                              <a:schemeClr val="tx1"/>
                            </a:solidFill>
                            <a:latin typeface="Cambria Math" charset="0"/>
                          </a:rPr>
                          <m:t>𝑠</m:t>
                        </m:r>
                        <m:r>
                          <a:rPr lang="en-US" altLang="ja-JP" i="1">
                            <a:solidFill>
                              <a:schemeClr val="tx1"/>
                            </a:solidFill>
                            <a:latin typeface="Cambria Math" charset="0"/>
                          </a:rPr>
                          <m:t>, </m:t>
                        </m:r>
                        <m:r>
                          <a:rPr lang="en-US" altLang="ja-JP" i="1">
                            <a:solidFill>
                              <a:schemeClr val="tx1"/>
                            </a:solidFill>
                            <a:latin typeface="Cambria Math" charset="0"/>
                          </a:rPr>
                          <m:t>𝑎</m:t>
                        </m:r>
                      </m:e>
                    </m:d>
                    <m:r>
                      <a:rPr lang="en-US" altLang="ja-JP" i="1">
                        <a:solidFill>
                          <a:schemeClr val="tx1"/>
                        </a:solidFill>
                        <a:latin typeface="Cambria Math" charset="0"/>
                      </a:rPr>
                      <m:t>+</m:t>
                    </m:r>
                    <m:d>
                      <m:dPr>
                        <m:ctrlPr>
                          <a:rPr lang="en-US" altLang="ja-JP" i="1">
                            <a:solidFill>
                              <a:schemeClr val="tx1"/>
                            </a:solidFill>
                            <a:latin typeface="Cambria Math" charset="0"/>
                          </a:rPr>
                        </m:ctrlPr>
                      </m:dPr>
                      <m:e>
                        <m:r>
                          <a:rPr lang="en-US" altLang="ja-JP" i="1">
                            <a:solidFill>
                              <a:schemeClr val="tx1"/>
                            </a:solidFill>
                            <a:latin typeface="Cambria Math" charset="0"/>
                          </a:rPr>
                          <m:t>1−</m:t>
                        </m:r>
                        <m:r>
                          <a:rPr lang="en-US" altLang="ja-JP" i="1">
                            <a:solidFill>
                              <a:schemeClr val="tx1"/>
                            </a:solidFill>
                            <a:latin typeface="Cambria Math" charset="0"/>
                          </a:rPr>
                          <m:t>𝛼</m:t>
                        </m:r>
                      </m:e>
                    </m:d>
                    <m:sSub>
                      <m:sSubPr>
                        <m:ctrlPr>
                          <a:rPr lang="en-US" altLang="ja-JP" i="1">
                            <a:solidFill>
                              <a:schemeClr val="tx1"/>
                            </a:solidFill>
                            <a:latin typeface="Cambria Math" charset="0"/>
                          </a:rPr>
                        </m:ctrlPr>
                      </m:sSubPr>
                      <m:e>
                        <m:r>
                          <a:rPr lang="en-US" altLang="ja-JP" b="0" i="1" smtClean="0">
                            <a:solidFill>
                              <a:schemeClr val="tx1"/>
                            </a:solidFill>
                            <a:latin typeface="Cambria Math" charset="0"/>
                          </a:rPr>
                          <m:t>{</m:t>
                        </m:r>
                        <m:r>
                          <a:rPr lang="en-US" altLang="ja-JP" i="1">
                            <a:solidFill>
                              <a:schemeClr val="tx1"/>
                            </a:solidFill>
                            <a:latin typeface="Cambria Math" charset="0"/>
                          </a:rPr>
                          <m:t>𝑟</m:t>
                        </m:r>
                      </m:e>
                      <m:sub>
                        <m:r>
                          <a:rPr lang="en-US" altLang="ja-JP" i="1">
                            <a:solidFill>
                              <a:schemeClr val="tx1"/>
                            </a:solidFill>
                            <a:latin typeface="Cambria Math" charset="0"/>
                          </a:rPr>
                          <m:t>𝑡</m:t>
                        </m:r>
                        <m:r>
                          <a:rPr lang="en-US" altLang="ja-JP" i="1">
                            <a:solidFill>
                              <a:schemeClr val="tx1"/>
                            </a:solidFill>
                            <a:latin typeface="Cambria Math" charset="0"/>
                          </a:rPr>
                          <m:t> </m:t>
                        </m:r>
                      </m:sub>
                    </m:sSub>
                    <m:r>
                      <a:rPr lang="en-US" altLang="ja-JP" i="1">
                        <a:solidFill>
                          <a:schemeClr val="tx1"/>
                        </a:solidFill>
                        <a:latin typeface="Cambria Math" charset="0"/>
                      </a:rPr>
                      <m:t>+</m:t>
                    </m:r>
                    <m:r>
                      <a:rPr lang="en-US" altLang="ja-JP" i="1">
                        <a:solidFill>
                          <a:schemeClr val="tx1"/>
                        </a:solidFill>
                        <a:latin typeface="Cambria Math" charset="0"/>
                      </a:rPr>
                      <m:t>𝛾</m:t>
                    </m:r>
                    <m:r>
                      <a:rPr lang="en-US" altLang="ja-JP" i="1">
                        <a:solidFill>
                          <a:schemeClr val="tx1"/>
                        </a:solidFill>
                        <a:latin typeface="Cambria Math" charset="0"/>
                      </a:rPr>
                      <m:t> </m:t>
                    </m:r>
                    <m:sSup>
                      <m:sSupPr>
                        <m:ctrlPr>
                          <a:rPr lang="en-US" altLang="ja-JP" i="1">
                            <a:solidFill>
                              <a:schemeClr val="tx1"/>
                            </a:solidFill>
                            <a:latin typeface="Cambria Math" charset="0"/>
                          </a:rPr>
                        </m:ctrlPr>
                      </m:sSupPr>
                      <m:e>
                        <m:r>
                          <a:rPr lang="en-US" altLang="ja-JP" i="1">
                            <a:solidFill>
                              <a:schemeClr val="tx1"/>
                            </a:solidFill>
                            <a:latin typeface="Cambria Math" charset="0"/>
                          </a:rPr>
                          <m:t>𝑄</m:t>
                        </m:r>
                      </m:e>
                      <m:sup>
                        <m:r>
                          <a:rPr lang="en-US" altLang="ja-JP" i="1">
                            <a:solidFill>
                              <a:schemeClr val="tx1"/>
                            </a:solidFill>
                            <a:latin typeface="Cambria Math" charset="0"/>
                          </a:rPr>
                          <m:t>𝜋</m:t>
                        </m:r>
                      </m:sup>
                    </m:sSup>
                    <m:r>
                      <a:rPr lang="en-US" altLang="ja-JP" i="1">
                        <a:solidFill>
                          <a:schemeClr val="tx1"/>
                        </a:solidFill>
                        <a:latin typeface="Cambria Math" charset="0"/>
                      </a:rPr>
                      <m:t>(</m:t>
                    </m:r>
                    <m:sSup>
                      <m:sSupPr>
                        <m:ctrlPr>
                          <a:rPr lang="en-US" altLang="ja-JP" i="1">
                            <a:solidFill>
                              <a:schemeClr val="tx1"/>
                            </a:solidFill>
                            <a:latin typeface="Cambria Math" charset="0"/>
                          </a:rPr>
                        </m:ctrlPr>
                      </m:sSupPr>
                      <m:e>
                        <m:r>
                          <a:rPr lang="en-US" altLang="ja-JP" i="1">
                            <a:solidFill>
                              <a:schemeClr val="tx1"/>
                            </a:solidFill>
                            <a:latin typeface="Cambria Math" charset="0"/>
                          </a:rPr>
                          <m:t>𝑠</m:t>
                        </m:r>
                      </m:e>
                      <m:sup>
                        <m:r>
                          <a:rPr lang="en-US" altLang="ja-JP" i="1">
                            <a:solidFill>
                              <a:schemeClr val="tx1"/>
                            </a:solidFill>
                            <a:latin typeface="Cambria Math" charset="0"/>
                          </a:rPr>
                          <m:t>′</m:t>
                        </m:r>
                      </m:sup>
                    </m:sSup>
                    <m:r>
                      <a:rPr lang="en-US" altLang="ja-JP" i="1">
                        <a:solidFill>
                          <a:schemeClr val="tx1"/>
                        </a:solidFill>
                        <a:latin typeface="Cambria Math" charset="0"/>
                      </a:rPr>
                      <m:t>, </m:t>
                    </m:r>
                    <m:r>
                      <a:rPr lang="en-US" altLang="ja-JP" i="1">
                        <a:solidFill>
                          <a:schemeClr val="tx1"/>
                        </a:solidFill>
                        <a:latin typeface="Cambria Math" charset="0"/>
                      </a:rPr>
                      <m:t>𝜋</m:t>
                    </m:r>
                    <m:d>
                      <m:dPr>
                        <m:ctrlPr>
                          <a:rPr lang="en-US" altLang="ja-JP" i="1">
                            <a:solidFill>
                              <a:schemeClr val="tx1"/>
                            </a:solidFill>
                            <a:latin typeface="Cambria Math" charset="0"/>
                          </a:rPr>
                        </m:ctrlPr>
                      </m:dPr>
                      <m:e>
                        <m:sSup>
                          <m:sSupPr>
                            <m:ctrlPr>
                              <a:rPr lang="en-US" altLang="ja-JP" i="1">
                                <a:solidFill>
                                  <a:schemeClr val="tx1"/>
                                </a:solidFill>
                                <a:latin typeface="Cambria Math" charset="0"/>
                              </a:rPr>
                            </m:ctrlPr>
                          </m:sSupPr>
                          <m:e>
                            <m:r>
                              <a:rPr lang="en-US" altLang="ja-JP" i="1">
                                <a:solidFill>
                                  <a:schemeClr val="tx1"/>
                                </a:solidFill>
                                <a:latin typeface="Cambria Math" charset="0"/>
                              </a:rPr>
                              <m:t>𝑠</m:t>
                            </m:r>
                          </m:e>
                          <m:sup>
                            <m:r>
                              <a:rPr lang="en-US" altLang="ja-JP" i="1">
                                <a:solidFill>
                                  <a:schemeClr val="tx1"/>
                                </a:solidFill>
                                <a:latin typeface="Cambria Math" charset="0"/>
                              </a:rPr>
                              <m:t>′</m:t>
                            </m:r>
                          </m:sup>
                        </m:sSup>
                      </m:e>
                    </m:d>
                    <m:r>
                      <a:rPr lang="en-US" altLang="ja-JP" b="0" i="1" smtClean="0">
                        <a:solidFill>
                          <a:schemeClr val="tx1"/>
                        </a:solidFill>
                        <a:latin typeface="Cambria Math" charset="0"/>
                      </a:rPr>
                      <m:t>}</m:t>
                    </m:r>
                  </m:oMath>
                </a14:m>
                <a:endParaRPr lang="en-US" altLang="ja-JP" dirty="0"/>
              </a:p>
              <a:p>
                <a:r>
                  <a:rPr lang="en-US" altLang="ja-JP" dirty="0" smtClean="0"/>
                  <a:t>Can update immediately without waiting episode end</a:t>
                </a:r>
                <a:endParaRPr lang="en-US" altLang="ja-JP" dirty="0"/>
              </a:p>
              <a:p>
                <a:r>
                  <a:rPr lang="en-US" altLang="ja-JP" dirty="0" smtClean="0"/>
                  <a:t>Some research said that Out brains are doing TD-learning</a:t>
                </a:r>
                <a:endParaRPr lang="en-US" altLang="ja-JP"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058400" cy="4813643"/>
              </a:xfrm>
              <a:blipFill rotWithShape="0">
                <a:blip r:embed="rId3"/>
                <a:stretch>
                  <a:fillRect b="-1646"/>
                </a:stretch>
              </a:blipFill>
            </p:spPr>
            <p:txBody>
              <a:bodyPr/>
              <a:lstStyle/>
              <a:p>
                <a:r>
                  <a:rPr lang="ja-JP" altLang="en-US">
                    <a:noFill/>
                  </a:rPr>
                  <a:t> </a:t>
                </a:r>
              </a:p>
            </p:txBody>
          </p:sp>
        </mc:Fallback>
      </mc:AlternateContent>
      <p:grpSp>
        <p:nvGrpSpPr>
          <p:cNvPr id="7" name="Group 6"/>
          <p:cNvGrpSpPr/>
          <p:nvPr/>
        </p:nvGrpSpPr>
        <p:grpSpPr>
          <a:xfrm>
            <a:off x="1219200" y="1343963"/>
            <a:ext cx="8267700" cy="2034237"/>
            <a:chOff x="1701800" y="3476543"/>
            <a:chExt cx="7271656" cy="2034237"/>
          </a:xfrm>
        </p:grpSpPr>
        <mc:AlternateContent xmlns:mc="http://schemas.openxmlformats.org/markup-compatibility/2006">
          <mc:Choice xmlns:a14="http://schemas.microsoft.com/office/drawing/2010/main" Requires="a14">
            <p:sp>
              <p:nvSpPr>
                <p:cNvPr id="4" name="Rounded Rectangle 3"/>
                <p:cNvSpPr/>
                <p:nvPr/>
              </p:nvSpPr>
              <p:spPr>
                <a:xfrm>
                  <a:off x="1930399" y="3797300"/>
                  <a:ext cx="7043057" cy="17134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1" algn="ctr"/>
                  <a:endParaRPr lang="en-US" altLang="ja-JP" dirty="0" smtClean="0"/>
                </a:p>
                <a:p>
                  <a:pPr lvl="1" algn="ctr"/>
                  <a:r>
                    <a:rPr lang="en-US" altLang="ja-JP" sz="2000" dirty="0" smtClean="0"/>
                    <a:t>  Cumulative Rewards  </a:t>
                  </a:r>
                  <a14:m>
                    <m:oMath xmlns:m="http://schemas.openxmlformats.org/officeDocument/2006/math">
                      <m:r>
                        <a:rPr lang="en-US" altLang="ja-JP" sz="2000" b="0" i="0" smtClean="0">
                          <a:solidFill>
                            <a:schemeClr val="tx1"/>
                          </a:solidFill>
                          <a:latin typeface="Cambria Math" charset="0"/>
                        </a:rPr>
                        <m:t> </m:t>
                      </m:r>
                      <m:r>
                        <a:rPr lang="en-US" altLang="ja-JP" sz="2000" i="1">
                          <a:solidFill>
                            <a:schemeClr val="tx1"/>
                          </a:solidFill>
                          <a:latin typeface="Cambria Math" charset="0"/>
                        </a:rPr>
                        <m:t>=</m:t>
                      </m:r>
                      <m:r>
                        <a:rPr lang="en-US" altLang="ja-JP" sz="2000" b="0" i="1" smtClean="0">
                          <a:solidFill>
                            <a:schemeClr val="tx1"/>
                          </a:solidFill>
                          <a:latin typeface="Cambria Math" charset="0"/>
                        </a:rPr>
                        <m:t> </m:t>
                      </m:r>
                    </m:oMath>
                  </a14:m>
                  <a:r>
                    <a:rPr lang="en-US" altLang="ja-JP" sz="2000" dirty="0" smtClean="0"/>
                    <a:t> Instance reward + expected future reward</a:t>
                  </a:r>
                  <a:endParaRPr lang="en-US" altLang="ja-JP" sz="2000" i="1" dirty="0" smtClean="0">
                    <a:solidFill>
                      <a:schemeClr val="tx1"/>
                    </a:solidFill>
                    <a:latin typeface="Cambria Math" charset="0"/>
                  </a:endParaRPr>
                </a:p>
                <a:p>
                  <a:pPr marL="108000" indent="0" algn="ctr">
                    <a:lnSpc>
                      <a:spcPct val="200000"/>
                    </a:lnSpc>
                    <a:buNone/>
                  </a:pPr>
                  <a14:m>
                    <m:oMathPara xmlns:m="http://schemas.openxmlformats.org/officeDocument/2006/math">
                      <m:oMathParaPr>
                        <m:jc m:val="centerGroup"/>
                      </m:oMathParaPr>
                      <m:oMath xmlns:m="http://schemas.openxmlformats.org/officeDocument/2006/math">
                        <m:sSup>
                          <m:sSupPr>
                            <m:ctrlPr>
                              <a:rPr lang="en-US" altLang="ja-JP" sz="2000" i="1">
                                <a:solidFill>
                                  <a:schemeClr val="tx1"/>
                                </a:solidFill>
                                <a:latin typeface="Cambria Math" charset="0"/>
                              </a:rPr>
                            </m:ctrlPr>
                          </m:sSupPr>
                          <m:e>
                            <m:r>
                              <m:rPr>
                                <m:sty m:val="p"/>
                              </m:rPr>
                              <a:rPr lang="en-US" altLang="ja-JP" sz="2000">
                                <a:solidFill>
                                  <a:schemeClr val="tx1"/>
                                </a:solidFill>
                                <a:latin typeface="Cambria Math" charset="0"/>
                              </a:rPr>
                              <m:t>V</m:t>
                            </m:r>
                          </m:e>
                          <m:sup>
                            <m:r>
                              <a:rPr lang="en-US" altLang="ja-JP" sz="2000" i="1">
                                <a:solidFill>
                                  <a:schemeClr val="tx1"/>
                                </a:solidFill>
                                <a:latin typeface="Cambria Math" charset="0"/>
                              </a:rPr>
                              <m:t>𝜋</m:t>
                            </m:r>
                          </m:sup>
                        </m:sSup>
                        <m:d>
                          <m:dPr>
                            <m:ctrlPr>
                              <a:rPr lang="en-US" altLang="ja-JP" sz="2000" i="1">
                                <a:solidFill>
                                  <a:schemeClr val="tx1"/>
                                </a:solidFill>
                                <a:latin typeface="Cambria Math" charset="0"/>
                              </a:rPr>
                            </m:ctrlPr>
                          </m:dPr>
                          <m:e>
                            <m:r>
                              <a:rPr lang="en-US" altLang="ja-JP" sz="2000" i="1">
                                <a:solidFill>
                                  <a:schemeClr val="tx1"/>
                                </a:solidFill>
                                <a:latin typeface="Cambria Math" charset="0"/>
                              </a:rPr>
                              <m:t>𝑠</m:t>
                            </m:r>
                          </m:e>
                        </m:d>
                        <m:r>
                          <a:rPr lang="en-US" altLang="ja-JP" sz="2000" i="1">
                            <a:solidFill>
                              <a:schemeClr val="tx1"/>
                            </a:solidFill>
                            <a:latin typeface="Cambria Math" charset="0"/>
                          </a:rPr>
                          <m:t>=</m:t>
                        </m:r>
                        <m:sSub>
                          <m:sSubPr>
                            <m:ctrlPr>
                              <a:rPr lang="en-US" altLang="ja-JP" sz="2000" i="1">
                                <a:solidFill>
                                  <a:schemeClr val="tx1"/>
                                </a:solidFill>
                                <a:latin typeface="Cambria Math" charset="0"/>
                              </a:rPr>
                            </m:ctrlPr>
                          </m:sSubPr>
                          <m:e>
                            <m:sSub>
                              <m:sSubPr>
                                <m:ctrlPr>
                                  <a:rPr lang="en-US" altLang="ja-JP" sz="2000" i="1">
                                    <a:solidFill>
                                      <a:schemeClr val="tx1"/>
                                    </a:solidFill>
                                    <a:latin typeface="Cambria Math" charset="0"/>
                                    <a:ea typeface="Cambria Math" charset="0"/>
                                    <a:cs typeface="Cambria Math" charset="0"/>
                                  </a:rPr>
                                </m:ctrlPr>
                              </m:sSubPr>
                              <m:e>
                                <m:r>
                                  <a:rPr lang="en-US" altLang="ja-JP" sz="2000" i="1">
                                    <a:solidFill>
                                      <a:schemeClr val="tx1"/>
                                    </a:solidFill>
                                    <a:latin typeface="Cambria Math" charset="0"/>
                                    <a:ea typeface="Cambria Math" charset="0"/>
                                    <a:cs typeface="Cambria Math" charset="0"/>
                                  </a:rPr>
                                  <m:t>𝔼</m:t>
                                </m:r>
                              </m:e>
                              <m:sub>
                                <m:r>
                                  <a:rPr lang="en-US" altLang="ja-JP" sz="2000" i="1">
                                    <a:solidFill>
                                      <a:schemeClr val="tx1"/>
                                    </a:solidFill>
                                    <a:latin typeface="Cambria Math" charset="0"/>
                                    <a:ea typeface="Cambria Math" charset="0"/>
                                    <a:cs typeface="Cambria Math" charset="0"/>
                                  </a:rPr>
                                  <m:t>𝜋</m:t>
                                </m:r>
                                <m:r>
                                  <a:rPr lang="en-US" altLang="ja-JP" sz="2000" i="1">
                                    <a:solidFill>
                                      <a:schemeClr val="tx1"/>
                                    </a:solidFill>
                                    <a:latin typeface="Cambria Math" charset="0"/>
                                    <a:ea typeface="Cambria Math" charset="0"/>
                                    <a:cs typeface="Cambria Math" charset="0"/>
                                  </a:rPr>
                                  <m:t>, </m:t>
                                </m:r>
                                <m:r>
                                  <a:rPr lang="en-US" altLang="ja-JP" sz="2000" i="1">
                                    <a:solidFill>
                                      <a:schemeClr val="tx1"/>
                                    </a:solidFill>
                                    <a:latin typeface="Cambria Math" charset="0"/>
                                    <a:ea typeface="Cambria Math" charset="0"/>
                                    <a:cs typeface="Cambria Math" charset="0"/>
                                  </a:rPr>
                                  <m:t>𝑠</m:t>
                                </m:r>
                              </m:sub>
                            </m:sSub>
                            <m:r>
                              <a:rPr lang="en-US" altLang="ja-JP" sz="2000" i="1">
                                <a:solidFill>
                                  <a:schemeClr val="tx1"/>
                                </a:solidFill>
                                <a:latin typeface="Cambria Math" charset="0"/>
                                <a:ea typeface="Cambria Math" charset="0"/>
                                <a:cs typeface="Cambria Math" charset="0"/>
                              </a:rPr>
                              <m:t>[ </m:t>
                            </m:r>
                            <m:r>
                              <a:rPr lang="en-US" altLang="ja-JP" sz="2000" i="1">
                                <a:solidFill>
                                  <a:schemeClr val="tx1"/>
                                </a:solidFill>
                                <a:latin typeface="Cambria Math" charset="0"/>
                              </a:rPr>
                              <m:t>𝑟</m:t>
                            </m:r>
                          </m:e>
                          <m:sub>
                            <m:r>
                              <a:rPr lang="en-US" altLang="ja-JP" sz="2000" i="1">
                                <a:solidFill>
                                  <a:schemeClr val="tx1"/>
                                </a:solidFill>
                                <a:latin typeface="Cambria Math" charset="0"/>
                              </a:rPr>
                              <m:t>𝑡</m:t>
                            </m:r>
                            <m:r>
                              <a:rPr lang="en-US" altLang="ja-JP" sz="2000" i="1">
                                <a:solidFill>
                                  <a:schemeClr val="tx1"/>
                                </a:solidFill>
                                <a:latin typeface="Cambria Math" charset="0"/>
                              </a:rPr>
                              <m:t> </m:t>
                            </m:r>
                          </m:sub>
                        </m:sSub>
                        <m:r>
                          <a:rPr lang="en-US" altLang="ja-JP" sz="2000" i="1">
                            <a:solidFill>
                              <a:schemeClr val="tx1"/>
                            </a:solidFill>
                            <a:latin typeface="Cambria Math" charset="0"/>
                          </a:rPr>
                          <m:t>+</m:t>
                        </m:r>
                        <m:r>
                          <a:rPr lang="en-US" altLang="ja-JP" sz="2000" i="1">
                            <a:solidFill>
                              <a:schemeClr val="tx1"/>
                            </a:solidFill>
                            <a:latin typeface="Cambria Math" charset="0"/>
                          </a:rPr>
                          <m:t>𝛾</m:t>
                        </m:r>
                        <m:r>
                          <a:rPr lang="en-US" altLang="ja-JP" sz="2000" i="1">
                            <a:solidFill>
                              <a:schemeClr val="tx1"/>
                            </a:solidFill>
                            <a:latin typeface="Cambria Math" charset="0"/>
                          </a:rPr>
                          <m:t> </m:t>
                        </m:r>
                        <m:sSup>
                          <m:sSupPr>
                            <m:ctrlPr>
                              <a:rPr lang="en-US" altLang="ja-JP" sz="2000" i="1">
                                <a:solidFill>
                                  <a:schemeClr val="tx1"/>
                                </a:solidFill>
                                <a:latin typeface="Cambria Math" charset="0"/>
                              </a:rPr>
                            </m:ctrlPr>
                          </m:sSupPr>
                          <m:e>
                            <m:r>
                              <a:rPr lang="en-US" altLang="ja-JP" sz="2000" i="1">
                                <a:solidFill>
                                  <a:schemeClr val="tx1"/>
                                </a:solidFill>
                                <a:latin typeface="Cambria Math" charset="0"/>
                              </a:rPr>
                              <m:t>𝑉</m:t>
                            </m:r>
                          </m:e>
                          <m:sup>
                            <m:r>
                              <a:rPr lang="en-US" altLang="ja-JP" sz="2000" i="1">
                                <a:solidFill>
                                  <a:schemeClr val="tx1"/>
                                </a:solidFill>
                                <a:latin typeface="Cambria Math" charset="0"/>
                              </a:rPr>
                              <m:t>𝜋</m:t>
                            </m:r>
                          </m:sup>
                        </m:sSup>
                        <m:r>
                          <a:rPr lang="en-US" altLang="ja-JP" sz="2000" i="1">
                            <a:solidFill>
                              <a:schemeClr val="tx1"/>
                            </a:solidFill>
                            <a:latin typeface="Cambria Math" charset="0"/>
                          </a:rPr>
                          <m:t>(</m:t>
                        </m:r>
                        <m:sSup>
                          <m:sSupPr>
                            <m:ctrlPr>
                              <a:rPr lang="en-US" altLang="ja-JP" sz="2000" i="1">
                                <a:solidFill>
                                  <a:schemeClr val="tx1"/>
                                </a:solidFill>
                                <a:latin typeface="Cambria Math" charset="0"/>
                              </a:rPr>
                            </m:ctrlPr>
                          </m:sSupPr>
                          <m:e>
                            <m:r>
                              <a:rPr lang="en-US" altLang="ja-JP" sz="2000" i="1">
                                <a:solidFill>
                                  <a:schemeClr val="tx1"/>
                                </a:solidFill>
                                <a:latin typeface="Cambria Math" charset="0"/>
                              </a:rPr>
                              <m:t>𝑠</m:t>
                            </m:r>
                          </m:e>
                          <m:sup>
                            <m:r>
                              <a:rPr lang="en-US" altLang="ja-JP" sz="2000" i="1">
                                <a:solidFill>
                                  <a:schemeClr val="tx1"/>
                                </a:solidFill>
                                <a:latin typeface="Cambria Math" charset="0"/>
                              </a:rPr>
                              <m:t>′</m:t>
                            </m:r>
                          </m:sup>
                        </m:sSup>
                        <m:r>
                          <a:rPr lang="en-US" altLang="ja-JP" sz="2000" i="1">
                            <a:solidFill>
                              <a:schemeClr val="tx1"/>
                            </a:solidFill>
                            <a:latin typeface="Cambria Math" charset="0"/>
                          </a:rPr>
                          <m:t>)]</m:t>
                        </m:r>
                      </m:oMath>
                    </m:oMathPara>
                  </a14:m>
                  <a:endParaRPr lang="en-US" altLang="ja-JP" sz="2000" dirty="0"/>
                </a:p>
                <a:p>
                  <a:pPr marL="108000" indent="0" algn="ctr">
                    <a:lnSpc>
                      <a:spcPct val="150000"/>
                    </a:lnSpc>
                    <a:buNone/>
                  </a:pPr>
                  <a:r>
                    <a:rPr lang="en-US" altLang="ja-JP" sz="2000" dirty="0" smtClean="0">
                      <a:solidFill>
                        <a:schemeClr val="tx1"/>
                      </a:solidFill>
                    </a:rPr>
                    <a:t> </a:t>
                  </a:r>
                  <a14:m>
                    <m:oMath xmlns:m="http://schemas.openxmlformats.org/officeDocument/2006/math">
                      <m:sSup>
                        <m:sSupPr>
                          <m:ctrlPr>
                            <a:rPr lang="en-US" altLang="ja-JP" sz="2000" i="1">
                              <a:solidFill>
                                <a:schemeClr val="tx1"/>
                              </a:solidFill>
                              <a:latin typeface="Cambria Math" charset="0"/>
                            </a:rPr>
                          </m:ctrlPr>
                        </m:sSupPr>
                        <m:e>
                          <m:r>
                            <m:rPr>
                              <m:sty m:val="p"/>
                            </m:rPr>
                            <a:rPr lang="en-US" altLang="ja-JP" sz="2000">
                              <a:solidFill>
                                <a:schemeClr val="tx1"/>
                              </a:solidFill>
                              <a:latin typeface="Cambria Math" charset="0"/>
                            </a:rPr>
                            <m:t>Q</m:t>
                          </m:r>
                        </m:e>
                        <m:sup>
                          <m:r>
                            <a:rPr lang="en-US" altLang="ja-JP" sz="2000" i="1">
                              <a:solidFill>
                                <a:schemeClr val="tx1"/>
                              </a:solidFill>
                              <a:latin typeface="Cambria Math" charset="0"/>
                            </a:rPr>
                            <m:t>𝜋</m:t>
                          </m:r>
                        </m:sup>
                      </m:sSup>
                      <m:d>
                        <m:dPr>
                          <m:ctrlPr>
                            <a:rPr lang="en-US" altLang="ja-JP" sz="2000" i="1">
                              <a:solidFill>
                                <a:schemeClr val="tx1"/>
                              </a:solidFill>
                              <a:latin typeface="Cambria Math" charset="0"/>
                            </a:rPr>
                          </m:ctrlPr>
                        </m:dPr>
                        <m:e>
                          <m:r>
                            <a:rPr lang="en-US" altLang="ja-JP" sz="2000" i="1">
                              <a:solidFill>
                                <a:schemeClr val="tx1"/>
                              </a:solidFill>
                              <a:latin typeface="Cambria Math" charset="0"/>
                            </a:rPr>
                            <m:t>𝑠</m:t>
                          </m:r>
                          <m:r>
                            <a:rPr lang="en-US" altLang="ja-JP" sz="2000" i="1">
                              <a:solidFill>
                                <a:schemeClr val="tx1"/>
                              </a:solidFill>
                              <a:latin typeface="Cambria Math" charset="0"/>
                            </a:rPr>
                            <m:t>, </m:t>
                          </m:r>
                          <m:r>
                            <a:rPr lang="en-US" altLang="ja-JP" sz="2000" i="1">
                              <a:solidFill>
                                <a:schemeClr val="tx1"/>
                              </a:solidFill>
                              <a:latin typeface="Cambria Math" charset="0"/>
                            </a:rPr>
                            <m:t>𝑎</m:t>
                          </m:r>
                        </m:e>
                      </m:d>
                      <m:r>
                        <a:rPr lang="en-US" altLang="ja-JP" sz="2000" i="1">
                          <a:solidFill>
                            <a:schemeClr val="tx1"/>
                          </a:solidFill>
                          <a:latin typeface="Cambria Math" charset="0"/>
                        </a:rPr>
                        <m:t>=</m:t>
                      </m:r>
                      <m:sSub>
                        <m:sSubPr>
                          <m:ctrlPr>
                            <a:rPr lang="en-US" altLang="ja-JP" sz="2000" i="1">
                              <a:solidFill>
                                <a:schemeClr val="tx1"/>
                              </a:solidFill>
                              <a:latin typeface="Cambria Math" charset="0"/>
                            </a:rPr>
                          </m:ctrlPr>
                        </m:sSubPr>
                        <m:e>
                          <m:sSub>
                            <m:sSubPr>
                              <m:ctrlPr>
                                <a:rPr lang="en-US" altLang="ja-JP" sz="2000" i="1">
                                  <a:solidFill>
                                    <a:schemeClr val="tx1"/>
                                  </a:solidFill>
                                  <a:latin typeface="Cambria Math" charset="0"/>
                                  <a:ea typeface="Cambria Math" charset="0"/>
                                  <a:cs typeface="Cambria Math" charset="0"/>
                                </a:rPr>
                              </m:ctrlPr>
                            </m:sSubPr>
                            <m:e>
                              <m:r>
                                <a:rPr lang="en-US" altLang="ja-JP" sz="2000" i="1">
                                  <a:solidFill>
                                    <a:schemeClr val="tx1"/>
                                  </a:solidFill>
                                  <a:latin typeface="Cambria Math" charset="0"/>
                                  <a:ea typeface="Cambria Math" charset="0"/>
                                  <a:cs typeface="Cambria Math" charset="0"/>
                                </a:rPr>
                                <m:t>𝔼</m:t>
                              </m:r>
                            </m:e>
                            <m:sub>
                              <m:r>
                                <a:rPr lang="en-US" altLang="ja-JP" sz="2000" i="1">
                                  <a:solidFill>
                                    <a:schemeClr val="tx1"/>
                                  </a:solidFill>
                                  <a:latin typeface="Cambria Math" charset="0"/>
                                  <a:ea typeface="Cambria Math" charset="0"/>
                                  <a:cs typeface="Cambria Math" charset="0"/>
                                </a:rPr>
                                <m:t>𝜋</m:t>
                              </m:r>
                              <m:r>
                                <a:rPr lang="en-US" altLang="ja-JP" sz="2000" i="1">
                                  <a:solidFill>
                                    <a:schemeClr val="tx1"/>
                                  </a:solidFill>
                                  <a:latin typeface="Cambria Math" charset="0"/>
                                  <a:ea typeface="Cambria Math" charset="0"/>
                                  <a:cs typeface="Cambria Math" charset="0"/>
                                </a:rPr>
                                <m:t>, </m:t>
                              </m:r>
                              <m:r>
                                <a:rPr lang="en-US" altLang="ja-JP" sz="2000" i="1">
                                  <a:solidFill>
                                    <a:schemeClr val="tx1"/>
                                  </a:solidFill>
                                  <a:latin typeface="Cambria Math" charset="0"/>
                                  <a:ea typeface="Cambria Math" charset="0"/>
                                  <a:cs typeface="Cambria Math" charset="0"/>
                                </a:rPr>
                                <m:t>𝑠</m:t>
                              </m:r>
                            </m:sub>
                          </m:sSub>
                          <m:r>
                            <a:rPr lang="en-US" altLang="ja-JP" sz="2000" i="1">
                              <a:solidFill>
                                <a:schemeClr val="tx1"/>
                              </a:solidFill>
                              <a:latin typeface="Cambria Math" charset="0"/>
                              <a:ea typeface="Cambria Math" charset="0"/>
                              <a:cs typeface="Cambria Math" charset="0"/>
                            </a:rPr>
                            <m:t>[ </m:t>
                          </m:r>
                          <m:r>
                            <a:rPr lang="en-US" altLang="ja-JP" sz="2000" i="1">
                              <a:solidFill>
                                <a:schemeClr val="tx1"/>
                              </a:solidFill>
                              <a:latin typeface="Cambria Math" charset="0"/>
                            </a:rPr>
                            <m:t>𝑟</m:t>
                          </m:r>
                        </m:e>
                        <m:sub>
                          <m:r>
                            <a:rPr lang="en-US" altLang="ja-JP" sz="2000" i="1">
                              <a:solidFill>
                                <a:schemeClr val="tx1"/>
                              </a:solidFill>
                              <a:latin typeface="Cambria Math" charset="0"/>
                            </a:rPr>
                            <m:t>𝑡</m:t>
                          </m:r>
                          <m:r>
                            <a:rPr lang="en-US" altLang="ja-JP" sz="2000" i="1">
                              <a:solidFill>
                                <a:schemeClr val="tx1"/>
                              </a:solidFill>
                              <a:latin typeface="Cambria Math" charset="0"/>
                            </a:rPr>
                            <m:t> </m:t>
                          </m:r>
                        </m:sub>
                      </m:sSub>
                      <m:r>
                        <a:rPr lang="en-US" altLang="ja-JP" sz="2000" i="1">
                          <a:solidFill>
                            <a:schemeClr val="tx1"/>
                          </a:solidFill>
                          <a:latin typeface="Cambria Math" charset="0"/>
                        </a:rPr>
                        <m:t>+</m:t>
                      </m:r>
                      <m:r>
                        <a:rPr lang="en-US" altLang="ja-JP" sz="2000" i="1">
                          <a:solidFill>
                            <a:schemeClr val="tx1"/>
                          </a:solidFill>
                          <a:latin typeface="Cambria Math" charset="0"/>
                        </a:rPr>
                        <m:t>𝛾</m:t>
                      </m:r>
                      <m:r>
                        <a:rPr lang="en-US" altLang="ja-JP" sz="2000" i="1">
                          <a:solidFill>
                            <a:schemeClr val="tx1"/>
                          </a:solidFill>
                          <a:latin typeface="Cambria Math" charset="0"/>
                        </a:rPr>
                        <m:t> </m:t>
                      </m:r>
                      <m:sSup>
                        <m:sSupPr>
                          <m:ctrlPr>
                            <a:rPr lang="en-US" altLang="ja-JP" sz="2000" i="1">
                              <a:solidFill>
                                <a:schemeClr val="tx1"/>
                              </a:solidFill>
                              <a:latin typeface="Cambria Math" charset="0"/>
                            </a:rPr>
                          </m:ctrlPr>
                        </m:sSupPr>
                        <m:e>
                          <m:r>
                            <a:rPr lang="en-US" altLang="ja-JP" sz="2000" i="1">
                              <a:solidFill>
                                <a:schemeClr val="tx1"/>
                              </a:solidFill>
                              <a:latin typeface="Cambria Math" charset="0"/>
                            </a:rPr>
                            <m:t>𝑄</m:t>
                          </m:r>
                        </m:e>
                        <m:sup>
                          <m:r>
                            <a:rPr lang="en-US" altLang="ja-JP" sz="2000" i="1">
                              <a:solidFill>
                                <a:schemeClr val="tx1"/>
                              </a:solidFill>
                              <a:latin typeface="Cambria Math" charset="0"/>
                            </a:rPr>
                            <m:t>𝜋</m:t>
                          </m:r>
                        </m:sup>
                      </m:sSup>
                      <m:r>
                        <a:rPr lang="en-US" altLang="ja-JP" sz="2000" i="1">
                          <a:solidFill>
                            <a:schemeClr val="tx1"/>
                          </a:solidFill>
                          <a:latin typeface="Cambria Math" charset="0"/>
                        </a:rPr>
                        <m:t>(</m:t>
                      </m:r>
                      <m:sSup>
                        <m:sSupPr>
                          <m:ctrlPr>
                            <a:rPr lang="en-US" altLang="ja-JP" sz="2000" i="1">
                              <a:solidFill>
                                <a:schemeClr val="tx1"/>
                              </a:solidFill>
                              <a:latin typeface="Cambria Math" charset="0"/>
                            </a:rPr>
                          </m:ctrlPr>
                        </m:sSupPr>
                        <m:e>
                          <m:r>
                            <a:rPr lang="en-US" altLang="ja-JP" sz="2000" i="1">
                              <a:solidFill>
                                <a:schemeClr val="tx1"/>
                              </a:solidFill>
                              <a:latin typeface="Cambria Math" charset="0"/>
                            </a:rPr>
                            <m:t>𝑠</m:t>
                          </m:r>
                        </m:e>
                        <m:sup>
                          <m:r>
                            <a:rPr lang="en-US" altLang="ja-JP" sz="2000" i="1">
                              <a:solidFill>
                                <a:schemeClr val="tx1"/>
                              </a:solidFill>
                              <a:latin typeface="Cambria Math" charset="0"/>
                            </a:rPr>
                            <m:t>′</m:t>
                          </m:r>
                        </m:sup>
                      </m:sSup>
                      <m:r>
                        <a:rPr lang="en-US" altLang="ja-JP" sz="2000" i="1">
                          <a:solidFill>
                            <a:schemeClr val="tx1"/>
                          </a:solidFill>
                          <a:latin typeface="Cambria Math" charset="0"/>
                        </a:rPr>
                        <m:t>, </m:t>
                      </m:r>
                      <m:r>
                        <a:rPr lang="en-US" altLang="ja-JP" sz="2000" i="1">
                          <a:solidFill>
                            <a:schemeClr val="tx1"/>
                          </a:solidFill>
                          <a:latin typeface="Cambria Math" charset="0"/>
                        </a:rPr>
                        <m:t>𝜋</m:t>
                      </m:r>
                      <m:r>
                        <a:rPr lang="en-US" altLang="ja-JP" sz="2000" i="1">
                          <a:solidFill>
                            <a:schemeClr val="tx1"/>
                          </a:solidFill>
                          <a:latin typeface="Cambria Math" charset="0"/>
                        </a:rPr>
                        <m:t>(</m:t>
                      </m:r>
                      <m:r>
                        <a:rPr lang="en-US" altLang="ja-JP" sz="2000" i="1">
                          <a:solidFill>
                            <a:schemeClr val="tx1"/>
                          </a:solidFill>
                          <a:latin typeface="Cambria Math" charset="0"/>
                        </a:rPr>
                        <m:t>𝑠</m:t>
                      </m:r>
                      <m:r>
                        <a:rPr lang="en-US" altLang="ja-JP" sz="2000" i="1">
                          <a:solidFill>
                            <a:schemeClr val="tx1"/>
                          </a:solidFill>
                          <a:latin typeface="Cambria Math" charset="0"/>
                        </a:rPr>
                        <m:t>′)]</m:t>
                      </m:r>
                    </m:oMath>
                  </a14:m>
                  <a:endParaRPr lang="en-US" altLang="ja-JP" sz="2000" dirty="0"/>
                </a:p>
                <a:p>
                  <a:pPr algn="ctr"/>
                  <a:endParaRPr kumimoji="1" lang="ja-JP" altLang="en-US" sz="2000" dirty="0"/>
                </a:p>
              </p:txBody>
            </p:sp>
          </mc:Choice>
          <mc:Fallback>
            <p:sp>
              <p:nvSpPr>
                <p:cNvPr id="4" name="Rounded Rectangle 3"/>
                <p:cNvSpPr>
                  <a:spLocks noRot="1" noChangeAspect="1" noMove="1" noResize="1" noEditPoints="1" noAdjustHandles="1" noChangeArrowheads="1" noChangeShapeType="1" noTextEdit="1"/>
                </p:cNvSpPr>
                <p:nvPr/>
              </p:nvSpPr>
              <p:spPr>
                <a:xfrm>
                  <a:off x="1930399" y="3797300"/>
                  <a:ext cx="7043057" cy="1713480"/>
                </a:xfrm>
                <a:prstGeom prst="roundRect">
                  <a:avLst/>
                </a:prstGeom>
                <a:blipFill rotWithShape="0">
                  <a:blip r:embed="rId4"/>
                  <a:stretch>
                    <a:fillRect/>
                  </a:stretch>
                </a:blipFill>
              </p:spPr>
              <p:txBody>
                <a:bodyPr/>
                <a:lstStyle/>
                <a:p>
                  <a:r>
                    <a:rPr lang="ja-JP" altLang="en-US">
                      <a:noFill/>
                    </a:rPr>
                    <a:t> </a:t>
                  </a:r>
                </a:p>
              </p:txBody>
            </p:sp>
          </mc:Fallback>
        </mc:AlternateContent>
        <p:sp>
          <p:nvSpPr>
            <p:cNvPr id="6" name="TextBox 5"/>
            <p:cNvSpPr txBox="1"/>
            <p:nvPr/>
          </p:nvSpPr>
          <p:spPr>
            <a:xfrm>
              <a:off x="1701800" y="3476543"/>
              <a:ext cx="2381742" cy="461665"/>
            </a:xfrm>
            <a:prstGeom prst="rect">
              <a:avLst/>
            </a:prstGeom>
            <a:solidFill>
              <a:schemeClr val="bg1"/>
            </a:solidFill>
          </p:spPr>
          <p:txBody>
            <a:bodyPr wrap="none" rtlCol="0">
              <a:spAutoFit/>
            </a:bodyPr>
            <a:lstStyle/>
            <a:p>
              <a:r>
                <a:rPr lang="en-US" altLang="ja-JP" sz="2400" dirty="0"/>
                <a:t>Bellman Equation</a:t>
              </a:r>
            </a:p>
          </p:txBody>
        </p:sp>
      </p:grpSp>
    </p:spTree>
    <p:extLst>
      <p:ext uri="{BB962C8B-B14F-4D97-AF65-F5344CB8AC3E}">
        <p14:creationId xmlns:p14="http://schemas.microsoft.com/office/powerpoint/2010/main" val="400889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Q-learning</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383957"/>
                <a:ext cx="10599420" cy="4485137"/>
              </a:xfrm>
            </p:spPr>
            <p:txBody>
              <a:bodyPr>
                <a:normAutofit/>
              </a:bodyPr>
              <a:lstStyle/>
              <a:p>
                <a:pPr marL="72000" indent="0">
                  <a:buNone/>
                </a:pPr>
                <a:r>
                  <a:rPr kumimoji="1" lang="en-US" altLang="ja-JP" dirty="0" smtClean="0"/>
                  <a:t>One of most classical algorithms</a:t>
                </a:r>
                <a:endParaRPr kumimoji="1" lang="en-US" altLang="ja-JP" dirty="0" smtClean="0"/>
              </a:p>
              <a:p>
                <a:pPr marL="72000" indent="0">
                  <a:buNone/>
                </a:pPr>
                <a:endParaRPr kumimoji="1" lang="en-US" altLang="ja-JP" dirty="0" smtClean="0"/>
              </a:p>
              <a:p>
                <a:r>
                  <a:rPr kumimoji="1" lang="en-US" altLang="ja-JP" dirty="0" smtClean="0"/>
                  <a:t>Optimize Action-Value function</a:t>
                </a:r>
                <a:endParaRPr kumimoji="1" lang="en-US" altLang="ja-JP" dirty="0" smtClean="0"/>
              </a:p>
              <a:p>
                <a:r>
                  <a:rPr kumimoji="1" lang="en-US" altLang="ja-JP" dirty="0" smtClean="0"/>
                  <a:t>Using Implicit Policy </a:t>
                </a:r>
                <a14:m>
                  <m:oMath xmlns:m="http://schemas.openxmlformats.org/officeDocument/2006/math">
                    <m:r>
                      <a:rPr lang="en-US" altLang="ja-JP" b="0" i="0" smtClean="0">
                        <a:latin typeface="Cambria Math" charset="0"/>
                      </a:rPr>
                      <m:t> </m:t>
                    </m:r>
                    <m:r>
                      <a:rPr lang="en-US" altLang="ja-JP" i="1">
                        <a:latin typeface="Cambria Math" charset="0"/>
                      </a:rPr>
                      <m:t>𝜋</m:t>
                    </m:r>
                    <m:d>
                      <m:dPr>
                        <m:ctrlPr>
                          <a:rPr lang="en-US" altLang="ja-JP" i="1">
                            <a:latin typeface="Cambria Math" charset="0"/>
                          </a:rPr>
                        </m:ctrlPr>
                      </m:dPr>
                      <m:e>
                        <m:r>
                          <a:rPr lang="en-US" altLang="ja-JP" i="1">
                            <a:latin typeface="Cambria Math" charset="0"/>
                          </a:rPr>
                          <m:t>𝑠</m:t>
                        </m:r>
                      </m:e>
                    </m:d>
                    <m:r>
                      <a:rPr lang="en-US" altLang="ja-JP" i="1">
                        <a:latin typeface="Cambria Math" charset="0"/>
                      </a:rPr>
                      <m:t>=</m:t>
                    </m:r>
                    <m:func>
                      <m:funcPr>
                        <m:ctrlPr>
                          <a:rPr lang="en-US" altLang="ja-JP" i="1">
                            <a:latin typeface="Cambria Math" charset="0"/>
                          </a:rPr>
                        </m:ctrlPr>
                      </m:funcPr>
                      <m:fName>
                        <m:r>
                          <m:rPr>
                            <m:sty m:val="p"/>
                          </m:rPr>
                          <a:rPr lang="en-US" altLang="ja-JP">
                            <a:latin typeface="Cambria Math" charset="0"/>
                          </a:rPr>
                          <m:t>arg</m:t>
                        </m:r>
                      </m:fName>
                      <m:e>
                        <m:func>
                          <m:funcPr>
                            <m:ctrlPr>
                              <a:rPr lang="en-US" altLang="ja-JP" i="1">
                                <a:latin typeface="Cambria Math" charset="0"/>
                              </a:rPr>
                            </m:ctrlPr>
                          </m:funcPr>
                          <m:fName>
                            <m:limLow>
                              <m:limLowPr>
                                <m:ctrlPr>
                                  <a:rPr lang="en-US" altLang="ja-JP" i="1">
                                    <a:latin typeface="Cambria Math" charset="0"/>
                                  </a:rPr>
                                </m:ctrlPr>
                              </m:limLowPr>
                              <m:e>
                                <m:r>
                                  <m:rPr>
                                    <m:sty m:val="p"/>
                                  </m:rPr>
                                  <a:rPr lang="en-US" altLang="ja-JP">
                                    <a:latin typeface="Cambria Math" charset="0"/>
                                  </a:rPr>
                                  <m:t>max</m:t>
                                </m:r>
                              </m:e>
                              <m:lim>
                                <m:r>
                                  <a:rPr lang="en-US" altLang="ja-JP" i="1">
                                    <a:latin typeface="Cambria Math" charset="0"/>
                                  </a:rPr>
                                  <m:t>𝑎</m:t>
                                </m:r>
                              </m:lim>
                            </m:limLow>
                          </m:fName>
                          <m:e>
                            <m:r>
                              <a:rPr lang="en-US" altLang="ja-JP" i="1">
                                <a:latin typeface="Cambria Math" charset="0"/>
                              </a:rPr>
                              <m:t>𝑄</m:t>
                            </m:r>
                            <m:r>
                              <a:rPr lang="en-US" altLang="ja-JP" i="1">
                                <a:latin typeface="Cambria Math" charset="0"/>
                              </a:rPr>
                              <m:t>(</m:t>
                            </m:r>
                            <m:r>
                              <a:rPr lang="en-US" altLang="ja-JP" i="1">
                                <a:latin typeface="Cambria Math" charset="0"/>
                              </a:rPr>
                              <m:t>𝑠</m:t>
                            </m:r>
                            <m:r>
                              <a:rPr lang="en-US" altLang="ja-JP" i="1">
                                <a:latin typeface="Cambria Math" charset="0"/>
                              </a:rPr>
                              <m:t>,</m:t>
                            </m:r>
                            <m:r>
                              <a:rPr lang="en-US" altLang="ja-JP" i="1">
                                <a:latin typeface="Cambria Math" charset="0"/>
                              </a:rPr>
                              <m:t>𝑎</m:t>
                            </m:r>
                            <m:r>
                              <a:rPr lang="en-US" altLang="ja-JP" i="1">
                                <a:latin typeface="Cambria Math" charset="0"/>
                              </a:rPr>
                              <m:t>)</m:t>
                            </m:r>
                          </m:e>
                        </m:func>
                      </m:e>
                    </m:func>
                  </m:oMath>
                </a14:m>
                <a:endParaRPr lang="en-US" altLang="ja-JP" dirty="0" smtClean="0"/>
              </a:p>
              <a:p>
                <a:r>
                  <a:rPr kumimoji="1" lang="en-US" altLang="ja-JP" dirty="0" smtClean="0"/>
                  <a:t>Update</a:t>
                </a:r>
                <a:endParaRPr lang="ja-JP" altLang="en-US" sz="2400" i="1" dirty="0" smtClean="0">
                  <a:solidFill>
                    <a:schemeClr val="tx1"/>
                  </a:solidFill>
                  <a:latin typeface="Cambria Math" charset="0"/>
                </a:endParaRPr>
              </a:p>
              <a:p>
                <a:pPr marL="108000" indent="0">
                  <a:buNone/>
                </a:pPr>
                <a14:m>
                  <m:oMathPara xmlns:m="http://schemas.openxmlformats.org/officeDocument/2006/math">
                    <m:oMathParaPr>
                      <m:jc m:val="centerGroup"/>
                    </m:oMathParaPr>
                    <m:oMath xmlns:m="http://schemas.openxmlformats.org/officeDocument/2006/math">
                      <m:sSup>
                        <m:sSupPr>
                          <m:ctrlPr>
                            <a:rPr lang="en-US" altLang="ja-JP" sz="2400" i="1">
                              <a:solidFill>
                                <a:schemeClr val="tx1"/>
                              </a:solidFill>
                              <a:latin typeface="Cambria Math" charset="0"/>
                            </a:rPr>
                          </m:ctrlPr>
                        </m:sSupPr>
                        <m:e>
                          <m:r>
                            <m:rPr>
                              <m:sty m:val="p"/>
                            </m:rPr>
                            <a:rPr lang="en-US" altLang="ja-JP" sz="2400">
                              <a:solidFill>
                                <a:schemeClr val="tx1"/>
                              </a:solidFill>
                              <a:latin typeface="Cambria Math" charset="0"/>
                            </a:rPr>
                            <m:t>Q</m:t>
                          </m:r>
                        </m:e>
                        <m:sup>
                          <m:r>
                            <a:rPr lang="en-US" altLang="ja-JP" sz="2400" i="1">
                              <a:solidFill>
                                <a:schemeClr val="tx1"/>
                              </a:solidFill>
                              <a:latin typeface="Cambria Math" charset="0"/>
                            </a:rPr>
                            <m:t>𝜋</m:t>
                          </m:r>
                        </m:sup>
                      </m:sSup>
                      <m:d>
                        <m:dPr>
                          <m:ctrlPr>
                            <a:rPr lang="en-US" altLang="ja-JP" sz="2400" i="1">
                              <a:solidFill>
                                <a:schemeClr val="tx1"/>
                              </a:solidFill>
                              <a:latin typeface="Cambria Math" charset="0"/>
                            </a:rPr>
                          </m:ctrlPr>
                        </m:dPr>
                        <m:e>
                          <m:r>
                            <a:rPr lang="en-US" altLang="ja-JP" sz="2400" i="1">
                              <a:solidFill>
                                <a:schemeClr val="tx1"/>
                              </a:solidFill>
                              <a:latin typeface="Cambria Math" charset="0"/>
                            </a:rPr>
                            <m:t>𝑠</m:t>
                          </m:r>
                          <m:r>
                            <a:rPr lang="en-US" altLang="ja-JP" sz="2400" i="1">
                              <a:solidFill>
                                <a:schemeClr val="tx1"/>
                              </a:solidFill>
                              <a:latin typeface="Cambria Math" charset="0"/>
                            </a:rPr>
                            <m:t>, </m:t>
                          </m:r>
                          <m:r>
                            <a:rPr lang="en-US" altLang="ja-JP" sz="2400" i="1">
                              <a:solidFill>
                                <a:schemeClr val="tx1"/>
                              </a:solidFill>
                              <a:latin typeface="Cambria Math" charset="0"/>
                            </a:rPr>
                            <m:t>𝑎</m:t>
                          </m:r>
                        </m:e>
                      </m:d>
                      <m:r>
                        <a:rPr lang="en-US" altLang="ja-JP" sz="2400" i="1">
                          <a:solidFill>
                            <a:schemeClr val="tx1"/>
                          </a:solidFill>
                          <a:latin typeface="Cambria Math" charset="0"/>
                        </a:rPr>
                        <m:t>←</m:t>
                      </m:r>
                      <m:r>
                        <a:rPr lang="en-US" altLang="ja-JP" sz="2400" i="1">
                          <a:solidFill>
                            <a:schemeClr val="tx1"/>
                          </a:solidFill>
                          <a:latin typeface="Cambria Math" charset="0"/>
                        </a:rPr>
                        <m:t>𝛼</m:t>
                      </m:r>
                      <m:sSup>
                        <m:sSupPr>
                          <m:ctrlPr>
                            <a:rPr lang="en-US" altLang="ja-JP" sz="2400" i="1">
                              <a:solidFill>
                                <a:schemeClr val="tx1"/>
                              </a:solidFill>
                              <a:latin typeface="Cambria Math" charset="0"/>
                            </a:rPr>
                          </m:ctrlPr>
                        </m:sSupPr>
                        <m:e>
                          <m:r>
                            <m:rPr>
                              <m:sty m:val="p"/>
                            </m:rPr>
                            <a:rPr lang="en-US" altLang="ja-JP" sz="2400">
                              <a:solidFill>
                                <a:schemeClr val="tx1"/>
                              </a:solidFill>
                              <a:latin typeface="Cambria Math" charset="0"/>
                            </a:rPr>
                            <m:t>Q</m:t>
                          </m:r>
                        </m:e>
                        <m:sup>
                          <m:r>
                            <a:rPr lang="en-US" altLang="ja-JP" sz="2400" i="1">
                              <a:solidFill>
                                <a:schemeClr val="tx1"/>
                              </a:solidFill>
                              <a:latin typeface="Cambria Math" charset="0"/>
                            </a:rPr>
                            <m:t>𝜋</m:t>
                          </m:r>
                        </m:sup>
                      </m:sSup>
                      <m:d>
                        <m:dPr>
                          <m:ctrlPr>
                            <a:rPr lang="en-US" altLang="ja-JP" sz="2400" i="1">
                              <a:solidFill>
                                <a:schemeClr val="tx1"/>
                              </a:solidFill>
                              <a:latin typeface="Cambria Math" charset="0"/>
                            </a:rPr>
                          </m:ctrlPr>
                        </m:dPr>
                        <m:e>
                          <m:r>
                            <a:rPr lang="en-US" altLang="ja-JP" sz="2400" i="1">
                              <a:solidFill>
                                <a:schemeClr val="tx1"/>
                              </a:solidFill>
                              <a:latin typeface="Cambria Math" charset="0"/>
                            </a:rPr>
                            <m:t>𝑠</m:t>
                          </m:r>
                          <m:r>
                            <a:rPr lang="en-US" altLang="ja-JP" sz="2400" i="1">
                              <a:solidFill>
                                <a:schemeClr val="tx1"/>
                              </a:solidFill>
                              <a:latin typeface="Cambria Math" charset="0"/>
                            </a:rPr>
                            <m:t>, </m:t>
                          </m:r>
                          <m:r>
                            <a:rPr lang="en-US" altLang="ja-JP" sz="2400" i="1">
                              <a:solidFill>
                                <a:schemeClr val="tx1"/>
                              </a:solidFill>
                              <a:latin typeface="Cambria Math" charset="0"/>
                            </a:rPr>
                            <m:t>𝑎</m:t>
                          </m:r>
                        </m:e>
                      </m:d>
                      <m:r>
                        <a:rPr lang="en-US" altLang="ja-JP" sz="2400" i="1">
                          <a:solidFill>
                            <a:schemeClr val="tx1"/>
                          </a:solidFill>
                          <a:latin typeface="Cambria Math" charset="0"/>
                        </a:rPr>
                        <m:t>+</m:t>
                      </m:r>
                      <m:d>
                        <m:dPr>
                          <m:ctrlPr>
                            <a:rPr lang="en-US" altLang="ja-JP" sz="2400" i="1">
                              <a:solidFill>
                                <a:schemeClr val="tx1"/>
                              </a:solidFill>
                              <a:latin typeface="Cambria Math" charset="0"/>
                            </a:rPr>
                          </m:ctrlPr>
                        </m:dPr>
                        <m:e>
                          <m:r>
                            <a:rPr lang="en-US" altLang="ja-JP" sz="2400" i="1">
                              <a:solidFill>
                                <a:schemeClr val="tx1"/>
                              </a:solidFill>
                              <a:latin typeface="Cambria Math" charset="0"/>
                            </a:rPr>
                            <m:t>1−</m:t>
                          </m:r>
                          <m:r>
                            <a:rPr lang="en-US" altLang="ja-JP" sz="2400" i="1">
                              <a:solidFill>
                                <a:schemeClr val="tx1"/>
                              </a:solidFill>
                              <a:latin typeface="Cambria Math" charset="0"/>
                            </a:rPr>
                            <m:t>𝛼</m:t>
                          </m:r>
                        </m:e>
                      </m:d>
                      <m:sSub>
                        <m:sSubPr>
                          <m:ctrlPr>
                            <a:rPr lang="en-US" altLang="ja-JP" sz="2400" i="1">
                              <a:solidFill>
                                <a:schemeClr val="tx1"/>
                              </a:solidFill>
                              <a:latin typeface="Cambria Math" charset="0"/>
                            </a:rPr>
                          </m:ctrlPr>
                        </m:sSubPr>
                        <m:e>
                          <m:r>
                            <a:rPr lang="en-US" altLang="ja-JP" sz="2400" i="1">
                              <a:solidFill>
                                <a:schemeClr val="tx1"/>
                              </a:solidFill>
                              <a:latin typeface="Cambria Math" charset="0"/>
                            </a:rPr>
                            <m:t>{</m:t>
                          </m:r>
                          <m:r>
                            <a:rPr lang="en-US" altLang="ja-JP" sz="2400" i="1">
                              <a:solidFill>
                                <a:schemeClr val="tx1"/>
                              </a:solidFill>
                              <a:latin typeface="Cambria Math" charset="0"/>
                            </a:rPr>
                            <m:t>𝑟</m:t>
                          </m:r>
                        </m:e>
                        <m:sub>
                          <m:r>
                            <a:rPr lang="en-US" altLang="ja-JP" sz="2400" i="1">
                              <a:solidFill>
                                <a:schemeClr val="tx1"/>
                              </a:solidFill>
                              <a:latin typeface="Cambria Math" charset="0"/>
                            </a:rPr>
                            <m:t>𝑡</m:t>
                          </m:r>
                          <m:r>
                            <a:rPr lang="en-US" altLang="ja-JP" sz="2400" i="1">
                              <a:solidFill>
                                <a:schemeClr val="tx1"/>
                              </a:solidFill>
                              <a:latin typeface="Cambria Math" charset="0"/>
                            </a:rPr>
                            <m:t> </m:t>
                          </m:r>
                        </m:sub>
                      </m:sSub>
                      <m:r>
                        <a:rPr lang="en-US" altLang="ja-JP" sz="2400" i="1">
                          <a:solidFill>
                            <a:schemeClr val="tx1"/>
                          </a:solidFill>
                          <a:latin typeface="Cambria Math" charset="0"/>
                        </a:rPr>
                        <m:t>+</m:t>
                      </m:r>
                      <m:r>
                        <a:rPr lang="en-US" altLang="ja-JP" sz="2400" i="1">
                          <a:solidFill>
                            <a:schemeClr val="tx1"/>
                          </a:solidFill>
                          <a:latin typeface="Cambria Math" charset="0"/>
                        </a:rPr>
                        <m:t>𝛾</m:t>
                      </m:r>
                      <m:func>
                        <m:funcPr>
                          <m:ctrlPr>
                            <a:rPr lang="en-US" altLang="ja-JP" sz="2400" b="0" i="1" smtClean="0">
                              <a:solidFill>
                                <a:schemeClr val="tx1"/>
                              </a:solidFill>
                              <a:latin typeface="Cambria Math" charset="0"/>
                            </a:rPr>
                          </m:ctrlPr>
                        </m:funcPr>
                        <m:fName>
                          <m:limLow>
                            <m:limLowPr>
                              <m:ctrlPr>
                                <a:rPr lang="en-US" altLang="ja-JP" sz="2400" b="0" i="1" smtClean="0">
                                  <a:solidFill>
                                    <a:schemeClr val="tx1"/>
                                  </a:solidFill>
                                  <a:latin typeface="Cambria Math" charset="0"/>
                                </a:rPr>
                              </m:ctrlPr>
                            </m:limLowPr>
                            <m:e>
                              <m:r>
                                <m:rPr>
                                  <m:sty m:val="p"/>
                                </m:rPr>
                                <a:rPr lang="en-US" altLang="ja-JP" sz="2400" b="0" i="0" smtClean="0">
                                  <a:solidFill>
                                    <a:schemeClr val="tx1"/>
                                  </a:solidFill>
                                  <a:latin typeface="Cambria Math" charset="0"/>
                                </a:rPr>
                                <m:t>max</m:t>
                              </m:r>
                            </m:e>
                            <m:lim>
                              <m:r>
                                <a:rPr lang="en-US" altLang="ja-JP" sz="2400" b="0" i="1" smtClean="0">
                                  <a:solidFill>
                                    <a:schemeClr val="tx1"/>
                                  </a:solidFill>
                                  <a:latin typeface="Cambria Math" charset="0"/>
                                </a:rPr>
                                <m:t>𝑎</m:t>
                              </m:r>
                              <m:r>
                                <a:rPr lang="en-US" altLang="ja-JP" sz="2400" b="0" i="1" smtClean="0">
                                  <a:solidFill>
                                    <a:schemeClr val="tx1"/>
                                  </a:solidFill>
                                  <a:latin typeface="Cambria Math" charset="0"/>
                                </a:rPr>
                                <m:t>′</m:t>
                              </m:r>
                            </m:lim>
                          </m:limLow>
                        </m:fName>
                        <m:e>
                          <m:r>
                            <a:rPr lang="en-US" altLang="ja-JP" sz="2400" b="0" i="1" smtClean="0">
                              <a:solidFill>
                                <a:schemeClr val="tx1"/>
                              </a:solidFill>
                              <a:latin typeface="Cambria Math" charset="0"/>
                            </a:rPr>
                            <m:t>𝑄</m:t>
                          </m:r>
                          <m:r>
                            <a:rPr lang="en-US" altLang="ja-JP" sz="2400" b="0" i="1" smtClean="0">
                              <a:solidFill>
                                <a:schemeClr val="tx1"/>
                              </a:solidFill>
                              <a:latin typeface="Cambria Math" charset="0"/>
                            </a:rPr>
                            <m:t>(</m:t>
                          </m:r>
                          <m:sSup>
                            <m:sSupPr>
                              <m:ctrlPr>
                                <a:rPr lang="en-US" altLang="ja-JP" sz="2400" b="0" i="1" smtClean="0">
                                  <a:solidFill>
                                    <a:schemeClr val="tx1"/>
                                  </a:solidFill>
                                  <a:latin typeface="Cambria Math" charset="0"/>
                                </a:rPr>
                              </m:ctrlPr>
                            </m:sSupPr>
                            <m:e>
                              <m:r>
                                <a:rPr lang="en-US" altLang="ja-JP" sz="2400" b="0" i="1" smtClean="0">
                                  <a:solidFill>
                                    <a:schemeClr val="tx1"/>
                                  </a:solidFill>
                                  <a:latin typeface="Cambria Math" charset="0"/>
                                </a:rPr>
                                <m:t>𝑠</m:t>
                              </m:r>
                            </m:e>
                            <m:sup>
                              <m:r>
                                <a:rPr lang="en-US" altLang="ja-JP" sz="2400" b="0" i="1" smtClean="0">
                                  <a:solidFill>
                                    <a:schemeClr val="tx1"/>
                                  </a:solidFill>
                                  <a:latin typeface="Cambria Math" charset="0"/>
                                </a:rPr>
                                <m:t>′</m:t>
                              </m:r>
                            </m:sup>
                          </m:sSup>
                          <m:r>
                            <a:rPr lang="en-US" altLang="ja-JP" sz="2400" b="0" i="1" smtClean="0">
                              <a:solidFill>
                                <a:schemeClr val="tx1"/>
                              </a:solidFill>
                              <a:latin typeface="Cambria Math" charset="0"/>
                            </a:rPr>
                            <m:t>,</m:t>
                          </m:r>
                          <m:sSup>
                            <m:sSupPr>
                              <m:ctrlPr>
                                <a:rPr lang="en-US" altLang="ja-JP" sz="2400" b="0" i="1" smtClean="0">
                                  <a:solidFill>
                                    <a:schemeClr val="tx1"/>
                                  </a:solidFill>
                                  <a:latin typeface="Cambria Math" charset="0"/>
                                </a:rPr>
                              </m:ctrlPr>
                            </m:sSupPr>
                            <m:e>
                              <m:r>
                                <a:rPr lang="en-US" altLang="ja-JP" sz="2400" b="0" i="1" smtClean="0">
                                  <a:solidFill>
                                    <a:schemeClr val="tx1"/>
                                  </a:solidFill>
                                  <a:latin typeface="Cambria Math" charset="0"/>
                                </a:rPr>
                                <m:t>𝑎</m:t>
                              </m:r>
                            </m:e>
                            <m:sup>
                              <m:r>
                                <a:rPr lang="en-US" altLang="ja-JP" sz="2400" b="0" i="1" smtClean="0">
                                  <a:solidFill>
                                    <a:schemeClr val="tx1"/>
                                  </a:solidFill>
                                  <a:latin typeface="Cambria Math" charset="0"/>
                                </a:rPr>
                                <m:t>′</m:t>
                              </m:r>
                            </m:sup>
                          </m:sSup>
                          <m:r>
                            <a:rPr lang="en-US" altLang="ja-JP" sz="2400" b="0" i="1" smtClean="0">
                              <a:solidFill>
                                <a:schemeClr val="tx1"/>
                              </a:solidFill>
                              <a:latin typeface="Cambria Math" charset="0"/>
                            </a:rPr>
                            <m:t>)</m:t>
                          </m:r>
                        </m:e>
                      </m:func>
                      <m:r>
                        <a:rPr lang="en-US" altLang="ja-JP" sz="2400" i="1">
                          <a:solidFill>
                            <a:schemeClr val="tx1"/>
                          </a:solidFill>
                          <a:latin typeface="Cambria Math" charset="0"/>
                        </a:rPr>
                        <m:t>}</m:t>
                      </m:r>
                    </m:oMath>
                  </m:oMathPara>
                </a14:m>
                <a:endParaRPr lang="en-US" altLang="ja-JP" dirty="0" smtClean="0">
                  <a:solidFill>
                    <a:schemeClr val="tx1"/>
                  </a:solidFill>
                </a:endParaRPr>
              </a:p>
              <a:p>
                <a:endParaRPr lang="en-US" altLang="ja-JP" dirty="0" smtClean="0">
                  <a:solidFill>
                    <a:schemeClr val="tx1"/>
                  </a:solidFill>
                </a:endParaRPr>
              </a:p>
              <a:p>
                <a:r>
                  <a:rPr lang="en-US" altLang="ja-JP" dirty="0" smtClean="0">
                    <a:solidFill>
                      <a:schemeClr val="tx1"/>
                    </a:solidFill>
                  </a:rPr>
                  <a:t>Always choos</a:t>
                </a:r>
                <a:r>
                  <a:rPr lang="en-US" altLang="ja-JP" dirty="0" smtClean="0">
                    <a:solidFill>
                      <a:schemeClr val="tx1"/>
                    </a:solidFill>
                  </a:rPr>
                  <a:t>e action of highest Q-value </a:t>
                </a:r>
                <a:r>
                  <a:rPr lang="ja-JP" altLang="en-US" dirty="0" smtClean="0">
                    <a:solidFill>
                      <a:schemeClr val="tx1"/>
                    </a:solidFill>
                  </a:rPr>
                  <a:t>→</a:t>
                </a:r>
                <a:r>
                  <a:rPr lang="en-US" altLang="ja-JP" dirty="0" smtClean="0">
                    <a:solidFill>
                      <a:schemeClr val="tx1"/>
                    </a:solidFill>
                  </a:rPr>
                  <a:t> Update become efficient</a:t>
                </a:r>
              </a:p>
              <a:p>
                <a:pPr marL="144000" indent="0">
                  <a:buNone/>
                </a:pPr>
                <a:r>
                  <a:rPr lang="ja-JP" altLang="en-US" dirty="0" smtClean="0">
                    <a:solidFill>
                      <a:schemeClr val="tx1"/>
                    </a:solidFill>
                  </a:rPr>
                  <a:t>→</a:t>
                </a:r>
                <a:r>
                  <a:rPr lang="en-US" altLang="ja-JP" dirty="0" smtClean="0">
                    <a:solidFill>
                      <a:schemeClr val="tx1"/>
                    </a:solidFill>
                  </a:rPr>
                  <a:t> Is it good to always choose best action for that time ?? It will cause local optima??</a:t>
                </a:r>
                <a:endParaRPr lang="ja-JP" altLang="en-US" dirty="0" smtClean="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599420" cy="4485137"/>
              </a:xfrm>
              <a:blipFill rotWithShape="0">
                <a:blip r:embed="rId3"/>
                <a:stretch>
                  <a:fillRect l="-748" t="-6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49277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Exploitation-Exploration Trade-off</a:t>
            </a:r>
            <a:endParaRPr kumimoji="1" lang="ja-JP" altLang="en-US" dirty="0"/>
          </a:p>
        </p:txBody>
      </p:sp>
      <p:sp>
        <p:nvSpPr>
          <p:cNvPr id="3" name="Content Placeholder 2"/>
          <p:cNvSpPr>
            <a:spLocks noGrp="1"/>
          </p:cNvSpPr>
          <p:nvPr>
            <p:ph idx="1"/>
          </p:nvPr>
        </p:nvSpPr>
        <p:spPr/>
        <p:txBody>
          <a:bodyPr/>
          <a:lstStyle/>
          <a:p>
            <a:pPr marL="72000" indent="0">
              <a:buNone/>
            </a:pPr>
            <a:r>
              <a:rPr kumimoji="1" lang="en-US" altLang="ja-JP" dirty="0" smtClean="0"/>
              <a:t>Multi-armed bandit </a:t>
            </a:r>
            <a:endParaRPr kumimoji="1" lang="ja-JP" altLang="en-US" dirty="0" smtClean="0"/>
          </a:p>
          <a:p>
            <a:pPr lvl="1"/>
            <a:r>
              <a:rPr kumimoji="1" lang="en-US" altLang="ja-JP" sz="2000" dirty="0" smtClean="0"/>
              <a:t>Slot-machine that has multiple arms</a:t>
            </a:r>
            <a:endParaRPr kumimoji="1" lang="ja-JP" altLang="en-US" sz="2000" dirty="0" smtClean="0"/>
          </a:p>
          <a:p>
            <a:pPr lvl="1"/>
            <a:r>
              <a:rPr kumimoji="1" lang="en-US" altLang="ja-JP" sz="2000" dirty="0" smtClean="0"/>
              <a:t>Each arm has different probability and prize</a:t>
            </a:r>
          </a:p>
          <a:p>
            <a:pPr lvl="1"/>
            <a:r>
              <a:rPr lang="en-US" altLang="ja-JP" sz="2000" dirty="0" smtClean="0"/>
              <a:t>Maximize the prize in limited trial</a:t>
            </a:r>
            <a:endParaRPr kumimoji="1" lang="ja-JP" altLang="en-US" sz="2000" dirty="0" smtClean="0"/>
          </a:p>
          <a:p>
            <a:pPr marL="108000" indent="0">
              <a:buNone/>
            </a:pPr>
            <a:r>
              <a:rPr kumimoji="1" lang="en-US" altLang="ja-JP" dirty="0" smtClean="0"/>
              <a:t>Idiot</a:t>
            </a:r>
            <a:r>
              <a:rPr kumimoji="1" lang="ja-JP" altLang="en-US" dirty="0" smtClean="0"/>
              <a:t>：</a:t>
            </a:r>
            <a:r>
              <a:rPr kumimoji="1" lang="en-US" altLang="ja-JP" dirty="0" smtClean="0"/>
              <a:t>Arm B omit 10$ once </a:t>
            </a:r>
            <a:r>
              <a:rPr kumimoji="1" lang="ja-JP" altLang="en-US" dirty="0" smtClean="0"/>
              <a:t>→</a:t>
            </a:r>
            <a:r>
              <a:rPr kumimoji="1" lang="en-US" altLang="ja-JP" dirty="0" smtClean="0"/>
              <a:t> Play only Arm B</a:t>
            </a:r>
            <a:endParaRPr kumimoji="1" lang="ja-JP" altLang="en-US" dirty="0" smtClean="0"/>
          </a:p>
          <a:p>
            <a:pPr marL="108000" indent="0">
              <a:buNone/>
            </a:pPr>
            <a:r>
              <a:rPr kumimoji="1" lang="en-US" altLang="ja-JP" dirty="0" smtClean="0"/>
              <a:t>Smart</a:t>
            </a:r>
            <a:r>
              <a:rPr kumimoji="1" lang="ja-JP" altLang="en-US" dirty="0" smtClean="0"/>
              <a:t>：</a:t>
            </a:r>
            <a:r>
              <a:rPr kumimoji="1" lang="en-US" altLang="ja-JP" dirty="0" smtClean="0"/>
              <a:t>Indeed Arm B is not bad</a:t>
            </a:r>
            <a:r>
              <a:rPr lang="en-US" altLang="ja-JP" dirty="0" smtClean="0"/>
              <a:t>, </a:t>
            </a:r>
            <a:r>
              <a:rPr lang="en-US" altLang="ja-JP" dirty="0" smtClean="0"/>
              <a:t>but.. The rest might be better arm </a:t>
            </a:r>
            <a:endParaRPr kumimoji="1" lang="en-US" altLang="ja-JP" dirty="0" smtClean="0"/>
          </a:p>
          <a:p>
            <a:pPr marL="108000" indent="0">
              <a:lnSpc>
                <a:spcPct val="150000"/>
              </a:lnSpc>
              <a:buNone/>
            </a:pPr>
            <a:r>
              <a:rPr kumimoji="1" lang="ja-JP" altLang="en-US" dirty="0" smtClean="0"/>
              <a:t>→</a:t>
            </a:r>
            <a:r>
              <a:rPr kumimoji="1" lang="en-US" altLang="ja-JP" dirty="0" smtClean="0"/>
              <a:t> </a:t>
            </a:r>
            <a:r>
              <a:rPr lang="en-US" altLang="ja-JP" dirty="0"/>
              <a:t>Exploitation-Exploration Trade off</a:t>
            </a:r>
            <a:endParaRPr kumimoji="1" lang="en-US" altLang="ja-JP" dirty="0" smtClean="0"/>
          </a:p>
        </p:txBody>
      </p:sp>
      <p:sp>
        <p:nvSpPr>
          <p:cNvPr id="6" name="Decision 5"/>
          <p:cNvSpPr/>
          <p:nvPr/>
        </p:nvSpPr>
        <p:spPr>
          <a:xfrm>
            <a:off x="5175250" y="4539740"/>
            <a:ext cx="2406651" cy="109987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1600" dirty="0" smtClean="0"/>
              <a:t>Exploration</a:t>
            </a:r>
            <a:endParaRPr kumimoji="1" lang="en-US" altLang="ja-JP" sz="1600" dirty="0" smtClean="0"/>
          </a:p>
        </p:txBody>
      </p:sp>
      <p:pic>
        <p:nvPicPr>
          <p:cNvPr id="5" name="Picture 4"/>
          <p:cNvPicPr>
            <a:picLocks noChangeAspect="1"/>
          </p:cNvPicPr>
          <p:nvPr/>
        </p:nvPicPr>
        <p:blipFill>
          <a:blip r:embed="rId3"/>
          <a:stretch>
            <a:fillRect/>
          </a:stretch>
        </p:blipFill>
        <p:spPr>
          <a:xfrm>
            <a:off x="8432801" y="1421173"/>
            <a:ext cx="2082800" cy="1674026"/>
          </a:xfrm>
          <a:prstGeom prst="rect">
            <a:avLst/>
          </a:prstGeom>
        </p:spPr>
      </p:pic>
      <p:sp>
        <p:nvSpPr>
          <p:cNvPr id="7" name="Decision 6"/>
          <p:cNvSpPr/>
          <p:nvPr/>
        </p:nvSpPr>
        <p:spPr>
          <a:xfrm>
            <a:off x="8424543" y="4539740"/>
            <a:ext cx="2406651" cy="10998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smtClean="0"/>
              <a:t>Exploitation</a:t>
            </a:r>
            <a:endParaRPr kumimoji="1" lang="en-US" altLang="ja-JP" sz="1600" dirty="0" smtClean="0"/>
          </a:p>
        </p:txBody>
      </p:sp>
      <p:cxnSp>
        <p:nvCxnSpPr>
          <p:cNvPr id="11" name="Straight Arrow Connector 10"/>
          <p:cNvCxnSpPr/>
          <p:nvPr/>
        </p:nvCxnSpPr>
        <p:spPr>
          <a:xfrm>
            <a:off x="7137400" y="4749800"/>
            <a:ext cx="1714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7099300" y="5448300"/>
            <a:ext cx="172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1475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Outline</a:t>
            </a:r>
            <a:endParaRPr kumimoji="1" lang="ja-JP" altLang="en-US" dirty="0"/>
          </a:p>
        </p:txBody>
      </p:sp>
      <p:sp>
        <p:nvSpPr>
          <p:cNvPr id="3" name="Content Placeholder 2"/>
          <p:cNvSpPr>
            <a:spLocks noGrp="1"/>
          </p:cNvSpPr>
          <p:nvPr>
            <p:ph idx="1"/>
          </p:nvPr>
        </p:nvSpPr>
        <p:spPr/>
        <p:txBody>
          <a:bodyPr/>
          <a:lstStyle/>
          <a:p>
            <a:pPr marL="396000" indent="-349200">
              <a:buFont typeface="+mj-lt"/>
              <a:buAutoNum type="arabicPeriod"/>
            </a:pPr>
            <a:r>
              <a:rPr lang="en-US" altLang="ja-JP" dirty="0" smtClean="0"/>
              <a:t>What is </a:t>
            </a:r>
            <a:r>
              <a:rPr lang="en-US" altLang="ja-JP" dirty="0" smtClean="0"/>
              <a:t>RL</a:t>
            </a:r>
            <a:endParaRPr kumimoji="1" lang="en-US" altLang="ja-JP" dirty="0" smtClean="0"/>
          </a:p>
          <a:p>
            <a:pPr marL="396000" indent="-349200">
              <a:buFont typeface="+mj-lt"/>
              <a:buAutoNum type="arabicPeriod"/>
            </a:pPr>
            <a:r>
              <a:rPr lang="en-US" altLang="ja-JP" dirty="0" smtClean="0"/>
              <a:t>Classical RL algorithm to DQN</a:t>
            </a:r>
          </a:p>
          <a:p>
            <a:pPr marL="396000" indent="-349200">
              <a:buFont typeface="+mj-lt"/>
              <a:buAutoNum type="arabicPeriod"/>
            </a:pPr>
            <a:r>
              <a:rPr lang="en-US" altLang="ja-JP" dirty="0" smtClean="0"/>
              <a:t>Recent </a:t>
            </a:r>
            <a:r>
              <a:rPr lang="en-US" altLang="ja-JP" dirty="0" smtClean="0"/>
              <a:t>DRL</a:t>
            </a:r>
            <a:endParaRPr kumimoji="1" lang="en-US" altLang="ja-JP" dirty="0" smtClean="0"/>
          </a:p>
          <a:p>
            <a:pPr marL="396000" indent="-349200"/>
            <a:endParaRPr kumimoji="1" lang="en-US" altLang="ja-JP" dirty="0" smtClean="0"/>
          </a:p>
          <a:p>
            <a:pPr marL="396000" indent="-349200"/>
            <a:endParaRPr lang="en-US" altLang="ja-JP" dirty="0"/>
          </a:p>
          <a:p>
            <a:pPr marL="396000" indent="-349200"/>
            <a:r>
              <a:rPr kumimoji="1" lang="en-US" altLang="ja-JP" dirty="0" smtClean="0"/>
              <a:t>Material is located </a:t>
            </a:r>
            <a:r>
              <a:rPr lang="en-US" altLang="ja-JP" dirty="0"/>
              <a:t>in /</a:t>
            </a:r>
            <a:r>
              <a:rPr lang="en-US" altLang="ja-JP" dirty="0" err="1"/>
              <a:t>mnt</a:t>
            </a:r>
            <a:r>
              <a:rPr lang="en-US" altLang="ja-JP" dirty="0"/>
              <a:t>/share/meeting/</a:t>
            </a:r>
            <a:r>
              <a:rPr lang="en-US" altLang="ja-JP" dirty="0" err="1"/>
              <a:t>rinko</a:t>
            </a:r>
            <a:r>
              <a:rPr lang="en-US" altLang="ja-JP" dirty="0"/>
              <a:t>/2016/1117_rl_intro</a:t>
            </a:r>
            <a:endParaRPr kumimoji="1" lang="ja-JP" altLang="en-US" dirty="0" smtClean="0"/>
          </a:p>
        </p:txBody>
      </p:sp>
    </p:spTree>
    <p:extLst>
      <p:ext uri="{BB962C8B-B14F-4D97-AF65-F5344CB8AC3E}">
        <p14:creationId xmlns:p14="http://schemas.microsoft.com/office/powerpoint/2010/main" val="2143808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Q-learning</a:t>
            </a:r>
            <a:endParaRPr kumimoji="1" lang="ja-JP" alt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79" y="1383957"/>
                <a:ext cx="10642963" cy="4851743"/>
              </a:xfrm>
            </p:spPr>
            <p:txBody>
              <a:bodyPr/>
              <a:lstStyle/>
              <a:p>
                <a:r>
                  <a:rPr kumimoji="1" lang="en-US" altLang="ja-JP" dirty="0" smtClean="0"/>
                  <a:t>Greedy </a:t>
                </a:r>
                <a:r>
                  <a:rPr lang="en-US" altLang="ja-JP" dirty="0" smtClean="0"/>
                  <a:t>method</a:t>
                </a:r>
                <a:endParaRPr kumimoji="1" lang="ja-JP" altLang="en-US" dirty="0" smtClean="0"/>
              </a:p>
              <a:p>
                <a:pPr lvl="1"/>
                <a14:m>
                  <m:oMath xmlns:m="http://schemas.openxmlformats.org/officeDocument/2006/math">
                    <m:r>
                      <a:rPr lang="en-US" altLang="ja-JP" sz="2000" i="1">
                        <a:latin typeface="Cambria Math" charset="0"/>
                      </a:rPr>
                      <m:t>𝜋</m:t>
                    </m:r>
                    <m:d>
                      <m:dPr>
                        <m:ctrlPr>
                          <a:rPr lang="en-US" altLang="ja-JP" sz="2000" i="1">
                            <a:latin typeface="Cambria Math" charset="0"/>
                          </a:rPr>
                        </m:ctrlPr>
                      </m:dPr>
                      <m:e>
                        <m:r>
                          <a:rPr lang="en-US" altLang="ja-JP" sz="2000" i="1">
                            <a:latin typeface="Cambria Math" charset="0"/>
                          </a:rPr>
                          <m:t>𝑠</m:t>
                        </m:r>
                      </m:e>
                    </m:d>
                    <m:r>
                      <a:rPr lang="en-US" altLang="ja-JP" sz="2000" i="1">
                        <a:latin typeface="Cambria Math" charset="0"/>
                      </a:rPr>
                      <m:t>=</m:t>
                    </m:r>
                    <m:func>
                      <m:funcPr>
                        <m:ctrlPr>
                          <a:rPr lang="en-US" altLang="ja-JP" sz="2000" i="1">
                            <a:latin typeface="Cambria Math" charset="0"/>
                          </a:rPr>
                        </m:ctrlPr>
                      </m:funcPr>
                      <m:fName>
                        <m:r>
                          <m:rPr>
                            <m:sty m:val="p"/>
                          </m:rPr>
                          <a:rPr lang="en-US" altLang="ja-JP" sz="2000">
                            <a:latin typeface="Cambria Math" charset="0"/>
                          </a:rPr>
                          <m:t>arg</m:t>
                        </m:r>
                      </m:fName>
                      <m:e>
                        <m:func>
                          <m:funcPr>
                            <m:ctrlPr>
                              <a:rPr lang="en-US" altLang="ja-JP" sz="2000" i="1">
                                <a:latin typeface="Cambria Math" charset="0"/>
                              </a:rPr>
                            </m:ctrlPr>
                          </m:funcPr>
                          <m:fName>
                            <m:limLow>
                              <m:limLowPr>
                                <m:ctrlPr>
                                  <a:rPr lang="en-US" altLang="ja-JP" sz="2000" i="1">
                                    <a:latin typeface="Cambria Math" charset="0"/>
                                  </a:rPr>
                                </m:ctrlPr>
                              </m:limLowPr>
                              <m:e>
                                <m:r>
                                  <m:rPr>
                                    <m:sty m:val="p"/>
                                  </m:rPr>
                                  <a:rPr lang="en-US" altLang="ja-JP" sz="2000">
                                    <a:latin typeface="Cambria Math" charset="0"/>
                                  </a:rPr>
                                  <m:t>max</m:t>
                                </m:r>
                              </m:e>
                              <m:lim>
                                <m:r>
                                  <a:rPr lang="en-US" altLang="ja-JP" sz="2000" i="1">
                                    <a:latin typeface="Cambria Math" charset="0"/>
                                  </a:rPr>
                                  <m:t>𝑎</m:t>
                                </m:r>
                              </m:lim>
                            </m:limLow>
                          </m:fName>
                          <m:e>
                            <m:r>
                              <a:rPr lang="en-US" altLang="ja-JP" sz="2000" i="1">
                                <a:latin typeface="Cambria Math" charset="0"/>
                              </a:rPr>
                              <m:t>𝑄</m:t>
                            </m:r>
                            <m:r>
                              <a:rPr lang="en-US" altLang="ja-JP" sz="2000" i="1">
                                <a:latin typeface="Cambria Math" charset="0"/>
                              </a:rPr>
                              <m:t>(</m:t>
                            </m:r>
                            <m:r>
                              <a:rPr lang="en-US" altLang="ja-JP" sz="2000" i="1">
                                <a:latin typeface="Cambria Math" charset="0"/>
                              </a:rPr>
                              <m:t>𝑠</m:t>
                            </m:r>
                            <m:r>
                              <a:rPr lang="en-US" altLang="ja-JP" sz="2000" i="1">
                                <a:latin typeface="Cambria Math" charset="0"/>
                              </a:rPr>
                              <m:t>,</m:t>
                            </m:r>
                            <m:r>
                              <a:rPr lang="en-US" altLang="ja-JP" sz="2000" i="1">
                                <a:latin typeface="Cambria Math" charset="0"/>
                              </a:rPr>
                              <m:t>𝑎</m:t>
                            </m:r>
                            <m:r>
                              <a:rPr lang="en-US" altLang="ja-JP" sz="2000" i="1">
                                <a:latin typeface="Cambria Math" charset="0"/>
                              </a:rPr>
                              <m:t>)</m:t>
                            </m:r>
                          </m:e>
                        </m:func>
                      </m:e>
                    </m:func>
                  </m:oMath>
                </a14:m>
                <a:endParaRPr kumimoji="1" lang="ja-JP" altLang="en-US" dirty="0" smtClean="0"/>
              </a:p>
              <a:p>
                <a14:m>
                  <m:oMath xmlns:m="http://schemas.openxmlformats.org/officeDocument/2006/math">
                    <m:r>
                      <a:rPr kumimoji="1" lang="en-US" altLang="ja-JP" b="0" i="1" smtClean="0">
                        <a:latin typeface="Cambria Math" charset="0"/>
                      </a:rPr>
                      <m:t>𝜖</m:t>
                    </m:r>
                  </m:oMath>
                </a14:m>
                <a:r>
                  <a:rPr kumimoji="1" lang="en-US" altLang="ja-JP" dirty="0" smtClean="0"/>
                  <a:t> - </a:t>
                </a:r>
                <a:r>
                  <a:rPr kumimoji="1" lang="en-US" altLang="ja-JP" dirty="0" smtClean="0"/>
                  <a:t>Greedy</a:t>
                </a:r>
                <a:r>
                  <a:rPr lang="en-US" altLang="ja-JP" dirty="0"/>
                  <a:t> </a:t>
                </a:r>
                <a:r>
                  <a:rPr lang="en-US" altLang="ja-JP" dirty="0" smtClean="0"/>
                  <a:t>method</a:t>
                </a:r>
                <a:endParaRPr kumimoji="1" lang="en-US" altLang="ja-JP" dirty="0" smtClean="0"/>
              </a:p>
              <a:p>
                <a:pPr lvl="1"/>
                <a:r>
                  <a:rPr lang="en-US" altLang="ja-JP" dirty="0" smtClean="0"/>
                  <a:t>Probability </a:t>
                </a:r>
                <a14:m>
                  <m:oMath xmlns:m="http://schemas.openxmlformats.org/officeDocument/2006/math">
                    <m:r>
                      <a:rPr lang="en-US" altLang="ja-JP" i="1">
                        <a:latin typeface="Cambria Math" charset="0"/>
                      </a:rPr>
                      <m:t>𝜖</m:t>
                    </m:r>
                  </m:oMath>
                </a14:m>
                <a:r>
                  <a:rPr kumimoji="1" lang="en-US" altLang="ja-JP" dirty="0" smtClean="0"/>
                  <a:t> </a:t>
                </a:r>
                <a:r>
                  <a:rPr lang="en-US" altLang="ja-JP" dirty="0" smtClean="0"/>
                  <a:t>: </a:t>
                </a:r>
                <a:r>
                  <a:rPr kumimoji="1" lang="en-US" altLang="ja-JP" dirty="0" smtClean="0"/>
                  <a:t> </a:t>
                </a:r>
                <a:r>
                  <a:rPr lang="en-US" altLang="ja-JP" dirty="0" smtClean="0"/>
                  <a:t>choose random action </a:t>
                </a:r>
                <a:r>
                  <a:rPr kumimoji="1" lang="en-US" altLang="ja-JP" dirty="0" smtClean="0"/>
                  <a:t> </a:t>
                </a:r>
                <a14:m>
                  <m:oMath xmlns:m="http://schemas.openxmlformats.org/officeDocument/2006/math">
                    <m:r>
                      <a:rPr lang="en-US" altLang="ja-JP" i="1" smtClean="0">
                        <a:latin typeface="Cambria Math" charset="0"/>
                      </a:rPr>
                      <m:t>𝑎</m:t>
                    </m:r>
                  </m:oMath>
                </a14:m>
                <a:r>
                  <a:rPr kumimoji="1" lang="en-US" altLang="ja-JP" dirty="0" smtClean="0"/>
                  <a:t> </a:t>
                </a:r>
                <a:r>
                  <a:rPr kumimoji="1" lang="en-US" altLang="ja-JP" dirty="0" smtClean="0"/>
                  <a:t> </a:t>
                </a:r>
                <a:r>
                  <a:rPr kumimoji="1" lang="ja-JP" altLang="en-US" dirty="0" smtClean="0"/>
                  <a:t>→</a:t>
                </a:r>
                <a:r>
                  <a:rPr kumimoji="1" lang="en-US" altLang="ja-JP" dirty="0" smtClean="0"/>
                  <a:t>  Exploration</a:t>
                </a:r>
                <a:endParaRPr kumimoji="1" lang="en-US" altLang="ja-JP" dirty="0" smtClean="0"/>
              </a:p>
              <a:p>
                <a:pPr lvl="1"/>
                <a:r>
                  <a:rPr kumimoji="1" lang="en-US" altLang="ja-JP" dirty="0" smtClean="0"/>
                  <a:t>Probability 1 </a:t>
                </a:r>
                <a:r>
                  <a:rPr kumimoji="1" lang="en-US" altLang="ja-JP" dirty="0" smtClean="0"/>
                  <a:t>- </a:t>
                </a:r>
                <a:r>
                  <a:rPr lang="ja-JP" altLang="en-US" i="1" dirty="0" smtClean="0"/>
                  <a:t>𝜖</a:t>
                </a:r>
                <a:r>
                  <a:rPr lang="en-US" altLang="ja-JP" i="1" dirty="0" smtClean="0"/>
                  <a:t> </a:t>
                </a:r>
                <a:r>
                  <a:rPr lang="en-US" altLang="ja-JP" i="1" dirty="0"/>
                  <a:t> </a:t>
                </a:r>
                <a:r>
                  <a:rPr lang="en-US" altLang="ja-JP" i="1" dirty="0" smtClean="0"/>
                  <a:t>: </a:t>
                </a:r>
                <a:r>
                  <a:rPr lang="en-US" altLang="ja-JP" i="1" dirty="0" smtClean="0"/>
                  <a:t> </a:t>
                </a:r>
                <a14:m>
                  <m:oMath xmlns:m="http://schemas.openxmlformats.org/officeDocument/2006/math">
                    <m:func>
                      <m:funcPr>
                        <m:ctrlPr>
                          <a:rPr lang="en-US" altLang="ja-JP" i="1">
                            <a:latin typeface="Cambria Math" charset="0"/>
                          </a:rPr>
                        </m:ctrlPr>
                      </m:funcPr>
                      <m:fName>
                        <m:r>
                          <m:rPr>
                            <m:sty m:val="p"/>
                          </m:rPr>
                          <a:rPr lang="en-US" altLang="ja-JP">
                            <a:latin typeface="Cambria Math" charset="0"/>
                          </a:rPr>
                          <m:t>arg</m:t>
                        </m:r>
                      </m:fName>
                      <m:e>
                        <m:func>
                          <m:funcPr>
                            <m:ctrlPr>
                              <a:rPr lang="en-US" altLang="ja-JP" i="1">
                                <a:latin typeface="Cambria Math" charset="0"/>
                              </a:rPr>
                            </m:ctrlPr>
                          </m:funcPr>
                          <m:fName>
                            <m:limLow>
                              <m:limLowPr>
                                <m:ctrlPr>
                                  <a:rPr lang="en-US" altLang="ja-JP" i="1">
                                    <a:latin typeface="Cambria Math" charset="0"/>
                                  </a:rPr>
                                </m:ctrlPr>
                              </m:limLowPr>
                              <m:e>
                                <m:r>
                                  <m:rPr>
                                    <m:sty m:val="p"/>
                                  </m:rPr>
                                  <a:rPr lang="en-US" altLang="ja-JP">
                                    <a:latin typeface="Cambria Math" charset="0"/>
                                  </a:rPr>
                                  <m:t>max</m:t>
                                </m:r>
                              </m:e>
                              <m:lim>
                                <m:r>
                                  <a:rPr lang="en-US" altLang="ja-JP" i="1">
                                    <a:latin typeface="Cambria Math" charset="0"/>
                                  </a:rPr>
                                  <m:t>𝑎</m:t>
                                </m:r>
                              </m:lim>
                            </m:limLow>
                          </m:fName>
                          <m:e>
                            <m:r>
                              <a:rPr lang="en-US" altLang="ja-JP" i="1">
                                <a:latin typeface="Cambria Math" charset="0"/>
                              </a:rPr>
                              <m:t>𝑄</m:t>
                            </m:r>
                            <m:r>
                              <a:rPr lang="en-US" altLang="ja-JP" i="1">
                                <a:latin typeface="Cambria Math" charset="0"/>
                              </a:rPr>
                              <m:t>(</m:t>
                            </m:r>
                            <m:r>
                              <a:rPr lang="en-US" altLang="ja-JP" i="1">
                                <a:latin typeface="Cambria Math" charset="0"/>
                              </a:rPr>
                              <m:t>𝑠</m:t>
                            </m:r>
                            <m:r>
                              <a:rPr lang="en-US" altLang="ja-JP" i="1">
                                <a:latin typeface="Cambria Math" charset="0"/>
                              </a:rPr>
                              <m:t>,</m:t>
                            </m:r>
                            <m:r>
                              <a:rPr lang="en-US" altLang="ja-JP" i="1">
                                <a:latin typeface="Cambria Math" charset="0"/>
                              </a:rPr>
                              <m:t>𝑎</m:t>
                            </m:r>
                            <m:r>
                              <a:rPr lang="en-US" altLang="ja-JP" i="1">
                                <a:latin typeface="Cambria Math" charset="0"/>
                              </a:rPr>
                              <m:t>)</m:t>
                            </m:r>
                          </m:e>
                        </m:func>
                      </m:e>
                    </m:func>
                  </m:oMath>
                </a14:m>
                <a:r>
                  <a:rPr kumimoji="1" lang="en-US" altLang="ja-JP" dirty="0" smtClean="0"/>
                  <a:t> </a:t>
                </a:r>
                <a:r>
                  <a:rPr kumimoji="1" lang="ja-JP" altLang="en-US" dirty="0" smtClean="0"/>
                  <a:t>→</a:t>
                </a:r>
                <a:r>
                  <a:rPr kumimoji="1" lang="en-US" altLang="ja-JP" dirty="0" smtClean="0"/>
                  <a:t> </a:t>
                </a:r>
                <a:r>
                  <a:rPr kumimoji="1" lang="en-US" altLang="ja-JP" dirty="0" smtClean="0"/>
                  <a:t>Exploitation</a:t>
                </a:r>
                <a:endParaRPr kumimoji="1" lang="en-US" altLang="ja-JP" dirty="0" smtClean="0"/>
              </a:p>
              <a:p>
                <a:pPr lvl="1"/>
                <a:r>
                  <a:rPr kumimoji="1" lang="en-US" altLang="ja-JP" dirty="0" smtClean="0"/>
                  <a:t>In most case , </a:t>
                </a:r>
                <a14:m>
                  <m:oMath xmlns:m="http://schemas.openxmlformats.org/officeDocument/2006/math">
                    <m:r>
                      <a:rPr lang="en-US" altLang="ja-JP" i="1">
                        <a:latin typeface="Cambria Math" charset="0"/>
                      </a:rPr>
                      <m:t>𝜖</m:t>
                    </m:r>
                  </m:oMath>
                </a14:m>
                <a:r>
                  <a:rPr kumimoji="1" lang="en-US" altLang="ja-JP" dirty="0" smtClean="0"/>
                  <a:t> aneal to small value with learning proceed (balance is important not to get local optima)</a:t>
                </a:r>
                <a:endParaRPr kumimoji="1" lang="en-US" altLang="ja-JP" dirty="0" smtClean="0"/>
              </a:p>
              <a:p>
                <a:r>
                  <a:rPr kumimoji="1" lang="en-US" altLang="ja-JP" dirty="0" err="1" smtClean="0"/>
                  <a:t>Boltzman</a:t>
                </a:r>
                <a:r>
                  <a:rPr kumimoji="1" lang="en-US" altLang="ja-JP" dirty="0" smtClean="0"/>
                  <a:t> policy</a:t>
                </a:r>
                <a:endParaRPr kumimoji="1" lang="ja-JP" altLang="en-US" dirty="0" smtClean="0"/>
              </a:p>
              <a:p>
                <a:pPr lvl="1"/>
                <a14:m>
                  <m:oMath xmlns:m="http://schemas.openxmlformats.org/officeDocument/2006/math">
                    <m:sSub>
                      <m:sSubPr>
                        <m:ctrlPr>
                          <a:rPr lang="en-US" altLang="ja-JP" b="0" i="1" smtClean="0">
                            <a:latin typeface="Cambria Math" charset="0"/>
                          </a:rPr>
                        </m:ctrlPr>
                      </m:sSubPr>
                      <m:e>
                        <m:r>
                          <a:rPr lang="en-US" altLang="ja-JP" b="0" i="1" smtClean="0">
                            <a:latin typeface="Cambria Math" charset="0"/>
                          </a:rPr>
                          <m:t>𝑋</m:t>
                        </m:r>
                      </m:e>
                      <m:sub>
                        <m:r>
                          <a:rPr lang="en-US" altLang="ja-JP" b="0" i="1" smtClean="0">
                            <a:latin typeface="Cambria Math" charset="0"/>
                          </a:rPr>
                          <m:t>𝑖</m:t>
                        </m:r>
                      </m:sub>
                    </m:sSub>
                    <m:r>
                      <a:rPr lang="en-US" altLang="ja-JP" b="0" i="1" smtClean="0">
                        <a:latin typeface="Cambria Math" charset="0"/>
                      </a:rPr>
                      <m:t>=</m:t>
                    </m:r>
                    <m:r>
                      <a:rPr lang="en-US" altLang="ja-JP" b="0" i="1" smtClean="0">
                        <a:latin typeface="Cambria Math" charset="0"/>
                      </a:rPr>
                      <m:t>𝑄</m:t>
                    </m:r>
                    <m:d>
                      <m:dPr>
                        <m:ctrlPr>
                          <a:rPr lang="en-US" altLang="ja-JP" b="0" i="1" smtClean="0">
                            <a:latin typeface="Cambria Math" charset="0"/>
                          </a:rPr>
                        </m:ctrlPr>
                      </m:dPr>
                      <m:e>
                        <m:r>
                          <a:rPr lang="en-US" altLang="ja-JP" b="0" i="1" smtClean="0">
                            <a:latin typeface="Cambria Math" charset="0"/>
                          </a:rPr>
                          <m:t>𝑠</m:t>
                        </m:r>
                        <m:r>
                          <a:rPr lang="en-US" altLang="ja-JP" b="0" i="1" smtClean="0">
                            <a:latin typeface="Cambria Math" charset="0"/>
                          </a:rPr>
                          <m:t>,</m:t>
                        </m:r>
                        <m:sSub>
                          <m:sSubPr>
                            <m:ctrlPr>
                              <a:rPr lang="en-US" altLang="ja-JP" b="0" i="1" smtClean="0">
                                <a:latin typeface="Cambria Math" charset="0"/>
                              </a:rPr>
                            </m:ctrlPr>
                          </m:sSubPr>
                          <m:e>
                            <m:r>
                              <a:rPr lang="en-US" altLang="ja-JP" b="0" i="1" smtClean="0">
                                <a:latin typeface="Cambria Math" charset="0"/>
                              </a:rPr>
                              <m:t>𝑎</m:t>
                            </m:r>
                          </m:e>
                          <m:sub>
                            <m:r>
                              <a:rPr lang="en-US" altLang="ja-JP" b="0" i="1" smtClean="0">
                                <a:latin typeface="Cambria Math" charset="0"/>
                              </a:rPr>
                              <m:t>𝑖</m:t>
                            </m:r>
                          </m:sub>
                        </m:sSub>
                      </m:e>
                    </m:d>
                    <m:r>
                      <a:rPr lang="ja-JP" altLang="en-US" b="0" i="1" smtClean="0">
                        <a:latin typeface="Cambria Math" charset="0"/>
                      </a:rPr>
                      <m:t>、</m:t>
                    </m:r>
                    <m:r>
                      <a:rPr lang="en-US" altLang="ja-JP" b="0" i="1" smtClean="0">
                        <a:latin typeface="Cambria Math" charset="0"/>
                      </a:rPr>
                      <m:t>𝑝</m:t>
                    </m:r>
                    <m:d>
                      <m:dPr>
                        <m:ctrlPr>
                          <a:rPr lang="en-US" altLang="ja-JP" b="0" i="1" smtClean="0">
                            <a:latin typeface="Cambria Math" charset="0"/>
                          </a:rPr>
                        </m:ctrlPr>
                      </m:dPr>
                      <m:e>
                        <m:sSub>
                          <m:sSubPr>
                            <m:ctrlPr>
                              <a:rPr lang="en-US" altLang="ja-JP" b="0" i="1" smtClean="0">
                                <a:latin typeface="Cambria Math" charset="0"/>
                              </a:rPr>
                            </m:ctrlPr>
                          </m:sSubPr>
                          <m:e>
                            <m:r>
                              <a:rPr lang="en-US" altLang="ja-JP" b="0" i="1" smtClean="0">
                                <a:latin typeface="Cambria Math" charset="0"/>
                              </a:rPr>
                              <m:t>𝑎</m:t>
                            </m:r>
                          </m:e>
                          <m:sub>
                            <m:r>
                              <a:rPr lang="en-US" altLang="ja-JP" b="0" i="1" smtClean="0">
                                <a:latin typeface="Cambria Math" charset="0"/>
                              </a:rPr>
                              <m:t>𝑖</m:t>
                            </m:r>
                          </m:sub>
                        </m:sSub>
                      </m:e>
                    </m:d>
                    <m:r>
                      <a:rPr lang="en-US" altLang="ja-JP" b="0" i="1" smtClean="0">
                        <a:latin typeface="Cambria Math" charset="0"/>
                      </a:rPr>
                      <m:t>=</m:t>
                    </m:r>
                    <m:f>
                      <m:fPr>
                        <m:ctrlPr>
                          <a:rPr lang="en-US" altLang="ja-JP" b="0" i="1" smtClean="0">
                            <a:latin typeface="Cambria Math" charset="0"/>
                          </a:rPr>
                        </m:ctrlPr>
                      </m:fPr>
                      <m:num>
                        <m:sSup>
                          <m:sSupPr>
                            <m:ctrlPr>
                              <a:rPr lang="en-US" altLang="ja-JP" b="0" i="1" smtClean="0">
                                <a:latin typeface="Cambria Math" charset="0"/>
                              </a:rPr>
                            </m:ctrlPr>
                          </m:sSupPr>
                          <m:e>
                            <m:r>
                              <a:rPr lang="en-US" altLang="ja-JP" b="0" i="1" smtClean="0">
                                <a:latin typeface="Cambria Math" charset="0"/>
                              </a:rPr>
                              <m:t>𝑒</m:t>
                            </m:r>
                          </m:e>
                          <m:sup>
                            <m:sSub>
                              <m:sSubPr>
                                <m:ctrlPr>
                                  <a:rPr lang="en-US" altLang="ja-JP" b="0" i="1" smtClean="0">
                                    <a:latin typeface="Cambria Math" charset="0"/>
                                  </a:rPr>
                                </m:ctrlPr>
                              </m:sSubPr>
                              <m:e>
                                <m:r>
                                  <a:rPr lang="en-US" altLang="ja-JP" b="0" i="1" smtClean="0">
                                    <a:latin typeface="Cambria Math" charset="0"/>
                                  </a:rPr>
                                  <m:t>𝑋</m:t>
                                </m:r>
                              </m:e>
                              <m:sub>
                                <m:r>
                                  <a:rPr lang="en-US" altLang="ja-JP" b="0" i="1" smtClean="0">
                                    <a:latin typeface="Cambria Math" charset="0"/>
                                  </a:rPr>
                                  <m:t>𝑖</m:t>
                                </m:r>
                              </m:sub>
                            </m:sSub>
                            <m:r>
                              <a:rPr lang="en-US" altLang="ja-JP" b="0" i="1" smtClean="0">
                                <a:latin typeface="Cambria Math" charset="0"/>
                              </a:rPr>
                              <m:t>/</m:t>
                            </m:r>
                            <m:r>
                              <a:rPr lang="en-US" altLang="ja-JP" b="0" i="1" smtClean="0">
                                <a:latin typeface="Cambria Math" charset="0"/>
                              </a:rPr>
                              <m:t>𝑇</m:t>
                            </m:r>
                          </m:sup>
                        </m:sSup>
                      </m:num>
                      <m:den>
                        <m:nary>
                          <m:naryPr>
                            <m:chr m:val="∑"/>
                            <m:supHide m:val="on"/>
                            <m:ctrlPr>
                              <a:rPr lang="en-US" altLang="ja-JP" b="0" i="1" smtClean="0">
                                <a:latin typeface="Cambria Math" charset="0"/>
                              </a:rPr>
                            </m:ctrlPr>
                          </m:naryPr>
                          <m:sub>
                            <m:r>
                              <a:rPr lang="en-US" altLang="ja-JP" b="0" i="1" smtClean="0">
                                <a:latin typeface="Cambria Math" charset="0"/>
                              </a:rPr>
                              <m:t>𝑖</m:t>
                            </m:r>
                          </m:sub>
                          <m:sup/>
                          <m:e>
                            <m:sSup>
                              <m:sSupPr>
                                <m:ctrlPr>
                                  <a:rPr lang="en-US" altLang="ja-JP" i="1">
                                    <a:latin typeface="Cambria Math" charset="0"/>
                                  </a:rPr>
                                </m:ctrlPr>
                              </m:sSupPr>
                              <m:e>
                                <m:r>
                                  <a:rPr lang="en-US" altLang="ja-JP" i="1">
                                    <a:latin typeface="Cambria Math" charset="0"/>
                                  </a:rPr>
                                  <m:t>𝑒</m:t>
                                </m:r>
                              </m:e>
                              <m:sup>
                                <m:sSub>
                                  <m:sSubPr>
                                    <m:ctrlPr>
                                      <a:rPr lang="en-US" altLang="ja-JP" i="1">
                                        <a:latin typeface="Cambria Math" charset="0"/>
                                      </a:rPr>
                                    </m:ctrlPr>
                                  </m:sSubPr>
                                  <m:e>
                                    <m:r>
                                      <a:rPr lang="en-US" altLang="ja-JP" i="1">
                                        <a:latin typeface="Cambria Math" charset="0"/>
                                      </a:rPr>
                                      <m:t>𝑋</m:t>
                                    </m:r>
                                  </m:e>
                                  <m:sub>
                                    <m:r>
                                      <a:rPr lang="en-US" altLang="ja-JP" i="1">
                                        <a:latin typeface="Cambria Math" charset="0"/>
                                      </a:rPr>
                                      <m:t>𝑖</m:t>
                                    </m:r>
                                  </m:sub>
                                </m:sSub>
                                <m:r>
                                  <a:rPr lang="en-US" altLang="ja-JP" i="1">
                                    <a:latin typeface="Cambria Math" charset="0"/>
                                  </a:rPr>
                                  <m:t>/</m:t>
                                </m:r>
                                <m:r>
                                  <a:rPr lang="en-US" altLang="ja-JP" i="1">
                                    <a:latin typeface="Cambria Math" charset="0"/>
                                  </a:rPr>
                                  <m:t>𝑇</m:t>
                                </m:r>
                              </m:sup>
                            </m:sSup>
                          </m:e>
                        </m:nary>
                      </m:den>
                    </m:f>
                    <m:r>
                      <a:rPr lang="en-US" altLang="ja-JP" b="0" i="1" smtClean="0">
                        <a:latin typeface="Cambria Math" charset="0"/>
                      </a:rPr>
                      <m:t> </m:t>
                    </m:r>
                  </m:oMath>
                </a14:m>
                <a:r>
                  <a:rPr kumimoji="1" lang="en-US" altLang="ja-JP" dirty="0" smtClean="0"/>
                  <a:t> </a:t>
                </a:r>
                <a:endParaRPr kumimoji="1" lang="en-US" altLang="ja-JP" dirty="0" smtClean="0"/>
              </a:p>
              <a:p>
                <a:pPr lvl="1"/>
                <a:r>
                  <a:rPr lang="en-US" altLang="ja-JP" dirty="0" smtClean="0"/>
                  <a:t>Probability change depends on its Q-value</a:t>
                </a:r>
                <a:endParaRPr kumimoji="1" lang="ja-JP" alt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79" y="1383957"/>
                <a:ext cx="10642963" cy="4851743"/>
              </a:xfrm>
              <a:blipFill rotWithShape="0">
                <a:blip r:embed="rId3"/>
                <a:stretch>
                  <a:fillRect t="-6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4655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Representation of </a:t>
            </a:r>
            <a:r>
              <a:rPr lang="en-US" altLang="ja-JP" dirty="0"/>
              <a:t>V</a:t>
            </a:r>
            <a:r>
              <a:rPr kumimoji="1" lang="en-US" altLang="ja-JP" dirty="0" smtClean="0"/>
              <a:t>alue Function</a:t>
            </a:r>
            <a:endParaRPr kumimoji="1" lang="ja-JP" altLang="en-US" dirty="0"/>
          </a:p>
        </p:txBody>
      </p:sp>
      <p:graphicFrame>
        <p:nvGraphicFramePr>
          <p:cNvPr id="4" name="Group 122"/>
          <p:cNvGraphicFramePr>
            <a:graphicFrameLocks/>
          </p:cNvGraphicFramePr>
          <p:nvPr>
            <p:extLst>
              <p:ext uri="{D42A27DB-BD31-4B8C-83A1-F6EECF244321}">
                <p14:modId xmlns:p14="http://schemas.microsoft.com/office/powerpoint/2010/main" val="1768830365"/>
              </p:ext>
            </p:extLst>
          </p:nvPr>
        </p:nvGraphicFramePr>
        <p:xfrm>
          <a:off x="2978149" y="4662205"/>
          <a:ext cx="6450013" cy="504825"/>
        </p:xfrm>
        <a:graphic>
          <a:graphicData uri="http://schemas.openxmlformats.org/drawingml/2006/table">
            <a:tbl>
              <a:tblPr/>
              <a:tblGrid>
                <a:gridCol w="646113"/>
                <a:gridCol w="642937"/>
                <a:gridCol w="646113"/>
                <a:gridCol w="644525"/>
                <a:gridCol w="646112"/>
                <a:gridCol w="663575"/>
                <a:gridCol w="625475"/>
                <a:gridCol w="646113"/>
                <a:gridCol w="642937"/>
                <a:gridCol w="646113"/>
              </a:tblGrid>
              <a:tr h="504825">
                <a:tc>
                  <a:txBody>
                    <a:bodyPr/>
                    <a:lstStyle>
                      <a:lvl1pPr>
                        <a:spcBef>
                          <a:spcPct val="20000"/>
                        </a:spcBef>
                        <a:buClr>
                          <a:schemeClr val="tx2"/>
                        </a:buClr>
                        <a:buSzPct val="70000"/>
                        <a:buFont typeface="Wingdings" charset="2"/>
                        <a:defRPr kumimoji="1" sz="2500">
                          <a:solidFill>
                            <a:schemeClr val="tx1"/>
                          </a:solidFill>
                          <a:latin typeface="Verdana" charset="0"/>
                          <a:ea typeface="ＭＳ Ｐゴシック" charset="-128"/>
                        </a:defRPr>
                      </a:lvl1pPr>
                      <a:lvl2pPr>
                        <a:spcBef>
                          <a:spcPct val="20000"/>
                        </a:spcBef>
                        <a:buClr>
                          <a:schemeClr val="accent2"/>
                        </a:buClr>
                        <a:buSzPct val="70000"/>
                        <a:buFont typeface="Wingdings" charset="2"/>
                        <a:defRPr kumimoji="1" sz="2100">
                          <a:solidFill>
                            <a:schemeClr val="tx1"/>
                          </a:solidFill>
                          <a:latin typeface="Verdana" charset="0"/>
                          <a:ea typeface="ＭＳ Ｐゴシック" charset="-128"/>
                        </a:defRPr>
                      </a:lvl2pPr>
                      <a:lvl3pPr>
                        <a:spcBef>
                          <a:spcPct val="20000"/>
                        </a:spcBef>
                        <a:buClr>
                          <a:schemeClr val="tx2"/>
                        </a:buClr>
                        <a:buSzPct val="65000"/>
                        <a:buFont typeface="Wingdings" charset="2"/>
                        <a:defRPr kumimoji="1" sz="2000">
                          <a:solidFill>
                            <a:schemeClr val="tx1"/>
                          </a:solidFill>
                          <a:latin typeface="Verdana" charset="0"/>
                          <a:ea typeface="ＭＳ Ｐゴシック" charset="-128"/>
                        </a:defRPr>
                      </a:lvl3pPr>
                      <a:lvl4pPr>
                        <a:spcBef>
                          <a:spcPct val="20000"/>
                        </a:spcBef>
                        <a:buClr>
                          <a:schemeClr val="accent2"/>
                        </a:buClr>
                        <a:buSzPct val="70000"/>
                        <a:buFont typeface="Wingdings" charset="2"/>
                        <a:defRPr kumimoji="1" sz="1700">
                          <a:solidFill>
                            <a:schemeClr val="tx1"/>
                          </a:solidFill>
                          <a:latin typeface="Verdana" charset="0"/>
                          <a:ea typeface="ＭＳ Ｐゴシック" charset="-128"/>
                        </a:defRPr>
                      </a:lvl4pPr>
                      <a:lvl5pPr>
                        <a:spcBef>
                          <a:spcPct val="20000"/>
                        </a:spcBef>
                        <a:buClr>
                          <a:schemeClr val="tx2"/>
                        </a:buClr>
                        <a:buSzPct val="60000"/>
                        <a:buFont typeface="Wingdings" charset="2"/>
                        <a:defRPr kumimoji="1" sz="1700">
                          <a:solidFill>
                            <a:schemeClr val="tx1"/>
                          </a:solidFill>
                          <a:latin typeface="Verdana" charset="0"/>
                          <a:ea typeface="ＭＳ Ｐゴシック" charset="-128"/>
                        </a:defRPr>
                      </a:lvl5pPr>
                      <a:lvl6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6pPr>
                      <a:lvl7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7pPr>
                      <a:lvl8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8pPr>
                      <a:lvl9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1" lang="en-US" altLang="ja-JP" sz="2000" b="0" i="0" u="none" strike="noStrike" cap="none" normalizeH="0" baseline="0">
                          <a:ln>
                            <a:noFill/>
                          </a:ln>
                          <a:solidFill>
                            <a:schemeClr val="tx1"/>
                          </a:solidFill>
                          <a:effectLst/>
                          <a:latin typeface="Verdana" charset="0"/>
                          <a:ea typeface="ＭＳ Ｐゴシック" charset="-128"/>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charset="2"/>
                        <a:defRPr kumimoji="1" sz="2500">
                          <a:solidFill>
                            <a:schemeClr val="tx1"/>
                          </a:solidFill>
                          <a:latin typeface="Verdana" charset="0"/>
                          <a:ea typeface="ＭＳ Ｐゴシック" charset="-128"/>
                        </a:defRPr>
                      </a:lvl1pPr>
                      <a:lvl2pPr>
                        <a:spcBef>
                          <a:spcPct val="20000"/>
                        </a:spcBef>
                        <a:buClr>
                          <a:schemeClr val="accent2"/>
                        </a:buClr>
                        <a:buSzPct val="70000"/>
                        <a:buFont typeface="Wingdings" charset="2"/>
                        <a:defRPr kumimoji="1" sz="2100">
                          <a:solidFill>
                            <a:schemeClr val="tx1"/>
                          </a:solidFill>
                          <a:latin typeface="Verdana" charset="0"/>
                          <a:ea typeface="ＭＳ Ｐゴシック" charset="-128"/>
                        </a:defRPr>
                      </a:lvl2pPr>
                      <a:lvl3pPr>
                        <a:spcBef>
                          <a:spcPct val="20000"/>
                        </a:spcBef>
                        <a:buClr>
                          <a:schemeClr val="tx2"/>
                        </a:buClr>
                        <a:buSzPct val="65000"/>
                        <a:buFont typeface="Wingdings" charset="2"/>
                        <a:defRPr kumimoji="1" sz="2000">
                          <a:solidFill>
                            <a:schemeClr val="tx1"/>
                          </a:solidFill>
                          <a:latin typeface="Verdana" charset="0"/>
                          <a:ea typeface="ＭＳ Ｐゴシック" charset="-128"/>
                        </a:defRPr>
                      </a:lvl3pPr>
                      <a:lvl4pPr>
                        <a:spcBef>
                          <a:spcPct val="20000"/>
                        </a:spcBef>
                        <a:buClr>
                          <a:schemeClr val="accent2"/>
                        </a:buClr>
                        <a:buSzPct val="70000"/>
                        <a:buFont typeface="Wingdings" charset="2"/>
                        <a:defRPr kumimoji="1" sz="1700">
                          <a:solidFill>
                            <a:schemeClr val="tx1"/>
                          </a:solidFill>
                          <a:latin typeface="Verdana" charset="0"/>
                          <a:ea typeface="ＭＳ Ｐゴシック" charset="-128"/>
                        </a:defRPr>
                      </a:lvl4pPr>
                      <a:lvl5pPr>
                        <a:spcBef>
                          <a:spcPct val="20000"/>
                        </a:spcBef>
                        <a:buClr>
                          <a:schemeClr val="tx2"/>
                        </a:buClr>
                        <a:buSzPct val="60000"/>
                        <a:buFont typeface="Wingdings" charset="2"/>
                        <a:defRPr kumimoji="1" sz="1700">
                          <a:solidFill>
                            <a:schemeClr val="tx1"/>
                          </a:solidFill>
                          <a:latin typeface="Verdana" charset="0"/>
                          <a:ea typeface="ＭＳ Ｐゴシック" charset="-128"/>
                        </a:defRPr>
                      </a:lvl5pPr>
                      <a:lvl6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6pPr>
                      <a:lvl7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7pPr>
                      <a:lvl8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8pPr>
                      <a:lvl9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1" lang="en-US" altLang="ja-JP" sz="2000" b="0" i="0" u="none" strike="noStrike" cap="none" normalizeH="0" baseline="0" dirty="0">
                          <a:ln>
                            <a:noFill/>
                          </a:ln>
                          <a:solidFill>
                            <a:schemeClr val="tx1"/>
                          </a:solidFill>
                          <a:effectLst/>
                          <a:latin typeface="Verdana" charset="0"/>
                          <a:ea typeface="ＭＳ Ｐゴシック" charset="-128"/>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charset="2"/>
                        <a:defRPr kumimoji="1" sz="2500">
                          <a:solidFill>
                            <a:schemeClr val="tx1"/>
                          </a:solidFill>
                          <a:latin typeface="Verdana" charset="0"/>
                          <a:ea typeface="ＭＳ Ｐゴシック" charset="-128"/>
                        </a:defRPr>
                      </a:lvl1pPr>
                      <a:lvl2pPr>
                        <a:spcBef>
                          <a:spcPct val="20000"/>
                        </a:spcBef>
                        <a:buClr>
                          <a:schemeClr val="accent2"/>
                        </a:buClr>
                        <a:buSzPct val="70000"/>
                        <a:buFont typeface="Wingdings" charset="2"/>
                        <a:defRPr kumimoji="1" sz="2100">
                          <a:solidFill>
                            <a:schemeClr val="tx1"/>
                          </a:solidFill>
                          <a:latin typeface="Verdana" charset="0"/>
                          <a:ea typeface="ＭＳ Ｐゴシック" charset="-128"/>
                        </a:defRPr>
                      </a:lvl2pPr>
                      <a:lvl3pPr>
                        <a:spcBef>
                          <a:spcPct val="20000"/>
                        </a:spcBef>
                        <a:buClr>
                          <a:schemeClr val="tx2"/>
                        </a:buClr>
                        <a:buSzPct val="65000"/>
                        <a:buFont typeface="Wingdings" charset="2"/>
                        <a:defRPr kumimoji="1" sz="2000">
                          <a:solidFill>
                            <a:schemeClr val="tx1"/>
                          </a:solidFill>
                          <a:latin typeface="Verdana" charset="0"/>
                          <a:ea typeface="ＭＳ Ｐゴシック" charset="-128"/>
                        </a:defRPr>
                      </a:lvl3pPr>
                      <a:lvl4pPr>
                        <a:spcBef>
                          <a:spcPct val="20000"/>
                        </a:spcBef>
                        <a:buClr>
                          <a:schemeClr val="accent2"/>
                        </a:buClr>
                        <a:buSzPct val="70000"/>
                        <a:buFont typeface="Wingdings" charset="2"/>
                        <a:defRPr kumimoji="1" sz="1700">
                          <a:solidFill>
                            <a:schemeClr val="tx1"/>
                          </a:solidFill>
                          <a:latin typeface="Verdana" charset="0"/>
                          <a:ea typeface="ＭＳ Ｐゴシック" charset="-128"/>
                        </a:defRPr>
                      </a:lvl4pPr>
                      <a:lvl5pPr>
                        <a:spcBef>
                          <a:spcPct val="20000"/>
                        </a:spcBef>
                        <a:buClr>
                          <a:schemeClr val="tx2"/>
                        </a:buClr>
                        <a:buSzPct val="60000"/>
                        <a:buFont typeface="Wingdings" charset="2"/>
                        <a:defRPr kumimoji="1" sz="1700">
                          <a:solidFill>
                            <a:schemeClr val="tx1"/>
                          </a:solidFill>
                          <a:latin typeface="Verdana" charset="0"/>
                          <a:ea typeface="ＭＳ Ｐゴシック" charset="-128"/>
                        </a:defRPr>
                      </a:lvl5pPr>
                      <a:lvl6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6pPr>
                      <a:lvl7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7pPr>
                      <a:lvl8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8pPr>
                      <a:lvl9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1" lang="en-US" altLang="ja-JP" sz="2000" b="0" i="0" u="none" strike="noStrike" cap="none" normalizeH="0" baseline="0">
                          <a:ln>
                            <a:noFill/>
                          </a:ln>
                          <a:solidFill>
                            <a:schemeClr val="tx1"/>
                          </a:solidFill>
                          <a:effectLst/>
                          <a:latin typeface="Verdana" charset="0"/>
                          <a:ea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charset="2"/>
                        <a:defRPr kumimoji="1" sz="2500">
                          <a:solidFill>
                            <a:schemeClr val="tx1"/>
                          </a:solidFill>
                          <a:latin typeface="Verdana" charset="0"/>
                          <a:ea typeface="ＭＳ Ｐゴシック" charset="-128"/>
                        </a:defRPr>
                      </a:lvl1pPr>
                      <a:lvl2pPr>
                        <a:spcBef>
                          <a:spcPct val="20000"/>
                        </a:spcBef>
                        <a:buClr>
                          <a:schemeClr val="accent2"/>
                        </a:buClr>
                        <a:buSzPct val="70000"/>
                        <a:buFont typeface="Wingdings" charset="2"/>
                        <a:defRPr kumimoji="1" sz="2100">
                          <a:solidFill>
                            <a:schemeClr val="tx1"/>
                          </a:solidFill>
                          <a:latin typeface="Verdana" charset="0"/>
                          <a:ea typeface="ＭＳ Ｐゴシック" charset="-128"/>
                        </a:defRPr>
                      </a:lvl2pPr>
                      <a:lvl3pPr>
                        <a:spcBef>
                          <a:spcPct val="20000"/>
                        </a:spcBef>
                        <a:buClr>
                          <a:schemeClr val="tx2"/>
                        </a:buClr>
                        <a:buSzPct val="65000"/>
                        <a:buFont typeface="Wingdings" charset="2"/>
                        <a:defRPr kumimoji="1" sz="2000">
                          <a:solidFill>
                            <a:schemeClr val="tx1"/>
                          </a:solidFill>
                          <a:latin typeface="Verdana" charset="0"/>
                          <a:ea typeface="ＭＳ Ｐゴシック" charset="-128"/>
                        </a:defRPr>
                      </a:lvl3pPr>
                      <a:lvl4pPr>
                        <a:spcBef>
                          <a:spcPct val="20000"/>
                        </a:spcBef>
                        <a:buClr>
                          <a:schemeClr val="accent2"/>
                        </a:buClr>
                        <a:buSzPct val="70000"/>
                        <a:buFont typeface="Wingdings" charset="2"/>
                        <a:defRPr kumimoji="1" sz="1700">
                          <a:solidFill>
                            <a:schemeClr val="tx1"/>
                          </a:solidFill>
                          <a:latin typeface="Verdana" charset="0"/>
                          <a:ea typeface="ＭＳ Ｐゴシック" charset="-128"/>
                        </a:defRPr>
                      </a:lvl4pPr>
                      <a:lvl5pPr>
                        <a:spcBef>
                          <a:spcPct val="20000"/>
                        </a:spcBef>
                        <a:buClr>
                          <a:schemeClr val="tx2"/>
                        </a:buClr>
                        <a:buSzPct val="60000"/>
                        <a:buFont typeface="Wingdings" charset="2"/>
                        <a:defRPr kumimoji="1" sz="1700">
                          <a:solidFill>
                            <a:schemeClr val="tx1"/>
                          </a:solidFill>
                          <a:latin typeface="Verdana" charset="0"/>
                          <a:ea typeface="ＭＳ Ｐゴシック" charset="-128"/>
                        </a:defRPr>
                      </a:lvl5pPr>
                      <a:lvl6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6pPr>
                      <a:lvl7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7pPr>
                      <a:lvl8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8pPr>
                      <a:lvl9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1" lang="en-US" altLang="ja-JP" sz="2000" b="0" i="0" u="none" strike="noStrike" cap="none" normalizeH="0" baseline="0">
                          <a:ln>
                            <a:noFill/>
                          </a:ln>
                          <a:solidFill>
                            <a:schemeClr val="tx1"/>
                          </a:solidFill>
                          <a:effectLst/>
                          <a:latin typeface="Verdana"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charset="2"/>
                        <a:defRPr kumimoji="1" sz="2500">
                          <a:solidFill>
                            <a:schemeClr val="tx1"/>
                          </a:solidFill>
                          <a:latin typeface="Verdana" charset="0"/>
                          <a:ea typeface="ＭＳ Ｐゴシック" charset="-128"/>
                        </a:defRPr>
                      </a:lvl1pPr>
                      <a:lvl2pPr>
                        <a:spcBef>
                          <a:spcPct val="20000"/>
                        </a:spcBef>
                        <a:buClr>
                          <a:schemeClr val="accent2"/>
                        </a:buClr>
                        <a:buSzPct val="70000"/>
                        <a:buFont typeface="Wingdings" charset="2"/>
                        <a:defRPr kumimoji="1" sz="2100">
                          <a:solidFill>
                            <a:schemeClr val="tx1"/>
                          </a:solidFill>
                          <a:latin typeface="Verdana" charset="0"/>
                          <a:ea typeface="ＭＳ Ｐゴシック" charset="-128"/>
                        </a:defRPr>
                      </a:lvl2pPr>
                      <a:lvl3pPr>
                        <a:spcBef>
                          <a:spcPct val="20000"/>
                        </a:spcBef>
                        <a:buClr>
                          <a:schemeClr val="tx2"/>
                        </a:buClr>
                        <a:buSzPct val="65000"/>
                        <a:buFont typeface="Wingdings" charset="2"/>
                        <a:defRPr kumimoji="1" sz="2000">
                          <a:solidFill>
                            <a:schemeClr val="tx1"/>
                          </a:solidFill>
                          <a:latin typeface="Verdana" charset="0"/>
                          <a:ea typeface="ＭＳ Ｐゴシック" charset="-128"/>
                        </a:defRPr>
                      </a:lvl3pPr>
                      <a:lvl4pPr>
                        <a:spcBef>
                          <a:spcPct val="20000"/>
                        </a:spcBef>
                        <a:buClr>
                          <a:schemeClr val="accent2"/>
                        </a:buClr>
                        <a:buSzPct val="70000"/>
                        <a:buFont typeface="Wingdings" charset="2"/>
                        <a:defRPr kumimoji="1" sz="1700">
                          <a:solidFill>
                            <a:schemeClr val="tx1"/>
                          </a:solidFill>
                          <a:latin typeface="Verdana" charset="0"/>
                          <a:ea typeface="ＭＳ Ｐゴシック" charset="-128"/>
                        </a:defRPr>
                      </a:lvl4pPr>
                      <a:lvl5pPr>
                        <a:spcBef>
                          <a:spcPct val="20000"/>
                        </a:spcBef>
                        <a:buClr>
                          <a:schemeClr val="tx2"/>
                        </a:buClr>
                        <a:buSzPct val="60000"/>
                        <a:buFont typeface="Wingdings" charset="2"/>
                        <a:defRPr kumimoji="1" sz="1700">
                          <a:solidFill>
                            <a:schemeClr val="tx1"/>
                          </a:solidFill>
                          <a:latin typeface="Verdana" charset="0"/>
                          <a:ea typeface="ＭＳ Ｐゴシック" charset="-128"/>
                        </a:defRPr>
                      </a:lvl5pPr>
                      <a:lvl6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6pPr>
                      <a:lvl7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7pPr>
                      <a:lvl8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8pPr>
                      <a:lvl9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1" lang="en-US" altLang="ja-JP" sz="2000" b="0" i="0" u="none" strike="noStrike" cap="none" normalizeH="0" baseline="0">
                          <a:ln>
                            <a:noFill/>
                          </a:ln>
                          <a:solidFill>
                            <a:schemeClr val="tx1"/>
                          </a:solidFill>
                          <a:effectLst/>
                          <a:latin typeface="Verdana"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charset="2"/>
                        <a:defRPr kumimoji="1" sz="2500">
                          <a:solidFill>
                            <a:schemeClr val="tx1"/>
                          </a:solidFill>
                          <a:latin typeface="Verdana" charset="0"/>
                          <a:ea typeface="ＭＳ Ｐゴシック" charset="-128"/>
                        </a:defRPr>
                      </a:lvl1pPr>
                      <a:lvl2pPr>
                        <a:spcBef>
                          <a:spcPct val="20000"/>
                        </a:spcBef>
                        <a:buClr>
                          <a:schemeClr val="accent2"/>
                        </a:buClr>
                        <a:buSzPct val="70000"/>
                        <a:buFont typeface="Wingdings" charset="2"/>
                        <a:defRPr kumimoji="1" sz="2100">
                          <a:solidFill>
                            <a:schemeClr val="tx1"/>
                          </a:solidFill>
                          <a:latin typeface="Verdana" charset="0"/>
                          <a:ea typeface="ＭＳ Ｐゴシック" charset="-128"/>
                        </a:defRPr>
                      </a:lvl2pPr>
                      <a:lvl3pPr>
                        <a:spcBef>
                          <a:spcPct val="20000"/>
                        </a:spcBef>
                        <a:buClr>
                          <a:schemeClr val="tx2"/>
                        </a:buClr>
                        <a:buSzPct val="65000"/>
                        <a:buFont typeface="Wingdings" charset="2"/>
                        <a:defRPr kumimoji="1" sz="2000">
                          <a:solidFill>
                            <a:schemeClr val="tx1"/>
                          </a:solidFill>
                          <a:latin typeface="Verdana" charset="0"/>
                          <a:ea typeface="ＭＳ Ｐゴシック" charset="-128"/>
                        </a:defRPr>
                      </a:lvl3pPr>
                      <a:lvl4pPr>
                        <a:spcBef>
                          <a:spcPct val="20000"/>
                        </a:spcBef>
                        <a:buClr>
                          <a:schemeClr val="accent2"/>
                        </a:buClr>
                        <a:buSzPct val="70000"/>
                        <a:buFont typeface="Wingdings" charset="2"/>
                        <a:defRPr kumimoji="1" sz="1700">
                          <a:solidFill>
                            <a:schemeClr val="tx1"/>
                          </a:solidFill>
                          <a:latin typeface="Verdana" charset="0"/>
                          <a:ea typeface="ＭＳ Ｐゴシック" charset="-128"/>
                        </a:defRPr>
                      </a:lvl4pPr>
                      <a:lvl5pPr>
                        <a:spcBef>
                          <a:spcPct val="20000"/>
                        </a:spcBef>
                        <a:buClr>
                          <a:schemeClr val="tx2"/>
                        </a:buClr>
                        <a:buSzPct val="60000"/>
                        <a:buFont typeface="Wingdings" charset="2"/>
                        <a:defRPr kumimoji="1" sz="1700">
                          <a:solidFill>
                            <a:schemeClr val="tx1"/>
                          </a:solidFill>
                          <a:latin typeface="Verdana" charset="0"/>
                          <a:ea typeface="ＭＳ Ｐゴシック" charset="-128"/>
                        </a:defRPr>
                      </a:lvl5pPr>
                      <a:lvl6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6pPr>
                      <a:lvl7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7pPr>
                      <a:lvl8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8pPr>
                      <a:lvl9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1" lang="en-US" altLang="ja-JP" sz="2000" b="0" i="0" u="none" strike="noStrike" cap="none" normalizeH="0" baseline="0">
                          <a:ln>
                            <a:noFill/>
                          </a:ln>
                          <a:solidFill>
                            <a:schemeClr val="tx1"/>
                          </a:solidFill>
                          <a:effectLst/>
                          <a:latin typeface="Verdana" charset="0"/>
                          <a:ea typeface="ＭＳ Ｐゴシック" charset="-128"/>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charset="2"/>
                        <a:defRPr kumimoji="1" sz="2500">
                          <a:solidFill>
                            <a:schemeClr val="tx1"/>
                          </a:solidFill>
                          <a:latin typeface="Verdana" charset="0"/>
                          <a:ea typeface="ＭＳ Ｐゴシック" charset="-128"/>
                        </a:defRPr>
                      </a:lvl1pPr>
                      <a:lvl2pPr>
                        <a:spcBef>
                          <a:spcPct val="20000"/>
                        </a:spcBef>
                        <a:buClr>
                          <a:schemeClr val="accent2"/>
                        </a:buClr>
                        <a:buSzPct val="70000"/>
                        <a:buFont typeface="Wingdings" charset="2"/>
                        <a:defRPr kumimoji="1" sz="2100">
                          <a:solidFill>
                            <a:schemeClr val="tx1"/>
                          </a:solidFill>
                          <a:latin typeface="Verdana" charset="0"/>
                          <a:ea typeface="ＭＳ Ｐゴシック" charset="-128"/>
                        </a:defRPr>
                      </a:lvl2pPr>
                      <a:lvl3pPr>
                        <a:spcBef>
                          <a:spcPct val="20000"/>
                        </a:spcBef>
                        <a:buClr>
                          <a:schemeClr val="tx2"/>
                        </a:buClr>
                        <a:buSzPct val="65000"/>
                        <a:buFont typeface="Wingdings" charset="2"/>
                        <a:defRPr kumimoji="1" sz="2000">
                          <a:solidFill>
                            <a:schemeClr val="tx1"/>
                          </a:solidFill>
                          <a:latin typeface="Verdana" charset="0"/>
                          <a:ea typeface="ＭＳ Ｐゴシック" charset="-128"/>
                        </a:defRPr>
                      </a:lvl3pPr>
                      <a:lvl4pPr>
                        <a:spcBef>
                          <a:spcPct val="20000"/>
                        </a:spcBef>
                        <a:buClr>
                          <a:schemeClr val="accent2"/>
                        </a:buClr>
                        <a:buSzPct val="70000"/>
                        <a:buFont typeface="Wingdings" charset="2"/>
                        <a:defRPr kumimoji="1" sz="1700">
                          <a:solidFill>
                            <a:schemeClr val="tx1"/>
                          </a:solidFill>
                          <a:latin typeface="Verdana" charset="0"/>
                          <a:ea typeface="ＭＳ Ｐゴシック" charset="-128"/>
                        </a:defRPr>
                      </a:lvl4pPr>
                      <a:lvl5pPr>
                        <a:spcBef>
                          <a:spcPct val="20000"/>
                        </a:spcBef>
                        <a:buClr>
                          <a:schemeClr val="tx2"/>
                        </a:buClr>
                        <a:buSzPct val="60000"/>
                        <a:buFont typeface="Wingdings" charset="2"/>
                        <a:defRPr kumimoji="1" sz="1700">
                          <a:solidFill>
                            <a:schemeClr val="tx1"/>
                          </a:solidFill>
                          <a:latin typeface="Verdana" charset="0"/>
                          <a:ea typeface="ＭＳ Ｐゴシック" charset="-128"/>
                        </a:defRPr>
                      </a:lvl5pPr>
                      <a:lvl6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6pPr>
                      <a:lvl7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7pPr>
                      <a:lvl8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8pPr>
                      <a:lvl9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1" lang="en-US" altLang="ja-JP" sz="2000" b="0" i="0" u="none" strike="noStrike" cap="none" normalizeH="0" baseline="0">
                          <a:ln>
                            <a:noFill/>
                          </a:ln>
                          <a:solidFill>
                            <a:schemeClr val="tx1"/>
                          </a:solidFill>
                          <a:effectLst/>
                          <a:latin typeface="Verdana" charset="0"/>
                          <a:ea typeface="ＭＳ Ｐゴシック" charset="-128"/>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charset="2"/>
                        <a:defRPr kumimoji="1" sz="2500">
                          <a:solidFill>
                            <a:schemeClr val="tx1"/>
                          </a:solidFill>
                          <a:latin typeface="Verdana" charset="0"/>
                          <a:ea typeface="ＭＳ Ｐゴシック" charset="-128"/>
                        </a:defRPr>
                      </a:lvl1pPr>
                      <a:lvl2pPr>
                        <a:spcBef>
                          <a:spcPct val="20000"/>
                        </a:spcBef>
                        <a:buClr>
                          <a:schemeClr val="accent2"/>
                        </a:buClr>
                        <a:buSzPct val="70000"/>
                        <a:buFont typeface="Wingdings" charset="2"/>
                        <a:defRPr kumimoji="1" sz="2100">
                          <a:solidFill>
                            <a:schemeClr val="tx1"/>
                          </a:solidFill>
                          <a:latin typeface="Verdana" charset="0"/>
                          <a:ea typeface="ＭＳ Ｐゴシック" charset="-128"/>
                        </a:defRPr>
                      </a:lvl2pPr>
                      <a:lvl3pPr>
                        <a:spcBef>
                          <a:spcPct val="20000"/>
                        </a:spcBef>
                        <a:buClr>
                          <a:schemeClr val="tx2"/>
                        </a:buClr>
                        <a:buSzPct val="65000"/>
                        <a:buFont typeface="Wingdings" charset="2"/>
                        <a:defRPr kumimoji="1" sz="2000">
                          <a:solidFill>
                            <a:schemeClr val="tx1"/>
                          </a:solidFill>
                          <a:latin typeface="Verdana" charset="0"/>
                          <a:ea typeface="ＭＳ Ｐゴシック" charset="-128"/>
                        </a:defRPr>
                      </a:lvl3pPr>
                      <a:lvl4pPr>
                        <a:spcBef>
                          <a:spcPct val="20000"/>
                        </a:spcBef>
                        <a:buClr>
                          <a:schemeClr val="accent2"/>
                        </a:buClr>
                        <a:buSzPct val="70000"/>
                        <a:buFont typeface="Wingdings" charset="2"/>
                        <a:defRPr kumimoji="1" sz="1700">
                          <a:solidFill>
                            <a:schemeClr val="tx1"/>
                          </a:solidFill>
                          <a:latin typeface="Verdana" charset="0"/>
                          <a:ea typeface="ＭＳ Ｐゴシック" charset="-128"/>
                        </a:defRPr>
                      </a:lvl4pPr>
                      <a:lvl5pPr>
                        <a:spcBef>
                          <a:spcPct val="20000"/>
                        </a:spcBef>
                        <a:buClr>
                          <a:schemeClr val="tx2"/>
                        </a:buClr>
                        <a:buSzPct val="60000"/>
                        <a:buFont typeface="Wingdings" charset="2"/>
                        <a:defRPr kumimoji="1" sz="1700">
                          <a:solidFill>
                            <a:schemeClr val="tx1"/>
                          </a:solidFill>
                          <a:latin typeface="Verdana" charset="0"/>
                          <a:ea typeface="ＭＳ Ｐゴシック" charset="-128"/>
                        </a:defRPr>
                      </a:lvl5pPr>
                      <a:lvl6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6pPr>
                      <a:lvl7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7pPr>
                      <a:lvl8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8pPr>
                      <a:lvl9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1" lang="en-US" altLang="ja-JP" sz="2400" b="0" i="0" u="none" strike="noStrike" cap="none" normalizeH="0" baseline="0">
                          <a:ln>
                            <a:noFill/>
                          </a:ln>
                          <a:solidFill>
                            <a:schemeClr val="tx1"/>
                          </a:solidFill>
                          <a:effectLst/>
                          <a:latin typeface="Arial" charset="0"/>
                          <a:ea typeface="ＭＳ Ｐゴシック" charset="-128"/>
                        </a:rPr>
                        <a:t>…</a:t>
                      </a:r>
                      <a:endParaRPr kumimoji="1" lang="en-US" altLang="ja-JP" sz="2400" b="0" i="0" u="none" strike="noStrike" cap="none" normalizeH="0" baseline="0">
                        <a:ln>
                          <a:noFill/>
                        </a:ln>
                        <a:solidFill>
                          <a:schemeClr val="tx1"/>
                        </a:solidFill>
                        <a:effectLst/>
                        <a:latin typeface="Verdana"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charset="2"/>
                        <a:defRPr kumimoji="1" sz="2500">
                          <a:solidFill>
                            <a:schemeClr val="tx1"/>
                          </a:solidFill>
                          <a:latin typeface="Verdana" charset="0"/>
                          <a:ea typeface="ＭＳ Ｐゴシック" charset="-128"/>
                        </a:defRPr>
                      </a:lvl1pPr>
                      <a:lvl2pPr>
                        <a:spcBef>
                          <a:spcPct val="20000"/>
                        </a:spcBef>
                        <a:buClr>
                          <a:schemeClr val="accent2"/>
                        </a:buClr>
                        <a:buSzPct val="70000"/>
                        <a:buFont typeface="Wingdings" charset="2"/>
                        <a:defRPr kumimoji="1" sz="2100">
                          <a:solidFill>
                            <a:schemeClr val="tx1"/>
                          </a:solidFill>
                          <a:latin typeface="Verdana" charset="0"/>
                          <a:ea typeface="ＭＳ Ｐゴシック" charset="-128"/>
                        </a:defRPr>
                      </a:lvl2pPr>
                      <a:lvl3pPr>
                        <a:spcBef>
                          <a:spcPct val="20000"/>
                        </a:spcBef>
                        <a:buClr>
                          <a:schemeClr val="tx2"/>
                        </a:buClr>
                        <a:buSzPct val="65000"/>
                        <a:buFont typeface="Wingdings" charset="2"/>
                        <a:defRPr kumimoji="1" sz="2000">
                          <a:solidFill>
                            <a:schemeClr val="tx1"/>
                          </a:solidFill>
                          <a:latin typeface="Verdana" charset="0"/>
                          <a:ea typeface="ＭＳ Ｐゴシック" charset="-128"/>
                        </a:defRPr>
                      </a:lvl3pPr>
                      <a:lvl4pPr>
                        <a:spcBef>
                          <a:spcPct val="20000"/>
                        </a:spcBef>
                        <a:buClr>
                          <a:schemeClr val="accent2"/>
                        </a:buClr>
                        <a:buSzPct val="70000"/>
                        <a:buFont typeface="Wingdings" charset="2"/>
                        <a:defRPr kumimoji="1" sz="1700">
                          <a:solidFill>
                            <a:schemeClr val="tx1"/>
                          </a:solidFill>
                          <a:latin typeface="Verdana" charset="0"/>
                          <a:ea typeface="ＭＳ Ｐゴシック" charset="-128"/>
                        </a:defRPr>
                      </a:lvl4pPr>
                      <a:lvl5pPr>
                        <a:spcBef>
                          <a:spcPct val="20000"/>
                        </a:spcBef>
                        <a:buClr>
                          <a:schemeClr val="tx2"/>
                        </a:buClr>
                        <a:buSzPct val="60000"/>
                        <a:buFont typeface="Wingdings" charset="2"/>
                        <a:defRPr kumimoji="1" sz="1700">
                          <a:solidFill>
                            <a:schemeClr val="tx1"/>
                          </a:solidFill>
                          <a:latin typeface="Verdana" charset="0"/>
                          <a:ea typeface="ＭＳ Ｐゴシック" charset="-128"/>
                        </a:defRPr>
                      </a:lvl5pPr>
                      <a:lvl6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6pPr>
                      <a:lvl7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7pPr>
                      <a:lvl8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8pPr>
                      <a:lvl9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1" lang="en-US" altLang="ja-JP" sz="2000" b="0" i="0" u="none" strike="noStrike" cap="none" normalizeH="0" baseline="0">
                          <a:ln>
                            <a:noFill/>
                          </a:ln>
                          <a:solidFill>
                            <a:schemeClr val="tx1"/>
                          </a:solidFill>
                          <a:effectLst/>
                          <a:latin typeface="Verdana" charset="0"/>
                          <a:ea typeface="ＭＳ Ｐゴシック" charset="-128"/>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charset="2"/>
                        <a:defRPr kumimoji="1" sz="2500">
                          <a:solidFill>
                            <a:schemeClr val="tx1"/>
                          </a:solidFill>
                          <a:latin typeface="Verdana" charset="0"/>
                          <a:ea typeface="ＭＳ Ｐゴシック" charset="-128"/>
                        </a:defRPr>
                      </a:lvl1pPr>
                      <a:lvl2pPr>
                        <a:spcBef>
                          <a:spcPct val="20000"/>
                        </a:spcBef>
                        <a:buClr>
                          <a:schemeClr val="accent2"/>
                        </a:buClr>
                        <a:buSzPct val="70000"/>
                        <a:buFont typeface="Wingdings" charset="2"/>
                        <a:defRPr kumimoji="1" sz="2100">
                          <a:solidFill>
                            <a:schemeClr val="tx1"/>
                          </a:solidFill>
                          <a:latin typeface="Verdana" charset="0"/>
                          <a:ea typeface="ＭＳ Ｐゴシック" charset="-128"/>
                        </a:defRPr>
                      </a:lvl2pPr>
                      <a:lvl3pPr>
                        <a:spcBef>
                          <a:spcPct val="20000"/>
                        </a:spcBef>
                        <a:buClr>
                          <a:schemeClr val="tx2"/>
                        </a:buClr>
                        <a:buSzPct val="65000"/>
                        <a:buFont typeface="Wingdings" charset="2"/>
                        <a:defRPr kumimoji="1" sz="2000">
                          <a:solidFill>
                            <a:schemeClr val="tx1"/>
                          </a:solidFill>
                          <a:latin typeface="Verdana" charset="0"/>
                          <a:ea typeface="ＭＳ Ｐゴシック" charset="-128"/>
                        </a:defRPr>
                      </a:lvl3pPr>
                      <a:lvl4pPr>
                        <a:spcBef>
                          <a:spcPct val="20000"/>
                        </a:spcBef>
                        <a:buClr>
                          <a:schemeClr val="accent2"/>
                        </a:buClr>
                        <a:buSzPct val="70000"/>
                        <a:buFont typeface="Wingdings" charset="2"/>
                        <a:defRPr kumimoji="1" sz="1700">
                          <a:solidFill>
                            <a:schemeClr val="tx1"/>
                          </a:solidFill>
                          <a:latin typeface="Verdana" charset="0"/>
                          <a:ea typeface="ＭＳ Ｐゴシック" charset="-128"/>
                        </a:defRPr>
                      </a:lvl4pPr>
                      <a:lvl5pPr>
                        <a:spcBef>
                          <a:spcPct val="20000"/>
                        </a:spcBef>
                        <a:buClr>
                          <a:schemeClr val="tx2"/>
                        </a:buClr>
                        <a:buSzPct val="60000"/>
                        <a:buFont typeface="Wingdings" charset="2"/>
                        <a:defRPr kumimoji="1" sz="1700">
                          <a:solidFill>
                            <a:schemeClr val="tx1"/>
                          </a:solidFill>
                          <a:latin typeface="Verdana" charset="0"/>
                          <a:ea typeface="ＭＳ Ｐゴシック" charset="-128"/>
                        </a:defRPr>
                      </a:lvl5pPr>
                      <a:lvl6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6pPr>
                      <a:lvl7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7pPr>
                      <a:lvl8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8pPr>
                      <a:lvl9pPr fontAlgn="base">
                        <a:spcBef>
                          <a:spcPct val="20000"/>
                        </a:spcBef>
                        <a:spcAft>
                          <a:spcPct val="0"/>
                        </a:spcAft>
                        <a:buClr>
                          <a:schemeClr val="tx2"/>
                        </a:buClr>
                        <a:buSzPct val="60000"/>
                        <a:buFont typeface="Wingdings" charset="2"/>
                        <a:defRPr kumimoji="1" sz="1700">
                          <a:solidFill>
                            <a:schemeClr val="tx1"/>
                          </a:solidFill>
                          <a:latin typeface="Verdan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1" lang="en-US" altLang="ja-JP" sz="2000" b="0" i="0" u="none" strike="noStrike" cap="none" normalizeH="0" baseline="0" dirty="0">
                          <a:ln>
                            <a:noFill/>
                          </a:ln>
                          <a:solidFill>
                            <a:schemeClr val="tx1"/>
                          </a:solidFill>
                          <a:effectLst/>
                          <a:latin typeface="Verdana" charset="0"/>
                          <a:ea typeface="ＭＳ Ｐゴシック" charset="-128"/>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124"/>
          <p:cNvSpPr txBox="1">
            <a:spLocks noChangeArrowheads="1"/>
          </p:cNvSpPr>
          <p:nvPr/>
        </p:nvSpPr>
        <p:spPr bwMode="auto">
          <a:xfrm>
            <a:off x="1292224" y="3904967"/>
            <a:ext cx="1437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dirty="0"/>
              <a:t>State-Value </a:t>
            </a:r>
            <a:r>
              <a:rPr lang="en-US" altLang="ja-JP" i="1" dirty="0" smtClean="0"/>
              <a:t>V</a:t>
            </a:r>
            <a:endParaRPr lang="en-US" altLang="ja-JP" i="1" dirty="0"/>
          </a:p>
        </p:txBody>
      </p:sp>
      <p:sp>
        <p:nvSpPr>
          <p:cNvPr id="7" name="Line 125"/>
          <p:cNvSpPr>
            <a:spLocks noChangeShapeType="1"/>
          </p:cNvSpPr>
          <p:nvPr/>
        </p:nvSpPr>
        <p:spPr bwMode="auto">
          <a:xfrm>
            <a:off x="2443162" y="4230405"/>
            <a:ext cx="792162"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8" name="Line 126"/>
          <p:cNvSpPr>
            <a:spLocks noChangeShapeType="1"/>
          </p:cNvSpPr>
          <p:nvPr/>
        </p:nvSpPr>
        <p:spPr bwMode="auto">
          <a:xfrm>
            <a:off x="2978150" y="4192244"/>
            <a:ext cx="64817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9" name="Line 127"/>
          <p:cNvSpPr>
            <a:spLocks noChangeShapeType="1"/>
          </p:cNvSpPr>
          <p:nvPr/>
        </p:nvSpPr>
        <p:spPr bwMode="auto">
          <a:xfrm flipV="1">
            <a:off x="2978150" y="1815757"/>
            <a:ext cx="0" cy="2376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10" name="Text Box 128"/>
          <p:cNvSpPr txBox="1">
            <a:spLocks noChangeArrowheads="1"/>
          </p:cNvSpPr>
          <p:nvPr/>
        </p:nvSpPr>
        <p:spPr bwMode="auto">
          <a:xfrm>
            <a:off x="9428163" y="3917264"/>
            <a:ext cx="8059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dirty="0" smtClean="0"/>
              <a:t>State </a:t>
            </a:r>
            <a:r>
              <a:rPr lang="en-US" altLang="ja-JP" i="1" dirty="0" smtClean="0"/>
              <a:t>s</a:t>
            </a:r>
            <a:endParaRPr lang="en-US" altLang="ja-JP" i="1" dirty="0"/>
          </a:p>
        </p:txBody>
      </p:sp>
      <p:sp>
        <p:nvSpPr>
          <p:cNvPr id="11" name="Text Box 129"/>
          <p:cNvSpPr txBox="1">
            <a:spLocks noChangeArrowheads="1"/>
          </p:cNvSpPr>
          <p:nvPr/>
        </p:nvSpPr>
        <p:spPr bwMode="auto">
          <a:xfrm>
            <a:off x="2043113" y="1383957"/>
            <a:ext cx="1437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dirty="0" smtClean="0"/>
              <a:t>State-Value </a:t>
            </a:r>
            <a:r>
              <a:rPr lang="en-US" altLang="ja-JP" i="1" dirty="0" smtClean="0"/>
              <a:t>V</a:t>
            </a:r>
            <a:endParaRPr lang="en-US" altLang="ja-JP" i="1" dirty="0"/>
          </a:p>
        </p:txBody>
      </p:sp>
      <p:sp>
        <p:nvSpPr>
          <p:cNvPr id="12" name="Line 130"/>
          <p:cNvSpPr>
            <a:spLocks noChangeShapeType="1"/>
          </p:cNvSpPr>
          <p:nvPr/>
        </p:nvSpPr>
        <p:spPr bwMode="auto">
          <a:xfrm flipV="1">
            <a:off x="3267075" y="4049369"/>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13" name="Line 133"/>
          <p:cNvSpPr>
            <a:spLocks noChangeShapeType="1"/>
          </p:cNvSpPr>
          <p:nvPr/>
        </p:nvSpPr>
        <p:spPr bwMode="auto">
          <a:xfrm flipV="1">
            <a:off x="3914775" y="3473107"/>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14" name="Line 134"/>
          <p:cNvSpPr>
            <a:spLocks noChangeShapeType="1"/>
          </p:cNvSpPr>
          <p:nvPr/>
        </p:nvSpPr>
        <p:spPr bwMode="auto">
          <a:xfrm flipV="1">
            <a:off x="4562475" y="2607919"/>
            <a:ext cx="0"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15" name="Line 135"/>
          <p:cNvSpPr>
            <a:spLocks noChangeShapeType="1"/>
          </p:cNvSpPr>
          <p:nvPr/>
        </p:nvSpPr>
        <p:spPr bwMode="auto">
          <a:xfrm flipV="1">
            <a:off x="5138738" y="1672882"/>
            <a:ext cx="0" cy="2519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16" name="Line 136"/>
          <p:cNvSpPr>
            <a:spLocks noChangeShapeType="1"/>
          </p:cNvSpPr>
          <p:nvPr/>
        </p:nvSpPr>
        <p:spPr bwMode="auto">
          <a:xfrm flipV="1">
            <a:off x="6507163" y="3760444"/>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17" name="Line 137"/>
          <p:cNvSpPr>
            <a:spLocks noChangeShapeType="1"/>
          </p:cNvSpPr>
          <p:nvPr/>
        </p:nvSpPr>
        <p:spPr bwMode="auto">
          <a:xfrm flipV="1">
            <a:off x="7154863" y="4049369"/>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18" name="Line 138"/>
          <p:cNvSpPr>
            <a:spLocks noChangeShapeType="1"/>
          </p:cNvSpPr>
          <p:nvPr/>
        </p:nvSpPr>
        <p:spPr bwMode="auto">
          <a:xfrm flipV="1">
            <a:off x="8378825" y="3904907"/>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19" name="Line 139"/>
          <p:cNvSpPr>
            <a:spLocks noChangeShapeType="1"/>
          </p:cNvSpPr>
          <p:nvPr/>
        </p:nvSpPr>
        <p:spPr bwMode="auto">
          <a:xfrm flipV="1">
            <a:off x="9028113" y="4049369"/>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3" name="TextBox 2"/>
          <p:cNvSpPr txBox="1"/>
          <p:nvPr/>
        </p:nvSpPr>
        <p:spPr>
          <a:xfrm>
            <a:off x="8924924" y="2140448"/>
            <a:ext cx="2776855" cy="369332"/>
          </a:xfrm>
          <a:prstGeom prst="rect">
            <a:avLst/>
          </a:prstGeom>
          <a:noFill/>
        </p:spPr>
        <p:txBody>
          <a:bodyPr wrap="square" rtlCol="0">
            <a:spAutoFit/>
          </a:bodyPr>
          <a:lstStyle/>
          <a:p>
            <a:r>
              <a:rPr kumimoji="1" lang="en-US" altLang="ja-JP" dirty="0" smtClean="0"/>
              <a:t>If Q(</a:t>
            </a:r>
            <a:r>
              <a:rPr kumimoji="1" lang="en-US" altLang="ja-JP" dirty="0" err="1" smtClean="0"/>
              <a:t>s,a</a:t>
            </a:r>
            <a:r>
              <a:rPr kumimoji="1" lang="en-US" altLang="ja-JP" dirty="0" smtClean="0"/>
              <a:t>): become table</a:t>
            </a:r>
            <a:endParaRPr kumimoji="1" lang="ja-JP" altLang="en-US" dirty="0"/>
          </a:p>
        </p:txBody>
      </p:sp>
      <p:sp>
        <p:nvSpPr>
          <p:cNvPr id="20" name="TextBox 19"/>
          <p:cNvSpPr txBox="1"/>
          <p:nvPr/>
        </p:nvSpPr>
        <p:spPr>
          <a:xfrm>
            <a:off x="2483391" y="5598830"/>
            <a:ext cx="6562181" cy="369332"/>
          </a:xfrm>
          <a:prstGeom prst="rect">
            <a:avLst/>
          </a:prstGeom>
          <a:noFill/>
        </p:spPr>
        <p:txBody>
          <a:bodyPr wrap="none" rtlCol="0">
            <a:spAutoFit/>
          </a:bodyPr>
          <a:lstStyle/>
          <a:p>
            <a:pPr algn="ctr"/>
            <a:r>
              <a:rPr kumimoji="1" lang="en-US" altLang="ja-JP" dirty="0" smtClean="0"/>
              <a:t>If state has high dimension or continuous space, become intractable</a:t>
            </a:r>
            <a:endParaRPr kumimoji="1" lang="ja-JP" altLang="en-US" dirty="0"/>
          </a:p>
        </p:txBody>
      </p:sp>
    </p:spTree>
    <p:extLst>
      <p:ext uri="{BB962C8B-B14F-4D97-AF65-F5344CB8AC3E}">
        <p14:creationId xmlns:p14="http://schemas.microsoft.com/office/powerpoint/2010/main" val="1129566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Function Approximation of Value Function</a:t>
            </a:r>
            <a:endParaRPr kumimoji="1" lang="ja-JP" altLang="en-US" dirty="0"/>
          </a:p>
        </p:txBody>
      </p:sp>
      <p:sp>
        <p:nvSpPr>
          <p:cNvPr id="9" name="Line 77"/>
          <p:cNvSpPr>
            <a:spLocks noChangeShapeType="1"/>
          </p:cNvSpPr>
          <p:nvPr/>
        </p:nvSpPr>
        <p:spPr bwMode="auto">
          <a:xfrm>
            <a:off x="2967038" y="4213107"/>
            <a:ext cx="64817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11" name="Text Box 79"/>
          <p:cNvSpPr txBox="1">
            <a:spLocks noChangeArrowheads="1"/>
          </p:cNvSpPr>
          <p:nvPr/>
        </p:nvSpPr>
        <p:spPr bwMode="auto">
          <a:xfrm>
            <a:off x="9283701" y="4419482"/>
            <a:ext cx="8059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dirty="0" smtClean="0"/>
              <a:t>State </a:t>
            </a:r>
            <a:r>
              <a:rPr lang="en-US" altLang="ja-JP" i="1" dirty="0" smtClean="0"/>
              <a:t>s</a:t>
            </a:r>
            <a:endParaRPr lang="en-US" altLang="ja-JP" i="1" dirty="0"/>
          </a:p>
        </p:txBody>
      </p:sp>
      <p:sp>
        <p:nvSpPr>
          <p:cNvPr id="13" name="Freeform 89"/>
          <p:cNvSpPr>
            <a:spLocks/>
          </p:cNvSpPr>
          <p:nvPr/>
        </p:nvSpPr>
        <p:spPr bwMode="auto">
          <a:xfrm>
            <a:off x="3122613" y="1428632"/>
            <a:ext cx="6337300" cy="2760662"/>
          </a:xfrm>
          <a:custGeom>
            <a:avLst/>
            <a:gdLst>
              <a:gd name="T0" fmla="*/ 0 w 3992"/>
              <a:gd name="T1" fmla="*/ 1664 h 1739"/>
              <a:gd name="T2" fmla="*/ 91 w 3992"/>
              <a:gd name="T3" fmla="*/ 1664 h 1739"/>
              <a:gd name="T4" fmla="*/ 499 w 3992"/>
              <a:gd name="T5" fmla="*/ 1301 h 1739"/>
              <a:gd name="T6" fmla="*/ 908 w 3992"/>
              <a:gd name="T7" fmla="*/ 756 h 1739"/>
              <a:gd name="T8" fmla="*/ 1270 w 3992"/>
              <a:gd name="T9" fmla="*/ 121 h 1739"/>
              <a:gd name="T10" fmla="*/ 2178 w 3992"/>
              <a:gd name="T11" fmla="*/ 1482 h 1739"/>
              <a:gd name="T12" fmla="*/ 2586 w 3992"/>
              <a:gd name="T13" fmla="*/ 1664 h 1739"/>
              <a:gd name="T14" fmla="*/ 3312 w 3992"/>
              <a:gd name="T15" fmla="*/ 1573 h 1739"/>
              <a:gd name="T16" fmla="*/ 3765 w 3992"/>
              <a:gd name="T17" fmla="*/ 1664 h 1739"/>
              <a:gd name="T18" fmla="*/ 3992 w 3992"/>
              <a:gd name="T19" fmla="*/ 1618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92" h="1739">
                <a:moveTo>
                  <a:pt x="0" y="1664"/>
                </a:moveTo>
                <a:cubicBezTo>
                  <a:pt x="4" y="1694"/>
                  <a:pt x="8" y="1724"/>
                  <a:pt x="91" y="1664"/>
                </a:cubicBezTo>
                <a:cubicBezTo>
                  <a:pt x="174" y="1604"/>
                  <a:pt x="363" y="1452"/>
                  <a:pt x="499" y="1301"/>
                </a:cubicBezTo>
                <a:cubicBezTo>
                  <a:pt x="635" y="1150"/>
                  <a:pt x="780" y="953"/>
                  <a:pt x="908" y="756"/>
                </a:cubicBezTo>
                <a:cubicBezTo>
                  <a:pt x="1036" y="559"/>
                  <a:pt x="1058" y="0"/>
                  <a:pt x="1270" y="121"/>
                </a:cubicBezTo>
                <a:cubicBezTo>
                  <a:pt x="1482" y="242"/>
                  <a:pt x="1959" y="1225"/>
                  <a:pt x="2178" y="1482"/>
                </a:cubicBezTo>
                <a:cubicBezTo>
                  <a:pt x="2397" y="1739"/>
                  <a:pt x="2397" y="1649"/>
                  <a:pt x="2586" y="1664"/>
                </a:cubicBezTo>
                <a:cubicBezTo>
                  <a:pt x="2775" y="1679"/>
                  <a:pt x="3116" y="1573"/>
                  <a:pt x="3312" y="1573"/>
                </a:cubicBezTo>
                <a:cubicBezTo>
                  <a:pt x="3508" y="1573"/>
                  <a:pt x="3652" y="1657"/>
                  <a:pt x="3765" y="1664"/>
                </a:cubicBezTo>
                <a:cubicBezTo>
                  <a:pt x="3878" y="1671"/>
                  <a:pt x="3935" y="1644"/>
                  <a:pt x="3992" y="161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p:sp>
        <p:nvSpPr>
          <p:cNvPr id="14" name="Text Box 129"/>
          <p:cNvSpPr txBox="1">
            <a:spLocks noChangeArrowheads="1"/>
          </p:cNvSpPr>
          <p:nvPr/>
        </p:nvSpPr>
        <p:spPr bwMode="auto">
          <a:xfrm>
            <a:off x="2043113" y="1383957"/>
            <a:ext cx="1437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dirty="0" smtClean="0"/>
              <a:t>State-Value</a:t>
            </a:r>
            <a:r>
              <a:rPr lang="en-US" altLang="ja-JP" dirty="0"/>
              <a:t> </a:t>
            </a:r>
            <a:r>
              <a:rPr lang="en-US" altLang="ja-JP" i="1" dirty="0" smtClean="0"/>
              <a:t>V</a:t>
            </a:r>
            <a:endParaRPr lang="en-US" altLang="ja-JP" i="1" dirty="0"/>
          </a:p>
        </p:txBody>
      </p:sp>
      <p:sp>
        <p:nvSpPr>
          <p:cNvPr id="15" name="Line 127"/>
          <p:cNvSpPr>
            <a:spLocks noChangeShapeType="1"/>
          </p:cNvSpPr>
          <p:nvPr/>
        </p:nvSpPr>
        <p:spPr bwMode="auto">
          <a:xfrm flipV="1">
            <a:off x="2978150" y="1815757"/>
            <a:ext cx="0" cy="2376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ja-JP" altLang="en-US"/>
          </a:p>
        </p:txBody>
      </p:sp>
      <mc:AlternateContent xmlns:mc="http://schemas.openxmlformats.org/markup-compatibility/2006" xmlns:a14="http://schemas.microsoft.com/office/drawing/2010/main">
        <mc:Choice Requires="a14">
          <p:sp>
            <p:nvSpPr>
              <p:cNvPr id="4" name="TextBox 3"/>
              <p:cNvSpPr txBox="1"/>
              <p:nvPr/>
            </p:nvSpPr>
            <p:spPr>
              <a:xfrm>
                <a:off x="4109696" y="4596704"/>
                <a:ext cx="401173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charset="0"/>
                        </a:rPr>
                        <m:t>𝑉</m:t>
                      </m:r>
                      <m:d>
                        <m:dPr>
                          <m:ctrlPr>
                            <a:rPr kumimoji="1" lang="en-US" altLang="ja-JP" sz="2000" b="0" i="1" smtClean="0">
                              <a:latin typeface="Cambria Math" charset="0"/>
                            </a:rPr>
                          </m:ctrlPr>
                        </m:dPr>
                        <m:e>
                          <m:r>
                            <a:rPr kumimoji="1" lang="en-US" altLang="ja-JP" sz="2000" b="0" i="1" smtClean="0">
                              <a:latin typeface="Cambria Math" charset="0"/>
                            </a:rPr>
                            <m:t>𝑠</m:t>
                          </m:r>
                        </m:e>
                      </m:d>
                      <m:r>
                        <a:rPr kumimoji="1" lang="en-US" altLang="ja-JP" sz="2000" b="0" i="1" smtClean="0">
                          <a:latin typeface="Cambria Math" charset="0"/>
                        </a:rPr>
                        <m:t>=</m:t>
                      </m:r>
                      <m:r>
                        <a:rPr kumimoji="1" lang="en-US" altLang="ja-JP" sz="2000" b="0" i="1" smtClean="0">
                          <a:latin typeface="Cambria Math" charset="0"/>
                        </a:rPr>
                        <m:t>𝑓</m:t>
                      </m:r>
                      <m:d>
                        <m:dPr>
                          <m:ctrlPr>
                            <a:rPr kumimoji="1" lang="en-US" altLang="ja-JP" sz="2000" b="0" i="1" smtClean="0">
                              <a:latin typeface="Cambria Math" charset="0"/>
                            </a:rPr>
                          </m:ctrlPr>
                        </m:dPr>
                        <m:e>
                          <m:r>
                            <a:rPr kumimoji="1" lang="en-US" altLang="ja-JP" sz="2000" b="0" i="1" smtClean="0">
                              <a:latin typeface="Cambria Math" charset="0"/>
                            </a:rPr>
                            <m:t>𝑠</m:t>
                          </m:r>
                        </m:e>
                      </m:d>
                      <m:r>
                        <a:rPr kumimoji="1" lang="en-US" altLang="ja-JP" sz="2000" b="0" i="1" smtClean="0">
                          <a:latin typeface="Cambria Math" charset="0"/>
                        </a:rPr>
                        <m:t>  ,   </m:t>
                      </m:r>
                      <m:r>
                        <a:rPr kumimoji="1" lang="en-US" altLang="ja-JP" sz="2000" b="0" i="1" smtClean="0">
                          <a:latin typeface="Cambria Math" charset="0"/>
                        </a:rPr>
                        <m:t>𝑠</m:t>
                      </m:r>
                      <m:r>
                        <a:rPr kumimoji="1" lang="en-US" altLang="ja-JP" sz="2000" b="0" i="1" smtClean="0">
                          <a:latin typeface="Cambria Math" charset="0"/>
                        </a:rPr>
                        <m:t>=(</m:t>
                      </m:r>
                      <m:sSub>
                        <m:sSubPr>
                          <m:ctrlPr>
                            <a:rPr kumimoji="1" lang="en-US" altLang="ja-JP" sz="2000" b="0" i="1" smtClean="0">
                              <a:latin typeface="Cambria Math" charset="0"/>
                            </a:rPr>
                          </m:ctrlPr>
                        </m:sSubPr>
                        <m:e>
                          <m:r>
                            <a:rPr kumimoji="1" lang="en-US" altLang="ja-JP" sz="2000" b="0" i="1" smtClean="0">
                              <a:latin typeface="Cambria Math" charset="0"/>
                            </a:rPr>
                            <m:t>𝑥</m:t>
                          </m:r>
                        </m:e>
                        <m:sub>
                          <m:r>
                            <a:rPr kumimoji="1" lang="en-US" altLang="ja-JP" sz="2000" b="0" i="1" smtClean="0">
                              <a:latin typeface="Cambria Math" charset="0"/>
                            </a:rPr>
                            <m:t>0</m:t>
                          </m:r>
                        </m:sub>
                      </m:sSub>
                      <m:r>
                        <a:rPr kumimoji="1" lang="en-US" altLang="ja-JP" sz="2000" b="0" i="1" smtClean="0">
                          <a:latin typeface="Cambria Math" charset="0"/>
                        </a:rPr>
                        <m:t>,</m:t>
                      </m:r>
                      <m:sSub>
                        <m:sSubPr>
                          <m:ctrlPr>
                            <a:rPr kumimoji="1" lang="en-US" altLang="ja-JP" sz="2000" b="0" i="1" smtClean="0">
                              <a:latin typeface="Cambria Math" charset="0"/>
                            </a:rPr>
                          </m:ctrlPr>
                        </m:sSubPr>
                        <m:e>
                          <m:r>
                            <a:rPr kumimoji="1" lang="en-US" altLang="ja-JP" sz="2000" b="0" i="1" smtClean="0">
                              <a:latin typeface="Cambria Math" charset="0"/>
                            </a:rPr>
                            <m:t>𝑥</m:t>
                          </m:r>
                        </m:e>
                        <m:sub>
                          <m:r>
                            <a:rPr kumimoji="1" lang="en-US" altLang="ja-JP" sz="2000" b="0" i="1" smtClean="0">
                              <a:latin typeface="Cambria Math" charset="0"/>
                            </a:rPr>
                            <m:t>1</m:t>
                          </m:r>
                        </m:sub>
                      </m:sSub>
                      <m:r>
                        <a:rPr kumimoji="1" lang="en-US" altLang="ja-JP" sz="2000" b="0" i="1" smtClean="0">
                          <a:latin typeface="Cambria Math" charset="0"/>
                        </a:rPr>
                        <m:t>,…)</m:t>
                      </m:r>
                    </m:oMath>
                  </m:oMathPara>
                </a14:m>
                <a:endParaRPr kumimoji="1" lang="ja-JP" alt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4109696" y="4596704"/>
                <a:ext cx="4011739" cy="400110"/>
              </a:xfrm>
              <a:prstGeom prst="rect">
                <a:avLst/>
              </a:prstGeom>
              <a:blipFill rotWithShape="0">
                <a:blip r:embed="rId2"/>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476500" y="5380410"/>
                <a:ext cx="5674439" cy="369332"/>
              </a:xfrm>
              <a:prstGeom prst="rect">
                <a:avLst/>
              </a:prstGeom>
              <a:noFill/>
            </p:spPr>
            <p:txBody>
              <a:bodyPr wrap="none" rtlCol="0">
                <a:spAutoFit/>
              </a:bodyPr>
              <a:lstStyle/>
              <a:p>
                <a:r>
                  <a:rPr kumimoji="1" lang="en-US" altLang="ja-JP" dirty="0" smtClean="0"/>
                  <a:t>Linear model or general linear model may be chosen fo</a:t>
                </a:r>
                <a:r>
                  <a:rPr kumimoji="1" lang="en-US" altLang="ja-JP" dirty="0" smtClean="0"/>
                  <a:t>r </a:t>
                </a:r>
                <a14:m>
                  <m:oMath xmlns:m="http://schemas.openxmlformats.org/officeDocument/2006/math">
                    <m:r>
                      <a:rPr kumimoji="1" lang="en-US" altLang="ja-JP" i="1">
                        <a:latin typeface="Cambria Math" charset="0"/>
                      </a:rPr>
                      <m:t>𝑓</m:t>
                    </m:r>
                  </m:oMath>
                </a14:m>
                <a:r>
                  <a:rPr kumimoji="1" lang="en-US" altLang="ja-JP" dirty="0" smtClean="0"/>
                  <a:t> </a:t>
                </a:r>
                <a:endParaRPr kumimoji="1" lang="ja-JP" altLang="en-US" dirty="0"/>
              </a:p>
            </p:txBody>
          </p:sp>
        </mc:Choice>
        <mc:Fallback>
          <p:sp>
            <p:nvSpPr>
              <p:cNvPr id="7" name="TextBox 6"/>
              <p:cNvSpPr txBox="1">
                <a:spLocks noRot="1" noChangeAspect="1" noMove="1" noResize="1" noEditPoints="1" noAdjustHandles="1" noChangeArrowheads="1" noChangeShapeType="1" noTextEdit="1"/>
              </p:cNvSpPr>
              <p:nvPr/>
            </p:nvSpPr>
            <p:spPr>
              <a:xfrm>
                <a:off x="2476500" y="5380410"/>
                <a:ext cx="5674439" cy="369332"/>
              </a:xfrm>
              <a:prstGeom prst="rect">
                <a:avLst/>
              </a:prstGeom>
              <a:blipFill rotWithShape="0">
                <a:blip r:embed="rId3"/>
                <a:stretch>
                  <a:fillRect l="-859" t="-1000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36140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DQN</a:t>
            </a:r>
            <a:endParaRPr kumimoji="1" lang="ja-JP" altLang="en-US" dirty="0"/>
          </a:p>
        </p:txBody>
      </p:sp>
      <p:sp>
        <p:nvSpPr>
          <p:cNvPr id="3" name="Content Placeholder 2"/>
          <p:cNvSpPr>
            <a:spLocks noGrp="1"/>
          </p:cNvSpPr>
          <p:nvPr>
            <p:ph idx="1"/>
          </p:nvPr>
        </p:nvSpPr>
        <p:spPr/>
        <p:txBody>
          <a:bodyPr>
            <a:normAutofit/>
          </a:bodyPr>
          <a:lstStyle/>
          <a:p>
            <a:r>
              <a:rPr lang="en-US" altLang="ja-JP" dirty="0" smtClean="0"/>
              <a:t>Use CNN for function approximation of Action-Value function in Q-learning</a:t>
            </a:r>
          </a:p>
          <a:p>
            <a:r>
              <a:rPr lang="en-US" altLang="ja-JP" dirty="0" smtClean="0"/>
              <a:t>Using NN </a:t>
            </a:r>
            <a:r>
              <a:rPr lang="en-US" altLang="ja-JP" dirty="0"/>
              <a:t>for function approximation of </a:t>
            </a:r>
            <a:r>
              <a:rPr lang="en-US" altLang="ja-JP" dirty="0" smtClean="0"/>
              <a:t>Value </a:t>
            </a:r>
            <a:r>
              <a:rPr lang="en-US" altLang="ja-JP" dirty="0"/>
              <a:t>function </a:t>
            </a:r>
            <a:r>
              <a:rPr lang="en-US" altLang="ja-JP" dirty="0" smtClean="0"/>
              <a:t>is not new idea</a:t>
            </a:r>
          </a:p>
          <a:p>
            <a:pPr lvl="1"/>
            <a:r>
              <a:rPr kumimoji="1" lang="en-US" altLang="ja-JP" dirty="0" smtClean="0"/>
              <a:t>TD </a:t>
            </a:r>
            <a:r>
              <a:rPr kumimoji="1" lang="en-US" altLang="ja-JP" dirty="0" smtClean="0"/>
              <a:t>– Gammon [</a:t>
            </a:r>
            <a:r>
              <a:rPr kumimoji="1" lang="en-US" altLang="ja-JP" dirty="0" err="1" smtClean="0"/>
              <a:t>Tesauro</a:t>
            </a:r>
            <a:r>
              <a:rPr lang="en-US" altLang="ja-JP" dirty="0" smtClean="0"/>
              <a:t>, </a:t>
            </a:r>
            <a:r>
              <a:rPr kumimoji="1" lang="en-US" altLang="ja-JP" dirty="0" smtClean="0"/>
              <a:t> 1994</a:t>
            </a:r>
            <a:r>
              <a:rPr kumimoji="1" lang="en-US" altLang="ja-JP" dirty="0" smtClean="0"/>
              <a:t>]</a:t>
            </a:r>
          </a:p>
          <a:p>
            <a:pPr lvl="1"/>
            <a:endParaRPr kumimoji="1" lang="en-US" altLang="ja-JP" dirty="0" smtClean="0"/>
          </a:p>
          <a:p>
            <a:endParaRPr lang="en-US" altLang="ja-JP" dirty="0" smtClean="0"/>
          </a:p>
          <a:p>
            <a:r>
              <a:rPr lang="en-US" altLang="ja-JP" dirty="0" smtClean="0"/>
              <a:t>Q-learning is </a:t>
            </a:r>
            <a:r>
              <a:rPr lang="en-US" altLang="ja-JP" dirty="0" err="1" smtClean="0"/>
              <a:t>theoritically</a:t>
            </a:r>
            <a:r>
              <a:rPr lang="en-US" altLang="ja-JP" dirty="0" smtClean="0"/>
              <a:t> proven that it converge with linear function </a:t>
            </a:r>
            <a:br>
              <a:rPr lang="en-US" altLang="ja-JP" dirty="0" smtClean="0"/>
            </a:br>
            <a:r>
              <a:rPr lang="en-US" altLang="ja-JP" dirty="0" smtClean="0"/>
              <a:t>approximation, proper learning rate and sufficient exploration</a:t>
            </a:r>
            <a:endParaRPr lang="en-US" altLang="ja-JP" dirty="0" smtClean="0"/>
          </a:p>
          <a:p>
            <a:pPr marL="144000" indent="0">
              <a:buNone/>
            </a:pPr>
            <a:r>
              <a:rPr kumimoji="1" lang="ja-JP" altLang="en-US" dirty="0" smtClean="0"/>
              <a:t>→</a:t>
            </a:r>
            <a:r>
              <a:rPr kumimoji="1" lang="en-US" altLang="ja-JP" dirty="0" smtClean="0"/>
              <a:t> If using complicated non-linear model fo</a:t>
            </a:r>
            <a:r>
              <a:rPr lang="en-US" altLang="ja-JP" dirty="0" smtClean="0"/>
              <a:t>r function approximation, no guarantee</a:t>
            </a:r>
          </a:p>
          <a:p>
            <a:pPr marL="144000" indent="0">
              <a:buNone/>
            </a:pPr>
            <a:r>
              <a:rPr kumimoji="1" lang="ja-JP" altLang="en-US" dirty="0" smtClean="0"/>
              <a:t>→</a:t>
            </a:r>
            <a:r>
              <a:rPr kumimoji="1" lang="en-US" altLang="ja-JP" dirty="0" smtClean="0"/>
              <a:t> </a:t>
            </a:r>
            <a:r>
              <a:rPr lang="en-US" altLang="ja-JP" dirty="0"/>
              <a:t>But</a:t>
            </a:r>
            <a:r>
              <a:rPr lang="is-IS" altLang="ja-JP" dirty="0"/>
              <a:t>… </a:t>
            </a:r>
            <a:r>
              <a:rPr lang="en-US" altLang="ja-JP" dirty="0"/>
              <a:t>They did it </a:t>
            </a:r>
            <a:r>
              <a:rPr lang="en-US" altLang="ja-JP" dirty="0" smtClean="0"/>
              <a:t>!! ( with several technique)</a:t>
            </a:r>
            <a:endParaRPr lang="ja-JP" altLang="en-US" dirty="0"/>
          </a:p>
          <a:p>
            <a:pPr marL="144000" indent="0">
              <a:buNone/>
            </a:pPr>
            <a:endParaRPr kumimoji="1" lang="ja-JP" altLang="en-US" dirty="0" smtClean="0"/>
          </a:p>
        </p:txBody>
      </p:sp>
      <p:pic>
        <p:nvPicPr>
          <p:cNvPr id="4" name="Picture 3"/>
          <p:cNvPicPr>
            <a:picLocks noChangeAspect="1"/>
          </p:cNvPicPr>
          <p:nvPr/>
        </p:nvPicPr>
        <p:blipFill>
          <a:blip r:embed="rId3"/>
          <a:stretch>
            <a:fillRect/>
          </a:stretch>
        </p:blipFill>
        <p:spPr>
          <a:xfrm>
            <a:off x="9965871" y="3645479"/>
            <a:ext cx="2095500" cy="2504378"/>
          </a:xfrm>
          <a:prstGeom prst="rect">
            <a:avLst/>
          </a:prstGeom>
        </p:spPr>
      </p:pic>
      <p:sp>
        <p:nvSpPr>
          <p:cNvPr id="5" name="Right Arrow 4"/>
          <p:cNvSpPr/>
          <p:nvPr/>
        </p:nvSpPr>
        <p:spPr>
          <a:xfrm>
            <a:off x="1706881" y="2788133"/>
            <a:ext cx="718457"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TextBox 5"/>
          <p:cNvSpPr txBox="1"/>
          <p:nvPr/>
        </p:nvSpPr>
        <p:spPr>
          <a:xfrm>
            <a:off x="2612572" y="2759528"/>
            <a:ext cx="2266261"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rPr>
              <a:t>Then, what is NEW?</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831661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dirty="0" smtClean="0"/>
              <a:t>Experience Replay</a:t>
            </a:r>
            <a:endParaRPr kumimoji="1" lang="ja-JP" altLang="en-US" dirty="0"/>
          </a:p>
        </p:txBody>
      </p:sp>
      <p:sp>
        <p:nvSpPr>
          <p:cNvPr id="3" name="Content Placeholder 2"/>
          <p:cNvSpPr>
            <a:spLocks noGrp="1"/>
          </p:cNvSpPr>
          <p:nvPr>
            <p:ph idx="1"/>
          </p:nvPr>
        </p:nvSpPr>
        <p:spPr/>
        <p:txBody>
          <a:bodyPr>
            <a:normAutofit/>
          </a:bodyPr>
          <a:lstStyle/>
          <a:p>
            <a:pPr marL="0" indent="0">
              <a:buNone/>
            </a:pPr>
            <a:r>
              <a:rPr lang="en-US" altLang="ja-JP" dirty="0" smtClean="0">
                <a:solidFill>
                  <a:schemeClr val="tx1">
                    <a:lumMod val="65000"/>
                    <a:lumOff val="35000"/>
                  </a:schemeClr>
                </a:solidFill>
              </a:rPr>
              <a:t>Difficulty of DNN </a:t>
            </a:r>
            <a:r>
              <a:rPr lang="en-US" altLang="ja-JP" dirty="0" smtClean="0">
                <a:solidFill>
                  <a:schemeClr val="tx1">
                    <a:lumMod val="65000"/>
                    <a:lumOff val="35000"/>
                  </a:schemeClr>
                </a:solidFill>
              </a:rPr>
              <a:t>× RL</a:t>
            </a:r>
            <a:endParaRPr lang="en-US" altLang="ja-JP" dirty="0">
              <a:solidFill>
                <a:schemeClr val="tx1">
                  <a:lumMod val="65000"/>
                  <a:lumOff val="35000"/>
                </a:schemeClr>
              </a:solidFill>
            </a:endParaRPr>
          </a:p>
          <a:p>
            <a:pPr marL="85752"/>
            <a:r>
              <a:rPr lang="en-US" altLang="ja-JP" dirty="0" smtClean="0">
                <a:solidFill>
                  <a:schemeClr val="tx1">
                    <a:lumMod val="65000"/>
                    <a:lumOff val="35000"/>
                  </a:schemeClr>
                </a:solidFill>
              </a:rPr>
              <a:t>learning NN</a:t>
            </a:r>
            <a:r>
              <a:rPr lang="en-US" altLang="ja-JP" dirty="0">
                <a:solidFill>
                  <a:schemeClr val="tx1">
                    <a:lumMod val="65000"/>
                    <a:lumOff val="35000"/>
                  </a:schemeClr>
                </a:solidFill>
              </a:rPr>
              <a:t> </a:t>
            </a:r>
            <a:r>
              <a:rPr lang="en-US" altLang="ja-JP" dirty="0" smtClean="0">
                <a:solidFill>
                  <a:schemeClr val="tx1">
                    <a:lumMod val="65000"/>
                    <a:lumOff val="35000"/>
                  </a:schemeClr>
                </a:solidFill>
              </a:rPr>
              <a:t>requires </a:t>
            </a:r>
            <a:r>
              <a:rPr lang="en-US" altLang="ja-JP" dirty="0" smtClean="0">
                <a:solidFill>
                  <a:schemeClr val="tx1">
                    <a:lumMod val="65000"/>
                    <a:lumOff val="35000"/>
                  </a:schemeClr>
                </a:solidFill>
              </a:rPr>
              <a:t>data sample to be </a:t>
            </a:r>
            <a:r>
              <a:rPr lang="en-US" altLang="ja-JP" dirty="0" err="1" smtClean="0">
                <a:solidFill>
                  <a:schemeClr val="tx1">
                    <a:lumMod val="65000"/>
                    <a:lumOff val="35000"/>
                  </a:schemeClr>
                </a:solidFill>
              </a:rPr>
              <a:t>i.i.d</a:t>
            </a:r>
            <a:r>
              <a:rPr lang="en-US" altLang="ja-JP" dirty="0" smtClean="0">
                <a:solidFill>
                  <a:schemeClr val="tx1">
                    <a:lumMod val="65000"/>
                    <a:lumOff val="35000"/>
                  </a:schemeClr>
                </a:solidFill>
              </a:rPr>
              <a:t>.</a:t>
            </a:r>
            <a:endParaRPr lang="en-US" altLang="ja-JP" dirty="0">
              <a:solidFill>
                <a:schemeClr val="tx1">
                  <a:lumMod val="65000"/>
                  <a:lumOff val="35000"/>
                </a:schemeClr>
              </a:solidFill>
            </a:endParaRPr>
          </a:p>
          <a:p>
            <a:pPr marL="0" indent="0">
              <a:buNone/>
            </a:pPr>
            <a:r>
              <a:rPr lang="ja-JP" altLang="en-US" dirty="0" smtClean="0">
                <a:solidFill>
                  <a:schemeClr val="tx1">
                    <a:lumMod val="65000"/>
                    <a:lumOff val="35000"/>
                  </a:schemeClr>
                </a:solidFill>
              </a:rPr>
              <a:t>→</a:t>
            </a:r>
            <a:r>
              <a:rPr lang="en-US" altLang="ja-JP" dirty="0" smtClean="0">
                <a:solidFill>
                  <a:schemeClr val="tx1">
                    <a:lumMod val="65000"/>
                    <a:lumOff val="35000"/>
                  </a:schemeClr>
                </a:solidFill>
              </a:rPr>
              <a:t> But!!  In RL</a:t>
            </a:r>
            <a:r>
              <a:rPr lang="is-IS" altLang="ja-JP" dirty="0" smtClean="0">
                <a:solidFill>
                  <a:schemeClr val="tx1">
                    <a:lumMod val="65000"/>
                    <a:lumOff val="35000"/>
                  </a:schemeClr>
                </a:solidFill>
              </a:rPr>
              <a:t>…</a:t>
            </a:r>
            <a:endParaRPr lang="en-US" altLang="ja-JP" dirty="0" smtClean="0">
              <a:solidFill>
                <a:schemeClr val="tx1">
                  <a:lumMod val="65000"/>
                  <a:lumOff val="35000"/>
                </a:schemeClr>
              </a:solidFill>
            </a:endParaRPr>
          </a:p>
          <a:p>
            <a:pPr marL="525780" lvl="2">
              <a:lnSpc>
                <a:spcPct val="150000"/>
              </a:lnSpc>
            </a:pPr>
            <a:r>
              <a:rPr lang="en-US" altLang="ja-JP" sz="2000" dirty="0" smtClean="0">
                <a:solidFill>
                  <a:schemeClr val="tx1">
                    <a:lumMod val="65000"/>
                    <a:lumOff val="35000"/>
                  </a:schemeClr>
                </a:solidFill>
              </a:rPr>
              <a:t>Time-</a:t>
            </a:r>
            <a:r>
              <a:rPr lang="en-US" altLang="ja-JP" sz="2000" dirty="0">
                <a:solidFill>
                  <a:schemeClr val="tx1">
                    <a:lumMod val="65000"/>
                    <a:lumOff val="35000"/>
                  </a:schemeClr>
                </a:solidFill>
              </a:rPr>
              <a:t>s</a:t>
            </a:r>
            <a:r>
              <a:rPr lang="en-US" altLang="ja-JP" sz="2000" dirty="0" smtClean="0">
                <a:solidFill>
                  <a:schemeClr val="tx1">
                    <a:lumMod val="65000"/>
                    <a:lumOff val="35000"/>
                  </a:schemeClr>
                </a:solidFill>
              </a:rPr>
              <a:t>equential input (correlation in samples)</a:t>
            </a:r>
          </a:p>
          <a:p>
            <a:pPr marL="525780" lvl="2"/>
            <a:r>
              <a:rPr lang="en-US" altLang="ja-JP" sz="2000" dirty="0" smtClean="0">
                <a:solidFill>
                  <a:schemeClr val="tx1">
                    <a:lumMod val="65000"/>
                    <a:lumOff val="35000"/>
                  </a:schemeClr>
                </a:solidFill>
              </a:rPr>
              <a:t>Distribution of samples change with proceeding </a:t>
            </a:r>
            <a:endParaRPr lang="en-US" altLang="ja-JP" sz="2000" dirty="0" smtClean="0">
              <a:solidFill>
                <a:schemeClr val="tx1">
                  <a:lumMod val="65000"/>
                  <a:lumOff val="35000"/>
                </a:schemeClr>
              </a:solidFill>
            </a:endParaRPr>
          </a:p>
          <a:p>
            <a:pPr marL="711540" lvl="4"/>
            <a:r>
              <a:rPr lang="en-US" altLang="ja-JP" sz="2000" dirty="0" smtClean="0">
                <a:solidFill>
                  <a:schemeClr val="tx1">
                    <a:lumMod val="65000"/>
                    <a:lumOff val="35000"/>
                  </a:schemeClr>
                </a:solidFill>
              </a:rPr>
              <a:t>It may forget previous states</a:t>
            </a:r>
          </a:p>
          <a:p>
            <a:pPr marL="164052"/>
            <a:r>
              <a:rPr lang="en-US" altLang="ja-JP" dirty="0" smtClean="0">
                <a:solidFill>
                  <a:schemeClr val="tx1">
                    <a:lumMod val="65000"/>
                    <a:lumOff val="35000"/>
                  </a:schemeClr>
                </a:solidFill>
              </a:rPr>
              <a:t>It need enormous data samples</a:t>
            </a:r>
            <a:endParaRPr lang="en-US" altLang="ja-JP" dirty="0" smtClean="0">
              <a:solidFill>
                <a:schemeClr val="tx1">
                  <a:lumMod val="65000"/>
                  <a:lumOff val="35000"/>
                </a:schemeClr>
              </a:solidFill>
            </a:endParaRPr>
          </a:p>
          <a:p>
            <a:pPr lvl="1"/>
            <a:r>
              <a:rPr lang="en-US" altLang="ja-JP" sz="2000" dirty="0" smtClean="0">
                <a:solidFill>
                  <a:schemeClr val="tx1">
                    <a:lumMod val="65000"/>
                    <a:lumOff val="35000"/>
                  </a:schemeClr>
                </a:solidFill>
              </a:rPr>
              <a:t>It need much interaction </a:t>
            </a:r>
            <a:r>
              <a:rPr lang="en-US" altLang="ja-JP" sz="2000" dirty="0" smtClean="0">
                <a:solidFill>
                  <a:schemeClr val="tx1">
                    <a:lumMod val="65000"/>
                    <a:lumOff val="35000"/>
                  </a:schemeClr>
                </a:solidFill>
              </a:rPr>
              <a:t>with environment</a:t>
            </a:r>
            <a:endParaRPr lang="en-US" altLang="ja-JP" sz="2000" dirty="0">
              <a:solidFill>
                <a:schemeClr val="tx1">
                  <a:lumMod val="65000"/>
                  <a:lumOff val="35000"/>
                </a:schemeClr>
              </a:solidFill>
            </a:endParaRPr>
          </a:p>
          <a:p>
            <a:endParaRPr kumimoji="1" lang="ja-JP" altLang="en-US" dirty="0">
              <a:solidFill>
                <a:schemeClr val="tx1">
                  <a:lumMod val="65000"/>
                  <a:lumOff val="35000"/>
                </a:schemeClr>
              </a:solidFill>
            </a:endParaRPr>
          </a:p>
        </p:txBody>
      </p:sp>
      <p:sp>
        <p:nvSpPr>
          <p:cNvPr id="4" name="TextBox 3"/>
          <p:cNvSpPr txBox="1"/>
          <p:nvPr/>
        </p:nvSpPr>
        <p:spPr>
          <a:xfrm>
            <a:off x="11391900" y="2095500"/>
            <a:ext cx="184731" cy="369332"/>
          </a:xfrm>
          <a:prstGeom prst="rect">
            <a:avLst/>
          </a:prstGeom>
          <a:noFill/>
        </p:spPr>
        <p:txBody>
          <a:bodyPr wrap="none" rtlCol="0">
            <a:spAutoFit/>
          </a:bodyPr>
          <a:lstStyle/>
          <a:p>
            <a:endParaRPr kumimoji="1" lang="ja-JP" altLang="en-US" dirty="0"/>
          </a:p>
        </p:txBody>
      </p:sp>
      <p:sp>
        <p:nvSpPr>
          <p:cNvPr id="7" name="Right Arrow 6"/>
          <p:cNvSpPr/>
          <p:nvPr/>
        </p:nvSpPr>
        <p:spPr>
          <a:xfrm>
            <a:off x="7169946" y="3049035"/>
            <a:ext cx="60706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TextBox 7"/>
          <p:cNvSpPr txBox="1"/>
          <p:nvPr/>
        </p:nvSpPr>
        <p:spPr>
          <a:xfrm>
            <a:off x="8187690" y="2974565"/>
            <a:ext cx="2057400" cy="400110"/>
          </a:xfrm>
          <a:prstGeom prst="rect">
            <a:avLst/>
          </a:prstGeom>
          <a:noFill/>
        </p:spPr>
        <p:txBody>
          <a:bodyPr wrap="square" rtlCol="0">
            <a:spAutoFit/>
          </a:bodyPr>
          <a:lstStyle/>
          <a:p>
            <a:r>
              <a:rPr kumimoji="1" lang="en-US" altLang="ja-JP" sz="2000" dirty="0" smtClean="0"/>
              <a:t>Unstable</a:t>
            </a:r>
            <a:endParaRPr kumimoji="1" lang="ja-JP" altLang="en-US" sz="2000" dirty="0"/>
          </a:p>
        </p:txBody>
      </p:sp>
      <p:sp>
        <p:nvSpPr>
          <p:cNvPr id="9" name="Right Arrow 8"/>
          <p:cNvSpPr/>
          <p:nvPr/>
        </p:nvSpPr>
        <p:spPr>
          <a:xfrm>
            <a:off x="7169946" y="4352749"/>
            <a:ext cx="60706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TextBox 9"/>
          <p:cNvSpPr txBox="1"/>
          <p:nvPr/>
        </p:nvSpPr>
        <p:spPr>
          <a:xfrm>
            <a:off x="7961424" y="4317794"/>
            <a:ext cx="3430476" cy="400110"/>
          </a:xfrm>
          <a:prstGeom prst="rect">
            <a:avLst/>
          </a:prstGeom>
          <a:noFill/>
        </p:spPr>
        <p:txBody>
          <a:bodyPr wrap="square" rtlCol="0">
            <a:spAutoFit/>
          </a:bodyPr>
          <a:lstStyle/>
          <a:p>
            <a:r>
              <a:rPr kumimoji="1" lang="en-US" altLang="ja-JP" sz="2000"/>
              <a:t>T</a:t>
            </a:r>
            <a:r>
              <a:rPr kumimoji="1" lang="en-US" altLang="ja-JP" sz="2000" smtClean="0"/>
              <a:t>oo </a:t>
            </a:r>
            <a:r>
              <a:rPr kumimoji="1" lang="en-US" altLang="ja-JP" sz="2000" dirty="0" smtClean="0"/>
              <a:t>much time to get samples</a:t>
            </a:r>
            <a:endParaRPr kumimoji="1" lang="ja-JP" altLang="en-US" sz="2000" dirty="0"/>
          </a:p>
        </p:txBody>
      </p:sp>
      <p:sp>
        <p:nvSpPr>
          <p:cNvPr id="12" name="TextBox 11"/>
          <p:cNvSpPr txBox="1"/>
          <p:nvPr/>
        </p:nvSpPr>
        <p:spPr>
          <a:xfrm>
            <a:off x="2157591" y="5109355"/>
            <a:ext cx="7286675" cy="830997"/>
          </a:xfrm>
          <a:prstGeom prst="rect">
            <a:avLst/>
          </a:prstGeom>
          <a:noFill/>
        </p:spPr>
        <p:txBody>
          <a:bodyPr wrap="none" rtlCol="0">
            <a:spAutoFit/>
          </a:bodyPr>
          <a:lstStyle/>
          <a:p>
            <a:pPr lvl="1"/>
            <a:r>
              <a:rPr lang="en-US" altLang="ja-JP" sz="2400" dirty="0">
                <a:solidFill>
                  <a:schemeClr val="tx1">
                    <a:lumMod val="65000"/>
                    <a:lumOff val="35000"/>
                  </a:schemeClr>
                </a:solidFill>
              </a:rPr>
              <a:t>S</a:t>
            </a:r>
            <a:r>
              <a:rPr lang="en-US" altLang="ja-JP" sz="2400" dirty="0" smtClean="0">
                <a:solidFill>
                  <a:schemeClr val="tx1">
                    <a:lumMod val="65000"/>
                    <a:lumOff val="35000"/>
                  </a:schemeClr>
                </a:solidFill>
              </a:rPr>
              <a:t>ave </a:t>
            </a:r>
            <a:r>
              <a:rPr lang="en-US" altLang="ja-JP" sz="2400" dirty="0">
                <a:solidFill>
                  <a:schemeClr val="tx1">
                    <a:lumMod val="65000"/>
                    <a:lumOff val="35000"/>
                  </a:schemeClr>
                </a:solidFill>
              </a:rPr>
              <a:t>experience </a:t>
            </a:r>
            <a:r>
              <a:rPr lang="en-US" altLang="ja-JP" sz="2400" dirty="0" smtClean="0">
                <a:solidFill>
                  <a:schemeClr val="tx1">
                    <a:lumMod val="65000"/>
                    <a:lumOff val="35000"/>
                  </a:schemeClr>
                </a:solidFill>
              </a:rPr>
              <a:t>to somewhere </a:t>
            </a:r>
            <a:r>
              <a:rPr lang="en-US" altLang="ja-JP" sz="2400" dirty="0" smtClean="0">
                <a:solidFill>
                  <a:schemeClr val="tx1">
                    <a:lumMod val="65000"/>
                    <a:lumOff val="35000"/>
                  </a:schemeClr>
                </a:solidFill>
              </a:rPr>
              <a:t>(Replay buffer) </a:t>
            </a:r>
          </a:p>
          <a:p>
            <a:pPr lvl="1"/>
            <a:r>
              <a:rPr lang="en-US" altLang="ja-JP" sz="2400" dirty="0" smtClean="0">
                <a:solidFill>
                  <a:schemeClr val="tx1">
                    <a:lumMod val="65000"/>
                    <a:lumOff val="35000"/>
                  </a:schemeClr>
                </a:solidFill>
              </a:rPr>
              <a:t>And in update step, </a:t>
            </a:r>
            <a:r>
              <a:rPr lang="en-US" altLang="ja-JP" sz="2400" dirty="0" smtClean="0">
                <a:solidFill>
                  <a:schemeClr val="tx1">
                    <a:lumMod val="65000"/>
                    <a:lumOff val="35000"/>
                  </a:schemeClr>
                </a:solidFill>
              </a:rPr>
              <a:t>sample </a:t>
            </a:r>
            <a:r>
              <a:rPr lang="en-US" altLang="ja-JP" sz="2400" dirty="0" smtClean="0">
                <a:solidFill>
                  <a:schemeClr val="tx1">
                    <a:lumMod val="65000"/>
                    <a:lumOff val="35000"/>
                  </a:schemeClr>
                </a:solidFill>
              </a:rPr>
              <a:t>stochastically from buffer</a:t>
            </a:r>
          </a:p>
        </p:txBody>
      </p:sp>
      <p:sp>
        <p:nvSpPr>
          <p:cNvPr id="5" name="Right Arrow 4"/>
          <p:cNvSpPr/>
          <p:nvPr/>
        </p:nvSpPr>
        <p:spPr>
          <a:xfrm>
            <a:off x="1469571" y="5247267"/>
            <a:ext cx="688020" cy="555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3599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Q-learning with Experience Replay</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383957"/>
                <a:ext cx="10058400" cy="4775543"/>
              </a:xfrm>
            </p:spPr>
            <p:txBody>
              <a:bodyPr>
                <a:normAutofit/>
              </a:bodyPr>
              <a:lstStyle/>
              <a:p>
                <a:r>
                  <a:rPr lang="en-US" altLang="ja-JP" dirty="0" smtClean="0">
                    <a:solidFill>
                      <a:schemeClr val="tx1">
                        <a:lumMod val="75000"/>
                        <a:lumOff val="25000"/>
                      </a:schemeClr>
                    </a:solidFill>
                  </a:rPr>
                  <a:t>Update formula in Q-learning</a:t>
                </a:r>
                <a:r>
                  <a:rPr lang="ja-JP" altLang="en-US" dirty="0" smtClean="0">
                    <a:solidFill>
                      <a:schemeClr val="tx1">
                        <a:lumMod val="75000"/>
                        <a:lumOff val="25000"/>
                      </a:schemeClr>
                    </a:solidFill>
                  </a:rPr>
                  <a:t>（</a:t>
                </a:r>
                <a:r>
                  <a:rPr lang="en-US" altLang="ja-JP" dirty="0" smtClean="0">
                    <a:solidFill>
                      <a:schemeClr val="tx1">
                        <a:lumMod val="75000"/>
                        <a:lumOff val="25000"/>
                      </a:schemeClr>
                    </a:solidFill>
                  </a:rPr>
                  <a:t>Again</a:t>
                </a:r>
                <a:r>
                  <a:rPr lang="ja-JP" altLang="en-US" dirty="0" smtClean="0">
                    <a:solidFill>
                      <a:schemeClr val="tx1">
                        <a:lumMod val="75000"/>
                        <a:lumOff val="25000"/>
                      </a:schemeClr>
                    </a:solidFill>
                  </a:rPr>
                  <a:t>）</a:t>
                </a:r>
                <a:endParaRPr lang="ja-JP" altLang="en-US" dirty="0" smtClean="0">
                  <a:solidFill>
                    <a:schemeClr val="tx1">
                      <a:lumMod val="75000"/>
                      <a:lumOff val="25000"/>
                    </a:schemeClr>
                  </a:solidFill>
                </a:endParaRPr>
              </a:p>
              <a:p>
                <a:pPr marL="108000" indent="0">
                  <a:lnSpc>
                    <a:spcPct val="150000"/>
                  </a:lnSpc>
                  <a:buNone/>
                </a:pPr>
                <a14:m>
                  <m:oMathPara xmlns:m="http://schemas.openxmlformats.org/officeDocument/2006/math">
                    <m:oMathParaPr>
                      <m:jc m:val="centerGroup"/>
                    </m:oMathParaPr>
                    <m:oMath xmlns:m="http://schemas.openxmlformats.org/officeDocument/2006/math">
                      <m:sSup>
                        <m:sSupPr>
                          <m:ctrlPr>
                            <a:rPr lang="en-US" altLang="ja-JP" sz="2200" i="1">
                              <a:solidFill>
                                <a:schemeClr val="tx1">
                                  <a:lumMod val="75000"/>
                                  <a:lumOff val="25000"/>
                                </a:schemeClr>
                              </a:solidFill>
                            </a:rPr>
                          </m:ctrlPr>
                        </m:sSupPr>
                        <m:e>
                          <m:r>
                            <m:rPr>
                              <m:sty m:val="p"/>
                            </m:rPr>
                            <a:rPr lang="en-US" altLang="ja-JP" sz="2200">
                              <a:solidFill>
                                <a:schemeClr val="tx1">
                                  <a:lumMod val="75000"/>
                                  <a:lumOff val="25000"/>
                                </a:schemeClr>
                              </a:solidFill>
                            </a:rPr>
                            <m:t>Q</m:t>
                          </m:r>
                        </m:e>
                        <m:sup>
                          <m:r>
                            <a:rPr lang="en-US" altLang="ja-JP" sz="2200" i="1">
                              <a:solidFill>
                                <a:schemeClr val="tx1">
                                  <a:lumMod val="75000"/>
                                  <a:lumOff val="25000"/>
                                </a:schemeClr>
                              </a:solidFill>
                            </a:rPr>
                            <m:t>𝜋</m:t>
                          </m:r>
                        </m:sup>
                      </m:sSup>
                      <m:d>
                        <m:dPr>
                          <m:ctrlPr>
                            <a:rPr lang="en-US" altLang="ja-JP" sz="2200" i="1">
                              <a:solidFill>
                                <a:schemeClr val="tx1">
                                  <a:lumMod val="75000"/>
                                  <a:lumOff val="25000"/>
                                </a:schemeClr>
                              </a:solidFill>
                            </a:rPr>
                          </m:ctrlPr>
                        </m:dPr>
                        <m:e>
                          <m:r>
                            <a:rPr lang="en-US" altLang="ja-JP" sz="2200" i="1">
                              <a:solidFill>
                                <a:schemeClr val="tx1">
                                  <a:lumMod val="75000"/>
                                  <a:lumOff val="25000"/>
                                </a:schemeClr>
                              </a:solidFill>
                            </a:rPr>
                            <m:t>𝑠</m:t>
                          </m:r>
                          <m:r>
                            <a:rPr lang="en-US" altLang="ja-JP" sz="2200" i="1">
                              <a:solidFill>
                                <a:schemeClr val="tx1">
                                  <a:lumMod val="75000"/>
                                  <a:lumOff val="25000"/>
                                </a:schemeClr>
                              </a:solidFill>
                            </a:rPr>
                            <m:t>, </m:t>
                          </m:r>
                          <m:r>
                            <a:rPr lang="en-US" altLang="ja-JP" sz="2200" i="1">
                              <a:solidFill>
                                <a:schemeClr val="tx1">
                                  <a:lumMod val="75000"/>
                                  <a:lumOff val="25000"/>
                                </a:schemeClr>
                              </a:solidFill>
                            </a:rPr>
                            <m:t>𝑎</m:t>
                          </m:r>
                        </m:e>
                      </m:d>
                      <m:r>
                        <a:rPr lang="en-US" altLang="ja-JP" sz="2200" i="1">
                          <a:solidFill>
                            <a:schemeClr val="tx1">
                              <a:lumMod val="75000"/>
                              <a:lumOff val="25000"/>
                            </a:schemeClr>
                          </a:solidFill>
                        </a:rPr>
                        <m:t>←</m:t>
                      </m:r>
                      <m:r>
                        <a:rPr lang="en-US" altLang="ja-JP" sz="2200" i="1">
                          <a:solidFill>
                            <a:schemeClr val="tx1">
                              <a:lumMod val="75000"/>
                              <a:lumOff val="25000"/>
                            </a:schemeClr>
                          </a:solidFill>
                        </a:rPr>
                        <m:t>𝛼</m:t>
                      </m:r>
                      <m:sSup>
                        <m:sSupPr>
                          <m:ctrlPr>
                            <a:rPr lang="en-US" altLang="ja-JP" sz="2200" i="1">
                              <a:solidFill>
                                <a:schemeClr val="tx1">
                                  <a:lumMod val="75000"/>
                                  <a:lumOff val="25000"/>
                                </a:schemeClr>
                              </a:solidFill>
                            </a:rPr>
                          </m:ctrlPr>
                        </m:sSupPr>
                        <m:e>
                          <m:r>
                            <m:rPr>
                              <m:sty m:val="p"/>
                            </m:rPr>
                            <a:rPr lang="en-US" altLang="ja-JP" sz="2200">
                              <a:solidFill>
                                <a:schemeClr val="tx1">
                                  <a:lumMod val="75000"/>
                                  <a:lumOff val="25000"/>
                                </a:schemeClr>
                              </a:solidFill>
                            </a:rPr>
                            <m:t>Q</m:t>
                          </m:r>
                        </m:e>
                        <m:sup>
                          <m:r>
                            <a:rPr lang="en-US" altLang="ja-JP" sz="2200" i="1">
                              <a:solidFill>
                                <a:schemeClr val="tx1">
                                  <a:lumMod val="75000"/>
                                  <a:lumOff val="25000"/>
                                </a:schemeClr>
                              </a:solidFill>
                            </a:rPr>
                            <m:t>𝜋</m:t>
                          </m:r>
                        </m:sup>
                      </m:sSup>
                      <m:d>
                        <m:dPr>
                          <m:ctrlPr>
                            <a:rPr lang="en-US" altLang="ja-JP" sz="2200" i="1">
                              <a:solidFill>
                                <a:schemeClr val="tx1">
                                  <a:lumMod val="75000"/>
                                  <a:lumOff val="25000"/>
                                </a:schemeClr>
                              </a:solidFill>
                            </a:rPr>
                          </m:ctrlPr>
                        </m:dPr>
                        <m:e>
                          <m:r>
                            <a:rPr lang="en-US" altLang="ja-JP" sz="2200" i="1">
                              <a:solidFill>
                                <a:schemeClr val="tx1">
                                  <a:lumMod val="75000"/>
                                  <a:lumOff val="25000"/>
                                </a:schemeClr>
                              </a:solidFill>
                            </a:rPr>
                            <m:t>𝑠</m:t>
                          </m:r>
                          <m:r>
                            <a:rPr lang="en-US" altLang="ja-JP" sz="2200" i="1">
                              <a:solidFill>
                                <a:schemeClr val="tx1">
                                  <a:lumMod val="75000"/>
                                  <a:lumOff val="25000"/>
                                </a:schemeClr>
                              </a:solidFill>
                            </a:rPr>
                            <m:t>, </m:t>
                          </m:r>
                          <m:r>
                            <a:rPr lang="en-US" altLang="ja-JP" sz="2200" i="1">
                              <a:solidFill>
                                <a:schemeClr val="tx1">
                                  <a:lumMod val="75000"/>
                                  <a:lumOff val="25000"/>
                                </a:schemeClr>
                              </a:solidFill>
                            </a:rPr>
                            <m:t>𝑎</m:t>
                          </m:r>
                        </m:e>
                      </m:d>
                      <m:r>
                        <a:rPr lang="en-US" altLang="ja-JP" sz="2200" i="1">
                          <a:solidFill>
                            <a:schemeClr val="tx1">
                              <a:lumMod val="75000"/>
                              <a:lumOff val="25000"/>
                            </a:schemeClr>
                          </a:solidFill>
                        </a:rPr>
                        <m:t>+</m:t>
                      </m:r>
                      <m:d>
                        <m:dPr>
                          <m:ctrlPr>
                            <a:rPr lang="en-US" altLang="ja-JP" sz="2200" i="1">
                              <a:solidFill>
                                <a:schemeClr val="tx1">
                                  <a:lumMod val="75000"/>
                                  <a:lumOff val="25000"/>
                                </a:schemeClr>
                              </a:solidFill>
                            </a:rPr>
                          </m:ctrlPr>
                        </m:dPr>
                        <m:e>
                          <m:r>
                            <a:rPr lang="en-US" altLang="ja-JP" sz="2200" i="1">
                              <a:solidFill>
                                <a:schemeClr val="tx1">
                                  <a:lumMod val="75000"/>
                                  <a:lumOff val="25000"/>
                                </a:schemeClr>
                              </a:solidFill>
                            </a:rPr>
                            <m:t>1−</m:t>
                          </m:r>
                          <m:r>
                            <a:rPr lang="en-US" altLang="ja-JP" sz="2200" i="1">
                              <a:solidFill>
                                <a:schemeClr val="tx1">
                                  <a:lumMod val="75000"/>
                                  <a:lumOff val="25000"/>
                                </a:schemeClr>
                              </a:solidFill>
                            </a:rPr>
                            <m:t>𝛼</m:t>
                          </m:r>
                        </m:e>
                      </m:d>
                      <m:sSub>
                        <m:sSubPr>
                          <m:ctrlPr>
                            <a:rPr lang="en-US" altLang="ja-JP" sz="2200" i="1">
                              <a:solidFill>
                                <a:schemeClr val="tx1">
                                  <a:lumMod val="75000"/>
                                  <a:lumOff val="25000"/>
                                </a:schemeClr>
                              </a:solidFill>
                            </a:rPr>
                          </m:ctrlPr>
                        </m:sSubPr>
                        <m:e>
                          <m:r>
                            <a:rPr lang="en-US" altLang="ja-JP" sz="2200" i="1">
                              <a:solidFill>
                                <a:schemeClr val="tx1">
                                  <a:lumMod val="75000"/>
                                  <a:lumOff val="25000"/>
                                </a:schemeClr>
                              </a:solidFill>
                            </a:rPr>
                            <m:t>{</m:t>
                          </m:r>
                          <m:r>
                            <a:rPr lang="en-US" altLang="ja-JP" sz="2200" i="1">
                              <a:solidFill>
                                <a:schemeClr val="tx1">
                                  <a:lumMod val="75000"/>
                                  <a:lumOff val="25000"/>
                                </a:schemeClr>
                              </a:solidFill>
                            </a:rPr>
                            <m:t>𝑟</m:t>
                          </m:r>
                        </m:e>
                        <m:sub>
                          <m:r>
                            <a:rPr lang="en-US" altLang="ja-JP" sz="2200" i="1">
                              <a:solidFill>
                                <a:schemeClr val="tx1">
                                  <a:lumMod val="75000"/>
                                  <a:lumOff val="25000"/>
                                </a:schemeClr>
                              </a:solidFill>
                            </a:rPr>
                            <m:t>𝑡</m:t>
                          </m:r>
                          <m:r>
                            <a:rPr lang="en-US" altLang="ja-JP" sz="2200" i="1">
                              <a:solidFill>
                                <a:schemeClr val="tx1">
                                  <a:lumMod val="75000"/>
                                  <a:lumOff val="25000"/>
                                </a:schemeClr>
                              </a:solidFill>
                            </a:rPr>
                            <m:t> </m:t>
                          </m:r>
                        </m:sub>
                      </m:sSub>
                      <m:r>
                        <a:rPr lang="en-US" altLang="ja-JP" sz="2200" i="1">
                          <a:solidFill>
                            <a:schemeClr val="tx1">
                              <a:lumMod val="75000"/>
                              <a:lumOff val="25000"/>
                            </a:schemeClr>
                          </a:solidFill>
                        </a:rPr>
                        <m:t>+</m:t>
                      </m:r>
                      <m:r>
                        <a:rPr lang="en-US" altLang="ja-JP" sz="2200" i="1">
                          <a:solidFill>
                            <a:schemeClr val="tx1">
                              <a:lumMod val="75000"/>
                              <a:lumOff val="25000"/>
                            </a:schemeClr>
                          </a:solidFill>
                        </a:rPr>
                        <m:t>𝛾</m:t>
                      </m:r>
                      <m:func>
                        <m:funcPr>
                          <m:ctrlPr>
                            <a:rPr lang="en-US" altLang="ja-JP" sz="2200" i="1">
                              <a:solidFill>
                                <a:schemeClr val="tx1">
                                  <a:lumMod val="75000"/>
                                  <a:lumOff val="25000"/>
                                </a:schemeClr>
                              </a:solidFill>
                            </a:rPr>
                          </m:ctrlPr>
                        </m:funcPr>
                        <m:fName>
                          <m:limLow>
                            <m:limLowPr>
                              <m:ctrlPr>
                                <a:rPr lang="en-US" altLang="ja-JP" sz="2200" i="1">
                                  <a:solidFill>
                                    <a:schemeClr val="tx1">
                                      <a:lumMod val="75000"/>
                                      <a:lumOff val="25000"/>
                                    </a:schemeClr>
                                  </a:solidFill>
                                </a:rPr>
                              </m:ctrlPr>
                            </m:limLowPr>
                            <m:e>
                              <m:r>
                                <m:rPr>
                                  <m:sty m:val="p"/>
                                </m:rPr>
                                <a:rPr lang="en-US" altLang="ja-JP" sz="2200">
                                  <a:solidFill>
                                    <a:schemeClr val="tx1">
                                      <a:lumMod val="75000"/>
                                      <a:lumOff val="25000"/>
                                    </a:schemeClr>
                                  </a:solidFill>
                                </a:rPr>
                                <m:t>max</m:t>
                              </m:r>
                            </m:e>
                            <m:lim>
                              <m:r>
                                <a:rPr lang="en-US" altLang="ja-JP" sz="2200" i="1">
                                  <a:solidFill>
                                    <a:schemeClr val="tx1">
                                      <a:lumMod val="75000"/>
                                      <a:lumOff val="25000"/>
                                    </a:schemeClr>
                                  </a:solidFill>
                                </a:rPr>
                                <m:t>𝑎</m:t>
                              </m:r>
                              <m:r>
                                <a:rPr lang="en-US" altLang="ja-JP" sz="2200" i="1">
                                  <a:solidFill>
                                    <a:schemeClr val="tx1">
                                      <a:lumMod val="75000"/>
                                      <a:lumOff val="25000"/>
                                    </a:schemeClr>
                                  </a:solidFill>
                                </a:rPr>
                                <m:t>′</m:t>
                              </m:r>
                            </m:lim>
                          </m:limLow>
                        </m:fName>
                        <m:e>
                          <m:r>
                            <a:rPr lang="en-US" altLang="ja-JP" sz="2200" i="1">
                              <a:solidFill>
                                <a:schemeClr val="tx1">
                                  <a:lumMod val="75000"/>
                                  <a:lumOff val="25000"/>
                                </a:schemeClr>
                              </a:solidFill>
                            </a:rPr>
                            <m:t>𝑄</m:t>
                          </m:r>
                          <m:r>
                            <a:rPr lang="en-US" altLang="ja-JP" sz="2200" i="1">
                              <a:solidFill>
                                <a:schemeClr val="tx1">
                                  <a:lumMod val="75000"/>
                                  <a:lumOff val="25000"/>
                                </a:schemeClr>
                              </a:solidFill>
                            </a:rPr>
                            <m:t>(</m:t>
                          </m:r>
                          <m:sSup>
                            <m:sSupPr>
                              <m:ctrlPr>
                                <a:rPr lang="en-US" altLang="ja-JP" sz="2200" i="1">
                                  <a:solidFill>
                                    <a:schemeClr val="tx1">
                                      <a:lumMod val="75000"/>
                                      <a:lumOff val="25000"/>
                                    </a:schemeClr>
                                  </a:solidFill>
                                </a:rPr>
                              </m:ctrlPr>
                            </m:sSupPr>
                            <m:e>
                              <m:r>
                                <a:rPr lang="en-US" altLang="ja-JP" sz="2200" i="1">
                                  <a:solidFill>
                                    <a:schemeClr val="tx1">
                                      <a:lumMod val="75000"/>
                                      <a:lumOff val="25000"/>
                                    </a:schemeClr>
                                  </a:solidFill>
                                </a:rPr>
                                <m:t>𝑠</m:t>
                              </m:r>
                            </m:e>
                            <m:sup>
                              <m:r>
                                <a:rPr lang="en-US" altLang="ja-JP" sz="2200" i="1">
                                  <a:solidFill>
                                    <a:schemeClr val="tx1">
                                      <a:lumMod val="75000"/>
                                      <a:lumOff val="25000"/>
                                    </a:schemeClr>
                                  </a:solidFill>
                                </a:rPr>
                                <m:t>′</m:t>
                              </m:r>
                            </m:sup>
                          </m:sSup>
                          <m:r>
                            <a:rPr lang="en-US" altLang="ja-JP" sz="2200" i="1">
                              <a:solidFill>
                                <a:schemeClr val="tx1">
                                  <a:lumMod val="75000"/>
                                  <a:lumOff val="25000"/>
                                </a:schemeClr>
                              </a:solidFill>
                            </a:rPr>
                            <m:t>,</m:t>
                          </m:r>
                          <m:sSup>
                            <m:sSupPr>
                              <m:ctrlPr>
                                <a:rPr lang="en-US" altLang="ja-JP" sz="2200" i="1">
                                  <a:solidFill>
                                    <a:schemeClr val="tx1">
                                      <a:lumMod val="75000"/>
                                      <a:lumOff val="25000"/>
                                    </a:schemeClr>
                                  </a:solidFill>
                                </a:rPr>
                              </m:ctrlPr>
                            </m:sSupPr>
                            <m:e>
                              <m:r>
                                <a:rPr lang="en-US" altLang="ja-JP" sz="2200" i="1">
                                  <a:solidFill>
                                    <a:schemeClr val="tx1">
                                      <a:lumMod val="75000"/>
                                      <a:lumOff val="25000"/>
                                    </a:schemeClr>
                                  </a:solidFill>
                                </a:rPr>
                                <m:t>𝑎</m:t>
                              </m:r>
                            </m:e>
                            <m:sup>
                              <m:r>
                                <a:rPr lang="en-US" altLang="ja-JP" sz="2200" i="1">
                                  <a:solidFill>
                                    <a:schemeClr val="tx1">
                                      <a:lumMod val="75000"/>
                                      <a:lumOff val="25000"/>
                                    </a:schemeClr>
                                  </a:solidFill>
                                </a:rPr>
                                <m:t>′</m:t>
                              </m:r>
                            </m:sup>
                          </m:sSup>
                          <m:r>
                            <a:rPr lang="en-US" altLang="ja-JP" sz="2200" i="1">
                              <a:solidFill>
                                <a:schemeClr val="tx1">
                                  <a:lumMod val="75000"/>
                                  <a:lumOff val="25000"/>
                                </a:schemeClr>
                              </a:solidFill>
                            </a:rPr>
                            <m:t>)</m:t>
                          </m:r>
                        </m:e>
                      </m:func>
                      <m:r>
                        <a:rPr lang="en-US" altLang="ja-JP" sz="2200" i="1">
                          <a:solidFill>
                            <a:schemeClr val="tx1">
                              <a:lumMod val="75000"/>
                              <a:lumOff val="25000"/>
                            </a:schemeClr>
                          </a:solidFill>
                        </a:rPr>
                        <m:t>}</m:t>
                      </m:r>
                    </m:oMath>
                  </m:oMathPara>
                </a14:m>
                <a:endParaRPr lang="en-US" altLang="ja-JP" sz="2200" dirty="0" smtClean="0">
                  <a:solidFill>
                    <a:schemeClr val="tx1">
                      <a:lumMod val="75000"/>
                      <a:lumOff val="25000"/>
                    </a:schemeClr>
                  </a:solidFill>
                </a:endParaRPr>
              </a:p>
              <a:p>
                <a:r>
                  <a:rPr lang="en-US" altLang="ja-JP" dirty="0" err="1"/>
                  <a:t>Characterstics</a:t>
                </a:r>
                <a:r>
                  <a:rPr lang="en-US" altLang="ja-JP" dirty="0"/>
                  <a:t> of </a:t>
                </a:r>
                <a:r>
                  <a:rPr lang="en-US" altLang="ja-JP" dirty="0" smtClean="0"/>
                  <a:t>Q-learning</a:t>
                </a:r>
              </a:p>
              <a:p>
                <a:pPr lvl="1"/>
                <a:r>
                  <a:rPr lang="en-US" altLang="ja-JP" sz="2000" dirty="0" smtClean="0">
                    <a:solidFill>
                      <a:schemeClr val="tx1">
                        <a:lumMod val="75000"/>
                        <a:lumOff val="25000"/>
                      </a:schemeClr>
                    </a:solidFill>
                  </a:rPr>
                  <a:t>Only using </a:t>
                </a:r>
                <a:r>
                  <a:rPr lang="en-US" altLang="ja-JP" sz="2000" dirty="0"/>
                  <a:t>(</a:t>
                </a:r>
                <a14:m>
                  <m:oMath xmlns:m="http://schemas.openxmlformats.org/officeDocument/2006/math">
                    <m:r>
                      <a:rPr lang="en-US" altLang="ja-JP" sz="2000" i="1"/>
                      <m:t>𝑠</m:t>
                    </m:r>
                    <m:r>
                      <a:rPr lang="en-US" altLang="ja-JP" sz="2000" i="1"/>
                      <m:t>, </m:t>
                    </m:r>
                    <m:r>
                      <a:rPr lang="en-US" altLang="ja-JP" sz="2000" i="1"/>
                      <m:t>𝑎</m:t>
                    </m:r>
                    <m:r>
                      <a:rPr lang="en-US" altLang="ja-JP" sz="2000"/>
                      <m:t>,</m:t>
                    </m:r>
                    <m:r>
                      <a:rPr lang="en-US" altLang="ja-JP" sz="2000" i="1"/>
                      <m:t>𝑟</m:t>
                    </m:r>
                    <m:r>
                      <a:rPr lang="en-US" altLang="ja-JP" sz="2000" i="1"/>
                      <m:t>. </m:t>
                    </m:r>
                    <m:r>
                      <a:rPr lang="en-US" altLang="ja-JP" sz="2000" i="1"/>
                      <m:t>𝑠</m:t>
                    </m:r>
                    <m:r>
                      <a:rPr lang="en-US" altLang="ja-JP" sz="2000" i="1"/>
                      <m:t>′)</m:t>
                    </m:r>
                    <m:r>
                      <a:rPr lang="en-US" altLang="ja-JP" sz="2000" b="0" i="0" smtClean="0">
                        <a:latin typeface="Cambria Math" charset="0"/>
                      </a:rPr>
                      <m:t> </m:t>
                    </m:r>
                  </m:oMath>
                </a14:m>
                <a:r>
                  <a:rPr lang="ja-JP" altLang="en-US" sz="2000" dirty="0" smtClean="0">
                    <a:solidFill>
                      <a:schemeClr val="tx1">
                        <a:lumMod val="75000"/>
                        <a:lumOff val="25000"/>
                      </a:schemeClr>
                    </a:solidFill>
                  </a:rPr>
                  <a:t>→</a:t>
                </a:r>
                <a:r>
                  <a:rPr lang="en-US" altLang="ja-JP" sz="2000" dirty="0" smtClean="0">
                    <a:solidFill>
                      <a:schemeClr val="tx1">
                        <a:lumMod val="75000"/>
                        <a:lumOff val="25000"/>
                      </a:schemeClr>
                    </a:solidFill>
                  </a:rPr>
                  <a:t> not depend on old policy (off-policy </a:t>
                </a:r>
                <a:r>
                  <a:rPr lang="en-US" altLang="ja-JP" sz="2000" dirty="0" smtClean="0">
                    <a:solidFill>
                      <a:schemeClr val="tx1">
                        <a:lumMod val="75000"/>
                        <a:lumOff val="25000"/>
                      </a:schemeClr>
                    </a:solidFill>
                  </a:rPr>
                  <a:t>sample)</a:t>
                </a:r>
                <a:endParaRPr lang="en-US" altLang="ja-JP" sz="2000" dirty="0">
                  <a:solidFill>
                    <a:schemeClr val="tx1">
                      <a:lumMod val="75000"/>
                      <a:lumOff val="25000"/>
                    </a:schemeClr>
                  </a:solidFill>
                </a:endParaRPr>
              </a:p>
              <a:p>
                <a:pPr lvl="1"/>
                <a:r>
                  <a:rPr lang="en-US" altLang="ja-JP" sz="2000" dirty="0" smtClean="0"/>
                  <a:t>(</a:t>
                </a:r>
                <a:r>
                  <a:rPr lang="en-US" altLang="ja-JP" sz="2000" dirty="0"/>
                  <a:t>s, a, r, s</a:t>
                </a:r>
                <a:r>
                  <a:rPr lang="en-US" altLang="ja-JP" sz="2000" dirty="0" smtClean="0"/>
                  <a:t>′) can fed arbitrary order if sample can be given infinitely</a:t>
                </a:r>
                <a:endParaRPr lang="en-US" altLang="ja-JP" sz="2000" dirty="0" smtClean="0">
                  <a:solidFill>
                    <a:schemeClr val="tx1">
                      <a:lumMod val="75000"/>
                      <a:lumOff val="25000"/>
                    </a:schemeClr>
                  </a:solidFill>
                </a:endParaRPr>
              </a:p>
              <a:p>
                <a:pPr marL="345168" lvl="1" indent="0">
                  <a:buNone/>
                </a:pPr>
                <a:endParaRPr lang="en-US" altLang="ja-JP" dirty="0"/>
              </a:p>
              <a:p>
                <a:pPr marL="345168" lvl="1" indent="0">
                  <a:buNone/>
                </a:pPr>
                <a:endParaRPr lang="en-US" altLang="ja-JP" dirty="0"/>
              </a:p>
              <a:p>
                <a:pPr lvl="1"/>
                <a:endParaRPr lang="en-US" altLang="ja-JP" dirty="0" smtClean="0">
                  <a:solidFill>
                    <a:schemeClr val="tx1">
                      <a:lumMod val="75000"/>
                      <a:lumOff val="25000"/>
                    </a:schemeClr>
                  </a:solidFill>
                </a:endParaRPr>
              </a:p>
              <a:p>
                <a:pPr lvl="1"/>
                <a:r>
                  <a:rPr lang="en-US" altLang="ja-JP" sz="2000" dirty="0"/>
                  <a:t>Save experience sample </a:t>
                </a:r>
                <a:r>
                  <a:rPr lang="en-US" altLang="ja-JP" sz="2000" dirty="0" smtClean="0"/>
                  <a:t> (</a:t>
                </a:r>
                <a14:m>
                  <m:oMath xmlns:m="http://schemas.openxmlformats.org/officeDocument/2006/math">
                    <m:r>
                      <a:rPr lang="en-US" altLang="ja-JP" sz="2000" i="1">
                        <a:latin typeface="Cambria Math" charset="0"/>
                      </a:rPr>
                      <m:t>𝑠</m:t>
                    </m:r>
                    <m:r>
                      <a:rPr lang="en-US" altLang="ja-JP" sz="2000" i="1">
                        <a:latin typeface="Cambria Math" charset="0"/>
                      </a:rPr>
                      <m:t>, </m:t>
                    </m:r>
                    <m:r>
                      <a:rPr lang="en-US" altLang="ja-JP" sz="2000" i="1">
                        <a:latin typeface="Cambria Math" charset="0"/>
                      </a:rPr>
                      <m:t>𝑎</m:t>
                    </m:r>
                    <m:r>
                      <a:rPr lang="en-US" altLang="ja-JP" sz="2000">
                        <a:latin typeface="Cambria Math" charset="0"/>
                      </a:rPr>
                      <m:t>,</m:t>
                    </m:r>
                    <m:r>
                      <a:rPr lang="en-US" altLang="ja-JP" sz="2000" i="1">
                        <a:latin typeface="Cambria Math" charset="0"/>
                      </a:rPr>
                      <m:t>𝑟</m:t>
                    </m:r>
                    <m:r>
                      <a:rPr lang="en-US" altLang="ja-JP" sz="2000" i="1">
                        <a:latin typeface="Cambria Math" charset="0"/>
                      </a:rPr>
                      <m:t>. </m:t>
                    </m:r>
                    <m:r>
                      <a:rPr lang="en-US" altLang="ja-JP" sz="2000" i="1">
                        <a:latin typeface="Cambria Math" charset="0"/>
                      </a:rPr>
                      <m:t>𝑠</m:t>
                    </m:r>
                    <m:r>
                      <a:rPr lang="en-US" altLang="ja-JP" sz="2000" i="1">
                        <a:latin typeface="Cambria Math" charset="0"/>
                      </a:rPr>
                      <m:t>′) </m:t>
                    </m:r>
                  </m:oMath>
                </a14:m>
                <a:r>
                  <a:rPr lang="en-US" altLang="ja-JP" sz="2000" dirty="0" smtClean="0">
                    <a:solidFill>
                      <a:schemeClr val="tx1">
                        <a:lumMod val="75000"/>
                        <a:lumOff val="25000"/>
                      </a:schemeClr>
                    </a:solidFill>
                  </a:rPr>
                  <a:t> in Replay buffer</a:t>
                </a:r>
                <a:endParaRPr kumimoji="1" lang="ja-JP" altLang="en-US" sz="2000" dirty="0" smtClean="0">
                  <a:solidFill>
                    <a:schemeClr val="tx1">
                      <a:lumMod val="75000"/>
                      <a:lumOff val="25000"/>
                    </a:schemeClr>
                  </a:solidFill>
                </a:endParaRPr>
              </a:p>
              <a:p>
                <a:pPr lvl="1"/>
                <a:r>
                  <a:rPr kumimoji="1" lang="en-US" altLang="ja-JP" sz="2000" dirty="0" smtClean="0">
                    <a:solidFill>
                      <a:schemeClr val="tx1">
                        <a:lumMod val="75000"/>
                        <a:lumOff val="25000"/>
                      </a:schemeClr>
                    </a:solidFill>
                  </a:rPr>
                  <a:t>Update with mini-batch sampled stochastically from buffer</a:t>
                </a:r>
                <a:endParaRPr kumimoji="1" lang="en-US" altLang="ja-JP" sz="2000" dirty="0" smtClean="0">
                  <a:solidFill>
                    <a:schemeClr val="tx1">
                      <a:lumMod val="75000"/>
                      <a:lumOff val="25000"/>
                    </a:schemeClr>
                  </a:solidFill>
                </a:endParaRPr>
              </a:p>
              <a:p>
                <a:pPr marL="345168" lvl="1" indent="0">
                  <a:buNone/>
                </a:pPr>
                <a:r>
                  <a:rPr kumimoji="1" lang="ja-JP" altLang="en-US" sz="2000" dirty="0" smtClean="0">
                    <a:solidFill>
                      <a:schemeClr val="tx1">
                        <a:lumMod val="75000"/>
                        <a:lumOff val="25000"/>
                      </a:schemeClr>
                    </a:solidFill>
                  </a:rPr>
                  <a:t>→</a:t>
                </a:r>
                <a:r>
                  <a:rPr kumimoji="1" lang="en-US" altLang="ja-JP" sz="2000" dirty="0" smtClean="0">
                    <a:solidFill>
                      <a:schemeClr val="tx1">
                        <a:lumMod val="75000"/>
                        <a:lumOff val="25000"/>
                      </a:schemeClr>
                    </a:solidFill>
                  </a:rPr>
                  <a:t> </a:t>
                </a:r>
                <a:r>
                  <a:rPr lang="en-US" altLang="ja-JP" sz="2000" dirty="0" smtClean="0"/>
                  <a:t>It reduce temporal correlation in mini-batch and sample-efficient</a:t>
                </a:r>
                <a:endParaRPr kumimoji="1" lang="ja-JP" altLang="en-US" sz="2000" dirty="0">
                  <a:solidFill>
                    <a:schemeClr val="tx1">
                      <a:lumMod val="75000"/>
                      <a:lumOff val="25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058400" cy="4775543"/>
              </a:xfrm>
              <a:blipFill rotWithShape="0">
                <a:blip r:embed="rId2"/>
                <a:stretch>
                  <a:fillRect t="-1022"/>
                </a:stretch>
              </a:blipFill>
            </p:spPr>
            <p:txBody>
              <a:bodyPr/>
              <a:lstStyle/>
              <a:p>
                <a:r>
                  <a:rPr lang="ja-JP" altLang="en-US">
                    <a:noFill/>
                  </a:rPr>
                  <a:t> </a:t>
                </a:r>
              </a:p>
            </p:txBody>
          </p:sp>
        </mc:Fallback>
      </mc:AlternateContent>
      <p:sp>
        <p:nvSpPr>
          <p:cNvPr id="4" name="Right Arrow 3"/>
          <p:cNvSpPr/>
          <p:nvPr/>
        </p:nvSpPr>
        <p:spPr>
          <a:xfrm>
            <a:off x="1307919" y="4078030"/>
            <a:ext cx="636815" cy="293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2155373" y="4024932"/>
            <a:ext cx="3823675"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rPr>
              <a:t>Experience Replay can be applied!!</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1162493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Classification of RL</a:t>
            </a:r>
            <a:endParaRPr kumimoji="1" lang="ja-JP" altLang="en-US" dirty="0"/>
          </a:p>
        </p:txBody>
      </p:sp>
      <p:sp>
        <p:nvSpPr>
          <p:cNvPr id="3" name="Content Placeholder 2"/>
          <p:cNvSpPr>
            <a:spLocks noGrp="1"/>
          </p:cNvSpPr>
          <p:nvPr>
            <p:ph idx="1"/>
          </p:nvPr>
        </p:nvSpPr>
        <p:spPr>
          <a:xfrm>
            <a:off x="1097280" y="1383957"/>
            <a:ext cx="10058400" cy="4750143"/>
          </a:xfrm>
        </p:spPr>
        <p:txBody>
          <a:bodyPr>
            <a:normAutofit/>
          </a:bodyPr>
          <a:lstStyle/>
          <a:p>
            <a:r>
              <a:rPr kumimoji="1" lang="en-US" altLang="ja-JP" dirty="0" smtClean="0"/>
              <a:t>Value </a:t>
            </a:r>
            <a:r>
              <a:rPr kumimoji="1" lang="en-US" altLang="ja-JP" dirty="0" smtClean="0"/>
              <a:t>based or Policy based</a:t>
            </a:r>
            <a:endParaRPr kumimoji="1" lang="ja-JP" altLang="en-US" dirty="0" smtClean="0"/>
          </a:p>
          <a:p>
            <a:pPr lvl="1"/>
            <a:r>
              <a:rPr lang="en-US" altLang="ja-JP" dirty="0" smtClean="0"/>
              <a:t>Value-based</a:t>
            </a:r>
            <a:endParaRPr kumimoji="1" lang="ja-JP" altLang="en-US" dirty="0" smtClean="0"/>
          </a:p>
          <a:p>
            <a:pPr lvl="2"/>
            <a:r>
              <a:rPr kumimoji="1" lang="en-US" altLang="ja-JP" dirty="0" smtClean="0"/>
              <a:t>Learn Value-function,  Implicit policy  ex. TD-learning, </a:t>
            </a:r>
            <a:r>
              <a:rPr kumimoji="1" lang="en-US" altLang="ja-JP" dirty="0" err="1" smtClean="0"/>
              <a:t>etc</a:t>
            </a:r>
            <a:endParaRPr kumimoji="1" lang="en-US" altLang="ja-JP" dirty="0" smtClean="0"/>
          </a:p>
          <a:p>
            <a:pPr lvl="1"/>
            <a:r>
              <a:rPr lang="en-US" altLang="ja-JP" dirty="0" smtClean="0">
                <a:solidFill>
                  <a:srgbClr val="FF0000"/>
                </a:solidFill>
              </a:rPr>
              <a:t>Policy-based</a:t>
            </a:r>
            <a:r>
              <a:rPr lang="en-US" altLang="ja-JP" dirty="0" smtClean="0"/>
              <a:t>	</a:t>
            </a:r>
            <a:endParaRPr lang="en-US" altLang="ja-JP" dirty="0" smtClean="0"/>
          </a:p>
          <a:p>
            <a:pPr lvl="2"/>
            <a:r>
              <a:rPr lang="en-US" altLang="ja-JP" dirty="0" smtClean="0"/>
              <a:t>No Value-function,  Learn policy directly   </a:t>
            </a:r>
            <a:r>
              <a:rPr kumimoji="1" lang="en-US" altLang="ja-JP" dirty="0" smtClean="0"/>
              <a:t>ex</a:t>
            </a:r>
            <a:r>
              <a:rPr kumimoji="1" lang="en-US" altLang="ja-JP" dirty="0" smtClean="0"/>
              <a:t>. Policy gradient </a:t>
            </a:r>
            <a:r>
              <a:rPr kumimoji="1" lang="en-US" altLang="ja-JP" dirty="0" smtClean="0"/>
              <a:t>method, guided policy search,.. </a:t>
            </a:r>
            <a:r>
              <a:rPr kumimoji="1" lang="en-US" altLang="ja-JP" dirty="0" err="1" smtClean="0"/>
              <a:t>etc</a:t>
            </a:r>
            <a:endParaRPr kumimoji="1" lang="ja-JP" altLang="en-US" dirty="0" smtClean="0"/>
          </a:p>
          <a:p>
            <a:pPr lvl="1"/>
            <a:r>
              <a:rPr lang="en-US" altLang="ja-JP" dirty="0" smtClean="0"/>
              <a:t>Actor-Critic</a:t>
            </a:r>
            <a:endParaRPr lang="en-US" altLang="ja-JP" dirty="0"/>
          </a:p>
          <a:p>
            <a:pPr lvl="2"/>
            <a:r>
              <a:rPr lang="en-US" altLang="ja-JP" dirty="0" smtClean="0"/>
              <a:t>Learn both Value-function and Policy</a:t>
            </a:r>
            <a:endParaRPr kumimoji="1" lang="ja-JP" altLang="en-US" dirty="0" smtClean="0"/>
          </a:p>
        </p:txBody>
      </p:sp>
    </p:spTree>
    <p:extLst>
      <p:ext uri="{BB962C8B-B14F-4D97-AF65-F5344CB8AC3E}">
        <p14:creationId xmlns:p14="http://schemas.microsoft.com/office/powerpoint/2010/main" val="1428491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Policy based</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ja-JP" dirty="0" smtClean="0"/>
                  <a:t>Value based </a:t>
                </a:r>
              </a:p>
              <a:p>
                <a:pPr lvl="1"/>
                <a:r>
                  <a:rPr lang="en-US" altLang="ja-JP" sz="2000" dirty="0" smtClean="0"/>
                  <a:t>Policy is implicit  ex. Q-learning: </a:t>
                </a:r>
                <a14:m>
                  <m:oMath xmlns:m="http://schemas.openxmlformats.org/officeDocument/2006/math">
                    <m:func>
                      <m:funcPr>
                        <m:ctrlPr>
                          <a:rPr lang="en-US" altLang="ja-JP" sz="2000" i="1"/>
                        </m:ctrlPr>
                      </m:funcPr>
                      <m:fName>
                        <m:r>
                          <a:rPr lang="en-US" altLang="ja-JP" sz="2000" i="1"/>
                          <m:t>𝜋</m:t>
                        </m:r>
                        <m:d>
                          <m:dPr>
                            <m:ctrlPr>
                              <a:rPr lang="en-US" altLang="ja-JP" sz="2000" i="1"/>
                            </m:ctrlPr>
                          </m:dPr>
                          <m:e>
                            <m:r>
                              <a:rPr lang="en-US" altLang="ja-JP" sz="2000" i="1"/>
                              <m:t>𝑠</m:t>
                            </m:r>
                          </m:e>
                        </m:d>
                        <m:r>
                          <a:rPr lang="en-US" altLang="ja-JP" sz="2000" i="1"/>
                          <m:t>= </m:t>
                        </m:r>
                        <m:r>
                          <m:rPr>
                            <m:sty m:val="p"/>
                          </m:rPr>
                          <a:rPr lang="en-US" altLang="ja-JP" sz="2000"/>
                          <m:t>arg</m:t>
                        </m:r>
                      </m:fName>
                      <m:e>
                        <m:func>
                          <m:funcPr>
                            <m:ctrlPr>
                              <a:rPr lang="en-US" altLang="ja-JP" sz="2000" i="1"/>
                            </m:ctrlPr>
                          </m:funcPr>
                          <m:fName>
                            <m:limLow>
                              <m:limLowPr>
                                <m:ctrlPr>
                                  <a:rPr lang="en-US" altLang="ja-JP" sz="2000" i="1"/>
                                </m:ctrlPr>
                              </m:limLowPr>
                              <m:e>
                                <m:r>
                                  <m:rPr>
                                    <m:sty m:val="p"/>
                                  </m:rPr>
                                  <a:rPr lang="en-US" altLang="ja-JP" sz="2000"/>
                                  <m:t>max</m:t>
                                </m:r>
                              </m:e>
                              <m:lim>
                                <m:r>
                                  <a:rPr lang="en-US" altLang="ja-JP" sz="2000" i="1"/>
                                  <m:t>𝑎</m:t>
                                </m:r>
                              </m:lim>
                            </m:limLow>
                          </m:fName>
                          <m:e>
                            <m:r>
                              <a:rPr lang="en-US" altLang="ja-JP" sz="2000" i="1"/>
                              <m:t>𝑄</m:t>
                            </m:r>
                            <m:d>
                              <m:dPr>
                                <m:ctrlPr>
                                  <a:rPr lang="en-US" altLang="ja-JP" sz="2000" i="1"/>
                                </m:ctrlPr>
                              </m:dPr>
                              <m:e>
                                <m:r>
                                  <a:rPr lang="en-US" altLang="ja-JP" sz="2000" i="1"/>
                                  <m:t>𝑠</m:t>
                                </m:r>
                                <m:r>
                                  <a:rPr lang="en-US" altLang="ja-JP" sz="2000" i="1"/>
                                  <m:t>,</m:t>
                                </m:r>
                                <m:r>
                                  <a:rPr lang="en-US" altLang="ja-JP" sz="2000" i="1"/>
                                  <m:t>𝑎</m:t>
                                </m:r>
                              </m:e>
                            </m:d>
                          </m:e>
                        </m:func>
                      </m:e>
                    </m:func>
                  </m:oMath>
                </a14:m>
                <a:endParaRPr lang="en-US" altLang="ja-JP" sz="2000" dirty="0" smtClean="0"/>
              </a:p>
              <a:p>
                <a:pPr marL="144000" indent="0">
                  <a:buNone/>
                </a:pPr>
                <a:r>
                  <a:rPr lang="ja-JP" altLang="en-US" dirty="0" smtClean="0"/>
                  <a:t>→</a:t>
                </a:r>
                <a:r>
                  <a:rPr lang="en-US" altLang="ja-JP" dirty="0" smtClean="0"/>
                  <a:t> </a:t>
                </a:r>
                <a:r>
                  <a:rPr lang="en-US" altLang="ja-JP" dirty="0"/>
                  <a:t>I</a:t>
                </a:r>
                <a:r>
                  <a:rPr lang="en-US" altLang="ja-JP" dirty="0" smtClean="0"/>
                  <a:t>f action space </a:t>
                </a:r>
                <a14:m>
                  <m:oMath xmlns:m="http://schemas.openxmlformats.org/officeDocument/2006/math">
                    <m:r>
                      <a:rPr lang="en-US" altLang="ja-JP" b="0" i="1" smtClean="0"/>
                      <m:t>𝐴</m:t>
                    </m:r>
                    <m:r>
                      <a:rPr lang="en-US" altLang="ja-JP" i="1"/>
                      <m:t> </m:t>
                    </m:r>
                  </m:oMath>
                </a14:m>
                <a:r>
                  <a:rPr lang="en-US" altLang="ja-JP" dirty="0" smtClean="0"/>
                  <a:t>is too large, take too much to compute </a:t>
                </a:r>
                <a:r>
                  <a:rPr lang="en-US" altLang="ja-JP" dirty="0" err="1" smtClean="0"/>
                  <a:t>argmax</a:t>
                </a:r>
                <a:endParaRPr lang="ja-JP" altLang="en-US" dirty="0" smtClean="0"/>
              </a:p>
              <a:p>
                <a:pPr marL="144000" indent="0">
                  <a:buNone/>
                </a:pPr>
                <a:r>
                  <a:rPr lang="ja-JP" altLang="en-US" dirty="0" smtClean="0"/>
                  <a:t>→</a:t>
                </a:r>
                <a:r>
                  <a:rPr lang="en-US" altLang="ja-JP" dirty="0" smtClean="0"/>
                  <a:t> </a:t>
                </a:r>
                <a:r>
                  <a:rPr lang="en-US" altLang="ja-JP" dirty="0" smtClean="0"/>
                  <a:t>Some time stochastic policy is desired</a:t>
                </a:r>
                <a:endParaRPr lang="en-US" altLang="ja-JP" dirty="0" smtClean="0"/>
              </a:p>
              <a:p>
                <a:pPr marL="144000" indent="0">
                  <a:buNone/>
                </a:pPr>
                <a:r>
                  <a:rPr lang="ja-JP" altLang="en-US" dirty="0" smtClean="0"/>
                  <a:t>→</a:t>
                </a:r>
                <a:r>
                  <a:rPr lang="en-US" altLang="ja-JP" dirty="0" smtClean="0"/>
                  <a:t> In robot control, action space should be continuous</a:t>
                </a:r>
                <a:endParaRPr lang="en-US" altLang="ja-JP" dirty="0" smtClean="0"/>
              </a:p>
              <a:p>
                <a:pPr marL="144000" indent="0">
                  <a:buNone/>
                </a:pPr>
                <a:endParaRPr lang="en-US" altLang="ja-JP"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 t="-679"/>
                </a:stretch>
              </a:blipFill>
            </p:spPr>
            <p:txBody>
              <a:bodyPr/>
              <a:lstStyle/>
              <a:p>
                <a:r>
                  <a:rPr lang="ja-JP" altLang="en-US">
                    <a:noFill/>
                  </a:rPr>
                  <a:t> </a:t>
                </a:r>
              </a:p>
            </p:txBody>
          </p:sp>
        </mc:Fallback>
      </mc:AlternateContent>
      <p:grpSp>
        <p:nvGrpSpPr>
          <p:cNvPr id="7" name="Group 6"/>
          <p:cNvGrpSpPr/>
          <p:nvPr/>
        </p:nvGrpSpPr>
        <p:grpSpPr>
          <a:xfrm>
            <a:off x="3677557" y="4090982"/>
            <a:ext cx="3680342" cy="400110"/>
            <a:chOff x="1612900" y="2317234"/>
            <a:chExt cx="3680342" cy="400110"/>
          </a:xfrm>
        </p:grpSpPr>
        <p:sp>
          <p:nvSpPr>
            <p:cNvPr id="4" name="Right Arrow 3"/>
            <p:cNvSpPr/>
            <p:nvPr/>
          </p:nvSpPr>
          <p:spPr>
            <a:xfrm>
              <a:off x="1612900" y="2362200"/>
              <a:ext cx="63500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mc:AlternateContent xmlns:mc="http://schemas.openxmlformats.org/markup-compatibility/2006">
          <mc:Choice xmlns:a14="http://schemas.microsoft.com/office/drawing/2010/main" Requires="a14">
            <p:sp>
              <p:nvSpPr>
                <p:cNvPr id="5" name="TextBox 4"/>
                <p:cNvSpPr txBox="1"/>
                <p:nvPr/>
              </p:nvSpPr>
              <p:spPr>
                <a:xfrm>
                  <a:off x="2501900" y="2317234"/>
                  <a:ext cx="2791342" cy="400110"/>
                </a:xfrm>
                <a:prstGeom prst="rect">
                  <a:avLst/>
                </a:prstGeom>
                <a:noFill/>
              </p:spPr>
              <p:txBody>
                <a:bodyPr wrap="none" rtlCol="0">
                  <a:spAutoFit/>
                </a:bodyPr>
                <a:lstStyle/>
                <a:p>
                  <a:r>
                    <a:rPr lang="en-US" altLang="ja-JP" sz="2000" dirty="0" smtClean="0">
                      <a:solidFill>
                        <a:schemeClr val="tx1">
                          <a:lumMod val="75000"/>
                          <a:lumOff val="25000"/>
                        </a:schemeClr>
                      </a:solidFill>
                    </a:rPr>
                    <a:t>Learn </a:t>
                  </a:r>
                  <a:r>
                    <a:rPr lang="en-US" altLang="ja-JP" sz="2000" dirty="0">
                      <a:solidFill>
                        <a:schemeClr val="tx1">
                          <a:lumMod val="75000"/>
                          <a:lumOff val="25000"/>
                        </a:schemeClr>
                      </a:solidFill>
                    </a:rPr>
                    <a:t>e</a:t>
                  </a:r>
                  <a:r>
                    <a:rPr lang="en-US" altLang="ja-JP" sz="2000" dirty="0" smtClean="0">
                      <a:solidFill>
                        <a:schemeClr val="tx1">
                          <a:lumMod val="75000"/>
                          <a:lumOff val="25000"/>
                        </a:schemeClr>
                      </a:solidFill>
                    </a:rPr>
                    <a:t>xplicit policy </a:t>
                  </a:r>
                  <a14:m>
                    <m:oMath xmlns:m="http://schemas.openxmlformats.org/officeDocument/2006/math">
                      <m:r>
                        <a:rPr lang="en-US" altLang="ja-JP" sz="2000" i="1">
                          <a:solidFill>
                            <a:schemeClr val="tx1">
                              <a:lumMod val="75000"/>
                              <a:lumOff val="25000"/>
                            </a:schemeClr>
                          </a:solidFill>
                          <a:latin typeface="Cambria Math" charset="0"/>
                        </a:rPr>
                        <m:t>𝜋</m:t>
                      </m:r>
                      <m:d>
                        <m:dPr>
                          <m:ctrlPr>
                            <a:rPr lang="en-US" altLang="ja-JP" sz="2000" i="1">
                              <a:solidFill>
                                <a:schemeClr val="tx1">
                                  <a:lumMod val="75000"/>
                                  <a:lumOff val="25000"/>
                                </a:schemeClr>
                              </a:solidFill>
                              <a:latin typeface="Cambria Math" charset="0"/>
                            </a:rPr>
                          </m:ctrlPr>
                        </m:dPr>
                        <m:e>
                          <m:r>
                            <a:rPr lang="en-US" altLang="ja-JP" sz="2000" i="1">
                              <a:solidFill>
                                <a:schemeClr val="tx1">
                                  <a:lumMod val="75000"/>
                                  <a:lumOff val="25000"/>
                                </a:schemeClr>
                              </a:solidFill>
                              <a:latin typeface="Cambria Math" charset="0"/>
                            </a:rPr>
                            <m:t>𝑠</m:t>
                          </m:r>
                        </m:e>
                      </m:d>
                    </m:oMath>
                  </a14:m>
                  <a:endParaRPr lang="en-US" altLang="ja-JP" sz="2000" dirty="0">
                    <a:solidFill>
                      <a:schemeClr val="tx1">
                        <a:lumMod val="75000"/>
                        <a:lumOff val="25000"/>
                      </a:schemeClr>
                    </a:solidFill>
                    <a:latin typeface="+mn-ea"/>
                  </a:endParaRPr>
                </a:p>
              </p:txBody>
            </p:sp>
          </mc:Choice>
          <mc:Fallback>
            <p:sp>
              <p:nvSpPr>
                <p:cNvPr id="5" name="TextBox 4"/>
                <p:cNvSpPr txBox="1">
                  <a:spLocks noRot="1" noChangeAspect="1" noMove="1" noResize="1" noEditPoints="1" noAdjustHandles="1" noChangeArrowheads="1" noChangeShapeType="1" noTextEdit="1"/>
                </p:cNvSpPr>
                <p:nvPr/>
              </p:nvSpPr>
              <p:spPr>
                <a:xfrm>
                  <a:off x="2501900" y="2317234"/>
                  <a:ext cx="2791342" cy="400110"/>
                </a:xfrm>
                <a:prstGeom prst="rect">
                  <a:avLst/>
                </a:prstGeom>
                <a:blipFill rotWithShape="0">
                  <a:blip r:embed="rId3"/>
                  <a:stretch>
                    <a:fillRect l="-2183" t="-12121" b="-21212"/>
                  </a:stretch>
                </a:blipFill>
              </p:spPr>
              <p:txBody>
                <a:bodyPr/>
                <a:lstStyle/>
                <a:p>
                  <a:r>
                    <a:rPr lang="ja-JP" altLang="en-US">
                      <a:noFill/>
                    </a:rPr>
                    <a:t> </a:t>
                  </a:r>
                </a:p>
              </p:txBody>
            </p:sp>
          </mc:Fallback>
        </mc:AlternateContent>
      </p:grpSp>
      <p:sp>
        <p:nvSpPr>
          <p:cNvPr id="8" name="TextBox 7"/>
          <p:cNvSpPr txBox="1"/>
          <p:nvPr/>
        </p:nvSpPr>
        <p:spPr>
          <a:xfrm>
            <a:off x="7886700" y="4491092"/>
            <a:ext cx="3406638" cy="2031325"/>
          </a:xfrm>
          <a:prstGeom prst="rect">
            <a:avLst/>
          </a:prstGeom>
          <a:noFill/>
        </p:spPr>
        <p:txBody>
          <a:bodyPr wrap="none" rtlCol="0">
            <a:spAutoFit/>
          </a:bodyPr>
          <a:lstStyle/>
          <a:p>
            <a:r>
              <a:rPr kumimoji="1" lang="en-US" altLang="ja-JP" dirty="0"/>
              <a:t>Policy gradient </a:t>
            </a:r>
            <a:r>
              <a:rPr kumimoji="1" lang="en-US" altLang="ja-JP" dirty="0" smtClean="0"/>
              <a:t>method</a:t>
            </a:r>
          </a:p>
          <a:p>
            <a:r>
              <a:rPr kumimoji="1" lang="en-US" altLang="ja-JP" dirty="0" smtClean="0"/>
              <a:t>Guided policy search</a:t>
            </a:r>
          </a:p>
          <a:p>
            <a:r>
              <a:rPr kumimoji="1" lang="is-IS" altLang="ja-JP" dirty="0" smtClean="0"/>
              <a:t>.. </a:t>
            </a:r>
            <a:r>
              <a:rPr kumimoji="1" lang="en-US" altLang="ja-JP" dirty="0" smtClean="0"/>
              <a:t>E</a:t>
            </a:r>
            <a:r>
              <a:rPr kumimoji="1" lang="is-IS" altLang="ja-JP" dirty="0" smtClean="0"/>
              <a:t>tc.</a:t>
            </a:r>
          </a:p>
          <a:p>
            <a:endParaRPr kumimoji="1" lang="is-IS" altLang="ja-JP" dirty="0"/>
          </a:p>
          <a:p>
            <a:r>
              <a:rPr kumimoji="1" lang="is-IS" altLang="ja-JP" dirty="0" smtClean="0"/>
              <a:t>Tang-san will explain in next rinko!</a:t>
            </a:r>
          </a:p>
          <a:p>
            <a:endParaRPr kumimoji="1" lang="is-IS" altLang="ja-JP" dirty="0" smtClean="0"/>
          </a:p>
          <a:p>
            <a:endParaRPr kumimoji="1" lang="ja-JP" altLang="en-US" dirty="0"/>
          </a:p>
        </p:txBody>
      </p:sp>
    </p:spTree>
    <p:extLst>
      <p:ext uri="{BB962C8B-B14F-4D97-AF65-F5344CB8AC3E}">
        <p14:creationId xmlns:p14="http://schemas.microsoft.com/office/powerpoint/2010/main" val="583342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Actor-Critic</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383957"/>
                <a:ext cx="10058400" cy="4978743"/>
              </a:xfrm>
            </p:spPr>
            <p:txBody>
              <a:bodyPr>
                <a:normAutofit/>
              </a:bodyPr>
              <a:lstStyle/>
              <a:p>
                <a:r>
                  <a:rPr kumimoji="1" lang="en-US" altLang="ja-JP" dirty="0" smtClean="0"/>
                  <a:t>Learn both policy and Value-function</a:t>
                </a:r>
                <a:endParaRPr kumimoji="1" lang="en-US" altLang="ja-JP" dirty="0" smtClean="0"/>
              </a:p>
              <a:p>
                <a:r>
                  <a:rPr kumimoji="1" lang="en-US" altLang="ja-JP" dirty="0" smtClean="0"/>
                  <a:t>It means..  “</a:t>
                </a:r>
                <a:r>
                  <a:rPr lang="en-US" altLang="ja-JP" dirty="0" smtClean="0"/>
                  <a:t>Value function (Critic)  criticize its policy (Actor) “</a:t>
                </a:r>
                <a:endParaRPr kumimoji="1" lang="en-US" altLang="ja-JP" dirty="0" smtClean="0"/>
              </a:p>
              <a:p>
                <a:r>
                  <a:rPr kumimoji="1" lang="en-US" altLang="ja-JP" b="0" dirty="0" smtClean="0"/>
                  <a:t>Critic</a:t>
                </a:r>
                <a:r>
                  <a:rPr lang="en-US" altLang="ja-JP" dirty="0" smtClean="0"/>
                  <a:t> update</a:t>
                </a:r>
                <a:endParaRPr kumimoji="1" lang="en-US" altLang="ja-JP" b="0" dirty="0" smtClean="0"/>
              </a:p>
              <a:p>
                <a:pPr lvl="1"/>
                <a:r>
                  <a:rPr kumimoji="1" lang="en-US" altLang="ja-JP" b="0" dirty="0" smtClean="0"/>
                  <a:t>TD-learning, </a:t>
                </a:r>
                <a:r>
                  <a:rPr lang="en-US" altLang="ja-JP" dirty="0" smtClean="0"/>
                  <a:t>TD </a:t>
                </a:r>
                <a:r>
                  <a:rPr lang="en-US" altLang="ja-JP" dirty="0" smtClean="0"/>
                  <a:t>(</a:t>
                </a:r>
                <a14:m>
                  <m:oMath xmlns:m="http://schemas.openxmlformats.org/officeDocument/2006/math">
                    <m:r>
                      <a:rPr lang="en-US" altLang="ja-JP" b="0" i="1" smtClean="0"/>
                      <m:t>𝜆</m:t>
                    </m:r>
                    <m:r>
                      <a:rPr lang="en-US" altLang="ja-JP" b="0" i="1" smtClean="0"/>
                      <m:t>)</m:t>
                    </m:r>
                  </m:oMath>
                </a14:m>
                <a:endParaRPr kumimoji="1" lang="en-US" altLang="ja-JP" b="0" dirty="0" smtClean="0"/>
              </a:p>
              <a:p>
                <a:r>
                  <a:rPr kumimoji="1" lang="en-US" altLang="ja-JP" dirty="0" smtClean="0"/>
                  <a:t>Actor update</a:t>
                </a:r>
              </a:p>
              <a:p>
                <a:pPr lvl="1"/>
                <a:r>
                  <a:rPr lang="en-US" altLang="ja-JP" dirty="0" smtClean="0"/>
                  <a:t>Update using TD-error</a:t>
                </a:r>
                <a:endParaRPr lang="en-US" altLang="ja-JP" dirty="0"/>
              </a:p>
              <a:p>
                <a:pPr lvl="1"/>
                <a:r>
                  <a:rPr lang="en-US" altLang="ja-JP" dirty="0" smtClean="0"/>
                  <a:t>Policy </a:t>
                </a:r>
                <a:r>
                  <a:rPr lang="en-US" altLang="ja-JP" dirty="0" smtClean="0"/>
                  <a:t>gradient</a:t>
                </a:r>
                <a:r>
                  <a:rPr lang="en-US" altLang="ja-JP" dirty="0"/>
                  <a:t> </a:t>
                </a:r>
                <a:r>
                  <a:rPr lang="en-US" altLang="ja-JP" dirty="0" smtClean="0"/>
                  <a:t>method</a:t>
                </a:r>
                <a:endParaRPr kumimoji="1" lang="en-US" altLang="ja-JP"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058400" cy="4978743"/>
              </a:xfrm>
              <a:blipFill rotWithShape="0">
                <a:blip r:embed="rId3"/>
                <a:stretch>
                  <a:fillRect t="-6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83421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Design of Reward</a:t>
            </a:r>
            <a:endParaRPr kumimoji="1" lang="ja-JP" altLang="en-US" dirty="0"/>
          </a:p>
        </p:txBody>
      </p:sp>
      <p:sp>
        <p:nvSpPr>
          <p:cNvPr id="6" name="Content Placeholder 5"/>
          <p:cNvSpPr>
            <a:spLocks noGrp="1"/>
          </p:cNvSpPr>
          <p:nvPr>
            <p:ph idx="1"/>
          </p:nvPr>
        </p:nvSpPr>
        <p:spPr>
          <a:xfrm>
            <a:off x="1097280" y="1383957"/>
            <a:ext cx="10058400" cy="4877143"/>
          </a:xfrm>
        </p:spPr>
        <p:txBody>
          <a:bodyPr/>
          <a:lstStyle/>
          <a:p>
            <a:r>
              <a:rPr lang="en-US" altLang="ja-JP" dirty="0" smtClean="0"/>
              <a:t>Task that reach goal</a:t>
            </a:r>
            <a:endParaRPr kumimoji="1" lang="ja-JP" altLang="en-US" dirty="0" smtClean="0"/>
          </a:p>
          <a:p>
            <a:pPr lvl="1"/>
            <a:r>
              <a:rPr lang="en-US" altLang="ja-JP" sz="2000" dirty="0" smtClean="0"/>
              <a:t>Ex </a:t>
            </a:r>
            <a:r>
              <a:rPr lang="en-US" altLang="ja-JP" sz="2000" dirty="0" smtClean="0"/>
              <a:t>1</a:t>
            </a:r>
            <a:r>
              <a:rPr kumimoji="1" lang="ja-JP" altLang="en-US" sz="2000" dirty="0" smtClean="0"/>
              <a:t>）</a:t>
            </a:r>
            <a:r>
              <a:rPr lang="en-US" altLang="ja-JP" sz="2000" dirty="0" smtClean="0"/>
              <a:t>get close to goal </a:t>
            </a:r>
            <a:r>
              <a:rPr kumimoji="1" lang="en-US" altLang="ja-JP" sz="2000" dirty="0" smtClean="0"/>
              <a:t>(+</a:t>
            </a:r>
            <a:r>
              <a:rPr kumimoji="1" lang="en-US" altLang="ja-JP" sz="2000" dirty="0" smtClean="0"/>
              <a:t>1), </a:t>
            </a:r>
            <a:r>
              <a:rPr lang="en-US" altLang="ja-JP" sz="2000" dirty="0" smtClean="0"/>
              <a:t>reach goal </a:t>
            </a:r>
            <a:r>
              <a:rPr kumimoji="1" lang="en-US" altLang="ja-JP" sz="2000" dirty="0" smtClean="0"/>
              <a:t>(+</a:t>
            </a:r>
            <a:r>
              <a:rPr kumimoji="1" lang="en-US" altLang="ja-JP" sz="2000" dirty="0" smtClean="0"/>
              <a:t>100)</a:t>
            </a:r>
            <a:endParaRPr lang="en-US" altLang="ja-JP" sz="2000" dirty="0"/>
          </a:p>
          <a:p>
            <a:pPr marL="564048" lvl="2" indent="0">
              <a:buNone/>
            </a:pPr>
            <a:r>
              <a:rPr kumimoji="1" lang="ja-JP" altLang="en-US" sz="2000" dirty="0" smtClean="0"/>
              <a:t>→</a:t>
            </a:r>
            <a:r>
              <a:rPr kumimoji="1" lang="en-US" altLang="ja-JP" sz="2000" dirty="0" smtClean="0"/>
              <a:t> </a:t>
            </a:r>
            <a:r>
              <a:rPr lang="en-US" altLang="ja-JP" sz="2000" dirty="0" smtClean="0"/>
              <a:t>Take so much time to reach goal</a:t>
            </a:r>
            <a:endParaRPr kumimoji="1" lang="ja-JP" altLang="en-US" sz="2000" dirty="0" smtClean="0"/>
          </a:p>
          <a:p>
            <a:pPr lvl="1"/>
            <a:r>
              <a:rPr kumimoji="1" lang="en-US" altLang="ja-JP" sz="2000" dirty="0" smtClean="0"/>
              <a:t>Ex 2</a:t>
            </a:r>
            <a:r>
              <a:rPr kumimoji="1" lang="en-US" altLang="ja-JP" sz="2000" dirty="0" smtClean="0"/>
              <a:t>) </a:t>
            </a:r>
            <a:r>
              <a:rPr kumimoji="1" lang="en-US" altLang="ja-JP" sz="2000" dirty="0" smtClean="0"/>
              <a:t>reward design depends on potential</a:t>
            </a:r>
            <a:endParaRPr kumimoji="1" lang="ja-JP" altLang="en-US" sz="2000" dirty="0" smtClean="0"/>
          </a:p>
          <a:p>
            <a:pPr lvl="1"/>
            <a:r>
              <a:rPr kumimoji="1" lang="ja-JP" altLang="en-US" sz="2000" dirty="0" smtClean="0"/>
              <a:t>→</a:t>
            </a:r>
            <a:r>
              <a:rPr kumimoji="1" lang="en-US" altLang="ja-JP" sz="2000" dirty="0" smtClean="0"/>
              <a:t> </a:t>
            </a:r>
            <a:r>
              <a:rPr lang="en-US" altLang="ja-JP" sz="2000" dirty="0" smtClean="0"/>
              <a:t>Learning proceed quickly, but it need experience and </a:t>
            </a:r>
            <a:br>
              <a:rPr lang="en-US" altLang="ja-JP" sz="2000" dirty="0" smtClean="0"/>
            </a:br>
            <a:r>
              <a:rPr lang="en-US" altLang="ja-JP" sz="2000" dirty="0" smtClean="0"/>
              <a:t>    additional parameter</a:t>
            </a:r>
            <a:endParaRPr lang="en-US" altLang="ja-JP" sz="2000" dirty="0"/>
          </a:p>
          <a:p>
            <a:pPr marL="144000" indent="0">
              <a:buNone/>
            </a:pPr>
            <a:r>
              <a:rPr lang="en-US" altLang="ja-JP" sz="2200" dirty="0"/>
              <a:t>	</a:t>
            </a:r>
            <a:r>
              <a:rPr lang="en-US" altLang="ja-JP" sz="2400" dirty="0" smtClean="0"/>
              <a:t>Research about design of reward</a:t>
            </a:r>
            <a:endParaRPr lang="en-US" altLang="ja-JP" sz="2400" dirty="0" smtClean="0"/>
          </a:p>
          <a:p>
            <a:pPr lvl="2">
              <a:lnSpc>
                <a:spcPct val="150000"/>
              </a:lnSpc>
            </a:pPr>
            <a:r>
              <a:rPr lang="en-US" altLang="ja-JP" sz="2000" dirty="0"/>
              <a:t>Reward </a:t>
            </a:r>
            <a:r>
              <a:rPr lang="en-US" altLang="ja-JP" sz="2000" dirty="0" smtClean="0"/>
              <a:t>shaping (h</a:t>
            </a:r>
            <a:r>
              <a:rPr lang="en-US" altLang="ja-JP" sz="2000" dirty="0" smtClean="0"/>
              <a:t>ow to design potential reward)</a:t>
            </a:r>
            <a:endParaRPr lang="ja-JP" altLang="en-US" sz="2000" dirty="0" smtClean="0"/>
          </a:p>
          <a:p>
            <a:pPr lvl="2"/>
            <a:r>
              <a:rPr lang="en-US" altLang="ja-JP" sz="2200" dirty="0" smtClean="0"/>
              <a:t>Inverse reinforcement learning (apprentice learning)</a:t>
            </a:r>
            <a:endParaRPr lang="ja-JP" altLang="en-US" sz="2200" dirty="0" smtClean="0"/>
          </a:p>
        </p:txBody>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499" y="1612900"/>
            <a:ext cx="2533898" cy="2438400"/>
          </a:xfrm>
          <a:prstGeom prst="rect">
            <a:avLst/>
          </a:prstGeom>
        </p:spPr>
      </p:pic>
      <p:sp>
        <p:nvSpPr>
          <p:cNvPr id="9" name="Right Arrow 8"/>
          <p:cNvSpPr/>
          <p:nvPr/>
        </p:nvSpPr>
        <p:spPr>
          <a:xfrm>
            <a:off x="1228271" y="3797975"/>
            <a:ext cx="584200" cy="253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0293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What is Reinforcement Learning</a:t>
            </a:r>
            <a:endParaRPr kumimoji="1" lang="ja-JP" altLang="en-US" dirty="0"/>
          </a:p>
        </p:txBody>
      </p:sp>
      <p:sp>
        <p:nvSpPr>
          <p:cNvPr id="3" name="Content Placeholder 2"/>
          <p:cNvSpPr>
            <a:spLocks noGrp="1"/>
          </p:cNvSpPr>
          <p:nvPr>
            <p:ph idx="1"/>
          </p:nvPr>
        </p:nvSpPr>
        <p:spPr>
          <a:xfrm>
            <a:off x="1097280" y="1383957"/>
            <a:ext cx="10058400" cy="4343743"/>
          </a:xfrm>
        </p:spPr>
        <p:txBody>
          <a:bodyPr>
            <a:normAutofit/>
          </a:bodyPr>
          <a:lstStyle/>
          <a:p>
            <a:pPr marL="108000" indent="0">
              <a:buNone/>
            </a:pPr>
            <a:endParaRPr lang="en-US" altLang="ja-JP" dirty="0" smtClean="0"/>
          </a:p>
          <a:p>
            <a:pPr marL="108000" indent="0">
              <a:buNone/>
            </a:pPr>
            <a:r>
              <a:rPr lang="en-US" altLang="ja-JP" dirty="0"/>
              <a:t>L</a:t>
            </a:r>
            <a:r>
              <a:rPr lang="en-US" altLang="ja-JP" dirty="0" smtClean="0"/>
              <a:t>earning paradigm that agent try to adapt to unknown environment</a:t>
            </a:r>
            <a:br>
              <a:rPr lang="en-US" altLang="ja-JP" dirty="0" smtClean="0"/>
            </a:br>
            <a:endParaRPr lang="en-US" altLang="ja-JP" dirty="0" smtClean="0"/>
          </a:p>
          <a:p>
            <a:pPr marL="108000" indent="0">
              <a:buNone/>
            </a:pPr>
            <a:r>
              <a:rPr lang="en-US" altLang="ja-JP" dirty="0" smtClean="0"/>
              <a:t>There is no </a:t>
            </a:r>
            <a:r>
              <a:rPr lang="en-US" altLang="ja-JP" dirty="0" err="1" smtClean="0"/>
              <a:t>superviser</a:t>
            </a:r>
            <a:r>
              <a:rPr lang="en-US" altLang="ja-JP" dirty="0" smtClean="0"/>
              <a:t>, only a reward signal </a:t>
            </a:r>
            <a:endParaRPr kumimoji="1" lang="en-US" altLang="ja-JP" dirty="0" smtClean="0"/>
          </a:p>
          <a:p>
            <a:pPr marL="108000" indent="0">
              <a:buNone/>
            </a:pPr>
            <a:endParaRPr lang="en-US" altLang="ja-JP" dirty="0" smtClean="0"/>
          </a:p>
          <a:p>
            <a:pPr marL="108000" indent="0">
              <a:buNone/>
            </a:pPr>
            <a:endParaRPr lang="ja-JP" altLang="en-US" dirty="0" smtClean="0"/>
          </a:p>
          <a:p>
            <a:pPr marL="108000" indent="0">
              <a:buNone/>
            </a:pPr>
            <a:endParaRPr lang="ja-JP" altLang="en-US" dirty="0"/>
          </a:p>
          <a:p>
            <a:pPr marL="108000" indent="0">
              <a:buNone/>
            </a:pPr>
            <a:endParaRPr kumimoji="1" lang="ja-JP" alt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7381" y="3137707"/>
            <a:ext cx="4631239" cy="2870755"/>
          </a:xfrm>
          <a:prstGeom prst="rect">
            <a:avLst/>
          </a:prstGeom>
        </p:spPr>
      </p:pic>
      <p:sp>
        <p:nvSpPr>
          <p:cNvPr id="7" name="Right Arrow 6"/>
          <p:cNvSpPr/>
          <p:nvPr/>
        </p:nvSpPr>
        <p:spPr>
          <a:xfrm>
            <a:off x="1453243" y="3461657"/>
            <a:ext cx="538843" cy="293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TextBox 7"/>
          <p:cNvSpPr txBox="1"/>
          <p:nvPr/>
        </p:nvSpPr>
        <p:spPr>
          <a:xfrm>
            <a:off x="2348049" y="3408559"/>
            <a:ext cx="3079946" cy="400110"/>
          </a:xfrm>
          <a:prstGeom prst="rect">
            <a:avLst/>
          </a:prstGeom>
          <a:noFill/>
        </p:spPr>
        <p:txBody>
          <a:bodyPr wrap="none" rtlCol="0">
            <a:spAutoFit/>
          </a:bodyPr>
          <a:lstStyle/>
          <a:p>
            <a:r>
              <a:rPr kumimoji="1" lang="en-US" altLang="ja-JP" sz="2000" dirty="0" smtClean="0"/>
              <a:t>Learn </a:t>
            </a:r>
            <a:r>
              <a:rPr lang="en-US" altLang="ja-JP" sz="2000" dirty="0" smtClean="0"/>
              <a:t>through try-and-error</a:t>
            </a:r>
            <a:endParaRPr lang="en-US" altLang="ja-JP" sz="2000" dirty="0"/>
          </a:p>
        </p:txBody>
      </p:sp>
    </p:spTree>
    <p:extLst>
      <p:ext uri="{BB962C8B-B14F-4D97-AF65-F5344CB8AC3E}">
        <p14:creationId xmlns:p14="http://schemas.microsoft.com/office/powerpoint/2010/main" val="19162378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Inverse Reinforcement Learning</a:t>
            </a:r>
            <a:endParaRPr kumimoji="1" lang="ja-JP" altLang="en-US" dirty="0"/>
          </a:p>
        </p:txBody>
      </p:sp>
      <p:sp>
        <p:nvSpPr>
          <p:cNvPr id="3" name="Content Placeholder 2"/>
          <p:cNvSpPr>
            <a:spLocks noGrp="1"/>
          </p:cNvSpPr>
          <p:nvPr>
            <p:ph idx="1"/>
          </p:nvPr>
        </p:nvSpPr>
        <p:spPr/>
        <p:txBody>
          <a:bodyPr/>
          <a:lstStyle/>
          <a:p>
            <a:pPr marL="108000" indent="0">
              <a:buNone/>
            </a:pPr>
            <a:endParaRPr kumimoji="1" lang="en-US" altLang="ja-JP" dirty="0" smtClean="0"/>
          </a:p>
          <a:p>
            <a:r>
              <a:rPr lang="en-US" altLang="ja-JP" dirty="0" smtClean="0"/>
              <a:t>In RL, learn optimal policy or strategy from reward = what is good</a:t>
            </a:r>
          </a:p>
          <a:p>
            <a:r>
              <a:rPr kumimoji="1" lang="en-US" altLang="ja-JP" dirty="0" smtClean="0"/>
              <a:t>In IRL, learn reward function == what is good from optimal policy or strategy</a:t>
            </a:r>
            <a:endParaRPr kumimoji="1" lang="en-US" altLang="ja-JP" dirty="0" smtClean="0"/>
          </a:p>
          <a:p>
            <a:pPr marL="108000" indent="0">
              <a:buNone/>
            </a:pPr>
            <a:r>
              <a:rPr kumimoji="1" lang="en-US" altLang="ja-JP" dirty="0" smtClean="0"/>
              <a:t>	</a:t>
            </a:r>
            <a:endParaRPr kumimoji="1" lang="ja-JP" altLang="en-US" dirty="0" smtClean="0"/>
          </a:p>
          <a:p>
            <a:endParaRPr kumimoji="1" lang="ja-JP" altLang="en-US" dirty="0"/>
          </a:p>
        </p:txBody>
      </p:sp>
      <p:sp>
        <p:nvSpPr>
          <p:cNvPr id="4" name="Rounded Rectangle 3"/>
          <p:cNvSpPr/>
          <p:nvPr/>
        </p:nvSpPr>
        <p:spPr>
          <a:xfrm>
            <a:off x="7543800" y="3460415"/>
            <a:ext cx="2654300" cy="1892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t>Optimal strategy</a:t>
            </a:r>
            <a:endParaRPr kumimoji="1" lang="ja-JP" altLang="en-US" sz="2000" dirty="0"/>
          </a:p>
        </p:txBody>
      </p:sp>
      <p:sp>
        <p:nvSpPr>
          <p:cNvPr id="6" name="Rounded Rectangle 5"/>
          <p:cNvSpPr/>
          <p:nvPr/>
        </p:nvSpPr>
        <p:spPr>
          <a:xfrm>
            <a:off x="1376184" y="3460415"/>
            <a:ext cx="2654300" cy="1892300"/>
          </a:xfrm>
          <a:prstGeom prst="roundRect">
            <a:avLst/>
          </a:prstGeom>
          <a:solidFill>
            <a:srgbClr val="FF81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rPr>
              <a:t>reward</a:t>
            </a:r>
            <a:endParaRPr kumimoji="1" lang="ja-JP" altLang="en-US" sz="2000" dirty="0">
              <a:solidFill>
                <a:schemeClr val="tx1"/>
              </a:solidFill>
            </a:endParaRPr>
          </a:p>
        </p:txBody>
      </p:sp>
      <p:sp>
        <p:nvSpPr>
          <p:cNvPr id="7" name="Right Arrow 6"/>
          <p:cNvSpPr/>
          <p:nvPr/>
        </p:nvSpPr>
        <p:spPr>
          <a:xfrm>
            <a:off x="4700270" y="3910751"/>
            <a:ext cx="2095500" cy="2413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Left Arrow 7"/>
          <p:cNvSpPr/>
          <p:nvPr/>
        </p:nvSpPr>
        <p:spPr>
          <a:xfrm>
            <a:off x="4744720" y="4825999"/>
            <a:ext cx="2006600" cy="248497"/>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TextBox 8"/>
          <p:cNvSpPr txBox="1"/>
          <p:nvPr/>
        </p:nvSpPr>
        <p:spPr>
          <a:xfrm>
            <a:off x="5473966" y="3481150"/>
            <a:ext cx="407484" cy="369332"/>
          </a:xfrm>
          <a:prstGeom prst="rect">
            <a:avLst/>
          </a:prstGeom>
          <a:noFill/>
        </p:spPr>
        <p:txBody>
          <a:bodyPr wrap="none" rtlCol="0">
            <a:spAutoFit/>
          </a:bodyPr>
          <a:lstStyle/>
          <a:p>
            <a:r>
              <a:rPr kumimoji="1" lang="en-US" altLang="ja-JP" dirty="0" smtClean="0"/>
              <a:t>RL</a:t>
            </a:r>
            <a:endParaRPr kumimoji="1" lang="ja-JP" altLang="en-US" dirty="0"/>
          </a:p>
        </p:txBody>
      </p:sp>
      <p:sp>
        <p:nvSpPr>
          <p:cNvPr id="10" name="TextBox 9"/>
          <p:cNvSpPr txBox="1"/>
          <p:nvPr/>
        </p:nvSpPr>
        <p:spPr>
          <a:xfrm>
            <a:off x="5460238" y="5168049"/>
            <a:ext cx="465192" cy="369332"/>
          </a:xfrm>
          <a:prstGeom prst="rect">
            <a:avLst/>
          </a:prstGeom>
          <a:noFill/>
        </p:spPr>
        <p:txBody>
          <a:bodyPr wrap="none" rtlCol="0">
            <a:spAutoFit/>
          </a:bodyPr>
          <a:lstStyle/>
          <a:p>
            <a:r>
              <a:rPr kumimoji="1" lang="en-US" altLang="ja-JP" dirty="0" smtClean="0"/>
              <a:t>IRL</a:t>
            </a:r>
            <a:endParaRPr kumimoji="1" lang="ja-JP" altLang="en-US" dirty="0"/>
          </a:p>
        </p:txBody>
      </p:sp>
    </p:spTree>
    <p:extLst>
      <p:ext uri="{BB962C8B-B14F-4D97-AF65-F5344CB8AC3E}">
        <p14:creationId xmlns:p14="http://schemas.microsoft.com/office/powerpoint/2010/main" val="1626276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おまけ①</a:t>
            </a:r>
            <a:endParaRPr kumimoji="1" lang="ja-JP" alt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097279" y="1383957"/>
                <a:ext cx="10526874" cy="4966043"/>
              </a:xfrm>
            </p:spPr>
            <p:txBody>
              <a:bodyPr>
                <a:normAutofit/>
              </a:bodyPr>
              <a:lstStyle/>
              <a:p>
                <a:pPr marL="144000" indent="0">
                  <a:buNone/>
                </a:pPr>
                <a:r>
                  <a:rPr lang="en-US" altLang="ja-JP" b="1" dirty="0" smtClean="0"/>
                  <a:t>Learning Hand-Eye Coordination for Robotic Grasping</a:t>
                </a:r>
                <a:br>
                  <a:rPr lang="en-US" altLang="ja-JP" b="1" dirty="0" smtClean="0"/>
                </a:br>
                <a:r>
                  <a:rPr lang="en-US" altLang="ja-JP" b="1" dirty="0" smtClean="0"/>
                  <a:t>with Deep Learning and Large-Scale Data Collection </a:t>
                </a:r>
                <a:r>
                  <a:rPr lang="en-US" altLang="ja-JP" dirty="0" smtClean="0"/>
                  <a:t/>
                </a:r>
                <a:br>
                  <a:rPr lang="en-US" altLang="ja-JP" dirty="0" smtClean="0"/>
                </a:br>
                <a:r>
                  <a:rPr lang="en-US" altLang="ja-JP" dirty="0" smtClean="0"/>
                  <a:t>[Sergey Levine et al., 2016]</a:t>
                </a:r>
              </a:p>
              <a:p>
                <a:r>
                  <a:rPr kumimoji="1" lang="en-US" altLang="ja-JP" dirty="0" smtClean="0"/>
                  <a:t>Google</a:t>
                </a:r>
                <a:r>
                  <a:rPr kumimoji="1" lang="ja-JP" altLang="en-US" dirty="0" smtClean="0"/>
                  <a:t>がロボットアーム</a:t>
                </a:r>
                <a:r>
                  <a:rPr kumimoji="1" lang="en-US" altLang="ja-JP" dirty="0" smtClean="0"/>
                  <a:t>14</a:t>
                </a:r>
                <a:r>
                  <a:rPr kumimoji="1" lang="ja-JP" altLang="en-US" dirty="0" smtClean="0"/>
                  <a:t>台並列に動かして</a:t>
                </a:r>
                <a:r>
                  <a:rPr kumimoji="1" lang="en-US" altLang="ja-JP" dirty="0" smtClean="0"/>
                  <a:t/>
                </a:r>
                <a:br>
                  <a:rPr kumimoji="1" lang="en-US" altLang="ja-JP" dirty="0" smtClean="0"/>
                </a:br>
                <a:r>
                  <a:rPr kumimoji="1" lang="ja-JP" altLang="en-US" dirty="0" smtClean="0"/>
                  <a:t>物体のグラスピングを学習させてたやつ</a:t>
                </a:r>
                <a:endParaRPr kumimoji="1" lang="en-US" altLang="ja-JP" dirty="0" smtClean="0"/>
              </a:p>
              <a:p>
                <a:r>
                  <a:rPr kumimoji="1" lang="ja-JP" altLang="en-US" dirty="0" smtClean="0"/>
                  <a:t>概要</a:t>
                </a:r>
              </a:p>
              <a:p>
                <a:pPr marL="688068" lvl="1" indent="-342900">
                  <a:buFont typeface="+mj-lt"/>
                  <a:buAutoNum type="arabicPeriod"/>
                </a:pPr>
                <a:r>
                  <a:rPr lang="ja-JP" altLang="en-US" dirty="0" smtClean="0"/>
                  <a:t>様々な状況でモーターを動かしてみて、成功したか失敗したかのサンプルを保存</a:t>
                </a:r>
              </a:p>
              <a:p>
                <a:pPr marL="688068" lvl="1" indent="-342900">
                  <a:buFont typeface="+mj-lt"/>
                  <a:buAutoNum type="arabicPeriod"/>
                </a:pPr>
                <a:r>
                  <a:rPr lang="ja-JP" altLang="en-US" dirty="0" smtClean="0"/>
                  <a:t>保存したサンプルを利用して、</a:t>
                </a:r>
                <a:r>
                  <a:rPr lang="en-US" altLang="ja-JP" dirty="0" smtClean="0"/>
                  <a:t>Prediction Network </a:t>
                </a:r>
                <a14:m>
                  <m:oMath xmlns:m="http://schemas.openxmlformats.org/officeDocument/2006/math">
                    <m:r>
                      <a:rPr lang="en-US" altLang="ja-JP" b="0" i="1" smtClean="0">
                        <a:latin typeface="Cambria Math" charset="0"/>
                      </a:rPr>
                      <m:t>𝑔</m:t>
                    </m:r>
                    <m:d>
                      <m:dPr>
                        <m:ctrlPr>
                          <a:rPr lang="en-US" altLang="ja-JP" b="0" i="1" smtClean="0">
                            <a:latin typeface="Cambria Math" charset="0"/>
                          </a:rPr>
                        </m:ctrlPr>
                      </m:dPr>
                      <m:e>
                        <m:sSub>
                          <m:sSubPr>
                            <m:ctrlPr>
                              <a:rPr lang="en-US" altLang="ja-JP" b="0" i="1" smtClean="0">
                                <a:latin typeface="Cambria Math" charset="0"/>
                              </a:rPr>
                            </m:ctrlPr>
                          </m:sSubPr>
                          <m:e>
                            <m:r>
                              <a:rPr lang="en-US" altLang="ja-JP" b="0" i="1" smtClean="0">
                                <a:latin typeface="Cambria Math" charset="0"/>
                              </a:rPr>
                              <m:t>𝐼</m:t>
                            </m:r>
                          </m:e>
                          <m:sub>
                            <m:r>
                              <a:rPr lang="en-US" altLang="ja-JP" b="0" i="1" smtClean="0">
                                <a:latin typeface="Cambria Math" charset="0"/>
                              </a:rPr>
                              <m:t>𝑡</m:t>
                            </m:r>
                          </m:sub>
                        </m:sSub>
                        <m:r>
                          <a:rPr lang="en-US" altLang="ja-JP" b="0" i="1" smtClean="0">
                            <a:latin typeface="Cambria Math" charset="0"/>
                          </a:rPr>
                          <m:t>, </m:t>
                        </m:r>
                        <m:sSub>
                          <m:sSubPr>
                            <m:ctrlPr>
                              <a:rPr lang="en-US" altLang="ja-JP" b="0" i="1" smtClean="0">
                                <a:latin typeface="Cambria Math" charset="0"/>
                              </a:rPr>
                            </m:ctrlPr>
                          </m:sSubPr>
                          <m:e>
                            <m:r>
                              <a:rPr lang="en-US" altLang="ja-JP" b="0" i="1" smtClean="0">
                                <a:latin typeface="Cambria Math" charset="0"/>
                              </a:rPr>
                              <m:t>𝑣</m:t>
                            </m:r>
                          </m:e>
                          <m:sub>
                            <m:r>
                              <a:rPr lang="en-US" altLang="ja-JP" b="0" i="1" smtClean="0">
                                <a:latin typeface="Cambria Math" charset="0"/>
                              </a:rPr>
                              <m:t>𝑡</m:t>
                            </m:r>
                          </m:sub>
                        </m:sSub>
                      </m:e>
                    </m:d>
                    <m:r>
                      <a:rPr lang="en-US" altLang="ja-JP" b="0" i="1" smtClean="0">
                        <a:latin typeface="Cambria Math" charset="0"/>
                      </a:rPr>
                      <m:t>  { </m:t>
                    </m:r>
                    <m:sSub>
                      <m:sSubPr>
                        <m:ctrlPr>
                          <a:rPr lang="en-US" altLang="ja-JP" b="0" i="1" smtClean="0">
                            <a:latin typeface="Cambria Math" charset="0"/>
                          </a:rPr>
                        </m:ctrlPr>
                      </m:sSubPr>
                      <m:e>
                        <m:r>
                          <a:rPr lang="en-US" altLang="ja-JP" b="0" i="1" smtClean="0">
                            <a:latin typeface="Cambria Math" charset="0"/>
                          </a:rPr>
                          <m:t>𝐼</m:t>
                        </m:r>
                      </m:e>
                      <m:sub>
                        <m:r>
                          <a:rPr lang="en-US" altLang="ja-JP" b="0" i="1" smtClean="0">
                            <a:latin typeface="Cambria Math" charset="0"/>
                          </a:rPr>
                          <m:t>𝑡</m:t>
                        </m:r>
                      </m:sub>
                    </m:sSub>
                    <m:r>
                      <a:rPr lang="en-US" altLang="ja-JP" b="0" i="1" smtClean="0">
                        <a:latin typeface="Cambria Math" charset="0"/>
                      </a:rPr>
                      <m:t>:</m:t>
                    </m:r>
                    <m:r>
                      <a:rPr lang="ja-JP" altLang="en-US" b="0" i="1" smtClean="0">
                        <a:latin typeface="Cambria Math" charset="0"/>
                      </a:rPr>
                      <m:t>視覚情報</m:t>
                    </m:r>
                    <m:r>
                      <a:rPr lang="en-US" altLang="ja-JP" b="0" i="1" smtClean="0">
                        <a:latin typeface="Cambria Math" charset="0"/>
                      </a:rPr>
                      <m:t>, </m:t>
                    </m:r>
                    <m:sSub>
                      <m:sSubPr>
                        <m:ctrlPr>
                          <a:rPr lang="en-US" altLang="ja-JP" b="0" i="1" smtClean="0">
                            <a:latin typeface="Cambria Math" charset="0"/>
                          </a:rPr>
                        </m:ctrlPr>
                      </m:sSubPr>
                      <m:e>
                        <m:r>
                          <a:rPr lang="en-US" altLang="ja-JP" b="0" i="1" smtClean="0">
                            <a:latin typeface="Cambria Math" charset="0"/>
                          </a:rPr>
                          <m:t>𝑣</m:t>
                        </m:r>
                      </m:e>
                      <m:sub>
                        <m:r>
                          <a:rPr lang="en-US" altLang="ja-JP" b="0" i="1" smtClean="0">
                            <a:latin typeface="Cambria Math" charset="0"/>
                          </a:rPr>
                          <m:t>𝑡</m:t>
                        </m:r>
                      </m:sub>
                    </m:sSub>
                    <m:r>
                      <a:rPr lang="en-US" altLang="ja-JP" b="0" i="1" smtClean="0">
                        <a:latin typeface="Cambria Math" charset="0"/>
                      </a:rPr>
                      <m:t>:</m:t>
                    </m:r>
                    <m:r>
                      <a:rPr lang="ja-JP" altLang="en-US" b="0" i="1" smtClean="0">
                        <a:latin typeface="Cambria Math" charset="0"/>
                      </a:rPr>
                      <m:t>サーボへの命令</m:t>
                    </m:r>
                    <m:r>
                      <a:rPr lang="en-US" altLang="ja-JP" b="0" i="1" smtClean="0">
                        <a:latin typeface="Cambria Math" charset="0"/>
                      </a:rPr>
                      <m:t> }</m:t>
                    </m:r>
                  </m:oMath>
                </a14:m>
                <a:r>
                  <a:rPr kumimoji="1" lang="ja-JP" altLang="en-US" dirty="0" smtClean="0"/>
                  <a:t>を</a:t>
                </a:r>
                <a:br>
                  <a:rPr kumimoji="1" lang="ja-JP" altLang="en-US" dirty="0" smtClean="0"/>
                </a:br>
                <a:r>
                  <a:rPr kumimoji="1" lang="en-US" altLang="ja-JP" dirty="0" smtClean="0"/>
                  <a:t>supervised-learning</a:t>
                </a:r>
                <a:endParaRPr lang="ja-JP" altLang="en-US" dirty="0"/>
              </a:p>
              <a:p>
                <a:pPr marL="688068" lvl="1" indent="-342900">
                  <a:buFont typeface="+mj-lt"/>
                  <a:buAutoNum type="arabicPeriod"/>
                </a:pPr>
                <a:r>
                  <a:rPr kumimoji="1" lang="ja-JP" altLang="en-US" dirty="0" smtClean="0"/>
                  <a:t>サーボへの命令は、サンプリングベースで</a:t>
                </a:r>
                <a14:m>
                  <m:oMath xmlns:m="http://schemas.openxmlformats.org/officeDocument/2006/math">
                    <m:r>
                      <a:rPr lang="en-US" altLang="ja-JP" i="1">
                        <a:latin typeface="Cambria Math" charset="0"/>
                      </a:rPr>
                      <m:t>𝑔</m:t>
                    </m:r>
                    <m:d>
                      <m:dPr>
                        <m:ctrlPr>
                          <a:rPr lang="en-US" altLang="ja-JP" i="1">
                            <a:latin typeface="Cambria Math" charset="0"/>
                          </a:rPr>
                        </m:ctrlPr>
                      </m:dPr>
                      <m:e>
                        <m:sSub>
                          <m:sSubPr>
                            <m:ctrlPr>
                              <a:rPr lang="en-US" altLang="ja-JP" i="1">
                                <a:latin typeface="Cambria Math" charset="0"/>
                              </a:rPr>
                            </m:ctrlPr>
                          </m:sSubPr>
                          <m:e>
                            <m:r>
                              <a:rPr lang="en-US" altLang="ja-JP" i="1">
                                <a:latin typeface="Cambria Math" charset="0"/>
                              </a:rPr>
                              <m:t>𝐼</m:t>
                            </m:r>
                          </m:e>
                          <m:sub>
                            <m:r>
                              <a:rPr lang="en-US" altLang="ja-JP" i="1">
                                <a:latin typeface="Cambria Math" charset="0"/>
                              </a:rPr>
                              <m:t>𝑡</m:t>
                            </m:r>
                          </m:sub>
                        </m:sSub>
                        <m:r>
                          <a:rPr lang="en-US" altLang="ja-JP" i="1">
                            <a:latin typeface="Cambria Math" charset="0"/>
                          </a:rPr>
                          <m:t>, </m:t>
                        </m:r>
                        <m:sSub>
                          <m:sSubPr>
                            <m:ctrlPr>
                              <a:rPr lang="en-US" altLang="ja-JP" i="1">
                                <a:latin typeface="Cambria Math" charset="0"/>
                              </a:rPr>
                            </m:ctrlPr>
                          </m:sSubPr>
                          <m:e>
                            <m:r>
                              <a:rPr lang="en-US" altLang="ja-JP" i="1">
                                <a:latin typeface="Cambria Math" charset="0"/>
                              </a:rPr>
                              <m:t>𝑣</m:t>
                            </m:r>
                          </m:e>
                          <m:sub>
                            <m:r>
                              <a:rPr lang="en-US" altLang="ja-JP" i="1">
                                <a:latin typeface="Cambria Math" charset="0"/>
                              </a:rPr>
                              <m:t>𝑡</m:t>
                            </m:r>
                          </m:sub>
                        </m:sSub>
                      </m:e>
                    </m:d>
                  </m:oMath>
                </a14:m>
                <a:r>
                  <a:rPr kumimoji="1" lang="ja-JP" altLang="en-US" dirty="0" smtClean="0"/>
                  <a:t>が高くなるのを選ぶ</a:t>
                </a:r>
                <a:endParaRPr lang="ja-JP" altLang="en-US" dirty="0"/>
              </a:p>
              <a:p>
                <a:pPr marL="466920" indent="-342900"/>
                <a:r>
                  <a:rPr lang="ja-JP" altLang="en-US" dirty="0"/>
                  <a:t>強化学習とよく言われる</a:t>
                </a:r>
                <a:r>
                  <a:rPr lang="ja-JP" altLang="en-US" dirty="0" smtClean="0"/>
                  <a:t>が、</a:t>
                </a:r>
                <a:r>
                  <a:rPr lang="en-US" altLang="ja-JP" dirty="0" smtClean="0"/>
                  <a:t> </a:t>
                </a:r>
                <a:r>
                  <a:rPr lang="en-US" altLang="ja-JP" dirty="0"/>
                  <a:t>self-supervised learning</a:t>
                </a:r>
                <a:r>
                  <a:rPr lang="ja-JP" altLang="en-US" dirty="0"/>
                  <a:t>と</a:t>
                </a:r>
                <a:r>
                  <a:rPr lang="ja-JP" altLang="en-US" dirty="0" smtClean="0"/>
                  <a:t>呼ばれる</a:t>
                </a:r>
                <a:r>
                  <a:rPr lang="en-US" altLang="ja-JP" dirty="0"/>
                  <a:t/>
                </a:r>
                <a:br>
                  <a:rPr lang="en-US" altLang="ja-JP" dirty="0"/>
                </a:br>
                <a:r>
                  <a:rPr kumimoji="1" lang="ja-JP" altLang="en-US" dirty="0" smtClean="0"/>
                  <a:t>自分でデータサンプルを集めて学習する枠組み</a:t>
                </a:r>
                <a:endParaRPr kumimoji="1" lang="en-US" altLang="ja-JP" dirty="0" smtClean="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097279" y="1383957"/>
                <a:ext cx="10526874" cy="4966043"/>
              </a:xfrm>
              <a:blipFill rotWithShape="0">
                <a:blip r:embed="rId3"/>
                <a:stretch>
                  <a:fillRect l="-232" t="-613" r="-347"/>
                </a:stretch>
              </a:blipFill>
            </p:spPr>
            <p:txBody>
              <a:bodyPr/>
              <a:lstStyle/>
              <a:p>
                <a:r>
                  <a:rPr lang="ja-JP" altLang="en-US">
                    <a:noFill/>
                  </a:rPr>
                  <a:t> </a:t>
                </a:r>
              </a:p>
            </p:txBody>
          </p:sp>
        </mc:Fallback>
      </mc:AlternateContent>
      <p:pic>
        <p:nvPicPr>
          <p:cNvPr id="6" name="Content Placeholder 3"/>
          <p:cNvPicPr>
            <a:picLocks noChangeAspect="1"/>
          </p:cNvPicPr>
          <p:nvPr/>
        </p:nvPicPr>
        <p:blipFill>
          <a:blip r:embed="rId4"/>
          <a:stretch>
            <a:fillRect/>
          </a:stretch>
        </p:blipFill>
        <p:spPr>
          <a:xfrm>
            <a:off x="7528142" y="1351028"/>
            <a:ext cx="3990758" cy="2237994"/>
          </a:xfrm>
          <a:prstGeom prst="rect">
            <a:avLst/>
          </a:prstGeom>
        </p:spPr>
      </p:pic>
    </p:spTree>
    <p:extLst>
      <p:ext uri="{BB962C8B-B14F-4D97-AF65-F5344CB8AC3E}">
        <p14:creationId xmlns:p14="http://schemas.microsoft.com/office/powerpoint/2010/main" val="2062952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おまけ②</a:t>
            </a:r>
            <a:endParaRPr kumimoji="1" lang="ja-JP" altLang="en-US" dirty="0"/>
          </a:p>
        </p:txBody>
      </p:sp>
      <p:sp>
        <p:nvSpPr>
          <p:cNvPr id="3" name="Content Placeholder 2"/>
          <p:cNvSpPr>
            <a:spLocks noGrp="1"/>
          </p:cNvSpPr>
          <p:nvPr>
            <p:ph idx="1"/>
          </p:nvPr>
        </p:nvSpPr>
        <p:spPr/>
        <p:txBody>
          <a:bodyPr/>
          <a:lstStyle/>
          <a:p>
            <a:pPr marL="144000" indent="0">
              <a:buNone/>
            </a:pPr>
            <a:r>
              <a:rPr lang="en-US" altLang="ja-JP" b="1" dirty="0" smtClean="0"/>
              <a:t>End-to-End Training of Deep </a:t>
            </a:r>
            <a:r>
              <a:rPr lang="en-US" altLang="ja-JP" b="1" dirty="0" err="1" smtClean="0"/>
              <a:t>Visuomotor</a:t>
            </a:r>
            <a:r>
              <a:rPr lang="en-US" altLang="ja-JP" b="1" dirty="0" smtClean="0"/>
              <a:t> Policies</a:t>
            </a:r>
            <a:br>
              <a:rPr lang="en-US" altLang="ja-JP" b="1" dirty="0" smtClean="0"/>
            </a:br>
            <a:r>
              <a:rPr lang="en-US" altLang="ja-JP" dirty="0" smtClean="0"/>
              <a:t>[Sergey Levine, 2015]</a:t>
            </a:r>
          </a:p>
          <a:p>
            <a:r>
              <a:rPr kumimoji="1" lang="en-US" altLang="ja-JP" dirty="0" smtClean="0"/>
              <a:t>UC</a:t>
            </a:r>
            <a:r>
              <a:rPr kumimoji="1" lang="ja-JP" altLang="en-US" dirty="0" smtClean="0"/>
              <a:t>バークレーのロボットが最初はランダムだが、</a:t>
            </a:r>
            <a:br>
              <a:rPr kumimoji="1" lang="ja-JP" altLang="en-US" dirty="0" smtClean="0"/>
            </a:br>
            <a:r>
              <a:rPr kumimoji="1" lang="ja-JP" altLang="en-US" dirty="0" smtClean="0"/>
              <a:t>だんだん鍵穴に鍵させるようになるやつ</a:t>
            </a:r>
            <a:endParaRPr lang="ja-JP" altLang="en-US" dirty="0"/>
          </a:p>
          <a:p>
            <a:r>
              <a:rPr kumimoji="1" lang="en-US" altLang="ja-JP" dirty="0" smtClean="0"/>
              <a:t>Guided Policy Search</a:t>
            </a:r>
            <a:r>
              <a:rPr kumimoji="1" lang="ja-JP" altLang="en-US" dirty="0" smtClean="0"/>
              <a:t>と呼ばれる枠組み</a:t>
            </a:r>
            <a:endParaRPr lang="en-US" altLang="ja-JP" dirty="0"/>
          </a:p>
          <a:p>
            <a:pPr lvl="1"/>
            <a:r>
              <a:rPr lang="en-US" altLang="ja-JP" dirty="0" smtClean="0"/>
              <a:t>Policy based</a:t>
            </a:r>
            <a:endParaRPr lang="ja-JP" altLang="en-US" dirty="0"/>
          </a:p>
          <a:p>
            <a:pPr lvl="1"/>
            <a:r>
              <a:rPr lang="en-US" altLang="ja-JP" dirty="0" smtClean="0"/>
              <a:t>TD</a:t>
            </a:r>
            <a:r>
              <a:rPr lang="ja-JP" altLang="en-US" dirty="0" smtClean="0"/>
              <a:t>学習とかとは全く異なるアプローチ</a:t>
            </a:r>
            <a:endParaRPr kumimoji="1" lang="en-US" altLang="ja-JP" dirty="0"/>
          </a:p>
          <a:p>
            <a:pPr lvl="1"/>
            <a:r>
              <a:rPr kumimoji="1" lang="ja-JP" altLang="en-US" dirty="0" smtClean="0"/>
              <a:t>ガチガチの制御理論（理解するの諦めたのでよくわかってないです）</a:t>
            </a:r>
          </a:p>
          <a:p>
            <a:pPr lvl="1"/>
            <a:r>
              <a:rPr kumimoji="1" lang="ja-JP" altLang="en-US" dirty="0" smtClean="0"/>
              <a:t>強化学習自体広い意味を持つのでこれも含まれるらしい</a:t>
            </a:r>
          </a:p>
          <a:p>
            <a:pPr lvl="1"/>
            <a:endParaRPr kumimoji="1" lang="ja-JP" altLang="en-US" dirty="0"/>
          </a:p>
        </p:txBody>
      </p:sp>
      <p:pic>
        <p:nvPicPr>
          <p:cNvPr id="5" name="Picture 4"/>
          <p:cNvPicPr>
            <a:picLocks noChangeAspect="1"/>
          </p:cNvPicPr>
          <p:nvPr/>
        </p:nvPicPr>
        <p:blipFill>
          <a:blip r:embed="rId2"/>
          <a:stretch>
            <a:fillRect/>
          </a:stretch>
        </p:blipFill>
        <p:spPr>
          <a:xfrm>
            <a:off x="7528141" y="1383957"/>
            <a:ext cx="3987469" cy="2205065"/>
          </a:xfrm>
          <a:prstGeom prst="rect">
            <a:avLst/>
          </a:prstGeom>
        </p:spPr>
      </p:pic>
    </p:spTree>
    <p:extLst>
      <p:ext uri="{BB962C8B-B14F-4D97-AF65-F5344CB8AC3E}">
        <p14:creationId xmlns:p14="http://schemas.microsoft.com/office/powerpoint/2010/main" val="2078607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おまけ③</a:t>
            </a:r>
            <a:endParaRPr kumimoji="1" lang="ja-JP" altLang="en-US" dirty="0"/>
          </a:p>
        </p:txBody>
      </p:sp>
      <p:sp>
        <p:nvSpPr>
          <p:cNvPr id="3" name="Content Placeholder 2"/>
          <p:cNvSpPr>
            <a:spLocks noGrp="1"/>
          </p:cNvSpPr>
          <p:nvPr>
            <p:ph idx="1"/>
          </p:nvPr>
        </p:nvSpPr>
        <p:spPr/>
        <p:txBody>
          <a:bodyPr/>
          <a:lstStyle/>
          <a:p>
            <a:pPr marL="144000" indent="0">
              <a:buNone/>
            </a:pPr>
            <a:r>
              <a:rPr lang="en-US" altLang="ja-JP" b="1" dirty="0"/>
              <a:t>Asynchronous Methods for Deep Reinforcement </a:t>
            </a:r>
            <a:r>
              <a:rPr lang="en-US" altLang="ja-JP" b="1" dirty="0" smtClean="0"/>
              <a:t>Learning</a:t>
            </a:r>
            <a:br>
              <a:rPr lang="en-US" altLang="ja-JP" b="1" dirty="0" smtClean="0"/>
            </a:br>
            <a:r>
              <a:rPr lang="en-US" altLang="ja-JP" dirty="0" smtClean="0"/>
              <a:t>[</a:t>
            </a:r>
            <a:r>
              <a:rPr lang="en-US" altLang="ja-JP" dirty="0" err="1" smtClean="0"/>
              <a:t>Mnih</a:t>
            </a:r>
            <a:r>
              <a:rPr lang="en-US" altLang="ja-JP" dirty="0"/>
              <a:t> </a:t>
            </a:r>
            <a:r>
              <a:rPr lang="en-US" altLang="ja-JP" dirty="0" smtClean="0"/>
              <a:t>et al, 2016]</a:t>
            </a:r>
            <a:endParaRPr lang="en-US" altLang="ja-JP" b="1" dirty="0" smtClean="0"/>
          </a:p>
          <a:p>
            <a:r>
              <a:rPr kumimoji="1" lang="ja-JP" altLang="en-US" dirty="0" smtClean="0"/>
              <a:t>非同期に多数のエージェントを走らせてパラメータを</a:t>
            </a:r>
            <a:br>
              <a:rPr kumimoji="1" lang="ja-JP" altLang="en-US" dirty="0" smtClean="0"/>
            </a:br>
            <a:r>
              <a:rPr kumimoji="1" lang="ja-JP" altLang="en-US" dirty="0" smtClean="0"/>
              <a:t>同時に更新することでサンプル数を確保すると同時に</a:t>
            </a:r>
            <a:br>
              <a:rPr kumimoji="1" lang="ja-JP" altLang="en-US" dirty="0" smtClean="0"/>
            </a:br>
            <a:r>
              <a:rPr kumimoji="1" lang="ja-JP" altLang="en-US" dirty="0" smtClean="0"/>
              <a:t>入力の相関をなくすことができる</a:t>
            </a:r>
          </a:p>
          <a:p>
            <a:pPr marL="144000" indent="0">
              <a:buNone/>
            </a:pPr>
            <a:r>
              <a:rPr kumimoji="1" lang="ja-JP" altLang="en-US" dirty="0" smtClean="0"/>
              <a:t>→</a:t>
            </a:r>
            <a:r>
              <a:rPr lang="en-US" altLang="ja-JP" dirty="0"/>
              <a:t> Experience </a:t>
            </a:r>
            <a:r>
              <a:rPr lang="en-US" altLang="ja-JP" dirty="0" smtClean="0"/>
              <a:t>Replay</a:t>
            </a:r>
            <a:r>
              <a:rPr lang="ja-JP" altLang="en-US" dirty="0" smtClean="0"/>
              <a:t>を使う必要がない</a:t>
            </a:r>
            <a:endParaRPr kumimoji="1" lang="ja-JP" altLang="en-US" dirty="0" smtClean="0"/>
          </a:p>
          <a:p>
            <a:pPr marL="144000" indent="0">
              <a:buNone/>
            </a:pPr>
            <a:r>
              <a:rPr lang="ja-JP" altLang="en-US" dirty="0" smtClean="0"/>
              <a:t>→</a:t>
            </a:r>
            <a:r>
              <a:rPr lang="en-US" altLang="ja-JP" dirty="0" smtClean="0"/>
              <a:t> on-policy</a:t>
            </a:r>
            <a:r>
              <a:rPr lang="ja-JP" altLang="en-US" dirty="0" smtClean="0"/>
              <a:t>な</a:t>
            </a:r>
            <a:r>
              <a:rPr lang="en-US" altLang="ja-JP" dirty="0" smtClean="0"/>
              <a:t>RL</a:t>
            </a:r>
            <a:r>
              <a:rPr lang="ja-JP" altLang="en-US" dirty="0" smtClean="0"/>
              <a:t>アルゴリズムが使用可能</a:t>
            </a:r>
            <a:r>
              <a:rPr lang="en-US" altLang="ja-JP" dirty="0" smtClean="0"/>
              <a:t>!!</a:t>
            </a:r>
            <a:endParaRPr lang="ja-JP" altLang="en-US" dirty="0" smtClean="0"/>
          </a:p>
          <a:p>
            <a:r>
              <a:rPr kumimoji="1" lang="en-US" altLang="ja-JP" dirty="0" smtClean="0"/>
              <a:t>Advantage function</a:t>
            </a:r>
            <a:r>
              <a:rPr kumimoji="1" lang="ja-JP" altLang="en-US" dirty="0" smtClean="0"/>
              <a:t>を用いた</a:t>
            </a:r>
            <a:r>
              <a:rPr lang="en-US" altLang="ja-JP" dirty="0" smtClean="0"/>
              <a:t>Actor-Critic</a:t>
            </a:r>
            <a:r>
              <a:rPr lang="ja-JP" altLang="en-US" dirty="0" smtClean="0"/>
              <a:t>を非同期で走らせた</a:t>
            </a:r>
            <a:br>
              <a:rPr lang="ja-JP" altLang="en-US" dirty="0" smtClean="0"/>
            </a:br>
            <a:r>
              <a:rPr lang="ja-JP" altLang="en-US" dirty="0" smtClean="0"/>
              <a:t>結果、</a:t>
            </a:r>
            <a:r>
              <a:rPr lang="en-US" altLang="ja-JP" dirty="0" smtClean="0"/>
              <a:t>CPU</a:t>
            </a:r>
            <a:r>
              <a:rPr lang="ja-JP" altLang="en-US" dirty="0" smtClean="0"/>
              <a:t>で１日たった時点で他手法を大きく上回る</a:t>
            </a:r>
            <a:r>
              <a:rPr lang="en-US" altLang="ja-JP" dirty="0"/>
              <a:t/>
            </a:r>
            <a:br>
              <a:rPr lang="en-US" altLang="ja-JP" dirty="0"/>
            </a:br>
            <a:r>
              <a:rPr lang="en-US" altLang="ja-JP" dirty="0" smtClean="0"/>
              <a:t>(A3C : Asynchronous Advantage Actor Critic)</a:t>
            </a:r>
          </a:p>
          <a:p>
            <a:endParaRPr kumimoji="1" lang="en-US" altLang="ja-JP" dirty="0" smtClean="0"/>
          </a:p>
        </p:txBody>
      </p:sp>
      <p:pic>
        <p:nvPicPr>
          <p:cNvPr id="4" name="Picture 3"/>
          <p:cNvPicPr>
            <a:picLocks noChangeAspect="1"/>
          </p:cNvPicPr>
          <p:nvPr/>
        </p:nvPicPr>
        <p:blipFill>
          <a:blip r:embed="rId2"/>
          <a:stretch>
            <a:fillRect/>
          </a:stretch>
        </p:blipFill>
        <p:spPr>
          <a:xfrm>
            <a:off x="8318500" y="1383957"/>
            <a:ext cx="2095500" cy="2504378"/>
          </a:xfrm>
          <a:prstGeom prst="rect">
            <a:avLst/>
          </a:prstGeom>
        </p:spPr>
      </p:pic>
      <p:pic>
        <p:nvPicPr>
          <p:cNvPr id="9" name="Picture 8"/>
          <p:cNvPicPr>
            <a:picLocks noChangeAspect="1"/>
          </p:cNvPicPr>
          <p:nvPr/>
        </p:nvPicPr>
        <p:blipFill>
          <a:blip r:embed="rId2"/>
          <a:stretch>
            <a:fillRect/>
          </a:stretch>
        </p:blipFill>
        <p:spPr>
          <a:xfrm>
            <a:off x="9024620" y="1383957"/>
            <a:ext cx="2095500" cy="2504378"/>
          </a:xfrm>
          <a:prstGeom prst="rect">
            <a:avLst/>
          </a:prstGeom>
        </p:spPr>
      </p:pic>
      <p:pic>
        <p:nvPicPr>
          <p:cNvPr id="12" name="Picture 11"/>
          <p:cNvPicPr>
            <a:picLocks noChangeAspect="1"/>
          </p:cNvPicPr>
          <p:nvPr/>
        </p:nvPicPr>
        <p:blipFill>
          <a:blip r:embed="rId2"/>
          <a:stretch>
            <a:fillRect/>
          </a:stretch>
        </p:blipFill>
        <p:spPr>
          <a:xfrm>
            <a:off x="9658350" y="1383957"/>
            <a:ext cx="2095500" cy="2504378"/>
          </a:xfrm>
          <a:prstGeom prst="rect">
            <a:avLst/>
          </a:prstGeom>
        </p:spPr>
      </p:pic>
    </p:spTree>
    <p:extLst>
      <p:ext uri="{BB962C8B-B14F-4D97-AF65-F5344CB8AC3E}">
        <p14:creationId xmlns:p14="http://schemas.microsoft.com/office/powerpoint/2010/main" val="267076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ja-JP" altLang="en-US" b="0" i="1" dirty="0" smtClean="0">
                    <a:latin typeface="Cambria Math" charset="0"/>
                  </a:rPr>
                  <a:t>目的関数</a:t>
                </a:r>
                <a:endParaRPr lang="en-US" altLang="ja-JP" i="1" dirty="0">
                  <a:latin typeface="Cambria Math" charset="0"/>
                </a:endParaRPr>
              </a:p>
              <a:p>
                <a:pPr marL="345168" lvl="1"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charset="0"/>
                        </a:rPr>
                        <m:t>𝐽</m:t>
                      </m:r>
                      <m:d>
                        <m:dPr>
                          <m:ctrlPr>
                            <a:rPr lang="en-US" altLang="ja-JP" sz="2000" b="0" i="1" smtClean="0">
                              <a:latin typeface="Cambria Math" charset="0"/>
                            </a:rPr>
                          </m:ctrlPr>
                        </m:dPr>
                        <m:e>
                          <m:sSub>
                            <m:sSubPr>
                              <m:ctrlPr>
                                <a:rPr lang="en-US" altLang="ja-JP" sz="2000" b="0" i="1" smtClean="0">
                                  <a:latin typeface="Cambria Math" charset="0"/>
                                </a:rPr>
                              </m:ctrlPr>
                            </m:sSubPr>
                            <m:e>
                              <m:r>
                                <a:rPr lang="en-US" altLang="ja-JP" sz="2000" b="0" i="1" smtClean="0">
                                  <a:latin typeface="Cambria Math" charset="0"/>
                                </a:rPr>
                                <m:t>𝜋</m:t>
                              </m:r>
                            </m:e>
                            <m:sub>
                              <m:r>
                                <a:rPr lang="en-US" altLang="ja-JP" sz="2000" b="0" i="1" smtClean="0">
                                  <a:latin typeface="Cambria Math" charset="0"/>
                                </a:rPr>
                                <m:t>𝜃</m:t>
                              </m:r>
                            </m:sub>
                          </m:sSub>
                        </m:e>
                      </m:d>
                      <m:r>
                        <a:rPr lang="en-US" altLang="ja-JP" sz="2000" b="0" i="1" smtClean="0">
                          <a:latin typeface="Cambria Math" charset="0"/>
                        </a:rPr>
                        <m:t>=</m:t>
                      </m:r>
                      <m:nary>
                        <m:naryPr>
                          <m:supHide m:val="on"/>
                          <m:ctrlPr>
                            <a:rPr lang="en-US" altLang="ja-JP" sz="2000" b="0" i="1" smtClean="0">
                              <a:latin typeface="Cambria Math" charset="0"/>
                            </a:rPr>
                          </m:ctrlPr>
                        </m:naryPr>
                        <m:sub>
                          <m:r>
                            <a:rPr lang="en-US" altLang="ja-JP" sz="2000" b="0" i="1" smtClean="0">
                              <a:latin typeface="Cambria Math" charset="0"/>
                            </a:rPr>
                            <m:t>𝑆</m:t>
                          </m:r>
                        </m:sub>
                        <m:sup/>
                        <m:e>
                          <m:sSup>
                            <m:sSupPr>
                              <m:ctrlPr>
                                <a:rPr lang="en-US" altLang="ja-JP" sz="2000" i="1">
                                  <a:latin typeface="Cambria Math" charset="0"/>
                                </a:rPr>
                              </m:ctrlPr>
                            </m:sSupPr>
                            <m:e>
                              <m:r>
                                <a:rPr lang="en-US" altLang="ja-JP" sz="2000" i="1">
                                  <a:latin typeface="Cambria Math" charset="0"/>
                                </a:rPr>
                                <m:t>𝜌</m:t>
                              </m:r>
                            </m:e>
                            <m:sup>
                              <m:r>
                                <a:rPr lang="en-US" altLang="ja-JP" sz="2000" i="1">
                                  <a:latin typeface="Cambria Math" charset="0"/>
                                </a:rPr>
                                <m:t>𝜋</m:t>
                              </m:r>
                            </m:sup>
                          </m:sSup>
                        </m:e>
                      </m:nary>
                      <m:nary>
                        <m:naryPr>
                          <m:supHide m:val="on"/>
                          <m:ctrlPr>
                            <a:rPr lang="en-US" altLang="ja-JP" sz="2000" b="0" i="1" smtClean="0">
                              <a:latin typeface="Cambria Math" charset="0"/>
                            </a:rPr>
                          </m:ctrlPr>
                        </m:naryPr>
                        <m:sub>
                          <m:r>
                            <a:rPr lang="en-US" altLang="ja-JP" sz="2000" b="0" i="1" smtClean="0">
                              <a:latin typeface="Cambria Math" charset="0"/>
                            </a:rPr>
                            <m:t>𝐴</m:t>
                          </m:r>
                        </m:sub>
                        <m:sup/>
                        <m:e>
                          <m:r>
                            <a:rPr lang="en-US" altLang="ja-JP" sz="2000" i="1">
                              <a:latin typeface="Cambria Math" charset="0"/>
                            </a:rPr>
                            <m:t>𝜋</m:t>
                          </m:r>
                          <m:d>
                            <m:dPr>
                              <m:ctrlPr>
                                <a:rPr lang="en-US" altLang="ja-JP" sz="2000" i="1">
                                  <a:latin typeface="Cambria Math" charset="0"/>
                                </a:rPr>
                              </m:ctrlPr>
                            </m:dPr>
                            <m:e>
                              <m:r>
                                <a:rPr lang="en-US" altLang="ja-JP" sz="2000" i="1">
                                  <a:latin typeface="Cambria Math" charset="0"/>
                                </a:rPr>
                                <m:t>𝑠</m:t>
                              </m:r>
                              <m:r>
                                <a:rPr lang="en-US" altLang="ja-JP" sz="2000" i="1">
                                  <a:latin typeface="Cambria Math" charset="0"/>
                                </a:rPr>
                                <m:t>,</m:t>
                              </m:r>
                              <m:r>
                                <a:rPr lang="en-US" altLang="ja-JP" sz="2000" i="1">
                                  <a:latin typeface="Cambria Math" charset="0"/>
                                </a:rPr>
                                <m:t>𝑎</m:t>
                              </m:r>
                            </m:e>
                          </m:d>
                          <m:r>
                            <a:rPr lang="en-US" altLang="ja-JP" sz="2000" i="1">
                              <a:latin typeface="Cambria Math" charset="0"/>
                            </a:rPr>
                            <m:t>𝑟</m:t>
                          </m:r>
                          <m:d>
                            <m:dPr>
                              <m:ctrlPr>
                                <a:rPr lang="en-US" altLang="ja-JP" sz="2000" i="1">
                                  <a:latin typeface="Cambria Math" charset="0"/>
                                </a:rPr>
                              </m:ctrlPr>
                            </m:dPr>
                            <m:e>
                              <m:r>
                                <a:rPr lang="en-US" altLang="ja-JP" sz="2000" i="1">
                                  <a:latin typeface="Cambria Math" charset="0"/>
                                </a:rPr>
                                <m:t>𝑠</m:t>
                              </m:r>
                              <m:r>
                                <a:rPr lang="en-US" altLang="ja-JP" sz="2000" i="1">
                                  <a:latin typeface="Cambria Math" charset="0"/>
                                </a:rPr>
                                <m:t>,</m:t>
                              </m:r>
                              <m:r>
                                <a:rPr lang="en-US" altLang="ja-JP" sz="2000" i="1">
                                  <a:latin typeface="Cambria Math" charset="0"/>
                                </a:rPr>
                                <m:t>𝑎</m:t>
                              </m:r>
                            </m:e>
                          </m:d>
                          <m:r>
                            <a:rPr lang="en-US" altLang="ja-JP" sz="2000" b="0" i="1" smtClean="0">
                              <a:latin typeface="Cambria Math" charset="0"/>
                            </a:rPr>
                            <m:t> </m:t>
                          </m:r>
                          <m:r>
                            <a:rPr lang="en-US" altLang="ja-JP" sz="2000" i="1">
                              <a:latin typeface="Cambria Math" charset="0"/>
                            </a:rPr>
                            <m:t>𝑑𝑎</m:t>
                          </m:r>
                          <m:r>
                            <a:rPr lang="en-US" altLang="ja-JP" sz="2000" b="0" i="1" smtClean="0">
                              <a:latin typeface="Cambria Math" charset="0"/>
                            </a:rPr>
                            <m:t> </m:t>
                          </m:r>
                          <m:r>
                            <a:rPr lang="en-US" altLang="ja-JP" sz="2000" i="1">
                              <a:latin typeface="Cambria Math" charset="0"/>
                            </a:rPr>
                            <m:t>𝑑𝑠</m:t>
                          </m:r>
                        </m:e>
                      </m:nary>
                      <m:r>
                        <a:rPr lang="en-US" altLang="ja-JP" sz="2000" b="0" i="1" smtClean="0">
                          <a:latin typeface="Cambria Math" charset="0"/>
                        </a:rPr>
                        <m:t>= </m:t>
                      </m:r>
                      <m:sSub>
                        <m:sSubPr>
                          <m:ctrlPr>
                            <a:rPr lang="en-US" altLang="ja-JP" sz="2000" b="0" i="1" smtClean="0">
                              <a:latin typeface="Cambria Math" charset="0"/>
                              <a:ea typeface="Cambria Math" charset="0"/>
                              <a:cs typeface="Cambria Math" charset="0"/>
                            </a:rPr>
                          </m:ctrlPr>
                        </m:sSubPr>
                        <m:e>
                          <m:r>
                            <a:rPr lang="en-US" altLang="ja-JP" sz="2000" b="0" i="1" smtClean="0">
                              <a:latin typeface="Cambria Math" charset="0"/>
                              <a:ea typeface="Cambria Math" charset="0"/>
                              <a:cs typeface="Cambria Math" charset="0"/>
                            </a:rPr>
                            <m:t>𝔼</m:t>
                          </m:r>
                        </m:e>
                        <m:sub>
                          <m:r>
                            <a:rPr lang="en-US" altLang="ja-JP" sz="2000" b="0" i="1" smtClean="0">
                              <a:latin typeface="Cambria Math" charset="0"/>
                              <a:ea typeface="Cambria Math" charset="0"/>
                              <a:cs typeface="Cambria Math" charset="0"/>
                            </a:rPr>
                            <m:t>𝑠</m:t>
                          </m:r>
                          <m:r>
                            <a:rPr lang="en-US" altLang="ja-JP" sz="2000" b="0" i="1" smtClean="0">
                              <a:latin typeface="Cambria Math" charset="0"/>
                              <a:ea typeface="Cambria Math" charset="0"/>
                              <a:cs typeface="Cambria Math" charset="0"/>
                            </a:rPr>
                            <m:t>~</m:t>
                          </m:r>
                          <m:r>
                            <a:rPr lang="en-US" altLang="ja-JP" sz="2000" b="0" i="1" smtClean="0">
                              <a:latin typeface="Cambria Math" charset="0"/>
                              <a:ea typeface="Cambria Math" charset="0"/>
                              <a:cs typeface="Cambria Math" charset="0"/>
                            </a:rPr>
                            <m:t>𝜌</m:t>
                          </m:r>
                          <m:r>
                            <a:rPr lang="en-US" altLang="ja-JP" sz="2000" b="0" i="1" smtClean="0">
                              <a:latin typeface="Cambria Math" charset="0"/>
                              <a:ea typeface="Cambria Math" charset="0"/>
                              <a:cs typeface="Cambria Math" charset="0"/>
                            </a:rPr>
                            <m:t>, </m:t>
                          </m:r>
                          <m:r>
                            <a:rPr lang="en-US" altLang="ja-JP" sz="2000" b="0" i="1" smtClean="0">
                              <a:latin typeface="Cambria Math" charset="0"/>
                              <a:ea typeface="Cambria Math" charset="0"/>
                              <a:cs typeface="Cambria Math" charset="0"/>
                            </a:rPr>
                            <m:t>𝑎</m:t>
                          </m:r>
                          <m:r>
                            <a:rPr lang="en-US" altLang="ja-JP" sz="2000" b="0" i="1" smtClean="0">
                              <a:latin typeface="Cambria Math" charset="0"/>
                              <a:ea typeface="Cambria Math" charset="0"/>
                              <a:cs typeface="Cambria Math" charset="0"/>
                            </a:rPr>
                            <m:t>~</m:t>
                          </m:r>
                          <m:sSub>
                            <m:sSubPr>
                              <m:ctrlPr>
                                <a:rPr lang="en-US" altLang="ja-JP" sz="2000" b="0" i="1" smtClean="0">
                                  <a:latin typeface="Cambria Math" charset="0"/>
                                  <a:ea typeface="Cambria Math" charset="0"/>
                                  <a:cs typeface="Cambria Math" charset="0"/>
                                </a:rPr>
                              </m:ctrlPr>
                            </m:sSubPr>
                            <m:e>
                              <m:r>
                                <a:rPr lang="en-US" altLang="ja-JP" sz="2000" b="0" i="1" smtClean="0">
                                  <a:latin typeface="Cambria Math" charset="0"/>
                                  <a:ea typeface="Cambria Math" charset="0"/>
                                  <a:cs typeface="Cambria Math" charset="0"/>
                                </a:rPr>
                                <m:t>𝜋</m:t>
                              </m:r>
                            </m:e>
                            <m:sub>
                              <m:r>
                                <a:rPr lang="en-US" altLang="ja-JP" sz="2000" b="0" i="1" smtClean="0">
                                  <a:latin typeface="Cambria Math" charset="0"/>
                                  <a:ea typeface="Cambria Math" charset="0"/>
                                  <a:cs typeface="Cambria Math" charset="0"/>
                                </a:rPr>
                                <m:t>𝜃</m:t>
                              </m:r>
                            </m:sub>
                          </m:sSub>
                          <m:r>
                            <a:rPr lang="en-US" altLang="ja-JP" sz="2000" b="0" i="1" smtClean="0">
                              <a:latin typeface="Cambria Math" charset="0"/>
                              <a:ea typeface="Cambria Math" charset="0"/>
                              <a:cs typeface="Cambria Math" charset="0"/>
                            </a:rPr>
                            <m:t> </m:t>
                          </m:r>
                        </m:sub>
                      </m:sSub>
                      <m:d>
                        <m:dPr>
                          <m:begChr m:val="["/>
                          <m:endChr m:val="]"/>
                          <m:ctrlPr>
                            <a:rPr lang="en-US" altLang="ja-JP" sz="2000" b="0" i="1" smtClean="0">
                              <a:latin typeface="Cambria Math" charset="0"/>
                              <a:ea typeface="Cambria Math" charset="0"/>
                              <a:cs typeface="Cambria Math" charset="0"/>
                            </a:rPr>
                          </m:ctrlPr>
                        </m:dPr>
                        <m:e>
                          <m:r>
                            <a:rPr lang="en-US" altLang="ja-JP" sz="2000" b="0" i="1" smtClean="0">
                              <a:latin typeface="Cambria Math" charset="0"/>
                              <a:ea typeface="Cambria Math" charset="0"/>
                              <a:cs typeface="Cambria Math" charset="0"/>
                            </a:rPr>
                            <m:t>𝑟</m:t>
                          </m:r>
                          <m:d>
                            <m:dPr>
                              <m:ctrlPr>
                                <a:rPr lang="en-US" altLang="ja-JP" sz="2000" b="0" i="1" smtClean="0">
                                  <a:latin typeface="Cambria Math" charset="0"/>
                                  <a:ea typeface="Cambria Math" charset="0"/>
                                  <a:cs typeface="Cambria Math" charset="0"/>
                                </a:rPr>
                              </m:ctrlPr>
                            </m:dPr>
                            <m:e>
                              <m:r>
                                <a:rPr lang="en-US" altLang="ja-JP" sz="2000" b="0" i="1" smtClean="0">
                                  <a:latin typeface="Cambria Math" charset="0"/>
                                  <a:ea typeface="Cambria Math" charset="0"/>
                                  <a:cs typeface="Cambria Math" charset="0"/>
                                </a:rPr>
                                <m:t>𝑠</m:t>
                              </m:r>
                              <m:r>
                                <a:rPr lang="en-US" altLang="ja-JP" sz="2000" b="0" i="1" smtClean="0">
                                  <a:latin typeface="Cambria Math" charset="0"/>
                                  <a:ea typeface="Cambria Math" charset="0"/>
                                  <a:cs typeface="Cambria Math" charset="0"/>
                                </a:rPr>
                                <m:t>, </m:t>
                              </m:r>
                              <m:r>
                                <a:rPr lang="en-US" altLang="ja-JP" sz="2000" b="0" i="1" smtClean="0">
                                  <a:latin typeface="Cambria Math" charset="0"/>
                                  <a:ea typeface="Cambria Math" charset="0"/>
                                  <a:cs typeface="Cambria Math" charset="0"/>
                                </a:rPr>
                                <m:t>𝑎</m:t>
                              </m:r>
                            </m:e>
                          </m:d>
                        </m:e>
                      </m:d>
                    </m:oMath>
                  </m:oMathPara>
                </a14:m>
                <a:endParaRPr lang="en-US" altLang="ja-JP" i="1" dirty="0" smtClean="0">
                  <a:latin typeface="Cambria Math" charset="0"/>
                </a:endParaRPr>
              </a:p>
              <a:p>
                <a:pPr>
                  <a:lnSpc>
                    <a:spcPct val="150000"/>
                  </a:lnSpc>
                </a:pPr>
                <a14:m>
                  <m:oMath xmlns:m="http://schemas.openxmlformats.org/officeDocument/2006/math">
                    <m:r>
                      <a:rPr lang="en-US" altLang="ja-JP" i="1">
                        <a:latin typeface="Cambria Math" charset="0"/>
                      </a:rPr>
                      <m:t>𝐽</m:t>
                    </m:r>
                    <m:d>
                      <m:dPr>
                        <m:ctrlPr>
                          <a:rPr lang="en-US" altLang="ja-JP" i="1">
                            <a:latin typeface="Cambria Math" charset="0"/>
                          </a:rPr>
                        </m:ctrlPr>
                      </m:dPr>
                      <m:e>
                        <m:sSub>
                          <m:sSubPr>
                            <m:ctrlPr>
                              <a:rPr lang="en-US" altLang="ja-JP" i="1">
                                <a:latin typeface="Cambria Math" charset="0"/>
                              </a:rPr>
                            </m:ctrlPr>
                          </m:sSubPr>
                          <m:e>
                            <m:r>
                              <a:rPr lang="en-US" altLang="ja-JP" i="1">
                                <a:latin typeface="Cambria Math" charset="0"/>
                              </a:rPr>
                              <m:t>𝜋</m:t>
                            </m:r>
                          </m:e>
                          <m:sub>
                            <m:r>
                              <a:rPr lang="en-US" altLang="ja-JP" i="1">
                                <a:latin typeface="Cambria Math" charset="0"/>
                              </a:rPr>
                              <m:t>𝜃</m:t>
                            </m:r>
                          </m:sub>
                        </m:sSub>
                      </m:e>
                    </m:d>
                  </m:oMath>
                </a14:m>
                <a:r>
                  <a:rPr lang="ja-JP" altLang="en-US" b="0" i="1" dirty="0" smtClean="0">
                    <a:latin typeface="Cambria Math" charset="0"/>
                  </a:rPr>
                  <a:t>を最大にするような方策</a:t>
                </a:r>
                <a14:m>
                  <m:oMath xmlns:m="http://schemas.openxmlformats.org/officeDocument/2006/math">
                    <m:sSub>
                      <m:sSubPr>
                        <m:ctrlPr>
                          <a:rPr lang="en-US" altLang="ja-JP" i="1">
                            <a:latin typeface="Cambria Math" charset="0"/>
                          </a:rPr>
                        </m:ctrlPr>
                      </m:sSubPr>
                      <m:e>
                        <m:r>
                          <a:rPr lang="en-US" altLang="ja-JP" i="1">
                            <a:latin typeface="Cambria Math" charset="0"/>
                          </a:rPr>
                          <m:t>𝜋</m:t>
                        </m:r>
                      </m:e>
                      <m:sub>
                        <m:r>
                          <a:rPr lang="en-US" altLang="ja-JP" i="1">
                            <a:latin typeface="Cambria Math" charset="0"/>
                          </a:rPr>
                          <m:t>𝜃</m:t>
                        </m:r>
                      </m:sub>
                    </m:sSub>
                  </m:oMath>
                </a14:m>
                <a:r>
                  <a:rPr lang="ja-JP" altLang="en-US" b="0" i="1" dirty="0" smtClean="0">
                    <a:latin typeface="Cambria Math" charset="0"/>
                  </a:rPr>
                  <a:t>を求めたい</a:t>
                </a:r>
              </a:p>
              <a:p>
                <a:pPr marL="108000" indent="0">
                  <a:buNone/>
                </a:pPr>
                <a:r>
                  <a:rPr lang="ja-JP" altLang="en-US" b="0" i="1" dirty="0" smtClean="0">
                    <a:latin typeface="Cambria Math" charset="0"/>
                  </a:rPr>
                  <a:t>→</a:t>
                </a:r>
                <a14:m>
                  <m:oMath xmlns:m="http://schemas.openxmlformats.org/officeDocument/2006/math">
                    <m:sSub>
                      <m:sSubPr>
                        <m:ctrlPr>
                          <a:rPr lang="en-US" altLang="ja-JP" i="1">
                            <a:latin typeface="Cambria Math" charset="0"/>
                          </a:rPr>
                        </m:ctrlPr>
                      </m:sSubPr>
                      <m:e>
                        <m:r>
                          <a:rPr lang="ja-JP" altLang="en-US" b="0" i="0" smtClean="0">
                            <a:latin typeface="Cambria Math" charset="0"/>
                          </a:rPr>
                          <m:t>　</m:t>
                        </m:r>
                        <m:r>
                          <a:rPr lang="ja-JP" altLang="en-US" b="0" i="1" smtClean="0">
                            <a:latin typeface="Cambria Math" charset="0"/>
                          </a:rPr>
                          <m:t>そのために、</m:t>
                        </m:r>
                        <m:r>
                          <a:rPr lang="en-US" altLang="ja-JP">
                            <a:latin typeface="Cambria Math" charset="0"/>
                          </a:rPr>
                          <m:t>𝛻</m:t>
                        </m:r>
                      </m:e>
                      <m:sub>
                        <m:r>
                          <a:rPr lang="en-US" altLang="ja-JP" i="1">
                            <a:latin typeface="Cambria Math" charset="0"/>
                          </a:rPr>
                          <m:t>𝜃</m:t>
                        </m:r>
                      </m:sub>
                    </m:sSub>
                    <m:r>
                      <a:rPr lang="en-US" altLang="ja-JP" i="1">
                        <a:latin typeface="Cambria Math" charset="0"/>
                      </a:rPr>
                      <m:t>𝐽</m:t>
                    </m:r>
                    <m:d>
                      <m:dPr>
                        <m:ctrlPr>
                          <a:rPr lang="en-US" altLang="ja-JP" i="1">
                            <a:latin typeface="Cambria Math" charset="0"/>
                          </a:rPr>
                        </m:ctrlPr>
                      </m:dPr>
                      <m:e>
                        <m:sSub>
                          <m:sSubPr>
                            <m:ctrlPr>
                              <a:rPr lang="en-US" altLang="ja-JP" i="1">
                                <a:latin typeface="Cambria Math" charset="0"/>
                              </a:rPr>
                            </m:ctrlPr>
                          </m:sSubPr>
                          <m:e>
                            <m:r>
                              <a:rPr lang="en-US" altLang="ja-JP" i="1">
                                <a:latin typeface="Cambria Math" charset="0"/>
                              </a:rPr>
                              <m:t>𝜋</m:t>
                            </m:r>
                          </m:e>
                          <m:sub>
                            <m:r>
                              <a:rPr lang="en-US" altLang="ja-JP" i="1">
                                <a:latin typeface="Cambria Math" charset="0"/>
                              </a:rPr>
                              <m:t>𝜃</m:t>
                            </m:r>
                          </m:sub>
                        </m:sSub>
                      </m:e>
                    </m:d>
                    <m:r>
                      <a:rPr lang="ja-JP" altLang="en-US" i="1" smtClean="0">
                        <a:latin typeface="Cambria Math" charset="0"/>
                      </a:rPr>
                      <m:t>を求めて</m:t>
                    </m:r>
                    <m:sSub>
                      <m:sSubPr>
                        <m:ctrlPr>
                          <a:rPr lang="en-US" altLang="ja-JP" i="1">
                            <a:latin typeface="Cambria Math" charset="0"/>
                          </a:rPr>
                        </m:ctrlPr>
                      </m:sSubPr>
                      <m:e>
                        <m:r>
                          <a:rPr lang="en-US" altLang="ja-JP" i="1">
                            <a:latin typeface="Cambria Math" charset="0"/>
                          </a:rPr>
                          <m:t>𝜋</m:t>
                        </m:r>
                      </m:e>
                      <m:sub>
                        <m:r>
                          <a:rPr lang="en-US" altLang="ja-JP" i="1">
                            <a:latin typeface="Cambria Math" charset="0"/>
                          </a:rPr>
                          <m:t>𝜃</m:t>
                        </m:r>
                      </m:sub>
                    </m:sSub>
                    <m:r>
                      <a:rPr lang="ja-JP" altLang="en-US" i="1" smtClean="0">
                        <a:latin typeface="Cambria Math" charset="0"/>
                      </a:rPr>
                      <m:t>を更新したい</m:t>
                    </m:r>
                  </m:oMath>
                </a14:m>
                <a:endParaRPr lang="en-US" altLang="ja-JP" dirty="0" smtClean="0">
                  <a:latin typeface="Cambria Math" charset="0"/>
                </a:endParaRPr>
              </a:p>
              <a:p>
                <a:pPr marL="108000" indent="0">
                  <a:buNone/>
                </a:pPr>
                <a:endParaRPr lang="en-US" altLang="ja-JP" b="0" i="1" dirty="0" smtClean="0">
                  <a:latin typeface="Cambria Math" charset="0"/>
                </a:endParaRPr>
              </a:p>
              <a:p>
                <a14:m>
                  <m:oMath xmlns:m="http://schemas.openxmlformats.org/officeDocument/2006/math">
                    <m:sSub>
                      <m:sSubPr>
                        <m:ctrlPr>
                          <a:rPr lang="en-US" altLang="ja-JP" i="1">
                            <a:latin typeface="Cambria Math" charset="0"/>
                          </a:rPr>
                        </m:ctrlPr>
                      </m:sSubPr>
                      <m:e>
                        <m:r>
                          <a:rPr lang="en-US" altLang="ja-JP">
                            <a:latin typeface="Cambria Math" charset="0"/>
                          </a:rPr>
                          <m:t>𝛻</m:t>
                        </m:r>
                      </m:e>
                      <m:sub>
                        <m:r>
                          <a:rPr lang="en-US" altLang="ja-JP" i="1">
                            <a:latin typeface="Cambria Math" charset="0"/>
                          </a:rPr>
                          <m:t>𝜃</m:t>
                        </m:r>
                      </m:sub>
                    </m:sSub>
                    <m:r>
                      <a:rPr lang="en-US" altLang="ja-JP" i="1">
                        <a:latin typeface="Cambria Math" charset="0"/>
                      </a:rPr>
                      <m:t>𝐽</m:t>
                    </m:r>
                    <m:d>
                      <m:dPr>
                        <m:ctrlPr>
                          <a:rPr lang="en-US" altLang="ja-JP" i="1">
                            <a:latin typeface="Cambria Math" charset="0"/>
                          </a:rPr>
                        </m:ctrlPr>
                      </m:dPr>
                      <m:e>
                        <m:sSub>
                          <m:sSubPr>
                            <m:ctrlPr>
                              <a:rPr lang="en-US" altLang="ja-JP" i="1">
                                <a:latin typeface="Cambria Math" charset="0"/>
                              </a:rPr>
                            </m:ctrlPr>
                          </m:sSubPr>
                          <m:e>
                            <m:r>
                              <a:rPr lang="en-US" altLang="ja-JP" i="1">
                                <a:latin typeface="Cambria Math" charset="0"/>
                              </a:rPr>
                              <m:t>𝜋</m:t>
                            </m:r>
                          </m:e>
                          <m:sub>
                            <m:r>
                              <a:rPr lang="en-US" altLang="ja-JP" i="1">
                                <a:latin typeface="Cambria Math" charset="0"/>
                              </a:rPr>
                              <m:t>𝜃</m:t>
                            </m:r>
                          </m:sub>
                        </m:sSub>
                      </m:e>
                    </m:d>
                  </m:oMath>
                </a14:m>
                <a:r>
                  <a:rPr lang="ja-JP" altLang="en-US" b="0" i="1" dirty="0" smtClean="0">
                    <a:latin typeface="+mn-ea"/>
                  </a:rPr>
                  <a:t>を求める方法として</a:t>
                </a:r>
              </a:p>
              <a:p>
                <a:pPr lvl="1"/>
                <a:r>
                  <a:rPr lang="en-US" altLang="ja-JP" sz="2000" dirty="0" smtClean="0"/>
                  <a:t>Likelihood ratio method</a:t>
                </a:r>
              </a:p>
              <a:p>
                <a:pPr lvl="1"/>
                <a:r>
                  <a:rPr lang="en-US" altLang="ja-JP" sz="2000" b="0" dirty="0" smtClean="0"/>
                  <a:t>Value gradient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24" t="-1223"/>
                </a:stretch>
              </a:blipFill>
            </p:spPr>
            <p:txBody>
              <a:bodyPr/>
              <a:lstStyle/>
              <a:p>
                <a:r>
                  <a:rPr lang="ja-JP" altLang="en-US">
                    <a:noFill/>
                  </a:rPr>
                  <a:t> </a:t>
                </a:r>
              </a:p>
            </p:txBody>
          </p:sp>
        </mc:Fallback>
      </mc:AlternateContent>
      <p:grpSp>
        <p:nvGrpSpPr>
          <p:cNvPr id="7" name="Group 6"/>
          <p:cNvGrpSpPr/>
          <p:nvPr/>
        </p:nvGrpSpPr>
        <p:grpSpPr>
          <a:xfrm>
            <a:off x="2888359" y="3626525"/>
            <a:ext cx="1563185" cy="369332"/>
            <a:chOff x="2812507" y="3962400"/>
            <a:chExt cx="1563185" cy="369332"/>
          </a:xfrm>
        </p:grpSpPr>
        <p:cxnSp>
          <p:nvCxnSpPr>
            <p:cNvPr id="5" name="Straight Connector 4"/>
            <p:cNvCxnSpPr/>
            <p:nvPr/>
          </p:nvCxnSpPr>
          <p:spPr>
            <a:xfrm>
              <a:off x="3111500" y="3962400"/>
              <a:ext cx="965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12507" y="3962400"/>
              <a:ext cx="1563185" cy="369332"/>
            </a:xfrm>
            <a:prstGeom prst="rect">
              <a:avLst/>
            </a:prstGeom>
            <a:noFill/>
          </p:spPr>
          <p:txBody>
            <a:bodyPr wrap="none" rtlCol="0">
              <a:spAutoFit/>
            </a:bodyPr>
            <a:lstStyle/>
            <a:p>
              <a:r>
                <a:rPr kumimoji="1" lang="en-US" altLang="ja-JP" dirty="0" smtClean="0"/>
                <a:t>Policy gradient</a:t>
              </a:r>
              <a:endParaRPr kumimoji="1" lang="ja-JP" altLang="en-US" dirty="0"/>
            </a:p>
          </p:txBody>
        </p:sp>
      </p:grpSp>
      <p:sp>
        <p:nvSpPr>
          <p:cNvPr id="12" name="Title 11"/>
          <p:cNvSpPr>
            <a:spLocks noGrp="1"/>
          </p:cNvSpPr>
          <p:nvPr>
            <p:ph type="title"/>
          </p:nvPr>
        </p:nvSpPr>
        <p:spPr/>
        <p:txBody>
          <a:bodyPr/>
          <a:lstStyle/>
          <a:p>
            <a:r>
              <a:rPr lang="en-US" altLang="ja-JP" dirty="0"/>
              <a:t>Policy Gradient Method</a:t>
            </a:r>
            <a:endParaRPr kumimoji="1" lang="ja-JP" altLang="en-US" dirty="0"/>
          </a:p>
        </p:txBody>
      </p:sp>
    </p:spTree>
    <p:extLst>
      <p:ext uri="{BB962C8B-B14F-4D97-AF65-F5344CB8AC3E}">
        <p14:creationId xmlns:p14="http://schemas.microsoft.com/office/powerpoint/2010/main" val="478034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ounded Rectangular Callout 10"/>
              <p:cNvSpPr/>
              <p:nvPr/>
            </p:nvSpPr>
            <p:spPr>
              <a:xfrm>
                <a:off x="8823246" y="2819270"/>
                <a:ext cx="3203654" cy="1619009"/>
              </a:xfrm>
              <a:prstGeom prst="wedgeRoundRectCallout">
                <a:avLst>
                  <a:gd name="adj1" fmla="val -55487"/>
                  <a:gd name="adj2" fmla="val 994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sSub>
                      <m:sSubPr>
                        <m:ctrlPr>
                          <a:rPr lang="en-US" altLang="ja-JP" i="1" smtClean="0">
                            <a:solidFill>
                              <a:schemeClr val="tx1"/>
                            </a:solidFill>
                            <a:latin typeface="Cambria Math" charset="0"/>
                          </a:rPr>
                        </m:ctrlPr>
                      </m:sSubPr>
                      <m:e>
                        <m:r>
                          <a:rPr lang="en-US" altLang="ja-JP">
                            <a:solidFill>
                              <a:schemeClr val="tx1"/>
                            </a:solidFill>
                            <a:latin typeface="Cambria Math" charset="0"/>
                          </a:rPr>
                          <m:t>𝛻</m:t>
                        </m:r>
                      </m:e>
                      <m:sub>
                        <m:r>
                          <a:rPr lang="en-US" altLang="ja-JP" i="1">
                            <a:solidFill>
                              <a:schemeClr val="tx1"/>
                            </a:solidFill>
                            <a:latin typeface="Cambria Math" charset="0"/>
                          </a:rPr>
                          <m:t>𝜃</m:t>
                        </m:r>
                      </m:sub>
                    </m:sSub>
                    <m:r>
                      <a:rPr lang="en-US" altLang="ja-JP" i="1">
                        <a:solidFill>
                          <a:schemeClr val="tx1"/>
                        </a:solidFill>
                        <a:latin typeface="Cambria Math" charset="0"/>
                      </a:rPr>
                      <m:t>𝜋</m:t>
                    </m:r>
                    <m:d>
                      <m:dPr>
                        <m:ctrlPr>
                          <a:rPr lang="en-US" altLang="ja-JP" i="1">
                            <a:solidFill>
                              <a:schemeClr val="tx1"/>
                            </a:solidFill>
                            <a:latin typeface="Cambria Math" charset="0"/>
                          </a:rPr>
                        </m:ctrlPr>
                      </m:dPr>
                      <m:e>
                        <m:r>
                          <a:rPr lang="en-US" altLang="ja-JP" i="1">
                            <a:solidFill>
                              <a:schemeClr val="tx1"/>
                            </a:solidFill>
                            <a:latin typeface="Cambria Math" charset="0"/>
                          </a:rPr>
                          <m:t>𝑎</m:t>
                        </m:r>
                        <m:r>
                          <a:rPr lang="en-US" altLang="ja-JP" i="1">
                            <a:solidFill>
                              <a:schemeClr val="tx1"/>
                            </a:solidFill>
                            <a:latin typeface="Cambria Math" charset="0"/>
                          </a:rPr>
                          <m:t>|</m:t>
                        </m:r>
                        <m:r>
                          <a:rPr lang="en-US" altLang="ja-JP" i="1">
                            <a:solidFill>
                              <a:schemeClr val="tx1"/>
                            </a:solidFill>
                            <a:latin typeface="Cambria Math" charset="0"/>
                          </a:rPr>
                          <m:t>𝑠</m:t>
                        </m:r>
                      </m:e>
                    </m:d>
                  </m:oMath>
                </a14:m>
                <a:r>
                  <a:rPr kumimoji="1" lang="en-US" altLang="ja-JP" dirty="0" smtClean="0"/>
                  <a:t> = </a:t>
                </a:r>
                <a14:m>
                  <m:oMath xmlns:m="http://schemas.openxmlformats.org/officeDocument/2006/math">
                    <m:r>
                      <a:rPr lang="en-US" altLang="ja-JP" i="1">
                        <a:solidFill>
                          <a:schemeClr val="tx1"/>
                        </a:solidFill>
                        <a:latin typeface="Cambria Math" charset="0"/>
                      </a:rPr>
                      <m:t>𝜋</m:t>
                    </m:r>
                    <m:d>
                      <m:dPr>
                        <m:ctrlPr>
                          <a:rPr lang="en-US" altLang="ja-JP" i="1">
                            <a:solidFill>
                              <a:schemeClr val="tx1"/>
                            </a:solidFill>
                            <a:latin typeface="Cambria Math" charset="0"/>
                          </a:rPr>
                        </m:ctrlPr>
                      </m:dPr>
                      <m:e>
                        <m:r>
                          <a:rPr lang="en-US" altLang="ja-JP" i="1">
                            <a:solidFill>
                              <a:schemeClr val="tx1"/>
                            </a:solidFill>
                            <a:latin typeface="Cambria Math" charset="0"/>
                          </a:rPr>
                          <m:t>𝑎</m:t>
                        </m:r>
                        <m:r>
                          <a:rPr lang="en-US" altLang="ja-JP" i="1">
                            <a:solidFill>
                              <a:schemeClr val="tx1"/>
                            </a:solidFill>
                            <a:latin typeface="Cambria Math" charset="0"/>
                          </a:rPr>
                          <m:t>|</m:t>
                        </m:r>
                        <m:r>
                          <a:rPr lang="en-US" altLang="ja-JP" i="1">
                            <a:solidFill>
                              <a:schemeClr val="tx1"/>
                            </a:solidFill>
                            <a:latin typeface="Cambria Math" charset="0"/>
                          </a:rPr>
                          <m:t>𝑠</m:t>
                        </m:r>
                      </m:e>
                    </m:d>
                  </m:oMath>
                </a14:m>
                <a:r>
                  <a:rPr kumimoji="1" lang="en-US" altLang="ja-JP" dirty="0" smtClean="0"/>
                  <a:t> </a:t>
                </a:r>
                <a14:m>
                  <m:oMath xmlns:m="http://schemas.openxmlformats.org/officeDocument/2006/math">
                    <m:f>
                      <m:fPr>
                        <m:ctrlPr>
                          <a:rPr lang="en-US" altLang="ja-JP" b="0" i="1" smtClean="0">
                            <a:solidFill>
                              <a:schemeClr val="tx1"/>
                            </a:solidFill>
                            <a:latin typeface="Cambria Math" charset="0"/>
                          </a:rPr>
                        </m:ctrlPr>
                      </m:fPr>
                      <m:num>
                        <m:sSub>
                          <m:sSubPr>
                            <m:ctrlPr>
                              <a:rPr lang="en-US" altLang="ja-JP" i="1">
                                <a:solidFill>
                                  <a:schemeClr val="tx1"/>
                                </a:solidFill>
                                <a:latin typeface="Cambria Math" charset="0"/>
                              </a:rPr>
                            </m:ctrlPr>
                          </m:sSubPr>
                          <m:e>
                            <m:r>
                              <a:rPr lang="en-US" altLang="ja-JP">
                                <a:solidFill>
                                  <a:schemeClr val="tx1"/>
                                </a:solidFill>
                                <a:latin typeface="Cambria Math" charset="0"/>
                              </a:rPr>
                              <m:t>𝛻</m:t>
                            </m:r>
                          </m:e>
                          <m:sub>
                            <m:r>
                              <a:rPr lang="en-US" altLang="ja-JP" i="1">
                                <a:solidFill>
                                  <a:schemeClr val="tx1"/>
                                </a:solidFill>
                                <a:latin typeface="Cambria Math" charset="0"/>
                              </a:rPr>
                              <m:t>𝜃</m:t>
                            </m:r>
                          </m:sub>
                        </m:sSub>
                        <m:r>
                          <a:rPr lang="en-US" altLang="ja-JP" i="1">
                            <a:solidFill>
                              <a:schemeClr val="tx1"/>
                            </a:solidFill>
                            <a:latin typeface="Cambria Math" charset="0"/>
                          </a:rPr>
                          <m:t>𝜋</m:t>
                        </m:r>
                        <m:d>
                          <m:dPr>
                            <m:ctrlPr>
                              <a:rPr lang="en-US" altLang="ja-JP" i="1">
                                <a:solidFill>
                                  <a:schemeClr val="tx1"/>
                                </a:solidFill>
                                <a:latin typeface="Cambria Math" charset="0"/>
                              </a:rPr>
                            </m:ctrlPr>
                          </m:dPr>
                          <m:e>
                            <m:r>
                              <a:rPr lang="en-US" altLang="ja-JP" i="1">
                                <a:solidFill>
                                  <a:schemeClr val="tx1"/>
                                </a:solidFill>
                                <a:latin typeface="Cambria Math" charset="0"/>
                              </a:rPr>
                              <m:t>𝑎</m:t>
                            </m:r>
                            <m:r>
                              <a:rPr lang="en-US" altLang="ja-JP" i="1">
                                <a:solidFill>
                                  <a:schemeClr val="tx1"/>
                                </a:solidFill>
                                <a:latin typeface="Cambria Math" charset="0"/>
                              </a:rPr>
                              <m:t>|</m:t>
                            </m:r>
                            <m:r>
                              <a:rPr lang="en-US" altLang="ja-JP" i="1">
                                <a:solidFill>
                                  <a:schemeClr val="tx1"/>
                                </a:solidFill>
                                <a:latin typeface="Cambria Math" charset="0"/>
                              </a:rPr>
                              <m:t>𝑠</m:t>
                            </m:r>
                          </m:e>
                        </m:d>
                      </m:num>
                      <m:den>
                        <m:r>
                          <a:rPr lang="en-US" altLang="ja-JP" i="1">
                            <a:solidFill>
                              <a:schemeClr val="tx1"/>
                            </a:solidFill>
                            <a:latin typeface="Cambria Math" charset="0"/>
                          </a:rPr>
                          <m:t>𝜋</m:t>
                        </m:r>
                        <m:d>
                          <m:dPr>
                            <m:ctrlPr>
                              <a:rPr lang="en-US" altLang="ja-JP" i="1">
                                <a:solidFill>
                                  <a:schemeClr val="tx1"/>
                                </a:solidFill>
                                <a:latin typeface="Cambria Math" charset="0"/>
                              </a:rPr>
                            </m:ctrlPr>
                          </m:dPr>
                          <m:e>
                            <m:r>
                              <a:rPr lang="en-US" altLang="ja-JP" i="1">
                                <a:solidFill>
                                  <a:schemeClr val="tx1"/>
                                </a:solidFill>
                                <a:latin typeface="Cambria Math" charset="0"/>
                              </a:rPr>
                              <m:t>𝑎</m:t>
                            </m:r>
                            <m:r>
                              <a:rPr lang="en-US" altLang="ja-JP" i="1">
                                <a:solidFill>
                                  <a:schemeClr val="tx1"/>
                                </a:solidFill>
                                <a:latin typeface="Cambria Math" charset="0"/>
                              </a:rPr>
                              <m:t>|</m:t>
                            </m:r>
                            <m:r>
                              <a:rPr lang="en-US" altLang="ja-JP" i="1">
                                <a:solidFill>
                                  <a:schemeClr val="tx1"/>
                                </a:solidFill>
                                <a:latin typeface="Cambria Math" charset="0"/>
                              </a:rPr>
                              <m:t>𝑠</m:t>
                            </m:r>
                          </m:e>
                        </m:d>
                      </m:den>
                    </m:f>
                  </m:oMath>
                </a14:m>
                <a:endParaRPr lang="en-US" altLang="ja-JP" b="0" dirty="0" smtClean="0">
                  <a:solidFill>
                    <a:schemeClr val="tx1"/>
                  </a:solidFill>
                </a:endParaRPr>
              </a:p>
              <a:p>
                <a:pPr algn="ctr"/>
                <a:r>
                  <a:rPr kumimoji="1" lang="en-US" altLang="ja-JP" dirty="0" smtClean="0"/>
                  <a:t>               </a:t>
                </a:r>
              </a:p>
              <a:p>
                <a:pPr algn="ctr"/>
                <a:r>
                  <a:rPr kumimoji="1" lang="en-US" altLang="ja-JP" dirty="0" smtClean="0"/>
                  <a:t>= </a:t>
                </a:r>
                <a14:m>
                  <m:oMath xmlns:m="http://schemas.openxmlformats.org/officeDocument/2006/math">
                    <m:r>
                      <a:rPr lang="en-US" altLang="ja-JP" i="1">
                        <a:solidFill>
                          <a:schemeClr val="tx1"/>
                        </a:solidFill>
                        <a:latin typeface="Cambria Math" charset="0"/>
                      </a:rPr>
                      <m:t>𝜋</m:t>
                    </m:r>
                    <m:d>
                      <m:dPr>
                        <m:ctrlPr>
                          <a:rPr lang="en-US" altLang="ja-JP" i="1">
                            <a:solidFill>
                              <a:schemeClr val="tx1"/>
                            </a:solidFill>
                            <a:latin typeface="Cambria Math" charset="0"/>
                          </a:rPr>
                        </m:ctrlPr>
                      </m:dPr>
                      <m:e>
                        <m:r>
                          <a:rPr lang="en-US" altLang="ja-JP" i="1">
                            <a:solidFill>
                              <a:schemeClr val="tx1"/>
                            </a:solidFill>
                            <a:latin typeface="Cambria Math" charset="0"/>
                          </a:rPr>
                          <m:t>𝑎</m:t>
                        </m:r>
                        <m:r>
                          <a:rPr lang="en-US" altLang="ja-JP" i="1">
                            <a:solidFill>
                              <a:schemeClr val="tx1"/>
                            </a:solidFill>
                            <a:latin typeface="Cambria Math" charset="0"/>
                          </a:rPr>
                          <m:t>|</m:t>
                        </m:r>
                        <m:r>
                          <a:rPr lang="en-US" altLang="ja-JP" i="1">
                            <a:solidFill>
                              <a:schemeClr val="tx1"/>
                            </a:solidFill>
                            <a:latin typeface="Cambria Math" charset="0"/>
                          </a:rPr>
                          <m:t>𝑠</m:t>
                        </m:r>
                      </m:e>
                    </m:d>
                    <m:func>
                      <m:funcPr>
                        <m:ctrlPr>
                          <a:rPr lang="en-US" altLang="ja-JP" b="0" i="1" smtClean="0">
                            <a:solidFill>
                              <a:schemeClr val="tx1"/>
                            </a:solidFill>
                            <a:latin typeface="Cambria Math" charset="0"/>
                          </a:rPr>
                        </m:ctrlPr>
                      </m:funcPr>
                      <m:fName>
                        <m:sSub>
                          <m:sSubPr>
                            <m:ctrlPr>
                              <a:rPr lang="en-US" altLang="ja-JP" i="1">
                                <a:latin typeface="Cambria Math" charset="0"/>
                              </a:rPr>
                            </m:ctrlPr>
                          </m:sSubPr>
                          <m:e>
                            <m:r>
                              <a:rPr lang="en-US" altLang="ja-JP">
                                <a:latin typeface="Cambria Math" charset="0"/>
                              </a:rPr>
                              <m:t>𝛻</m:t>
                            </m:r>
                          </m:e>
                          <m:sub>
                            <m:r>
                              <a:rPr lang="en-US" altLang="ja-JP" i="1">
                                <a:latin typeface="Cambria Math" charset="0"/>
                              </a:rPr>
                              <m:t>𝜃</m:t>
                            </m:r>
                          </m:sub>
                        </m:sSub>
                        <m:r>
                          <m:rPr>
                            <m:sty m:val="p"/>
                          </m:rPr>
                          <a:rPr lang="en-US" altLang="ja-JP" b="0" i="0" smtClean="0">
                            <a:solidFill>
                              <a:schemeClr val="tx1"/>
                            </a:solidFill>
                            <a:latin typeface="Cambria Math" charset="0"/>
                          </a:rPr>
                          <m:t>log</m:t>
                        </m:r>
                      </m:fName>
                      <m:e>
                        <m:sSub>
                          <m:sSubPr>
                            <m:ctrlPr>
                              <a:rPr lang="en-US" altLang="ja-JP" i="1">
                                <a:latin typeface="Cambria Math" charset="0"/>
                              </a:rPr>
                            </m:ctrlPr>
                          </m:sSubPr>
                          <m:e>
                            <m:r>
                              <a:rPr lang="en-US" altLang="ja-JP" i="1">
                                <a:latin typeface="Cambria Math" charset="0"/>
                              </a:rPr>
                              <m:t>𝜋</m:t>
                            </m:r>
                          </m:e>
                          <m:sub>
                            <m:r>
                              <a:rPr lang="en-US" altLang="ja-JP" i="1">
                                <a:latin typeface="Cambria Math" charset="0"/>
                              </a:rPr>
                              <m:t>𝜃</m:t>
                            </m:r>
                          </m:sub>
                        </m:sSub>
                        <m:r>
                          <a:rPr lang="en-US" altLang="ja-JP" i="1">
                            <a:latin typeface="Cambria Math" charset="0"/>
                          </a:rPr>
                          <m:t>(</m:t>
                        </m:r>
                        <m:r>
                          <a:rPr lang="en-US" altLang="ja-JP" i="1">
                            <a:latin typeface="Cambria Math" charset="0"/>
                          </a:rPr>
                          <m:t>𝑎</m:t>
                        </m:r>
                        <m:r>
                          <a:rPr lang="en-US" altLang="ja-JP" i="1">
                            <a:latin typeface="Cambria Math" charset="0"/>
                          </a:rPr>
                          <m:t>|</m:t>
                        </m:r>
                        <m:r>
                          <a:rPr lang="en-US" altLang="ja-JP" i="1">
                            <a:latin typeface="Cambria Math" charset="0"/>
                          </a:rPr>
                          <m:t>𝑠</m:t>
                        </m:r>
                        <m:r>
                          <a:rPr lang="en-US" altLang="ja-JP" i="1">
                            <a:latin typeface="Cambria Math" charset="0"/>
                          </a:rPr>
                          <m:t>)</m:t>
                        </m:r>
                      </m:e>
                    </m:func>
                  </m:oMath>
                </a14:m>
                <a:r>
                  <a:rPr kumimoji="1" lang="en-US" altLang="ja-JP" dirty="0" smtClean="0"/>
                  <a:t> </a:t>
                </a:r>
              </a:p>
            </p:txBody>
          </p:sp>
        </mc:Choice>
        <mc:Fallback xmlns="">
          <p:sp>
            <p:nvSpPr>
              <p:cNvPr id="11" name="Rounded Rectangular Callout 10"/>
              <p:cNvSpPr>
                <a:spLocks noRot="1" noChangeAspect="1" noMove="1" noResize="1" noEditPoints="1" noAdjustHandles="1" noChangeArrowheads="1" noChangeShapeType="1" noTextEdit="1"/>
              </p:cNvSpPr>
              <p:nvPr/>
            </p:nvSpPr>
            <p:spPr>
              <a:xfrm>
                <a:off x="8823246" y="2819270"/>
                <a:ext cx="3203654" cy="1619009"/>
              </a:xfrm>
              <a:prstGeom prst="wedgeRoundRectCallout">
                <a:avLst>
                  <a:gd name="adj1" fmla="val -55487"/>
                  <a:gd name="adj2" fmla="val 9943"/>
                  <a:gd name="adj3" fmla="val 16667"/>
                </a:avLst>
              </a:prstGeom>
              <a:blipFill rotWithShape="0">
                <a:blip r:embed="rId2"/>
                <a:stretch>
                  <a:fillRect/>
                </a:stretch>
              </a:blipFill>
            </p:spPr>
            <p:txBody>
              <a:bodyPr/>
              <a:lstStyle/>
              <a:p>
                <a:r>
                  <a:rPr lang="ja-JP" altLang="en-US">
                    <a:noFill/>
                  </a:rPr>
                  <a:t> </a:t>
                </a:r>
              </a:p>
            </p:txBody>
          </p:sp>
        </mc:Fallback>
      </mc:AlternateContent>
      <p:sp>
        <p:nvSpPr>
          <p:cNvPr id="2" name="Title 1"/>
          <p:cNvSpPr>
            <a:spLocks noGrp="1"/>
          </p:cNvSpPr>
          <p:nvPr>
            <p:ph type="title"/>
          </p:nvPr>
        </p:nvSpPr>
        <p:spPr/>
        <p:txBody>
          <a:bodyPr/>
          <a:lstStyle/>
          <a:p>
            <a:r>
              <a:rPr lang="en-US" altLang="ja-JP" dirty="0" smtClean="0"/>
              <a:t>Likelihood Ratio Method</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383956"/>
                <a:ext cx="10058400" cy="4891583"/>
              </a:xfrm>
            </p:spPr>
            <p:txBody>
              <a:bodyPr>
                <a:normAutofit lnSpcReduction="10000"/>
              </a:bodyPr>
              <a:lstStyle/>
              <a:p>
                <a:pPr marL="108000" lvl="1" indent="0">
                  <a:lnSpc>
                    <a:spcPct val="150000"/>
                  </a:lnSpc>
                  <a:spcBef>
                    <a:spcPts val="1200"/>
                  </a:spcBef>
                  <a:spcAft>
                    <a:spcPts val="200"/>
                  </a:spcAft>
                  <a:buSzPct val="100000"/>
                  <a:buNone/>
                </a:pPr>
                <a14:m>
                  <m:oMathPara xmlns:m="http://schemas.openxmlformats.org/officeDocument/2006/math">
                    <m:oMathParaPr>
                      <m:jc m:val="centerGroup"/>
                    </m:oMathParaPr>
                    <m:oMath xmlns:m="http://schemas.openxmlformats.org/officeDocument/2006/math">
                      <m:r>
                        <a:rPr lang="en-US" altLang="ja-JP" sz="2000" i="1">
                          <a:solidFill>
                            <a:schemeClr val="tx1"/>
                          </a:solidFill>
                          <a:latin typeface="Cambria Math" charset="0"/>
                        </a:rPr>
                        <m:t>𝐽</m:t>
                      </m:r>
                      <m:d>
                        <m:dPr>
                          <m:ctrlPr>
                            <a:rPr lang="en-US" altLang="ja-JP" sz="2000" i="1">
                              <a:solidFill>
                                <a:schemeClr val="tx1"/>
                              </a:solidFill>
                              <a:latin typeface="Cambria Math" charset="0"/>
                            </a:rPr>
                          </m:ctrlPr>
                        </m:dPr>
                        <m:e>
                          <m:sSub>
                            <m:sSubPr>
                              <m:ctrlPr>
                                <a:rPr lang="en-US" altLang="ja-JP" sz="2000" i="1">
                                  <a:solidFill>
                                    <a:schemeClr val="tx1"/>
                                  </a:solidFill>
                                  <a:latin typeface="Cambria Math" charset="0"/>
                                </a:rPr>
                              </m:ctrlPr>
                            </m:sSubPr>
                            <m:e>
                              <m:r>
                                <a:rPr lang="en-US" altLang="ja-JP" sz="2000" i="1">
                                  <a:solidFill>
                                    <a:schemeClr val="tx1"/>
                                  </a:solidFill>
                                  <a:latin typeface="Cambria Math" charset="0"/>
                                </a:rPr>
                                <m:t>𝜋</m:t>
                              </m:r>
                            </m:e>
                            <m:sub>
                              <m:r>
                                <a:rPr lang="en-US" altLang="ja-JP" sz="2000" i="1">
                                  <a:solidFill>
                                    <a:schemeClr val="tx1"/>
                                  </a:solidFill>
                                  <a:latin typeface="Cambria Math" charset="0"/>
                                </a:rPr>
                                <m:t>𝜃</m:t>
                              </m:r>
                            </m:sub>
                          </m:sSub>
                        </m:e>
                      </m:d>
                      <m:r>
                        <a:rPr lang="en-US" altLang="ja-JP" sz="2000" i="1">
                          <a:solidFill>
                            <a:schemeClr val="tx1"/>
                          </a:solidFill>
                          <a:latin typeface="Cambria Math" charset="0"/>
                        </a:rPr>
                        <m:t>=</m:t>
                      </m:r>
                      <m:nary>
                        <m:naryPr>
                          <m:supHide m:val="on"/>
                          <m:ctrlPr>
                            <a:rPr lang="en-US" altLang="ja-JP" sz="2000" i="1">
                              <a:solidFill>
                                <a:schemeClr val="tx1"/>
                              </a:solidFill>
                              <a:latin typeface="Cambria Math" charset="0"/>
                            </a:rPr>
                          </m:ctrlPr>
                        </m:naryPr>
                        <m:sub>
                          <m:r>
                            <a:rPr lang="en-US" altLang="ja-JP" sz="2000" i="1">
                              <a:solidFill>
                                <a:schemeClr val="tx1"/>
                              </a:solidFill>
                              <a:latin typeface="Cambria Math" charset="0"/>
                            </a:rPr>
                            <m:t>𝑆</m:t>
                          </m:r>
                        </m:sub>
                        <m:sup/>
                        <m:e>
                          <m:sSup>
                            <m:sSupPr>
                              <m:ctrlPr>
                                <a:rPr lang="en-US" altLang="ja-JP" sz="2000" i="1">
                                  <a:solidFill>
                                    <a:schemeClr val="tx1"/>
                                  </a:solidFill>
                                  <a:latin typeface="Cambria Math" charset="0"/>
                                </a:rPr>
                              </m:ctrlPr>
                            </m:sSupPr>
                            <m:e>
                              <m:r>
                                <a:rPr lang="en-US" altLang="ja-JP" sz="2000" i="1">
                                  <a:solidFill>
                                    <a:schemeClr val="tx1"/>
                                  </a:solidFill>
                                  <a:latin typeface="Cambria Math" charset="0"/>
                                </a:rPr>
                                <m:t>𝜌</m:t>
                              </m:r>
                            </m:e>
                            <m:sup>
                              <m:r>
                                <a:rPr lang="en-US" altLang="ja-JP" sz="2000" i="1">
                                  <a:solidFill>
                                    <a:schemeClr val="tx1"/>
                                  </a:solidFill>
                                  <a:latin typeface="Cambria Math" charset="0"/>
                                </a:rPr>
                                <m:t>𝜋</m:t>
                              </m:r>
                            </m:sup>
                          </m:sSup>
                        </m:e>
                      </m:nary>
                      <m:nary>
                        <m:naryPr>
                          <m:supHide m:val="on"/>
                          <m:ctrlPr>
                            <a:rPr lang="en-US" altLang="ja-JP" sz="2000" i="1">
                              <a:solidFill>
                                <a:schemeClr val="tx1"/>
                              </a:solidFill>
                              <a:latin typeface="Cambria Math" charset="0"/>
                            </a:rPr>
                          </m:ctrlPr>
                        </m:naryPr>
                        <m:sub>
                          <m:r>
                            <a:rPr lang="en-US" altLang="ja-JP" sz="2000" i="1">
                              <a:solidFill>
                                <a:schemeClr val="tx1"/>
                              </a:solidFill>
                              <a:latin typeface="Cambria Math" charset="0"/>
                            </a:rPr>
                            <m:t>𝐴</m:t>
                          </m:r>
                        </m:sub>
                        <m:sup/>
                        <m:e>
                          <m:r>
                            <a:rPr lang="en-US" altLang="ja-JP" sz="2000" i="1">
                              <a:solidFill>
                                <a:schemeClr val="tx1"/>
                              </a:solidFill>
                              <a:latin typeface="Cambria Math" charset="0"/>
                            </a:rPr>
                            <m:t>𝜋</m:t>
                          </m:r>
                          <m:d>
                            <m:dPr>
                              <m:ctrlPr>
                                <a:rPr lang="en-US" altLang="ja-JP" sz="2000" i="1">
                                  <a:solidFill>
                                    <a:schemeClr val="tx1"/>
                                  </a:solidFill>
                                  <a:latin typeface="Cambria Math" charset="0"/>
                                </a:rPr>
                              </m:ctrlPr>
                            </m:dPr>
                            <m:e>
                              <m:r>
                                <a:rPr lang="en-US" altLang="ja-JP" sz="2000" i="1">
                                  <a:solidFill>
                                    <a:schemeClr val="tx1"/>
                                  </a:solidFill>
                                  <a:latin typeface="Cambria Math" charset="0"/>
                                </a:rPr>
                                <m:t>𝑎</m:t>
                              </m:r>
                              <m:r>
                                <a:rPr lang="en-US" altLang="ja-JP" sz="2000" b="0" i="1" smtClean="0">
                                  <a:solidFill>
                                    <a:schemeClr val="tx1"/>
                                  </a:solidFill>
                                  <a:latin typeface="Cambria Math" charset="0"/>
                                </a:rPr>
                                <m:t>|</m:t>
                              </m:r>
                              <m:r>
                                <a:rPr lang="en-US" altLang="ja-JP" sz="2000" b="0" i="1" smtClean="0">
                                  <a:solidFill>
                                    <a:schemeClr val="tx1"/>
                                  </a:solidFill>
                                  <a:latin typeface="Cambria Math" charset="0"/>
                                </a:rPr>
                                <m:t>𝑠</m:t>
                              </m:r>
                            </m:e>
                          </m:d>
                          <m:r>
                            <a:rPr lang="en-US" altLang="ja-JP" sz="2000" b="0" i="1" smtClean="0">
                              <a:solidFill>
                                <a:schemeClr val="tx1"/>
                              </a:solidFill>
                              <a:latin typeface="Cambria Math" charset="0"/>
                            </a:rPr>
                            <m:t> </m:t>
                          </m:r>
                          <m:r>
                            <a:rPr lang="en-US" altLang="ja-JP" sz="2000" i="1">
                              <a:solidFill>
                                <a:schemeClr val="tx1"/>
                              </a:solidFill>
                              <a:latin typeface="Cambria Math" charset="0"/>
                            </a:rPr>
                            <m:t>𝑟</m:t>
                          </m:r>
                          <m:d>
                            <m:dPr>
                              <m:ctrlPr>
                                <a:rPr lang="en-US" altLang="ja-JP" sz="2000" i="1">
                                  <a:solidFill>
                                    <a:schemeClr val="tx1"/>
                                  </a:solidFill>
                                  <a:latin typeface="Cambria Math" charset="0"/>
                                </a:rPr>
                              </m:ctrlPr>
                            </m:dPr>
                            <m:e>
                              <m:r>
                                <a:rPr lang="en-US" altLang="ja-JP" sz="2000" i="1">
                                  <a:solidFill>
                                    <a:schemeClr val="tx1"/>
                                  </a:solidFill>
                                  <a:latin typeface="Cambria Math" charset="0"/>
                                </a:rPr>
                                <m:t>𝑠</m:t>
                              </m:r>
                              <m:r>
                                <a:rPr lang="en-US" altLang="ja-JP" sz="2000" i="1">
                                  <a:solidFill>
                                    <a:schemeClr val="tx1"/>
                                  </a:solidFill>
                                  <a:latin typeface="Cambria Math" charset="0"/>
                                </a:rPr>
                                <m:t>,</m:t>
                              </m:r>
                              <m:r>
                                <a:rPr lang="en-US" altLang="ja-JP" sz="2000" i="1">
                                  <a:solidFill>
                                    <a:schemeClr val="tx1"/>
                                  </a:solidFill>
                                  <a:latin typeface="Cambria Math" charset="0"/>
                                </a:rPr>
                                <m:t>𝑎</m:t>
                              </m:r>
                            </m:e>
                          </m:d>
                          <m:r>
                            <a:rPr lang="en-US" altLang="ja-JP" sz="2000" i="1">
                              <a:solidFill>
                                <a:schemeClr val="tx1"/>
                              </a:solidFill>
                              <a:latin typeface="Cambria Math" charset="0"/>
                            </a:rPr>
                            <m:t> </m:t>
                          </m:r>
                          <m:r>
                            <a:rPr lang="en-US" altLang="ja-JP" sz="2000" i="1">
                              <a:solidFill>
                                <a:schemeClr val="tx1"/>
                              </a:solidFill>
                              <a:latin typeface="Cambria Math" charset="0"/>
                            </a:rPr>
                            <m:t>𝑑𝑎</m:t>
                          </m:r>
                          <m:r>
                            <a:rPr lang="en-US" altLang="ja-JP" sz="2000" i="1">
                              <a:solidFill>
                                <a:schemeClr val="tx1"/>
                              </a:solidFill>
                              <a:latin typeface="Cambria Math" charset="0"/>
                            </a:rPr>
                            <m:t> </m:t>
                          </m:r>
                          <m:r>
                            <a:rPr lang="en-US" altLang="ja-JP" sz="2000" i="1">
                              <a:solidFill>
                                <a:schemeClr val="tx1"/>
                              </a:solidFill>
                              <a:latin typeface="Cambria Math" charset="0"/>
                            </a:rPr>
                            <m:t>𝑑𝑠</m:t>
                          </m:r>
                        </m:e>
                      </m:nary>
                    </m:oMath>
                  </m:oMathPara>
                </a14:m>
                <a:endParaRPr lang="en-US" altLang="ja-JP" dirty="0" smtClean="0"/>
              </a:p>
              <a:p>
                <a:pPr marL="108000" lvl="1" indent="0">
                  <a:lnSpc>
                    <a:spcPct val="150000"/>
                  </a:lnSpc>
                  <a:spcBef>
                    <a:spcPts val="1200"/>
                  </a:spcBef>
                  <a:spcAft>
                    <a:spcPts val="200"/>
                  </a:spcAft>
                  <a:buSzPct val="100000"/>
                  <a:buNone/>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charset="0"/>
                            </a:rPr>
                          </m:ctrlPr>
                        </m:sSubPr>
                        <m:e>
                          <m:r>
                            <a:rPr lang="en-US" altLang="ja-JP" sz="2000">
                              <a:solidFill>
                                <a:schemeClr val="tx1"/>
                              </a:solidFill>
                              <a:latin typeface="Cambria Math" charset="0"/>
                            </a:rPr>
                            <m:t>𝛻</m:t>
                          </m:r>
                        </m:e>
                        <m:sub>
                          <m:r>
                            <a:rPr lang="en-US" altLang="ja-JP" sz="2000" i="1">
                              <a:solidFill>
                                <a:schemeClr val="tx1"/>
                              </a:solidFill>
                              <a:latin typeface="Cambria Math" charset="0"/>
                            </a:rPr>
                            <m:t>𝜃</m:t>
                          </m:r>
                        </m:sub>
                      </m:sSub>
                      <m:r>
                        <a:rPr lang="en-US" altLang="ja-JP" sz="2000" i="1">
                          <a:solidFill>
                            <a:schemeClr val="tx1"/>
                          </a:solidFill>
                          <a:latin typeface="Cambria Math" charset="0"/>
                        </a:rPr>
                        <m:t>𝐽</m:t>
                      </m:r>
                      <m:d>
                        <m:dPr>
                          <m:ctrlPr>
                            <a:rPr lang="en-US" altLang="ja-JP" sz="2000" i="1">
                              <a:solidFill>
                                <a:schemeClr val="tx1"/>
                              </a:solidFill>
                              <a:latin typeface="Cambria Math" charset="0"/>
                            </a:rPr>
                          </m:ctrlPr>
                        </m:dPr>
                        <m:e>
                          <m:sSub>
                            <m:sSubPr>
                              <m:ctrlPr>
                                <a:rPr lang="en-US" altLang="ja-JP" sz="2000" i="1">
                                  <a:solidFill>
                                    <a:schemeClr val="tx1"/>
                                  </a:solidFill>
                                  <a:latin typeface="Cambria Math" charset="0"/>
                                </a:rPr>
                              </m:ctrlPr>
                            </m:sSubPr>
                            <m:e>
                              <m:r>
                                <a:rPr lang="en-US" altLang="ja-JP" sz="2000" i="1">
                                  <a:solidFill>
                                    <a:schemeClr val="tx1"/>
                                  </a:solidFill>
                                  <a:latin typeface="Cambria Math" charset="0"/>
                                </a:rPr>
                                <m:t>𝜋</m:t>
                              </m:r>
                            </m:e>
                            <m:sub>
                              <m:r>
                                <a:rPr lang="en-US" altLang="ja-JP" sz="2000" i="1">
                                  <a:solidFill>
                                    <a:schemeClr val="tx1"/>
                                  </a:solidFill>
                                  <a:latin typeface="Cambria Math" charset="0"/>
                                </a:rPr>
                                <m:t>𝜃</m:t>
                              </m:r>
                            </m:sub>
                          </m:sSub>
                        </m:e>
                      </m:d>
                      <m:r>
                        <a:rPr lang="en-US" altLang="ja-JP" sz="2000" i="1">
                          <a:solidFill>
                            <a:schemeClr val="tx1"/>
                          </a:solidFill>
                          <a:latin typeface="Cambria Math" charset="0"/>
                        </a:rPr>
                        <m:t>=</m:t>
                      </m:r>
                      <m:nary>
                        <m:naryPr>
                          <m:supHide m:val="on"/>
                          <m:ctrlPr>
                            <a:rPr lang="en-US" altLang="ja-JP" sz="2000" i="1">
                              <a:solidFill>
                                <a:schemeClr val="tx1"/>
                              </a:solidFill>
                              <a:latin typeface="Cambria Math" charset="0"/>
                            </a:rPr>
                          </m:ctrlPr>
                        </m:naryPr>
                        <m:sub>
                          <m:r>
                            <a:rPr lang="en-US" altLang="ja-JP" sz="2000" i="1">
                              <a:solidFill>
                                <a:schemeClr val="tx1"/>
                              </a:solidFill>
                              <a:latin typeface="Cambria Math" charset="0"/>
                            </a:rPr>
                            <m:t>𝑆</m:t>
                          </m:r>
                        </m:sub>
                        <m:sup/>
                        <m:e>
                          <m:sSup>
                            <m:sSupPr>
                              <m:ctrlPr>
                                <a:rPr lang="en-US" altLang="ja-JP" sz="2000" i="1">
                                  <a:solidFill>
                                    <a:schemeClr val="tx1"/>
                                  </a:solidFill>
                                  <a:latin typeface="Cambria Math" charset="0"/>
                                </a:rPr>
                              </m:ctrlPr>
                            </m:sSupPr>
                            <m:e>
                              <m:r>
                                <a:rPr lang="en-US" altLang="ja-JP" sz="2000" i="1">
                                  <a:solidFill>
                                    <a:schemeClr val="tx1"/>
                                  </a:solidFill>
                                  <a:latin typeface="Cambria Math" charset="0"/>
                                </a:rPr>
                                <m:t>𝜌</m:t>
                              </m:r>
                            </m:e>
                            <m:sup>
                              <m:r>
                                <a:rPr lang="en-US" altLang="ja-JP" sz="2000" i="1">
                                  <a:solidFill>
                                    <a:schemeClr val="tx1"/>
                                  </a:solidFill>
                                  <a:latin typeface="Cambria Math" charset="0"/>
                                </a:rPr>
                                <m:t>𝜋</m:t>
                              </m:r>
                            </m:sup>
                          </m:sSup>
                        </m:e>
                      </m:nary>
                      <m:nary>
                        <m:naryPr>
                          <m:supHide m:val="on"/>
                          <m:ctrlPr>
                            <a:rPr lang="en-US" altLang="ja-JP" sz="2000" i="1">
                              <a:solidFill>
                                <a:schemeClr val="tx1"/>
                              </a:solidFill>
                              <a:latin typeface="Cambria Math" charset="0"/>
                            </a:rPr>
                          </m:ctrlPr>
                        </m:naryPr>
                        <m:sub>
                          <m:r>
                            <a:rPr lang="en-US" altLang="ja-JP" sz="2000" i="1">
                              <a:solidFill>
                                <a:schemeClr val="tx1"/>
                              </a:solidFill>
                              <a:latin typeface="Cambria Math" charset="0"/>
                            </a:rPr>
                            <m:t>𝐴</m:t>
                          </m:r>
                        </m:sub>
                        <m:sup/>
                        <m:e>
                          <m:sSub>
                            <m:sSubPr>
                              <m:ctrlPr>
                                <a:rPr lang="en-US" altLang="ja-JP" sz="2000" i="1">
                                  <a:solidFill>
                                    <a:schemeClr val="tx1"/>
                                  </a:solidFill>
                                  <a:latin typeface="Cambria Math" charset="0"/>
                                </a:rPr>
                              </m:ctrlPr>
                            </m:sSubPr>
                            <m:e>
                              <m:r>
                                <a:rPr lang="en-US" altLang="ja-JP" sz="2000">
                                  <a:solidFill>
                                    <a:schemeClr val="tx1"/>
                                  </a:solidFill>
                                  <a:latin typeface="Cambria Math" charset="0"/>
                                </a:rPr>
                                <m:t>𝛻</m:t>
                              </m:r>
                            </m:e>
                            <m:sub>
                              <m:r>
                                <a:rPr lang="en-US" altLang="ja-JP" sz="2000" i="1">
                                  <a:solidFill>
                                    <a:schemeClr val="tx1"/>
                                  </a:solidFill>
                                  <a:latin typeface="Cambria Math" charset="0"/>
                                </a:rPr>
                                <m:t>𝜃</m:t>
                              </m:r>
                            </m:sub>
                          </m:sSub>
                          <m:r>
                            <a:rPr lang="en-US" altLang="ja-JP" sz="2000" i="1">
                              <a:solidFill>
                                <a:schemeClr val="tx1"/>
                              </a:solidFill>
                              <a:latin typeface="Cambria Math" charset="0"/>
                            </a:rPr>
                            <m:t>𝜋</m:t>
                          </m:r>
                          <m:d>
                            <m:dPr>
                              <m:ctrlPr>
                                <a:rPr lang="en-US" altLang="ja-JP" sz="2000" i="1">
                                  <a:solidFill>
                                    <a:schemeClr val="tx1"/>
                                  </a:solidFill>
                                  <a:latin typeface="Cambria Math" charset="0"/>
                                </a:rPr>
                              </m:ctrlPr>
                            </m:dPr>
                            <m:e>
                              <m:r>
                                <a:rPr lang="en-US" altLang="ja-JP" sz="2000" i="1">
                                  <a:solidFill>
                                    <a:schemeClr val="tx1"/>
                                  </a:solidFill>
                                  <a:latin typeface="Cambria Math" charset="0"/>
                                </a:rPr>
                                <m:t>𝑎</m:t>
                              </m:r>
                              <m:r>
                                <a:rPr lang="en-US" altLang="ja-JP" sz="2000" b="0" i="1" smtClean="0">
                                  <a:solidFill>
                                    <a:schemeClr val="tx1"/>
                                  </a:solidFill>
                                  <a:latin typeface="Cambria Math" charset="0"/>
                                </a:rPr>
                                <m:t>|</m:t>
                              </m:r>
                              <m:r>
                                <a:rPr lang="en-US" altLang="ja-JP" sz="2000" b="0" i="1" smtClean="0">
                                  <a:solidFill>
                                    <a:schemeClr val="tx1"/>
                                  </a:solidFill>
                                  <a:latin typeface="Cambria Math" charset="0"/>
                                </a:rPr>
                                <m:t>𝑠</m:t>
                              </m:r>
                            </m:e>
                          </m:d>
                          <m:r>
                            <a:rPr lang="en-US" altLang="ja-JP" sz="2000" b="0" i="1" smtClean="0">
                              <a:solidFill>
                                <a:schemeClr val="tx1"/>
                              </a:solidFill>
                              <a:latin typeface="Cambria Math" charset="0"/>
                            </a:rPr>
                            <m:t> </m:t>
                          </m:r>
                          <m:r>
                            <a:rPr lang="en-US" altLang="ja-JP" sz="2000" i="1">
                              <a:solidFill>
                                <a:schemeClr val="tx1"/>
                              </a:solidFill>
                              <a:latin typeface="Cambria Math" charset="0"/>
                            </a:rPr>
                            <m:t>𝑟</m:t>
                          </m:r>
                          <m:d>
                            <m:dPr>
                              <m:ctrlPr>
                                <a:rPr lang="en-US" altLang="ja-JP" sz="2000" i="1">
                                  <a:solidFill>
                                    <a:schemeClr val="tx1"/>
                                  </a:solidFill>
                                  <a:latin typeface="Cambria Math" charset="0"/>
                                </a:rPr>
                              </m:ctrlPr>
                            </m:dPr>
                            <m:e>
                              <m:r>
                                <a:rPr lang="en-US" altLang="ja-JP" sz="2000" i="1">
                                  <a:solidFill>
                                    <a:schemeClr val="tx1"/>
                                  </a:solidFill>
                                  <a:latin typeface="Cambria Math" charset="0"/>
                                </a:rPr>
                                <m:t>𝑠</m:t>
                              </m:r>
                              <m:r>
                                <a:rPr lang="en-US" altLang="ja-JP" sz="2000" i="1">
                                  <a:solidFill>
                                    <a:schemeClr val="tx1"/>
                                  </a:solidFill>
                                  <a:latin typeface="Cambria Math" charset="0"/>
                                </a:rPr>
                                <m:t>,</m:t>
                              </m:r>
                              <m:r>
                                <a:rPr lang="en-US" altLang="ja-JP" sz="2000" i="1">
                                  <a:solidFill>
                                    <a:schemeClr val="tx1"/>
                                  </a:solidFill>
                                  <a:latin typeface="Cambria Math" charset="0"/>
                                </a:rPr>
                                <m:t>𝑎</m:t>
                              </m:r>
                            </m:e>
                          </m:d>
                          <m:r>
                            <a:rPr lang="en-US" altLang="ja-JP" sz="2000" i="1">
                              <a:solidFill>
                                <a:schemeClr val="tx1"/>
                              </a:solidFill>
                              <a:latin typeface="Cambria Math" charset="0"/>
                            </a:rPr>
                            <m:t> </m:t>
                          </m:r>
                          <m:r>
                            <a:rPr lang="en-US" altLang="ja-JP" sz="2000" i="1">
                              <a:solidFill>
                                <a:schemeClr val="tx1"/>
                              </a:solidFill>
                              <a:latin typeface="Cambria Math" charset="0"/>
                            </a:rPr>
                            <m:t>𝑑𝑎</m:t>
                          </m:r>
                          <m:r>
                            <a:rPr lang="en-US" altLang="ja-JP" sz="2000" i="1">
                              <a:solidFill>
                                <a:schemeClr val="tx1"/>
                              </a:solidFill>
                              <a:latin typeface="Cambria Math" charset="0"/>
                            </a:rPr>
                            <m:t> </m:t>
                          </m:r>
                          <m:r>
                            <a:rPr lang="en-US" altLang="ja-JP" sz="2000" i="1">
                              <a:solidFill>
                                <a:schemeClr val="tx1"/>
                              </a:solidFill>
                              <a:latin typeface="Cambria Math" charset="0"/>
                            </a:rPr>
                            <m:t>𝑑𝑠</m:t>
                          </m:r>
                        </m:e>
                      </m:nary>
                      <m:r>
                        <m:rPr>
                          <m:nor/>
                        </m:rPr>
                        <a:rPr lang="en-US" altLang="ja-JP" sz="2000" dirty="0">
                          <a:solidFill>
                            <a:schemeClr val="tx1"/>
                          </a:solidFill>
                        </a:rPr>
                        <m:t> </m:t>
                      </m:r>
                    </m:oMath>
                  </m:oMathPara>
                </a14:m>
                <a:endParaRPr lang="en-US" altLang="ja-JP" sz="2000" dirty="0">
                  <a:solidFill>
                    <a:schemeClr val="tx1"/>
                  </a:solidFill>
                </a:endParaRPr>
              </a:p>
              <a:p>
                <a:pPr marL="108000" lvl="1" indent="0">
                  <a:lnSpc>
                    <a:spcPct val="200000"/>
                  </a:lnSpc>
                  <a:spcBef>
                    <a:spcPts val="1200"/>
                  </a:spcBef>
                  <a:spcAft>
                    <a:spcPts val="200"/>
                  </a:spcAft>
                  <a:buSzPct val="100000"/>
                  <a:buNone/>
                </a:pPr>
                <a14:m>
                  <m:oMathPara xmlns:m="http://schemas.openxmlformats.org/officeDocument/2006/math">
                    <m:oMathParaPr>
                      <m:jc m:val="centerGroup"/>
                    </m:oMathParaPr>
                    <m:oMath xmlns:m="http://schemas.openxmlformats.org/officeDocument/2006/math">
                      <m:r>
                        <m:rPr>
                          <m:nor/>
                        </m:rPr>
                        <a:rPr lang="en-US" altLang="ja-JP" sz="2000" b="0" i="0" dirty="0" smtClean="0"/>
                        <m:t>                    </m:t>
                      </m:r>
                      <m:r>
                        <m:rPr>
                          <m:nor/>
                        </m:rPr>
                        <a:rPr lang="en-US" altLang="ja-JP" sz="2000" dirty="0">
                          <a:latin typeface="Cambria Math" charset="0"/>
                          <a:ea typeface="Cambria Math" charset="0"/>
                          <a:cs typeface="Cambria Math" charset="0"/>
                        </a:rPr>
                        <m:t>=</m:t>
                      </m:r>
                      <m:r>
                        <m:rPr>
                          <m:nor/>
                        </m:rPr>
                        <a:rPr lang="en-US" altLang="ja-JP" sz="2000" dirty="0"/>
                        <m:t> </m:t>
                      </m:r>
                      <m:sSub>
                        <m:sSubPr>
                          <m:ctrlPr>
                            <a:rPr lang="en-US" altLang="ja-JP" sz="2000" i="1" smtClean="0">
                              <a:solidFill>
                                <a:schemeClr val="tx1"/>
                              </a:solidFill>
                              <a:latin typeface="Cambria Math" charset="0"/>
                              <a:ea typeface="Cambria Math" charset="0"/>
                              <a:cs typeface="Cambria Math" charset="0"/>
                            </a:rPr>
                          </m:ctrlPr>
                        </m:sSubPr>
                        <m:e>
                          <m:r>
                            <a:rPr lang="en-US" altLang="ja-JP" sz="2000" i="1">
                              <a:solidFill>
                                <a:schemeClr val="tx1"/>
                              </a:solidFill>
                              <a:latin typeface="Cambria Math" charset="0"/>
                              <a:ea typeface="Cambria Math" charset="0"/>
                              <a:cs typeface="Cambria Math" charset="0"/>
                            </a:rPr>
                            <m:t>𝔼</m:t>
                          </m:r>
                        </m:e>
                        <m:sub>
                          <m:r>
                            <a:rPr lang="en-US" altLang="ja-JP" sz="2000" i="1">
                              <a:solidFill>
                                <a:schemeClr val="tx1"/>
                              </a:solidFill>
                              <a:latin typeface="Cambria Math" charset="0"/>
                              <a:ea typeface="Cambria Math" charset="0"/>
                              <a:cs typeface="Cambria Math" charset="0"/>
                            </a:rPr>
                            <m:t>𝑠</m:t>
                          </m:r>
                          <m:r>
                            <a:rPr lang="en-US" altLang="ja-JP" sz="2000" i="1">
                              <a:solidFill>
                                <a:schemeClr val="tx1"/>
                              </a:solidFill>
                              <a:latin typeface="Cambria Math" charset="0"/>
                              <a:ea typeface="Cambria Math" charset="0"/>
                              <a:cs typeface="Cambria Math" charset="0"/>
                            </a:rPr>
                            <m:t>~</m:t>
                          </m:r>
                          <m:r>
                            <a:rPr lang="en-US" altLang="ja-JP" sz="2000" i="1">
                              <a:solidFill>
                                <a:schemeClr val="tx1"/>
                              </a:solidFill>
                              <a:latin typeface="Cambria Math" charset="0"/>
                              <a:ea typeface="Cambria Math" charset="0"/>
                              <a:cs typeface="Cambria Math" charset="0"/>
                            </a:rPr>
                            <m:t>𝜌</m:t>
                          </m:r>
                          <m:r>
                            <a:rPr lang="en-US" altLang="ja-JP" sz="2000" i="1">
                              <a:solidFill>
                                <a:schemeClr val="tx1"/>
                              </a:solidFill>
                              <a:latin typeface="Cambria Math" charset="0"/>
                              <a:ea typeface="Cambria Math" charset="0"/>
                              <a:cs typeface="Cambria Math" charset="0"/>
                            </a:rPr>
                            <m:t>, </m:t>
                          </m:r>
                          <m:r>
                            <a:rPr lang="en-US" altLang="ja-JP" sz="2000" i="1">
                              <a:solidFill>
                                <a:schemeClr val="tx1"/>
                              </a:solidFill>
                              <a:latin typeface="Cambria Math" charset="0"/>
                              <a:ea typeface="Cambria Math" charset="0"/>
                              <a:cs typeface="Cambria Math" charset="0"/>
                            </a:rPr>
                            <m:t>𝑎</m:t>
                          </m:r>
                          <m:r>
                            <a:rPr lang="en-US" altLang="ja-JP" sz="2000" i="1">
                              <a:solidFill>
                                <a:schemeClr val="tx1"/>
                              </a:solidFill>
                              <a:latin typeface="Cambria Math" charset="0"/>
                              <a:ea typeface="Cambria Math" charset="0"/>
                              <a:cs typeface="Cambria Math" charset="0"/>
                            </a:rPr>
                            <m:t>~</m:t>
                          </m:r>
                          <m:sSub>
                            <m:sSubPr>
                              <m:ctrlPr>
                                <a:rPr lang="en-US" altLang="ja-JP" sz="2000" i="1">
                                  <a:solidFill>
                                    <a:schemeClr val="tx1"/>
                                  </a:solidFill>
                                  <a:latin typeface="Cambria Math" charset="0"/>
                                  <a:ea typeface="Cambria Math" charset="0"/>
                                  <a:cs typeface="Cambria Math" charset="0"/>
                                </a:rPr>
                              </m:ctrlPr>
                            </m:sSubPr>
                            <m:e>
                              <m:r>
                                <a:rPr lang="en-US" altLang="ja-JP" sz="2000" i="1">
                                  <a:solidFill>
                                    <a:schemeClr val="tx1"/>
                                  </a:solidFill>
                                  <a:latin typeface="Cambria Math" charset="0"/>
                                  <a:ea typeface="Cambria Math" charset="0"/>
                                  <a:cs typeface="Cambria Math" charset="0"/>
                                </a:rPr>
                                <m:t>𝜋</m:t>
                              </m:r>
                            </m:e>
                            <m:sub>
                              <m:r>
                                <a:rPr lang="en-US" altLang="ja-JP" sz="2000" i="1">
                                  <a:solidFill>
                                    <a:schemeClr val="tx1"/>
                                  </a:solidFill>
                                  <a:latin typeface="Cambria Math" charset="0"/>
                                  <a:ea typeface="Cambria Math" charset="0"/>
                                  <a:cs typeface="Cambria Math" charset="0"/>
                                </a:rPr>
                                <m:t>𝜃</m:t>
                              </m:r>
                            </m:sub>
                          </m:sSub>
                          <m:r>
                            <a:rPr lang="en-US" altLang="ja-JP" sz="2000" i="1">
                              <a:solidFill>
                                <a:schemeClr val="tx1"/>
                              </a:solidFill>
                              <a:latin typeface="Cambria Math" charset="0"/>
                              <a:ea typeface="Cambria Math" charset="0"/>
                              <a:cs typeface="Cambria Math" charset="0"/>
                            </a:rPr>
                            <m:t> </m:t>
                          </m:r>
                        </m:sub>
                      </m:sSub>
                      <m:d>
                        <m:dPr>
                          <m:begChr m:val="["/>
                          <m:endChr m:val="]"/>
                          <m:ctrlPr>
                            <a:rPr lang="en-US" altLang="ja-JP" sz="2000" i="1">
                              <a:solidFill>
                                <a:schemeClr val="tx1"/>
                              </a:solidFill>
                              <a:latin typeface="Cambria Math" charset="0"/>
                              <a:ea typeface="Cambria Math" charset="0"/>
                              <a:cs typeface="Cambria Math" charset="0"/>
                            </a:rPr>
                          </m:ctrlPr>
                        </m:dPr>
                        <m:e>
                          <m:sSub>
                            <m:sSubPr>
                              <m:ctrlPr>
                                <a:rPr lang="en-US" altLang="ja-JP" sz="2000" i="1">
                                  <a:solidFill>
                                    <a:schemeClr val="tx1"/>
                                  </a:solidFill>
                                  <a:latin typeface="Cambria Math" charset="0"/>
                                </a:rPr>
                              </m:ctrlPr>
                            </m:sSubPr>
                            <m:e>
                              <m:r>
                                <a:rPr lang="en-US" altLang="ja-JP" sz="2000">
                                  <a:solidFill>
                                    <a:schemeClr val="tx1"/>
                                  </a:solidFill>
                                  <a:latin typeface="Cambria Math" charset="0"/>
                                </a:rPr>
                                <m:t>𝛻</m:t>
                              </m:r>
                            </m:e>
                            <m:sub>
                              <m:r>
                                <a:rPr lang="en-US" altLang="ja-JP" sz="2000" i="1">
                                  <a:solidFill>
                                    <a:schemeClr val="tx1"/>
                                  </a:solidFill>
                                  <a:latin typeface="Cambria Math" charset="0"/>
                                </a:rPr>
                                <m:t>𝜃</m:t>
                              </m:r>
                            </m:sub>
                          </m:sSub>
                          <m:func>
                            <m:funcPr>
                              <m:ctrlPr>
                                <a:rPr lang="en-US" altLang="ja-JP" sz="2000" i="1">
                                  <a:solidFill>
                                    <a:schemeClr val="tx1"/>
                                  </a:solidFill>
                                  <a:latin typeface="Cambria Math" charset="0"/>
                                </a:rPr>
                              </m:ctrlPr>
                            </m:funcPr>
                            <m:fName>
                              <m:r>
                                <m:rPr>
                                  <m:sty m:val="p"/>
                                </m:rPr>
                                <a:rPr lang="en-US" altLang="ja-JP" sz="2000">
                                  <a:solidFill>
                                    <a:schemeClr val="tx1"/>
                                  </a:solidFill>
                                  <a:latin typeface="Cambria Math" charset="0"/>
                                </a:rPr>
                                <m:t>log</m:t>
                              </m:r>
                            </m:fName>
                            <m:e>
                              <m:sSub>
                                <m:sSubPr>
                                  <m:ctrlPr>
                                    <a:rPr lang="en-US" altLang="ja-JP" sz="2000" i="1">
                                      <a:solidFill>
                                        <a:schemeClr val="tx1"/>
                                      </a:solidFill>
                                      <a:latin typeface="Cambria Math" charset="0"/>
                                    </a:rPr>
                                  </m:ctrlPr>
                                </m:sSubPr>
                                <m:e>
                                  <m:r>
                                    <a:rPr lang="en-US" altLang="ja-JP" sz="2000" i="1">
                                      <a:solidFill>
                                        <a:schemeClr val="tx1"/>
                                      </a:solidFill>
                                      <a:latin typeface="Cambria Math" charset="0"/>
                                    </a:rPr>
                                    <m:t>𝜋</m:t>
                                  </m:r>
                                </m:e>
                                <m:sub>
                                  <m:r>
                                    <a:rPr lang="en-US" altLang="ja-JP" sz="2000" i="1">
                                      <a:solidFill>
                                        <a:schemeClr val="tx1"/>
                                      </a:solidFill>
                                      <a:latin typeface="Cambria Math" charset="0"/>
                                    </a:rPr>
                                    <m:t>𝜃</m:t>
                                  </m:r>
                                </m:sub>
                              </m:sSub>
                              <m:r>
                                <a:rPr lang="en-US" altLang="ja-JP" sz="2000" i="1">
                                  <a:solidFill>
                                    <a:schemeClr val="tx1"/>
                                  </a:solidFill>
                                  <a:latin typeface="Cambria Math" charset="0"/>
                                </a:rPr>
                                <m:t>(</m:t>
                              </m:r>
                              <m:r>
                                <a:rPr lang="en-US" altLang="ja-JP" sz="2000" i="1">
                                  <a:solidFill>
                                    <a:schemeClr val="tx1"/>
                                  </a:solidFill>
                                  <a:latin typeface="Cambria Math" charset="0"/>
                                </a:rPr>
                                <m:t>𝑎</m:t>
                              </m:r>
                              <m:r>
                                <a:rPr lang="en-US" altLang="ja-JP" sz="2000" i="1">
                                  <a:solidFill>
                                    <a:schemeClr val="tx1"/>
                                  </a:solidFill>
                                  <a:latin typeface="Cambria Math" charset="0"/>
                                </a:rPr>
                                <m:t>|</m:t>
                              </m:r>
                              <m:r>
                                <a:rPr lang="en-US" altLang="ja-JP" sz="2000" i="1">
                                  <a:solidFill>
                                    <a:schemeClr val="tx1"/>
                                  </a:solidFill>
                                  <a:latin typeface="Cambria Math" charset="0"/>
                                </a:rPr>
                                <m:t>𝑠</m:t>
                              </m:r>
                              <m:r>
                                <a:rPr lang="en-US" altLang="ja-JP" sz="2000" i="1">
                                  <a:solidFill>
                                    <a:schemeClr val="tx1"/>
                                  </a:solidFill>
                                  <a:latin typeface="Cambria Math" charset="0"/>
                                </a:rPr>
                                <m:t>)</m:t>
                              </m:r>
                            </m:e>
                          </m:func>
                          <m:r>
                            <a:rPr lang="en-US" altLang="ja-JP" sz="2000" i="1">
                              <a:solidFill>
                                <a:schemeClr val="tx1"/>
                              </a:solidFill>
                              <a:latin typeface="Cambria Math" charset="0"/>
                              <a:ea typeface="Cambria Math" charset="0"/>
                              <a:cs typeface="Cambria Math" charset="0"/>
                            </a:rPr>
                            <m:t>𝑟</m:t>
                          </m:r>
                          <m:d>
                            <m:dPr>
                              <m:ctrlPr>
                                <a:rPr lang="en-US" altLang="ja-JP" sz="2000" i="1">
                                  <a:solidFill>
                                    <a:schemeClr val="tx1"/>
                                  </a:solidFill>
                                  <a:latin typeface="Cambria Math" charset="0"/>
                                  <a:ea typeface="Cambria Math" charset="0"/>
                                  <a:cs typeface="Cambria Math" charset="0"/>
                                </a:rPr>
                              </m:ctrlPr>
                            </m:dPr>
                            <m:e>
                              <m:r>
                                <a:rPr lang="en-US" altLang="ja-JP" sz="2000" i="1">
                                  <a:solidFill>
                                    <a:schemeClr val="tx1"/>
                                  </a:solidFill>
                                  <a:latin typeface="Cambria Math" charset="0"/>
                                  <a:ea typeface="Cambria Math" charset="0"/>
                                  <a:cs typeface="Cambria Math" charset="0"/>
                                </a:rPr>
                                <m:t>𝑠</m:t>
                              </m:r>
                              <m:r>
                                <a:rPr lang="en-US" altLang="ja-JP" sz="2000" i="1">
                                  <a:solidFill>
                                    <a:schemeClr val="tx1"/>
                                  </a:solidFill>
                                  <a:latin typeface="Cambria Math" charset="0"/>
                                  <a:ea typeface="Cambria Math" charset="0"/>
                                  <a:cs typeface="Cambria Math" charset="0"/>
                                </a:rPr>
                                <m:t>, </m:t>
                              </m:r>
                              <m:r>
                                <a:rPr lang="en-US" altLang="ja-JP" sz="2000" i="1">
                                  <a:solidFill>
                                    <a:schemeClr val="tx1"/>
                                  </a:solidFill>
                                  <a:latin typeface="Cambria Math" charset="0"/>
                                  <a:ea typeface="Cambria Math" charset="0"/>
                                  <a:cs typeface="Cambria Math" charset="0"/>
                                </a:rPr>
                                <m:t>𝑎</m:t>
                              </m:r>
                            </m:e>
                          </m:d>
                        </m:e>
                      </m:d>
                    </m:oMath>
                  </m:oMathPara>
                </a14:m>
                <a:endParaRPr lang="en-US" altLang="ja-JP" i="1" dirty="0" smtClean="0">
                  <a:latin typeface="Cambria Math" charset="0"/>
                  <a:ea typeface="Cambria Math" charset="0"/>
                  <a:cs typeface="Cambria Math" charset="0"/>
                </a:endParaRPr>
              </a:p>
              <a:p>
                <a:pPr marL="108000" lvl="1" indent="0">
                  <a:lnSpc>
                    <a:spcPct val="150000"/>
                  </a:lnSpc>
                  <a:spcBef>
                    <a:spcPts val="1200"/>
                  </a:spcBef>
                  <a:spcAft>
                    <a:spcPts val="200"/>
                  </a:spcAft>
                  <a:buSzPct val="100000"/>
                  <a:buNone/>
                </a:pPr>
                <a14:m>
                  <m:oMathPara xmlns:m="http://schemas.openxmlformats.org/officeDocument/2006/math">
                    <m:oMathParaPr>
                      <m:jc m:val="centerGroup"/>
                    </m:oMathParaPr>
                    <m:oMath xmlns:m="http://schemas.openxmlformats.org/officeDocument/2006/math">
                      <m:r>
                        <m:rPr>
                          <m:nor/>
                        </m:rPr>
                        <a:rPr lang="en-US" altLang="ja-JP" sz="2000" b="0" i="0" dirty="0" smtClean="0">
                          <a:solidFill>
                            <a:schemeClr val="tx1"/>
                          </a:solidFill>
                          <a:latin typeface="Cambria Math" charset="0"/>
                          <a:ea typeface="Cambria Math" charset="0"/>
                          <a:cs typeface="Cambria Math" charset="0"/>
                        </a:rPr>
                        <m:t>       </m:t>
                      </m:r>
                      <m:r>
                        <m:rPr>
                          <m:nor/>
                        </m:rPr>
                        <a:rPr lang="en-US" altLang="ja-JP" sz="2000" dirty="0" smtClean="0">
                          <a:solidFill>
                            <a:schemeClr val="tx1"/>
                          </a:solidFill>
                          <a:latin typeface="Cambria Math" charset="0"/>
                          <a:ea typeface="Cambria Math" charset="0"/>
                          <a:cs typeface="Cambria Math" charset="0"/>
                        </a:rPr>
                        <m:t>≅</m:t>
                      </m:r>
                      <m:r>
                        <m:rPr>
                          <m:nor/>
                        </m:rPr>
                        <a:rPr lang="en-US" altLang="ja-JP" sz="2000" dirty="0" smtClean="0">
                          <a:solidFill>
                            <a:schemeClr val="tx1"/>
                          </a:solidFill>
                        </a:rPr>
                        <m:t> </m:t>
                      </m:r>
                      <m:f>
                        <m:fPr>
                          <m:ctrlPr>
                            <a:rPr lang="en-US" altLang="ja-JP" sz="2000" b="0" i="1" smtClean="0">
                              <a:solidFill>
                                <a:schemeClr val="tx1"/>
                              </a:solidFill>
                              <a:latin typeface="Cambria Math" charset="0"/>
                              <a:ea typeface="Cambria Math" charset="0"/>
                              <a:cs typeface="Cambria Math" charset="0"/>
                            </a:rPr>
                          </m:ctrlPr>
                        </m:fPr>
                        <m:num>
                          <m:r>
                            <a:rPr lang="en-US" altLang="ja-JP" sz="2000" b="0" i="1" smtClean="0">
                              <a:solidFill>
                                <a:schemeClr val="tx1"/>
                              </a:solidFill>
                              <a:latin typeface="Cambria Math" charset="0"/>
                              <a:ea typeface="Cambria Math" charset="0"/>
                              <a:cs typeface="Cambria Math" charset="0"/>
                            </a:rPr>
                            <m:t>1</m:t>
                          </m:r>
                        </m:num>
                        <m:den>
                          <m:r>
                            <a:rPr lang="en-US" altLang="ja-JP" sz="2000" b="0" i="1" smtClean="0">
                              <a:solidFill>
                                <a:schemeClr val="tx1"/>
                              </a:solidFill>
                              <a:latin typeface="Cambria Math" charset="0"/>
                              <a:ea typeface="Cambria Math" charset="0"/>
                              <a:cs typeface="Cambria Math" charset="0"/>
                            </a:rPr>
                            <m:t>𝑀</m:t>
                          </m:r>
                        </m:den>
                      </m:f>
                      <m:r>
                        <a:rPr lang="en-US" altLang="ja-JP" sz="2000" b="0" i="1" smtClean="0">
                          <a:solidFill>
                            <a:schemeClr val="tx1"/>
                          </a:solidFill>
                          <a:latin typeface="Cambria Math" charset="0"/>
                          <a:ea typeface="Cambria Math" charset="0"/>
                          <a:cs typeface="Cambria Math" charset="0"/>
                        </a:rPr>
                        <m:t> </m:t>
                      </m:r>
                      <m:d>
                        <m:dPr>
                          <m:begChr m:val="["/>
                          <m:endChr m:val="]"/>
                          <m:ctrlPr>
                            <a:rPr lang="en-US" altLang="ja-JP" sz="2000" i="1">
                              <a:solidFill>
                                <a:schemeClr val="tx1"/>
                              </a:solidFill>
                              <a:latin typeface="Cambria Math" charset="0"/>
                              <a:ea typeface="Cambria Math" charset="0"/>
                              <a:cs typeface="Cambria Math" charset="0"/>
                            </a:rPr>
                          </m:ctrlPr>
                        </m:dPr>
                        <m:e>
                          <m:sSub>
                            <m:sSubPr>
                              <m:ctrlPr>
                                <a:rPr lang="en-US" altLang="ja-JP" sz="2000" i="1">
                                  <a:solidFill>
                                    <a:schemeClr val="tx1"/>
                                  </a:solidFill>
                                  <a:latin typeface="Cambria Math" charset="0"/>
                                </a:rPr>
                              </m:ctrlPr>
                            </m:sSubPr>
                            <m:e>
                              <m:r>
                                <a:rPr lang="en-US" altLang="ja-JP" sz="2000">
                                  <a:solidFill>
                                    <a:schemeClr val="tx1"/>
                                  </a:solidFill>
                                  <a:latin typeface="Cambria Math" charset="0"/>
                                </a:rPr>
                                <m:t>𝛻</m:t>
                              </m:r>
                            </m:e>
                            <m:sub>
                              <m:r>
                                <a:rPr lang="en-US" altLang="ja-JP" sz="2000" i="1">
                                  <a:solidFill>
                                    <a:schemeClr val="tx1"/>
                                  </a:solidFill>
                                  <a:latin typeface="Cambria Math" charset="0"/>
                                </a:rPr>
                                <m:t>𝜃</m:t>
                              </m:r>
                            </m:sub>
                          </m:sSub>
                          <m:func>
                            <m:funcPr>
                              <m:ctrlPr>
                                <a:rPr lang="en-US" altLang="ja-JP" sz="2000" i="1">
                                  <a:solidFill>
                                    <a:schemeClr val="tx1"/>
                                  </a:solidFill>
                                  <a:latin typeface="Cambria Math" charset="0"/>
                                </a:rPr>
                              </m:ctrlPr>
                            </m:funcPr>
                            <m:fName>
                              <m:r>
                                <m:rPr>
                                  <m:sty m:val="p"/>
                                </m:rPr>
                                <a:rPr lang="en-US" altLang="ja-JP" sz="2000">
                                  <a:solidFill>
                                    <a:schemeClr val="tx1"/>
                                  </a:solidFill>
                                  <a:latin typeface="Cambria Math" charset="0"/>
                                </a:rPr>
                                <m:t>log</m:t>
                              </m:r>
                            </m:fName>
                            <m:e>
                              <m:sSub>
                                <m:sSubPr>
                                  <m:ctrlPr>
                                    <a:rPr lang="en-US" altLang="ja-JP" sz="2000" i="1">
                                      <a:solidFill>
                                        <a:schemeClr val="tx1"/>
                                      </a:solidFill>
                                      <a:latin typeface="Cambria Math" charset="0"/>
                                    </a:rPr>
                                  </m:ctrlPr>
                                </m:sSubPr>
                                <m:e>
                                  <m:r>
                                    <a:rPr lang="en-US" altLang="ja-JP" sz="2000" i="1">
                                      <a:solidFill>
                                        <a:schemeClr val="tx1"/>
                                      </a:solidFill>
                                      <a:latin typeface="Cambria Math" charset="0"/>
                                    </a:rPr>
                                    <m:t>𝜋</m:t>
                                  </m:r>
                                </m:e>
                                <m:sub>
                                  <m:r>
                                    <a:rPr lang="en-US" altLang="ja-JP" sz="2000" i="1">
                                      <a:solidFill>
                                        <a:schemeClr val="tx1"/>
                                      </a:solidFill>
                                      <a:latin typeface="Cambria Math" charset="0"/>
                                    </a:rPr>
                                    <m:t>𝜃</m:t>
                                  </m:r>
                                </m:sub>
                              </m:sSub>
                              <m:r>
                                <a:rPr lang="en-US" altLang="ja-JP" sz="2000" i="1">
                                  <a:solidFill>
                                    <a:schemeClr val="tx1"/>
                                  </a:solidFill>
                                  <a:latin typeface="Cambria Math" charset="0"/>
                                </a:rPr>
                                <m:t>(</m:t>
                              </m:r>
                              <m:r>
                                <a:rPr lang="en-US" altLang="ja-JP" sz="2000" i="1">
                                  <a:solidFill>
                                    <a:schemeClr val="tx1"/>
                                  </a:solidFill>
                                  <a:latin typeface="Cambria Math" charset="0"/>
                                </a:rPr>
                                <m:t>𝑎</m:t>
                              </m:r>
                              <m:r>
                                <a:rPr lang="en-US" altLang="ja-JP" sz="2000" i="1">
                                  <a:solidFill>
                                    <a:schemeClr val="tx1"/>
                                  </a:solidFill>
                                  <a:latin typeface="Cambria Math" charset="0"/>
                                </a:rPr>
                                <m:t>|</m:t>
                              </m:r>
                              <m:r>
                                <a:rPr lang="en-US" altLang="ja-JP" sz="2000" i="1">
                                  <a:solidFill>
                                    <a:schemeClr val="tx1"/>
                                  </a:solidFill>
                                  <a:latin typeface="Cambria Math" charset="0"/>
                                </a:rPr>
                                <m:t>𝑠</m:t>
                              </m:r>
                              <m:r>
                                <a:rPr lang="en-US" altLang="ja-JP" sz="2000" i="1">
                                  <a:solidFill>
                                    <a:schemeClr val="tx1"/>
                                  </a:solidFill>
                                  <a:latin typeface="Cambria Math" charset="0"/>
                                </a:rPr>
                                <m:t>)</m:t>
                              </m:r>
                            </m:e>
                          </m:func>
                          <m:r>
                            <a:rPr lang="en-US" altLang="ja-JP" sz="2000" i="1">
                              <a:solidFill>
                                <a:schemeClr val="tx1"/>
                              </a:solidFill>
                              <a:latin typeface="Cambria Math" charset="0"/>
                              <a:ea typeface="Cambria Math" charset="0"/>
                              <a:cs typeface="Cambria Math" charset="0"/>
                            </a:rPr>
                            <m:t>𝑟</m:t>
                          </m:r>
                          <m:d>
                            <m:dPr>
                              <m:ctrlPr>
                                <a:rPr lang="en-US" altLang="ja-JP" sz="2000" i="1">
                                  <a:solidFill>
                                    <a:schemeClr val="tx1"/>
                                  </a:solidFill>
                                  <a:latin typeface="Cambria Math" charset="0"/>
                                  <a:ea typeface="Cambria Math" charset="0"/>
                                  <a:cs typeface="Cambria Math" charset="0"/>
                                </a:rPr>
                              </m:ctrlPr>
                            </m:dPr>
                            <m:e>
                              <m:r>
                                <a:rPr lang="en-US" altLang="ja-JP" sz="2000" i="1">
                                  <a:solidFill>
                                    <a:schemeClr val="tx1"/>
                                  </a:solidFill>
                                  <a:latin typeface="Cambria Math" charset="0"/>
                                  <a:ea typeface="Cambria Math" charset="0"/>
                                  <a:cs typeface="Cambria Math" charset="0"/>
                                </a:rPr>
                                <m:t>𝑠</m:t>
                              </m:r>
                              <m:r>
                                <a:rPr lang="en-US" altLang="ja-JP" sz="2000" i="1">
                                  <a:solidFill>
                                    <a:schemeClr val="tx1"/>
                                  </a:solidFill>
                                  <a:latin typeface="Cambria Math" charset="0"/>
                                  <a:ea typeface="Cambria Math" charset="0"/>
                                  <a:cs typeface="Cambria Math" charset="0"/>
                                </a:rPr>
                                <m:t>, </m:t>
                              </m:r>
                              <m:r>
                                <a:rPr lang="en-US" altLang="ja-JP" sz="2000" i="1">
                                  <a:solidFill>
                                    <a:schemeClr val="tx1"/>
                                  </a:solidFill>
                                  <a:latin typeface="Cambria Math" charset="0"/>
                                  <a:ea typeface="Cambria Math" charset="0"/>
                                  <a:cs typeface="Cambria Math" charset="0"/>
                                </a:rPr>
                                <m:t>𝑎</m:t>
                              </m:r>
                            </m:e>
                          </m:d>
                        </m:e>
                      </m:d>
                    </m:oMath>
                  </m:oMathPara>
                </a14:m>
                <a:endParaRPr lang="ja-JP" altLang="en-US" sz="2000" i="1" dirty="0" smtClean="0">
                  <a:solidFill>
                    <a:schemeClr val="tx1"/>
                  </a:solidFill>
                  <a:latin typeface="Cambria Math" charset="0"/>
                  <a:ea typeface="Cambria Math" charset="0"/>
                  <a:cs typeface="Cambria Math" charset="0"/>
                </a:endParaRPr>
              </a:p>
              <a:p>
                <a:pPr marL="250902" indent="-285750">
                  <a:lnSpc>
                    <a:spcPct val="150000"/>
                  </a:lnSpc>
                </a:pPr>
                <a:r>
                  <a:rPr lang="ja-JP" altLang="en-US" sz="1800" i="1" dirty="0" smtClean="0">
                    <a:latin typeface="+mn-ea"/>
                    <a:cs typeface="Cambria Math" charset="0"/>
                  </a:rPr>
                  <a:t>サンプリングによって勾配を推定できる！</a:t>
                </a:r>
                <a:endParaRPr lang="en-US" altLang="ja-JP" sz="1800" i="1" dirty="0" smtClean="0">
                  <a:latin typeface="+mn-ea"/>
                  <a:cs typeface="Cambria Math" charset="0"/>
                </a:endParaRPr>
              </a:p>
              <a:p>
                <a:pPr marL="250902" indent="-285750"/>
                <a:r>
                  <a:rPr lang="ja-JP" altLang="en-US" sz="1700" i="1" dirty="0" smtClean="0">
                    <a:latin typeface="+mn-ea"/>
                    <a:cs typeface="Cambria Math" charset="0"/>
                  </a:rPr>
                  <a:t>パラメータ化された確率分布を微分したいが</a:t>
                </a:r>
                <a:r>
                  <a:rPr lang="en-US" altLang="ja-JP" sz="1700" dirty="0" err="1" smtClean="0">
                    <a:latin typeface="+mn-ea"/>
                    <a:cs typeface="Cambria Math" charset="0"/>
                  </a:rPr>
                  <a:t>Reparametrization</a:t>
                </a:r>
                <a:r>
                  <a:rPr lang="en-US" altLang="ja-JP" sz="1700" dirty="0" smtClean="0">
                    <a:latin typeface="+mn-ea"/>
                    <a:cs typeface="Cambria Math" charset="0"/>
                  </a:rPr>
                  <a:t> trick</a:t>
                </a:r>
                <a:r>
                  <a:rPr lang="ja-JP" altLang="en-US" sz="1700" i="1" dirty="0" smtClean="0">
                    <a:latin typeface="+mn-ea"/>
                    <a:cs typeface="Cambria Math" charset="0"/>
                  </a:rPr>
                  <a:t>が使えないとき最近よく見る</a:t>
                </a:r>
                <a:endParaRPr lang="en-US" altLang="ja-JP" sz="1700" i="1" dirty="0" smtClean="0">
                  <a:latin typeface="+mn-ea"/>
                  <a:cs typeface="Cambria Math" charset="0"/>
                </a:endParaRPr>
              </a:p>
              <a:p>
                <a:pPr marL="612630" lvl="2" indent="-285750"/>
                <a:r>
                  <a:rPr lang="en-US" altLang="ja-JP" sz="1600" dirty="0" smtClean="0">
                    <a:latin typeface="+mn-ea"/>
                    <a:cs typeface="Cambria Math" charset="0"/>
                  </a:rPr>
                  <a:t>Hard Attention</a:t>
                </a:r>
                <a:r>
                  <a:rPr lang="ja-JP" altLang="en-US" sz="1600" dirty="0" smtClean="0">
                    <a:latin typeface="+mn-ea"/>
                    <a:cs typeface="Cambria Math" charset="0"/>
                  </a:rPr>
                  <a:t>とか</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383956"/>
                <a:ext cx="10058400" cy="4891583"/>
              </a:xfrm>
              <a:blipFill rotWithShape="0">
                <a:blip r:embed="rId3"/>
                <a:stretch>
                  <a:fillRect l="-1273" b="-249"/>
                </a:stretch>
              </a:blipFill>
            </p:spPr>
            <p:txBody>
              <a:bodyPr/>
              <a:lstStyle/>
              <a:p>
                <a:r>
                  <a:rPr lang="ja-JP" altLang="en-US">
                    <a:noFill/>
                  </a:rPr>
                  <a:t> </a:t>
                </a:r>
              </a:p>
            </p:txBody>
          </p:sp>
        </mc:Fallback>
      </mc:AlternateContent>
      <p:sp>
        <p:nvSpPr>
          <p:cNvPr id="4" name="TextBox 3"/>
          <p:cNvSpPr txBox="1"/>
          <p:nvPr/>
        </p:nvSpPr>
        <p:spPr>
          <a:xfrm>
            <a:off x="2495550" y="1864061"/>
            <a:ext cx="1107996" cy="369332"/>
          </a:xfrm>
          <a:prstGeom prst="rect">
            <a:avLst/>
          </a:prstGeom>
          <a:noFill/>
        </p:spPr>
        <p:txBody>
          <a:bodyPr wrap="none" rtlCol="0">
            <a:spAutoFit/>
          </a:bodyPr>
          <a:lstStyle/>
          <a:p>
            <a:r>
              <a:rPr kumimoji="1" lang="ja-JP" altLang="en-US" dirty="0" smtClean="0"/>
              <a:t>目的関数</a:t>
            </a:r>
            <a:endParaRPr kumimoji="1" lang="ja-JP" altLang="en-US" dirty="0"/>
          </a:p>
        </p:txBody>
      </p:sp>
      <p:sp>
        <p:nvSpPr>
          <p:cNvPr id="5" name="TextBox 4"/>
          <p:cNvSpPr txBox="1"/>
          <p:nvPr/>
        </p:nvSpPr>
        <p:spPr>
          <a:xfrm>
            <a:off x="1050846" y="2754935"/>
            <a:ext cx="2552700" cy="369332"/>
          </a:xfrm>
          <a:prstGeom prst="rect">
            <a:avLst/>
          </a:prstGeom>
          <a:noFill/>
        </p:spPr>
        <p:txBody>
          <a:bodyPr wrap="square" rtlCol="0">
            <a:spAutoFit/>
          </a:bodyPr>
          <a:lstStyle/>
          <a:p>
            <a:r>
              <a:rPr kumimoji="1" lang="ja-JP" altLang="en-US" dirty="0" smtClean="0"/>
              <a:t>求めたい</a:t>
            </a:r>
            <a:r>
              <a:rPr kumimoji="1" lang="en-US" altLang="ja-JP" dirty="0" smtClean="0"/>
              <a:t> policy gradient</a:t>
            </a:r>
            <a:endParaRPr kumimoji="1" lang="ja-JP" altLang="en-US" dirty="0"/>
          </a:p>
        </p:txBody>
      </p:sp>
      <p:cxnSp>
        <p:nvCxnSpPr>
          <p:cNvPr id="7" name="Straight Connector 6"/>
          <p:cNvCxnSpPr/>
          <p:nvPr/>
        </p:nvCxnSpPr>
        <p:spPr>
          <a:xfrm flipV="1">
            <a:off x="10125604" y="4166826"/>
            <a:ext cx="1493520" cy="1270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0049464" y="4387412"/>
            <a:ext cx="1569660" cy="646331"/>
          </a:xfrm>
          <a:prstGeom prst="rect">
            <a:avLst/>
          </a:prstGeom>
          <a:noFill/>
        </p:spPr>
        <p:txBody>
          <a:bodyPr wrap="none" rtlCol="0">
            <a:spAutoFit/>
          </a:bodyPr>
          <a:lstStyle/>
          <a:p>
            <a:r>
              <a:rPr kumimoji="1" lang="en-US" altLang="ja-JP" dirty="0" smtClean="0"/>
              <a:t>Score function</a:t>
            </a:r>
            <a:endParaRPr kumimoji="1" lang="ja-JP" altLang="en-US" dirty="0" smtClean="0"/>
          </a:p>
          <a:p>
            <a:r>
              <a:rPr kumimoji="1" lang="ja-JP" altLang="en-US" dirty="0" smtClean="0"/>
              <a:t>と呼ぶらしい</a:t>
            </a:r>
            <a:endParaRPr kumimoji="1" lang="ja-JP" altLang="en-US" dirty="0"/>
          </a:p>
        </p:txBody>
      </p:sp>
      <mc:AlternateContent xmlns:mc="http://schemas.openxmlformats.org/markup-compatibility/2006" xmlns:a14="http://schemas.microsoft.com/office/drawing/2010/main">
        <mc:Choice Requires="a14">
          <p:sp>
            <p:nvSpPr>
              <p:cNvPr id="10" name="TextBox 9"/>
              <p:cNvSpPr txBox="1"/>
              <p:nvPr/>
            </p:nvSpPr>
            <p:spPr>
              <a:xfrm>
                <a:off x="8593632" y="1679395"/>
                <a:ext cx="2562048" cy="369332"/>
              </a:xfrm>
              <a:prstGeom prst="rect">
                <a:avLst/>
              </a:prstGeom>
              <a:noFill/>
            </p:spPr>
            <p:txBody>
              <a:bodyPr wrap="none" rtlCol="0">
                <a:spAutoFit/>
              </a:bodyPr>
              <a:lstStyle/>
              <a:p>
                <a:pPr marL="393750" lvl="1" indent="-285750">
                  <a:spcBef>
                    <a:spcPts val="1200"/>
                  </a:spcBef>
                  <a:spcAft>
                    <a:spcPts val="200"/>
                  </a:spcAft>
                  <a:buSzPct val="100000"/>
                </a:pPr>
                <a14:m>
                  <m:oMath xmlns:m="http://schemas.openxmlformats.org/officeDocument/2006/math">
                    <m:r>
                      <a:rPr lang="en-US" altLang="ja-JP" i="1">
                        <a:latin typeface="Cambria Math" charset="0"/>
                      </a:rPr>
                      <m:t>𝜋</m:t>
                    </m:r>
                    <m:d>
                      <m:dPr>
                        <m:ctrlPr>
                          <a:rPr lang="en-US" altLang="ja-JP" i="1">
                            <a:latin typeface="Cambria Math" charset="0"/>
                          </a:rPr>
                        </m:ctrlPr>
                      </m:dPr>
                      <m:e>
                        <m:r>
                          <a:rPr lang="en-US" altLang="ja-JP" i="1">
                            <a:latin typeface="Cambria Math" charset="0"/>
                          </a:rPr>
                          <m:t>𝑎</m:t>
                        </m:r>
                        <m:r>
                          <a:rPr lang="en-US" altLang="ja-JP" i="1">
                            <a:latin typeface="Cambria Math" charset="0"/>
                          </a:rPr>
                          <m:t>|</m:t>
                        </m:r>
                        <m:r>
                          <a:rPr lang="en-US" altLang="ja-JP" i="1">
                            <a:latin typeface="Cambria Math" charset="0"/>
                          </a:rPr>
                          <m:t>𝑠</m:t>
                        </m:r>
                      </m:e>
                    </m:d>
                  </m:oMath>
                </a14:m>
                <a:r>
                  <a:rPr lang="ja-JP" altLang="en-US" dirty="0"/>
                  <a:t>は確率的な方策</a:t>
                </a:r>
                <a:endParaRPr lang="en-US" altLang="ja-JP" dirty="0"/>
              </a:p>
            </p:txBody>
          </p:sp>
        </mc:Choice>
        <mc:Fallback xmlns="">
          <p:sp>
            <p:nvSpPr>
              <p:cNvPr id="10" name="TextBox 9"/>
              <p:cNvSpPr txBox="1">
                <a:spLocks noRot="1" noChangeAspect="1" noMove="1" noResize="1" noEditPoints="1" noAdjustHandles="1" noChangeArrowheads="1" noChangeShapeType="1" noTextEdit="1"/>
              </p:cNvSpPr>
              <p:nvPr/>
            </p:nvSpPr>
            <p:spPr>
              <a:xfrm>
                <a:off x="8593632" y="1679395"/>
                <a:ext cx="2562048" cy="369332"/>
              </a:xfrm>
              <a:prstGeom prst="rect">
                <a:avLst/>
              </a:prstGeom>
              <a:blipFill rotWithShape="0">
                <a:blip r:embed="rId4"/>
                <a:stretch>
                  <a:fillRect t="-4918" r="-1667" b="-278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93284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Likelihood Ratio </a:t>
            </a:r>
            <a:r>
              <a:rPr lang="en-US" altLang="ja-JP" dirty="0"/>
              <a:t>M</a:t>
            </a:r>
            <a:r>
              <a:rPr kumimoji="1" lang="en-US" altLang="ja-JP" dirty="0" smtClean="0"/>
              <a:t>ethod</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383957"/>
                <a:ext cx="10058400" cy="5004143"/>
              </a:xfrm>
            </p:spPr>
            <p:txBody>
              <a:bodyPr>
                <a:normAutofit/>
              </a:bodyPr>
              <a:lstStyle/>
              <a:p>
                <a:pPr>
                  <a:lnSpc>
                    <a:spcPct val="150000"/>
                  </a:lnSpc>
                </a:pPr>
                <a:r>
                  <a:rPr lang="ja-JP" altLang="en-US" dirty="0" smtClean="0">
                    <a:solidFill>
                      <a:schemeClr val="tx1">
                        <a:lumMod val="75000"/>
                        <a:lumOff val="25000"/>
                      </a:schemeClr>
                    </a:solidFill>
                  </a:rPr>
                  <a:t>結局</a:t>
                </a:r>
                <a:r>
                  <a:rPr lang="en-US" altLang="ja-JP" dirty="0" smtClean="0">
                    <a:solidFill>
                      <a:schemeClr val="tx1">
                        <a:lumMod val="75000"/>
                        <a:lumOff val="25000"/>
                      </a:schemeClr>
                    </a:solidFill>
                  </a:rPr>
                  <a:t> : </a:t>
                </a:r>
                <a14:m>
                  <m:oMath xmlns:m="http://schemas.openxmlformats.org/officeDocument/2006/math">
                    <m:sSub>
                      <m:sSubPr>
                        <m:ctrlPr>
                          <a:rPr lang="en-US" altLang="ja-JP" i="1">
                            <a:solidFill>
                              <a:schemeClr val="tx1">
                                <a:lumMod val="75000"/>
                                <a:lumOff val="25000"/>
                              </a:schemeClr>
                            </a:solidFill>
                            <a:latin typeface="Cambria Math" charset="0"/>
                          </a:rPr>
                        </m:ctrlPr>
                      </m:sSubPr>
                      <m:e>
                        <m:r>
                          <a:rPr lang="en-US" altLang="ja-JP">
                            <a:solidFill>
                              <a:schemeClr val="tx1">
                                <a:lumMod val="75000"/>
                                <a:lumOff val="25000"/>
                              </a:schemeClr>
                            </a:solidFill>
                            <a:latin typeface="Cambria Math" charset="0"/>
                          </a:rPr>
                          <m:t>𝛻</m:t>
                        </m:r>
                      </m:e>
                      <m:sub>
                        <m:r>
                          <a:rPr lang="en-US" altLang="ja-JP" i="1">
                            <a:solidFill>
                              <a:schemeClr val="tx1">
                                <a:lumMod val="75000"/>
                                <a:lumOff val="25000"/>
                              </a:schemeClr>
                            </a:solidFill>
                            <a:latin typeface="Cambria Math" charset="0"/>
                          </a:rPr>
                          <m:t>𝜃</m:t>
                        </m:r>
                      </m:sub>
                    </m:sSub>
                    <m:r>
                      <a:rPr lang="en-US" altLang="ja-JP" i="1">
                        <a:solidFill>
                          <a:schemeClr val="tx1">
                            <a:lumMod val="75000"/>
                            <a:lumOff val="25000"/>
                          </a:schemeClr>
                        </a:solidFill>
                        <a:latin typeface="Cambria Math" charset="0"/>
                      </a:rPr>
                      <m:t>𝐽</m:t>
                    </m:r>
                    <m:d>
                      <m:dPr>
                        <m:ctrlPr>
                          <a:rPr lang="en-US" altLang="ja-JP" i="1">
                            <a:solidFill>
                              <a:schemeClr val="tx1">
                                <a:lumMod val="75000"/>
                                <a:lumOff val="25000"/>
                              </a:schemeClr>
                            </a:solidFill>
                            <a:latin typeface="Cambria Math" charset="0"/>
                          </a:rPr>
                        </m:ctrlPr>
                      </m:dPr>
                      <m:e>
                        <m:sSub>
                          <m:sSubPr>
                            <m:ctrlPr>
                              <a:rPr lang="en-US" altLang="ja-JP" i="1">
                                <a:solidFill>
                                  <a:schemeClr val="tx1">
                                    <a:lumMod val="75000"/>
                                    <a:lumOff val="25000"/>
                                  </a:schemeClr>
                                </a:solidFill>
                                <a:latin typeface="Cambria Math" charset="0"/>
                              </a:rPr>
                            </m:ctrlPr>
                          </m:sSubPr>
                          <m:e>
                            <m:r>
                              <a:rPr lang="en-US" altLang="ja-JP" i="1">
                                <a:solidFill>
                                  <a:schemeClr val="tx1">
                                    <a:lumMod val="75000"/>
                                    <a:lumOff val="25000"/>
                                  </a:schemeClr>
                                </a:solidFill>
                                <a:latin typeface="Cambria Math" charset="0"/>
                              </a:rPr>
                              <m:t>𝜋</m:t>
                            </m:r>
                          </m:e>
                          <m:sub>
                            <m:r>
                              <a:rPr lang="en-US" altLang="ja-JP" i="1">
                                <a:solidFill>
                                  <a:schemeClr val="tx1">
                                    <a:lumMod val="75000"/>
                                    <a:lumOff val="25000"/>
                                  </a:schemeClr>
                                </a:solidFill>
                                <a:latin typeface="Cambria Math" charset="0"/>
                              </a:rPr>
                              <m:t>𝜃</m:t>
                            </m:r>
                          </m:sub>
                        </m:sSub>
                      </m:e>
                    </m:d>
                    <m:r>
                      <m:rPr>
                        <m:nor/>
                      </m:rPr>
                      <a:rPr lang="en-US" altLang="ja-JP" b="0" i="0" smtClean="0">
                        <a:solidFill>
                          <a:schemeClr val="tx1">
                            <a:lumMod val="75000"/>
                            <a:lumOff val="25000"/>
                          </a:schemeClr>
                        </a:solidFill>
                        <a:latin typeface="Cambria Math" charset="0"/>
                      </a:rPr>
                      <m:t> </m:t>
                    </m:r>
                    <m:r>
                      <m:rPr>
                        <m:nor/>
                      </m:rPr>
                      <a:rPr lang="en-US" altLang="ja-JP" dirty="0">
                        <a:solidFill>
                          <a:schemeClr val="tx1">
                            <a:lumMod val="75000"/>
                            <a:lumOff val="25000"/>
                          </a:schemeClr>
                        </a:solidFill>
                        <a:latin typeface="Cambria Math" charset="0"/>
                        <a:ea typeface="Cambria Math" charset="0"/>
                        <a:cs typeface="Cambria Math" charset="0"/>
                      </a:rPr>
                      <m:t>≅</m:t>
                    </m:r>
                    <m:r>
                      <m:rPr>
                        <m:nor/>
                      </m:rPr>
                      <a:rPr lang="en-US" altLang="ja-JP" dirty="0">
                        <a:solidFill>
                          <a:schemeClr val="tx1">
                            <a:lumMod val="75000"/>
                            <a:lumOff val="25000"/>
                          </a:schemeClr>
                        </a:solidFill>
                      </a:rPr>
                      <m:t> </m:t>
                    </m:r>
                    <m:f>
                      <m:fPr>
                        <m:ctrlPr>
                          <a:rPr lang="en-US" altLang="ja-JP" i="1">
                            <a:solidFill>
                              <a:schemeClr val="tx1">
                                <a:lumMod val="75000"/>
                                <a:lumOff val="25000"/>
                              </a:schemeClr>
                            </a:solidFill>
                            <a:latin typeface="Cambria Math" charset="0"/>
                            <a:ea typeface="Cambria Math" charset="0"/>
                            <a:cs typeface="Cambria Math" charset="0"/>
                          </a:rPr>
                        </m:ctrlPr>
                      </m:fPr>
                      <m:num>
                        <m:r>
                          <a:rPr lang="en-US" altLang="ja-JP" i="1">
                            <a:solidFill>
                              <a:schemeClr val="tx1">
                                <a:lumMod val="75000"/>
                                <a:lumOff val="25000"/>
                              </a:schemeClr>
                            </a:solidFill>
                            <a:latin typeface="Cambria Math" charset="0"/>
                            <a:ea typeface="Cambria Math" charset="0"/>
                            <a:cs typeface="Cambria Math" charset="0"/>
                          </a:rPr>
                          <m:t>1</m:t>
                        </m:r>
                      </m:num>
                      <m:den>
                        <m:r>
                          <a:rPr lang="en-US" altLang="ja-JP" i="1">
                            <a:solidFill>
                              <a:schemeClr val="tx1">
                                <a:lumMod val="75000"/>
                                <a:lumOff val="25000"/>
                              </a:schemeClr>
                            </a:solidFill>
                            <a:latin typeface="Cambria Math" charset="0"/>
                            <a:ea typeface="Cambria Math" charset="0"/>
                            <a:cs typeface="Cambria Math" charset="0"/>
                          </a:rPr>
                          <m:t>𝑀</m:t>
                        </m:r>
                      </m:den>
                    </m:f>
                    <m:r>
                      <a:rPr lang="en-US" altLang="ja-JP" i="1">
                        <a:solidFill>
                          <a:schemeClr val="tx1">
                            <a:lumMod val="75000"/>
                            <a:lumOff val="25000"/>
                          </a:schemeClr>
                        </a:solidFill>
                        <a:latin typeface="Cambria Math" charset="0"/>
                        <a:ea typeface="Cambria Math" charset="0"/>
                        <a:cs typeface="Cambria Math" charset="0"/>
                      </a:rPr>
                      <m:t> </m:t>
                    </m:r>
                    <m:d>
                      <m:dPr>
                        <m:begChr m:val="["/>
                        <m:endChr m:val="]"/>
                        <m:ctrlPr>
                          <a:rPr lang="en-US" altLang="ja-JP" i="1">
                            <a:solidFill>
                              <a:schemeClr val="tx1">
                                <a:lumMod val="75000"/>
                                <a:lumOff val="25000"/>
                              </a:schemeClr>
                            </a:solidFill>
                            <a:latin typeface="Cambria Math" charset="0"/>
                            <a:ea typeface="Cambria Math" charset="0"/>
                            <a:cs typeface="Cambria Math" charset="0"/>
                          </a:rPr>
                        </m:ctrlPr>
                      </m:dPr>
                      <m:e>
                        <m:sSub>
                          <m:sSubPr>
                            <m:ctrlPr>
                              <a:rPr lang="en-US" altLang="ja-JP" i="1">
                                <a:solidFill>
                                  <a:schemeClr val="tx1">
                                    <a:lumMod val="75000"/>
                                    <a:lumOff val="25000"/>
                                  </a:schemeClr>
                                </a:solidFill>
                                <a:latin typeface="Cambria Math" charset="0"/>
                              </a:rPr>
                            </m:ctrlPr>
                          </m:sSubPr>
                          <m:e>
                            <m:r>
                              <a:rPr lang="en-US" altLang="ja-JP">
                                <a:solidFill>
                                  <a:schemeClr val="tx1">
                                    <a:lumMod val="75000"/>
                                    <a:lumOff val="25000"/>
                                  </a:schemeClr>
                                </a:solidFill>
                                <a:latin typeface="Cambria Math" charset="0"/>
                              </a:rPr>
                              <m:t>𝛻</m:t>
                            </m:r>
                          </m:e>
                          <m:sub>
                            <m:r>
                              <a:rPr lang="en-US" altLang="ja-JP" i="1">
                                <a:solidFill>
                                  <a:schemeClr val="tx1">
                                    <a:lumMod val="75000"/>
                                    <a:lumOff val="25000"/>
                                  </a:schemeClr>
                                </a:solidFill>
                                <a:latin typeface="Cambria Math" charset="0"/>
                              </a:rPr>
                              <m:t>𝜃</m:t>
                            </m:r>
                          </m:sub>
                        </m:sSub>
                        <m:func>
                          <m:funcPr>
                            <m:ctrlPr>
                              <a:rPr lang="en-US" altLang="ja-JP" i="1">
                                <a:solidFill>
                                  <a:schemeClr val="tx1">
                                    <a:lumMod val="75000"/>
                                    <a:lumOff val="25000"/>
                                  </a:schemeClr>
                                </a:solidFill>
                                <a:latin typeface="Cambria Math" charset="0"/>
                              </a:rPr>
                            </m:ctrlPr>
                          </m:funcPr>
                          <m:fName>
                            <m:r>
                              <m:rPr>
                                <m:sty m:val="p"/>
                              </m:rPr>
                              <a:rPr lang="en-US" altLang="ja-JP">
                                <a:solidFill>
                                  <a:schemeClr val="tx1">
                                    <a:lumMod val="75000"/>
                                    <a:lumOff val="25000"/>
                                  </a:schemeClr>
                                </a:solidFill>
                                <a:latin typeface="Cambria Math" charset="0"/>
                              </a:rPr>
                              <m:t>log</m:t>
                            </m:r>
                          </m:fName>
                          <m:e>
                            <m:sSub>
                              <m:sSubPr>
                                <m:ctrlPr>
                                  <a:rPr lang="en-US" altLang="ja-JP" i="1">
                                    <a:solidFill>
                                      <a:schemeClr val="tx1">
                                        <a:lumMod val="75000"/>
                                        <a:lumOff val="25000"/>
                                      </a:schemeClr>
                                    </a:solidFill>
                                    <a:latin typeface="Cambria Math" charset="0"/>
                                  </a:rPr>
                                </m:ctrlPr>
                              </m:sSubPr>
                              <m:e>
                                <m:r>
                                  <a:rPr lang="en-US" altLang="ja-JP" i="1">
                                    <a:solidFill>
                                      <a:schemeClr val="tx1">
                                        <a:lumMod val="75000"/>
                                        <a:lumOff val="25000"/>
                                      </a:schemeClr>
                                    </a:solidFill>
                                    <a:latin typeface="Cambria Math" charset="0"/>
                                  </a:rPr>
                                  <m:t>𝜋</m:t>
                                </m:r>
                              </m:e>
                              <m:sub>
                                <m:r>
                                  <a:rPr lang="en-US" altLang="ja-JP" i="1">
                                    <a:solidFill>
                                      <a:schemeClr val="tx1">
                                        <a:lumMod val="75000"/>
                                        <a:lumOff val="25000"/>
                                      </a:schemeClr>
                                    </a:solidFill>
                                    <a:latin typeface="Cambria Math" charset="0"/>
                                  </a:rPr>
                                  <m:t>𝜃</m:t>
                                </m:r>
                              </m:sub>
                            </m:sSub>
                            <m:r>
                              <a:rPr lang="en-US" altLang="ja-JP" i="1">
                                <a:solidFill>
                                  <a:schemeClr val="tx1">
                                    <a:lumMod val="75000"/>
                                    <a:lumOff val="25000"/>
                                  </a:schemeClr>
                                </a:solidFill>
                                <a:latin typeface="Cambria Math" charset="0"/>
                              </a:rPr>
                              <m:t>(</m:t>
                            </m:r>
                            <m:r>
                              <a:rPr lang="en-US" altLang="ja-JP" i="1">
                                <a:solidFill>
                                  <a:schemeClr val="tx1">
                                    <a:lumMod val="75000"/>
                                    <a:lumOff val="25000"/>
                                  </a:schemeClr>
                                </a:solidFill>
                                <a:latin typeface="Cambria Math" charset="0"/>
                              </a:rPr>
                              <m:t>𝑎</m:t>
                            </m:r>
                            <m:r>
                              <a:rPr lang="en-US" altLang="ja-JP" i="1">
                                <a:solidFill>
                                  <a:schemeClr val="tx1">
                                    <a:lumMod val="75000"/>
                                    <a:lumOff val="25000"/>
                                  </a:schemeClr>
                                </a:solidFill>
                                <a:latin typeface="Cambria Math" charset="0"/>
                              </a:rPr>
                              <m:t>|</m:t>
                            </m:r>
                            <m:r>
                              <a:rPr lang="en-US" altLang="ja-JP" i="1">
                                <a:solidFill>
                                  <a:schemeClr val="tx1">
                                    <a:lumMod val="75000"/>
                                    <a:lumOff val="25000"/>
                                  </a:schemeClr>
                                </a:solidFill>
                                <a:latin typeface="Cambria Math" charset="0"/>
                              </a:rPr>
                              <m:t>𝑠</m:t>
                            </m:r>
                            <m:r>
                              <a:rPr lang="en-US" altLang="ja-JP" i="1">
                                <a:solidFill>
                                  <a:schemeClr val="tx1">
                                    <a:lumMod val="75000"/>
                                    <a:lumOff val="25000"/>
                                  </a:schemeClr>
                                </a:solidFill>
                                <a:latin typeface="Cambria Math" charset="0"/>
                              </a:rPr>
                              <m:t>)</m:t>
                            </m:r>
                          </m:e>
                        </m:func>
                        <m:r>
                          <a:rPr lang="en-US" altLang="ja-JP" i="1">
                            <a:solidFill>
                              <a:schemeClr val="tx1">
                                <a:lumMod val="75000"/>
                                <a:lumOff val="25000"/>
                              </a:schemeClr>
                            </a:solidFill>
                            <a:latin typeface="Cambria Math" charset="0"/>
                            <a:ea typeface="Cambria Math" charset="0"/>
                            <a:cs typeface="Cambria Math" charset="0"/>
                          </a:rPr>
                          <m:t>𝑟</m:t>
                        </m:r>
                        <m:d>
                          <m:dPr>
                            <m:ctrlPr>
                              <a:rPr lang="en-US" altLang="ja-JP" i="1">
                                <a:solidFill>
                                  <a:schemeClr val="tx1">
                                    <a:lumMod val="75000"/>
                                    <a:lumOff val="25000"/>
                                  </a:schemeClr>
                                </a:solidFill>
                                <a:latin typeface="Cambria Math" charset="0"/>
                                <a:ea typeface="Cambria Math" charset="0"/>
                                <a:cs typeface="Cambria Math" charset="0"/>
                              </a:rPr>
                            </m:ctrlPr>
                          </m:dPr>
                          <m:e>
                            <m:r>
                              <a:rPr lang="en-US" altLang="ja-JP" i="1">
                                <a:solidFill>
                                  <a:schemeClr val="tx1">
                                    <a:lumMod val="75000"/>
                                    <a:lumOff val="25000"/>
                                  </a:schemeClr>
                                </a:solidFill>
                                <a:latin typeface="Cambria Math" charset="0"/>
                                <a:ea typeface="Cambria Math" charset="0"/>
                                <a:cs typeface="Cambria Math" charset="0"/>
                              </a:rPr>
                              <m:t>𝑠</m:t>
                            </m:r>
                            <m:r>
                              <a:rPr lang="en-US" altLang="ja-JP" i="1">
                                <a:solidFill>
                                  <a:schemeClr val="tx1">
                                    <a:lumMod val="75000"/>
                                    <a:lumOff val="25000"/>
                                  </a:schemeClr>
                                </a:solidFill>
                                <a:latin typeface="Cambria Math" charset="0"/>
                                <a:ea typeface="Cambria Math" charset="0"/>
                                <a:cs typeface="Cambria Math" charset="0"/>
                              </a:rPr>
                              <m:t>, </m:t>
                            </m:r>
                            <m:r>
                              <a:rPr lang="en-US" altLang="ja-JP" i="1">
                                <a:solidFill>
                                  <a:schemeClr val="tx1">
                                    <a:lumMod val="75000"/>
                                    <a:lumOff val="25000"/>
                                  </a:schemeClr>
                                </a:solidFill>
                                <a:latin typeface="Cambria Math" charset="0"/>
                                <a:ea typeface="Cambria Math" charset="0"/>
                                <a:cs typeface="Cambria Math" charset="0"/>
                              </a:rPr>
                              <m:t>𝑎</m:t>
                            </m:r>
                          </m:e>
                        </m:d>
                      </m:e>
                    </m:d>
                  </m:oMath>
                </a14:m>
                <a:endParaRPr lang="en-US" altLang="ja-JP" i="1" dirty="0" smtClean="0">
                  <a:latin typeface="Cambria Math" charset="0"/>
                  <a:ea typeface="Cambria Math" charset="0"/>
                  <a:cs typeface="Cambria Math" charset="0"/>
                </a:endParaRPr>
              </a:p>
              <a:p>
                <a14:m>
                  <m:oMath xmlns:m="http://schemas.openxmlformats.org/officeDocument/2006/math">
                    <m:r>
                      <a:rPr lang="en-US" altLang="ja-JP" i="1">
                        <a:latin typeface="Cambria Math" charset="0"/>
                        <a:ea typeface="Cambria Math" charset="0"/>
                        <a:cs typeface="Cambria Math" charset="0"/>
                      </a:rPr>
                      <m:t>𝑟</m:t>
                    </m:r>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𝑠</m:t>
                        </m:r>
                        <m:r>
                          <a:rPr lang="en-US" altLang="ja-JP" i="1">
                            <a:latin typeface="Cambria Math" charset="0"/>
                            <a:ea typeface="Cambria Math" charset="0"/>
                            <a:cs typeface="Cambria Math" charset="0"/>
                          </a:rPr>
                          <m:t>, </m:t>
                        </m:r>
                        <m:r>
                          <a:rPr lang="en-US" altLang="ja-JP" i="1">
                            <a:latin typeface="Cambria Math" charset="0"/>
                            <a:ea typeface="Cambria Math" charset="0"/>
                            <a:cs typeface="Cambria Math" charset="0"/>
                          </a:rPr>
                          <m:t>𝑎</m:t>
                        </m:r>
                      </m:e>
                    </m:d>
                  </m:oMath>
                </a14:m>
                <a:endParaRPr lang="ja-JP" altLang="en-US" dirty="0"/>
              </a:p>
              <a:p>
                <a:pPr lvl="1"/>
                <a:r>
                  <a:rPr lang="ja-JP" altLang="en-US" dirty="0"/>
                  <a:t>実際に得られた報酬を</a:t>
                </a:r>
                <a:r>
                  <a:rPr lang="ja-JP" altLang="en-US" dirty="0" smtClean="0"/>
                  <a:t>利用</a:t>
                </a:r>
                <a:endParaRPr lang="en-US" altLang="ja-JP" dirty="0" smtClean="0"/>
              </a:p>
              <a:p>
                <a:pPr lvl="2"/>
                <a:r>
                  <a:rPr lang="en-US" altLang="ja-JP" dirty="0" smtClean="0"/>
                  <a:t>REINFORCE</a:t>
                </a:r>
                <a:r>
                  <a:rPr lang="ja-JP" altLang="en-US" dirty="0" smtClean="0"/>
                  <a:t>と呼ばれる</a:t>
                </a:r>
              </a:p>
              <a:p>
                <a:pPr lvl="2"/>
                <a:r>
                  <a:rPr lang="ja-JP" altLang="en-US" dirty="0" smtClean="0"/>
                  <a:t>真の報酬であるので</a:t>
                </a:r>
                <a:r>
                  <a:rPr lang="en-US" altLang="ja-JP" dirty="0" err="1" smtClean="0"/>
                  <a:t>Unbias</a:t>
                </a:r>
                <a:r>
                  <a:rPr lang="ja-JP" altLang="en-US" dirty="0" smtClean="0"/>
                  <a:t>だが、サンプリングなので</a:t>
                </a:r>
                <a:r>
                  <a:rPr lang="ja-JP" altLang="en-US" dirty="0"/>
                  <a:t>勾配推定の分散が</a:t>
                </a:r>
                <a:r>
                  <a:rPr lang="ja-JP" altLang="en-US" dirty="0" smtClean="0"/>
                  <a:t>大きい</a:t>
                </a:r>
                <a:endParaRPr lang="en-US" altLang="ja-JP" dirty="0" smtClean="0"/>
              </a:p>
              <a:p>
                <a:pPr lvl="1"/>
                <a:r>
                  <a:rPr lang="ja-JP" altLang="en-US" dirty="0" smtClean="0"/>
                  <a:t>行動価値関数</a:t>
                </a:r>
                <a14:m>
                  <m:oMath xmlns:m="http://schemas.openxmlformats.org/officeDocument/2006/math">
                    <m:sSup>
                      <m:sSupPr>
                        <m:ctrlPr>
                          <a:rPr lang="en-US" altLang="ja-JP" i="1" smtClean="0">
                            <a:latin typeface="Cambria Math" charset="0"/>
                          </a:rPr>
                        </m:ctrlPr>
                      </m:sSupPr>
                      <m:e>
                        <m:r>
                          <a:rPr lang="en-US" altLang="ja-JP" i="1">
                            <a:latin typeface="Cambria Math" charset="0"/>
                          </a:rPr>
                          <m:t> </m:t>
                        </m:r>
                        <m:r>
                          <a:rPr lang="en-US" altLang="ja-JP" i="1">
                            <a:latin typeface="Cambria Math" charset="0"/>
                          </a:rPr>
                          <m:t>𝑄</m:t>
                        </m:r>
                      </m:e>
                      <m:sup>
                        <m:r>
                          <a:rPr lang="en-US" altLang="ja-JP" i="1">
                            <a:latin typeface="Cambria Math" charset="0"/>
                          </a:rPr>
                          <m:t>𝜋</m:t>
                        </m:r>
                      </m:sup>
                    </m:sSup>
                    <m:r>
                      <a:rPr lang="en-US" altLang="ja-JP" i="1">
                        <a:latin typeface="Cambria Math" charset="0"/>
                      </a:rPr>
                      <m:t> </m:t>
                    </m:r>
                    <m:d>
                      <m:dPr>
                        <m:ctrlPr>
                          <a:rPr lang="en-US" altLang="ja-JP" i="1">
                            <a:latin typeface="Cambria Math" charset="0"/>
                          </a:rPr>
                        </m:ctrlPr>
                      </m:dPr>
                      <m:e>
                        <m:r>
                          <a:rPr lang="en-US" altLang="ja-JP" i="1">
                            <a:latin typeface="Cambria Math" charset="0"/>
                          </a:rPr>
                          <m:t>𝑠</m:t>
                        </m:r>
                        <m:r>
                          <a:rPr lang="en-US" altLang="ja-JP" i="1">
                            <a:latin typeface="Cambria Math" charset="0"/>
                          </a:rPr>
                          <m:t>,</m:t>
                        </m:r>
                        <m:r>
                          <a:rPr lang="en-US" altLang="ja-JP" i="1">
                            <a:latin typeface="Cambria Math" charset="0"/>
                          </a:rPr>
                          <m:t>𝑎</m:t>
                        </m:r>
                      </m:e>
                    </m:d>
                  </m:oMath>
                </a14:m>
                <a:r>
                  <a:rPr lang="ja-JP" altLang="en-US" dirty="0" smtClean="0"/>
                  <a:t>に</a:t>
                </a:r>
                <a:r>
                  <a:rPr lang="ja-JP" altLang="en-US" dirty="0"/>
                  <a:t>よる近似を</a:t>
                </a:r>
                <a:r>
                  <a:rPr lang="ja-JP" altLang="en-US" dirty="0" smtClean="0"/>
                  <a:t>利用</a:t>
                </a:r>
                <a:endParaRPr lang="en-US" altLang="ja-JP" dirty="0" smtClean="0"/>
              </a:p>
              <a:p>
                <a:pPr lvl="2"/>
                <a:r>
                  <a:rPr lang="en-US" altLang="ja-JP" dirty="0" smtClean="0"/>
                  <a:t>Variance</a:t>
                </a:r>
                <a:r>
                  <a:rPr lang="ja-JP" altLang="en-US" dirty="0" smtClean="0"/>
                  <a:t>は下がるが近似なので当然</a:t>
                </a:r>
                <a:r>
                  <a:rPr lang="en-US" altLang="ja-JP" dirty="0" smtClean="0"/>
                  <a:t>bias</a:t>
                </a:r>
                <a:r>
                  <a:rPr lang="ja-JP" altLang="en-US" dirty="0" smtClean="0"/>
                  <a:t>が大きい。うまいことやる必要</a:t>
                </a:r>
              </a:p>
              <a:p>
                <a:pPr lvl="1"/>
                <a:r>
                  <a:rPr lang="ja-JP" altLang="en-US" dirty="0" smtClean="0"/>
                  <a:t>両方使う</a:t>
                </a:r>
                <a:endParaRPr lang="en-US" altLang="ja-JP" dirty="0" smtClean="0"/>
              </a:p>
              <a:p>
                <a:pPr lvl="2"/>
                <a:r>
                  <a:rPr lang="en-US" altLang="ja-JP" dirty="0" smtClean="0"/>
                  <a:t>Control </a:t>
                </a:r>
                <a:r>
                  <a:rPr lang="en-US" altLang="ja-JP" dirty="0" err="1" smtClean="0"/>
                  <a:t>Variate</a:t>
                </a:r>
                <a:endParaRPr lang="ja-JP" altLang="en-US" dirty="0"/>
              </a:p>
              <a:p>
                <a:pPr lvl="3"/>
                <a:r>
                  <a:rPr lang="ja-JP" altLang="en-US" dirty="0" smtClean="0"/>
                  <a:t>期待値</a:t>
                </a:r>
                <a:r>
                  <a:rPr lang="ja-JP" altLang="en-US" dirty="0"/>
                  <a:t>を求めたいもの</a:t>
                </a:r>
                <a:r>
                  <a:rPr lang="ja-JP" altLang="en-US" dirty="0" smtClean="0"/>
                  <a:t>から解析的に計算できる</a:t>
                </a:r>
                <a:r>
                  <a:rPr lang="en-US" altLang="ja-JP" dirty="0" smtClean="0"/>
                  <a:t>baseline</a:t>
                </a:r>
                <a:r>
                  <a:rPr lang="ja-JP" altLang="en-US" dirty="0" smtClean="0"/>
                  <a:t>を引いて分散を小さくする</a:t>
                </a:r>
                <a:endParaRPr lang="en-US" altLang="ja-JP" dirty="0" smtClean="0"/>
              </a:p>
              <a:p>
                <a:pPr lvl="2"/>
                <a:r>
                  <a:rPr lang="en-US" altLang="ja-JP" dirty="0" smtClean="0"/>
                  <a:t>Baseline</a:t>
                </a:r>
                <a:r>
                  <a:rPr lang="ja-JP" altLang="en-US" dirty="0" smtClean="0"/>
                  <a:t>に状態価値関数を利用し、</a:t>
                </a:r>
                <a:r>
                  <a:rPr lang="en-US" altLang="ja-JP" dirty="0" smtClean="0"/>
                  <a:t>Advantage function</a:t>
                </a:r>
                <a:r>
                  <a:rPr lang="ja-JP" altLang="en-US" dirty="0" smtClean="0"/>
                  <a:t>を</a:t>
                </a:r>
              </a:p>
              <a:p>
                <a:pPr lvl="3"/>
                <a:r>
                  <a:rPr lang="en-US" altLang="ja-JP" dirty="0" smtClean="0"/>
                  <a:t>Advantage function </a:t>
                </a:r>
                <a14:m>
                  <m:oMath xmlns:m="http://schemas.openxmlformats.org/officeDocument/2006/math">
                    <m:sSup>
                      <m:sSupPr>
                        <m:ctrlPr>
                          <a:rPr lang="en-US" altLang="ja-JP" i="1">
                            <a:latin typeface="Cambria Math" charset="0"/>
                          </a:rPr>
                        </m:ctrlPr>
                      </m:sSupPr>
                      <m:e>
                        <m:sSup>
                          <m:sSupPr>
                            <m:ctrlPr>
                              <a:rPr lang="en-US" altLang="ja-JP" b="0" i="1" smtClean="0">
                                <a:latin typeface="Cambria Math" charset="0"/>
                              </a:rPr>
                            </m:ctrlPr>
                          </m:sSupPr>
                          <m:e>
                            <m:r>
                              <a:rPr lang="en-US" altLang="ja-JP" b="0" i="1" smtClean="0">
                                <a:latin typeface="Cambria Math" charset="0"/>
                              </a:rPr>
                              <m:t>𝐴</m:t>
                            </m:r>
                          </m:e>
                          <m:sup>
                            <m:r>
                              <a:rPr lang="en-US" altLang="ja-JP" b="0" i="1" smtClean="0">
                                <a:latin typeface="Cambria Math" charset="0"/>
                              </a:rPr>
                              <m:t>𝜋</m:t>
                            </m:r>
                          </m:sup>
                        </m:sSup>
                        <m:d>
                          <m:dPr>
                            <m:ctrlPr>
                              <a:rPr lang="en-US" altLang="ja-JP" b="0" i="1" smtClean="0">
                                <a:latin typeface="Cambria Math" charset="0"/>
                              </a:rPr>
                            </m:ctrlPr>
                          </m:dPr>
                          <m:e>
                            <m:r>
                              <a:rPr lang="en-US" altLang="ja-JP" b="0" i="1" smtClean="0">
                                <a:latin typeface="Cambria Math" charset="0"/>
                              </a:rPr>
                              <m:t>𝑠</m:t>
                            </m:r>
                            <m:r>
                              <a:rPr lang="en-US" altLang="ja-JP" b="0" i="1" smtClean="0">
                                <a:latin typeface="Cambria Math" charset="0"/>
                              </a:rPr>
                              <m:t>,</m:t>
                            </m:r>
                            <m:r>
                              <a:rPr lang="en-US" altLang="ja-JP" b="0" i="1" smtClean="0">
                                <a:latin typeface="Cambria Math" charset="0"/>
                              </a:rPr>
                              <m:t>𝑎</m:t>
                            </m:r>
                          </m:e>
                        </m:d>
                        <m:r>
                          <a:rPr lang="en-US" altLang="ja-JP" b="0" i="1" smtClean="0">
                            <a:latin typeface="Cambria Math" charset="0"/>
                          </a:rPr>
                          <m:t>=</m:t>
                        </m:r>
                        <m:sSup>
                          <m:sSupPr>
                            <m:ctrlPr>
                              <a:rPr lang="en-US" altLang="ja-JP" i="1">
                                <a:latin typeface="Cambria Math" charset="0"/>
                              </a:rPr>
                            </m:ctrlPr>
                          </m:sSupPr>
                          <m:e>
                            <m:r>
                              <a:rPr lang="en-US" altLang="ja-JP" i="1">
                                <a:latin typeface="Cambria Math" charset="0"/>
                              </a:rPr>
                              <m:t>  </m:t>
                            </m:r>
                            <m:r>
                              <a:rPr lang="en-US" altLang="ja-JP" i="1">
                                <a:latin typeface="Cambria Math" charset="0"/>
                              </a:rPr>
                              <m:t>𝑄</m:t>
                            </m:r>
                          </m:e>
                          <m:sup>
                            <m:r>
                              <a:rPr lang="en-US" altLang="ja-JP" i="1">
                                <a:latin typeface="Cambria Math" charset="0"/>
                              </a:rPr>
                              <m:t>𝜋</m:t>
                            </m:r>
                          </m:sup>
                        </m:sSup>
                        <m:r>
                          <a:rPr lang="en-US" altLang="ja-JP" i="1">
                            <a:latin typeface="Cambria Math" charset="0"/>
                          </a:rPr>
                          <m:t> </m:t>
                        </m:r>
                        <m:d>
                          <m:dPr>
                            <m:ctrlPr>
                              <a:rPr lang="en-US" altLang="ja-JP" i="1">
                                <a:latin typeface="Cambria Math" charset="0"/>
                              </a:rPr>
                            </m:ctrlPr>
                          </m:dPr>
                          <m:e>
                            <m:r>
                              <a:rPr lang="en-US" altLang="ja-JP" i="1">
                                <a:latin typeface="Cambria Math" charset="0"/>
                              </a:rPr>
                              <m:t>𝑠</m:t>
                            </m:r>
                            <m:r>
                              <a:rPr lang="en-US" altLang="ja-JP" i="1">
                                <a:latin typeface="Cambria Math" charset="0"/>
                              </a:rPr>
                              <m:t>,</m:t>
                            </m:r>
                            <m:r>
                              <a:rPr lang="en-US" altLang="ja-JP" i="1">
                                <a:latin typeface="Cambria Math" charset="0"/>
                              </a:rPr>
                              <m:t>𝑎</m:t>
                            </m:r>
                          </m:e>
                        </m:d>
                        <m:r>
                          <a:rPr lang="en-US" altLang="ja-JP" b="0" i="1" smtClean="0">
                            <a:latin typeface="Cambria Math" charset="0"/>
                          </a:rPr>
                          <m:t>− </m:t>
                        </m:r>
                        <m:r>
                          <a:rPr lang="en-US" altLang="ja-JP" i="1">
                            <a:latin typeface="Cambria Math" charset="0"/>
                          </a:rPr>
                          <m:t>𝑉</m:t>
                        </m:r>
                      </m:e>
                      <m:sup>
                        <m:r>
                          <a:rPr lang="en-US" altLang="ja-JP" i="1">
                            <a:latin typeface="Cambria Math" charset="0"/>
                          </a:rPr>
                          <m:t>𝜋</m:t>
                        </m:r>
                        <m:r>
                          <a:rPr lang="en-US" altLang="ja-JP" i="1">
                            <a:latin typeface="Cambria Math" charset="0"/>
                          </a:rPr>
                          <m:t> </m:t>
                        </m:r>
                      </m:sup>
                    </m:sSup>
                    <m:d>
                      <m:dPr>
                        <m:ctrlPr>
                          <a:rPr lang="en-US" altLang="ja-JP" i="1">
                            <a:latin typeface="Cambria Math" charset="0"/>
                          </a:rPr>
                        </m:ctrlPr>
                      </m:dPr>
                      <m:e>
                        <m:r>
                          <a:rPr lang="en-US" altLang="ja-JP" i="1">
                            <a:latin typeface="Cambria Math" charset="0"/>
                          </a:rPr>
                          <m:t>𝑠</m:t>
                        </m:r>
                      </m:e>
                    </m:d>
                    <m:r>
                      <a:rPr lang="en-US" altLang="ja-JP" b="0" i="0" smtClean="0">
                        <a:latin typeface="Cambria Math" charset="0"/>
                      </a:rPr>
                      <m:t> </m:t>
                    </m:r>
                    <m:r>
                      <m:rPr>
                        <m:nor/>
                      </m:rPr>
                      <a:rPr lang="en-US" altLang="ja-JP" dirty="0">
                        <a:latin typeface="Cambria Math" charset="0"/>
                        <a:ea typeface="Cambria Math" charset="0"/>
                        <a:cs typeface="Cambria Math" charset="0"/>
                      </a:rPr>
                      <m:t>≅</m:t>
                    </m:r>
                    <m:r>
                      <m:rPr>
                        <m:nor/>
                      </m:rPr>
                      <a:rPr lang="en-US" altLang="ja-JP" b="0" i="0" dirty="0" smtClean="0">
                        <a:latin typeface="Cambria Math" charset="0"/>
                        <a:ea typeface="Cambria Math" charset="0"/>
                        <a:cs typeface="Cambria Math" charset="0"/>
                      </a:rPr>
                      <m:t> </m:t>
                    </m:r>
                    <m:r>
                      <m:rPr>
                        <m:nor/>
                      </m:rPr>
                      <a:rPr lang="en-US" altLang="ja-JP" b="0" i="0" dirty="0" smtClean="0">
                        <a:latin typeface="Cambria Math" charset="0"/>
                        <a:ea typeface="Cambria Math" charset="0"/>
                        <a:cs typeface="Cambria Math" charset="0"/>
                      </a:rPr>
                      <m:t>r</m:t>
                    </m:r>
                    <m:r>
                      <m:rPr>
                        <m:nor/>
                      </m:rPr>
                      <a:rPr lang="en-US" altLang="ja-JP" b="0" i="0" dirty="0" smtClean="0">
                        <a:latin typeface="Cambria Math" charset="0"/>
                        <a:ea typeface="Cambria Math" charset="0"/>
                        <a:cs typeface="Cambria Math" charset="0"/>
                      </a:rPr>
                      <m:t> + </m:t>
                    </m:r>
                    <m:r>
                      <m:rPr>
                        <m:sty m:val="p"/>
                      </m:rPr>
                      <a:rPr lang="en-US" altLang="ja-JP" b="0" i="1" dirty="0" smtClean="0">
                        <a:latin typeface="Cambria Math" charset="0"/>
                        <a:ea typeface="Cambria Math" charset="0"/>
                        <a:cs typeface="Cambria Math" charset="0"/>
                      </a:rPr>
                      <m:t>γ</m:t>
                    </m:r>
                    <m:r>
                      <a:rPr lang="en-US" altLang="ja-JP" b="0" i="1" dirty="0" smtClean="0">
                        <a:latin typeface="Cambria Math" charset="0"/>
                        <a:ea typeface="Cambria Math" charset="0"/>
                        <a:cs typeface="Cambria Math" charset="0"/>
                      </a:rPr>
                      <m:t> </m:t>
                    </m:r>
                    <m:sSup>
                      <m:sSupPr>
                        <m:ctrlPr>
                          <a:rPr lang="en-US" altLang="ja-JP" b="0" i="1" dirty="0" smtClean="0">
                            <a:latin typeface="Cambria Math" charset="0"/>
                            <a:ea typeface="Cambria Math" charset="0"/>
                            <a:cs typeface="Cambria Math" charset="0"/>
                          </a:rPr>
                        </m:ctrlPr>
                      </m:sSupPr>
                      <m:e>
                        <m:r>
                          <a:rPr lang="en-US" altLang="ja-JP" b="0" i="1" dirty="0" smtClean="0">
                            <a:latin typeface="Cambria Math" charset="0"/>
                            <a:ea typeface="Cambria Math" charset="0"/>
                            <a:cs typeface="Cambria Math" charset="0"/>
                          </a:rPr>
                          <m:t>𝑉</m:t>
                        </m:r>
                      </m:e>
                      <m:sup>
                        <m:r>
                          <a:rPr lang="en-US" altLang="ja-JP" b="0" i="1" dirty="0" smtClean="0">
                            <a:latin typeface="Cambria Math" charset="0"/>
                            <a:ea typeface="Cambria Math" charset="0"/>
                            <a:cs typeface="Cambria Math" charset="0"/>
                          </a:rPr>
                          <m:t>𝜋</m:t>
                        </m:r>
                      </m:sup>
                    </m:sSup>
                    <m:d>
                      <m:dPr>
                        <m:ctrlPr>
                          <a:rPr lang="en-US" altLang="ja-JP" b="0" i="1" dirty="0" smtClean="0">
                            <a:latin typeface="Cambria Math" charset="0"/>
                            <a:ea typeface="Cambria Math" charset="0"/>
                            <a:cs typeface="Cambria Math" charset="0"/>
                          </a:rPr>
                        </m:ctrlPr>
                      </m:dPr>
                      <m:e>
                        <m:sSup>
                          <m:sSupPr>
                            <m:ctrlPr>
                              <a:rPr lang="en-US" altLang="ja-JP" b="0" i="1" dirty="0" smtClean="0">
                                <a:latin typeface="Cambria Math" charset="0"/>
                                <a:ea typeface="Cambria Math" charset="0"/>
                                <a:cs typeface="Cambria Math" charset="0"/>
                              </a:rPr>
                            </m:ctrlPr>
                          </m:sSupPr>
                          <m:e>
                            <m:r>
                              <a:rPr lang="en-US" altLang="ja-JP" b="0" i="1" dirty="0" smtClean="0">
                                <a:latin typeface="Cambria Math" charset="0"/>
                                <a:ea typeface="Cambria Math" charset="0"/>
                                <a:cs typeface="Cambria Math" charset="0"/>
                              </a:rPr>
                              <m:t>𝑠</m:t>
                            </m:r>
                          </m:e>
                          <m:sup>
                            <m:r>
                              <a:rPr lang="en-US" altLang="ja-JP" b="0" i="0" dirty="0" smtClean="0">
                                <a:latin typeface="Cambria Math" charset="0"/>
                                <a:ea typeface="Cambria Math" charset="0"/>
                                <a:cs typeface="Cambria Math" charset="0"/>
                              </a:rPr>
                              <m:t>′</m:t>
                            </m:r>
                          </m:sup>
                        </m:sSup>
                      </m:e>
                    </m:d>
                    <m:r>
                      <a:rPr lang="en-US" altLang="ja-JP" b="0" i="0" dirty="0" smtClean="0">
                        <a:latin typeface="Cambria Math" charset="0"/>
                        <a:ea typeface="Cambria Math" charset="0"/>
                        <a:cs typeface="Cambria Math" charset="0"/>
                      </a:rPr>
                      <m:t>−</m:t>
                    </m:r>
                    <m:sSup>
                      <m:sSupPr>
                        <m:ctrlPr>
                          <a:rPr lang="en-US" altLang="ja-JP" b="0" i="1" dirty="0" smtClean="0">
                            <a:latin typeface="Cambria Math" charset="0"/>
                            <a:ea typeface="Cambria Math" charset="0"/>
                            <a:cs typeface="Cambria Math" charset="0"/>
                          </a:rPr>
                        </m:ctrlPr>
                      </m:sSupPr>
                      <m:e>
                        <m:r>
                          <m:rPr>
                            <m:sty m:val="p"/>
                          </m:rPr>
                          <a:rPr lang="en-US" altLang="ja-JP" b="0" i="0" dirty="0" smtClean="0">
                            <a:latin typeface="Cambria Math" charset="0"/>
                            <a:ea typeface="Cambria Math" charset="0"/>
                            <a:cs typeface="Cambria Math" charset="0"/>
                          </a:rPr>
                          <m:t>V</m:t>
                        </m:r>
                      </m:e>
                      <m:sup>
                        <m:r>
                          <a:rPr lang="en-US" altLang="ja-JP" b="0" i="1" dirty="0" smtClean="0">
                            <a:latin typeface="Cambria Math" charset="0"/>
                            <a:ea typeface="Cambria Math" charset="0"/>
                            <a:cs typeface="Cambria Math" charset="0"/>
                          </a:rPr>
                          <m:t>𝜋</m:t>
                        </m:r>
                      </m:sup>
                    </m:sSup>
                    <m:r>
                      <a:rPr lang="en-US" altLang="ja-JP" b="0" i="0" dirty="0" smtClean="0">
                        <a:latin typeface="Cambria Math" charset="0"/>
                        <a:ea typeface="Cambria Math" charset="0"/>
                        <a:cs typeface="Cambria Math" charset="0"/>
                      </a:rPr>
                      <m:t>(</m:t>
                    </m:r>
                    <m:r>
                      <m:rPr>
                        <m:sty m:val="p"/>
                      </m:rPr>
                      <a:rPr lang="en-US" altLang="ja-JP" b="0" i="0" dirty="0" smtClean="0">
                        <a:latin typeface="Cambria Math" charset="0"/>
                        <a:ea typeface="Cambria Math" charset="0"/>
                        <a:cs typeface="Cambria Math" charset="0"/>
                      </a:rPr>
                      <m:t>s</m:t>
                    </m:r>
                    <m:r>
                      <a:rPr lang="en-US" altLang="ja-JP" b="0" i="0" dirty="0" smtClean="0">
                        <a:latin typeface="Cambria Math" charset="0"/>
                        <a:ea typeface="Cambria Math" charset="0"/>
                        <a:cs typeface="Cambria Math" charset="0"/>
                      </a:rPr>
                      <m:t>)</m:t>
                    </m:r>
                  </m:oMath>
                </a14:m>
                <a:r>
                  <a:rPr lang="en-US" altLang="ja-JP" dirty="0" smtClean="0"/>
                  <a:t> </a:t>
                </a:r>
                <a:endParaRPr lang="ja-JP"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058400" cy="5004143"/>
              </a:xfr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3528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Value Gradient</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383957"/>
                <a:ext cx="10421620" cy="4485137"/>
              </a:xfrm>
            </p:spPr>
            <p:txBody>
              <a:bodyPr/>
              <a:lstStyle/>
              <a:p>
                <a:r>
                  <a:rPr kumimoji="1" lang="ja-JP" altLang="en-US" dirty="0" smtClean="0"/>
                  <a:t>行動価値関数</a:t>
                </a:r>
                <a14:m>
                  <m:oMath xmlns:m="http://schemas.openxmlformats.org/officeDocument/2006/math">
                    <m:sSup>
                      <m:sSupPr>
                        <m:ctrlPr>
                          <a:rPr lang="en-US" altLang="ja-JP" i="1">
                            <a:latin typeface="Cambria Math" charset="0"/>
                          </a:rPr>
                        </m:ctrlPr>
                      </m:sSupPr>
                      <m:e>
                        <m:r>
                          <a:rPr lang="en-US" altLang="ja-JP" i="1">
                            <a:latin typeface="Cambria Math" charset="0"/>
                          </a:rPr>
                          <m:t>  </m:t>
                        </m:r>
                        <m:r>
                          <a:rPr lang="en-US" altLang="ja-JP" i="1">
                            <a:latin typeface="Cambria Math" charset="0"/>
                          </a:rPr>
                          <m:t>𝑄</m:t>
                        </m:r>
                      </m:e>
                      <m:sup>
                        <m:r>
                          <a:rPr lang="en-US" altLang="ja-JP" i="1">
                            <a:latin typeface="Cambria Math" charset="0"/>
                          </a:rPr>
                          <m:t>𝜋</m:t>
                        </m:r>
                      </m:sup>
                    </m:sSup>
                    <m:r>
                      <a:rPr lang="en-US" altLang="ja-JP" i="1">
                        <a:latin typeface="Cambria Math" charset="0"/>
                      </a:rPr>
                      <m:t> </m:t>
                    </m:r>
                    <m:d>
                      <m:dPr>
                        <m:ctrlPr>
                          <a:rPr lang="en-US" altLang="ja-JP" i="1">
                            <a:latin typeface="Cambria Math" charset="0"/>
                          </a:rPr>
                        </m:ctrlPr>
                      </m:dPr>
                      <m:e>
                        <m:r>
                          <a:rPr lang="en-US" altLang="ja-JP" i="1">
                            <a:latin typeface="Cambria Math" charset="0"/>
                          </a:rPr>
                          <m:t>𝑠</m:t>
                        </m:r>
                        <m:r>
                          <a:rPr lang="en-US" altLang="ja-JP" i="1">
                            <a:latin typeface="Cambria Math" charset="0"/>
                          </a:rPr>
                          <m:t>,</m:t>
                        </m:r>
                        <m:r>
                          <a:rPr lang="en-US" altLang="ja-JP" i="1">
                            <a:latin typeface="Cambria Math" charset="0"/>
                          </a:rPr>
                          <m:t>𝑎</m:t>
                        </m:r>
                      </m:e>
                    </m:d>
                  </m:oMath>
                </a14:m>
                <a:r>
                  <a:rPr kumimoji="1" lang="en-US" altLang="ja-JP" dirty="0" smtClean="0"/>
                  <a:t> </a:t>
                </a:r>
                <a:r>
                  <a:rPr kumimoji="1" lang="ja-JP" altLang="en-US" dirty="0" smtClean="0"/>
                  <a:t>の勾配を直接使って更新したい</a:t>
                </a:r>
                <a:endParaRPr kumimoji="1" lang="en-US" altLang="ja-JP" dirty="0" smtClean="0"/>
              </a:p>
              <a:p>
                <a:pPr lvl="1"/>
                <a14:m>
                  <m:oMath xmlns:m="http://schemas.openxmlformats.org/officeDocument/2006/math">
                    <m:sSup>
                      <m:sSupPr>
                        <m:ctrlPr>
                          <a:rPr lang="en-US" altLang="ja-JP" i="1">
                            <a:latin typeface="Cambria Math" charset="0"/>
                          </a:rPr>
                        </m:ctrlPr>
                      </m:sSupPr>
                      <m:e>
                        <m:r>
                          <a:rPr lang="en-US" altLang="ja-JP" i="1">
                            <a:latin typeface="Cambria Math" charset="0"/>
                          </a:rPr>
                          <m:t>𝑄</m:t>
                        </m:r>
                      </m:e>
                      <m:sup>
                        <m:r>
                          <a:rPr lang="en-US" altLang="ja-JP" i="1">
                            <a:latin typeface="Cambria Math" charset="0"/>
                          </a:rPr>
                          <m:t>𝜋</m:t>
                        </m:r>
                      </m:sup>
                    </m:sSup>
                    <m:r>
                      <a:rPr lang="en-US" altLang="ja-JP" i="1">
                        <a:latin typeface="Cambria Math" charset="0"/>
                      </a:rPr>
                      <m:t> </m:t>
                    </m:r>
                    <m:d>
                      <m:dPr>
                        <m:ctrlPr>
                          <a:rPr lang="en-US" altLang="ja-JP" i="1">
                            <a:latin typeface="Cambria Math" charset="0"/>
                          </a:rPr>
                        </m:ctrlPr>
                      </m:dPr>
                      <m:e>
                        <m:r>
                          <a:rPr lang="en-US" altLang="ja-JP" i="1">
                            <a:latin typeface="Cambria Math" charset="0"/>
                          </a:rPr>
                          <m:t>𝑠</m:t>
                        </m:r>
                        <m:r>
                          <a:rPr lang="en-US" altLang="ja-JP" i="1">
                            <a:latin typeface="Cambria Math" charset="0"/>
                          </a:rPr>
                          <m:t>,</m:t>
                        </m:r>
                        <m:r>
                          <a:rPr lang="en-US" altLang="ja-JP" i="1">
                            <a:latin typeface="Cambria Math" charset="0"/>
                          </a:rPr>
                          <m:t>𝑎</m:t>
                        </m:r>
                      </m:e>
                    </m:d>
                  </m:oMath>
                </a14:m>
                <a:r>
                  <a:rPr kumimoji="1" lang="ja-JP" altLang="en-US" dirty="0" smtClean="0"/>
                  <a:t>が大きくなる方向に</a:t>
                </a:r>
                <a14:m>
                  <m:oMath xmlns:m="http://schemas.openxmlformats.org/officeDocument/2006/math">
                    <m:r>
                      <a:rPr lang="en-US" altLang="ja-JP" dirty="0">
                        <a:latin typeface="Cambria Math" charset="0"/>
                      </a:rPr>
                      <m:t> </m:t>
                    </m:r>
                    <m:r>
                      <a:rPr lang="en-US" altLang="ja-JP" i="1">
                        <a:latin typeface="Cambria Math" charset="0"/>
                      </a:rPr>
                      <m:t>𝑎</m:t>
                    </m:r>
                  </m:oMath>
                </a14:m>
                <a:r>
                  <a:rPr kumimoji="1" lang="en-US" altLang="ja-JP" dirty="0" smtClean="0"/>
                  <a:t> </a:t>
                </a:r>
                <a:r>
                  <a:rPr kumimoji="1" lang="ja-JP" altLang="en-US" dirty="0" smtClean="0"/>
                  <a:t>を動かそう</a:t>
                </a:r>
              </a:p>
              <a:p>
                <a:pPr lvl="1"/>
                <a:endParaRPr lang="ja-JP" altLang="en-US" dirty="0"/>
              </a:p>
              <a:p>
                <a:r>
                  <a:rPr lang="en-US" altLang="ja-JP" dirty="0" smtClean="0"/>
                  <a:t>Deterministic </a:t>
                </a:r>
                <a:r>
                  <a:rPr lang="en-US" altLang="ja-JP" dirty="0"/>
                  <a:t>policy </a:t>
                </a:r>
                <a:r>
                  <a:rPr lang="en-US" altLang="ja-JP" dirty="0" smtClean="0"/>
                  <a:t>gradient </a:t>
                </a:r>
                <a:r>
                  <a:rPr lang="en-US" altLang="ja-JP" sz="1800" dirty="0" smtClean="0"/>
                  <a:t>[Silver et al., ICML, 2015]</a:t>
                </a:r>
                <a:endParaRPr lang="en-US" altLang="ja-JP" dirty="0" smtClean="0"/>
              </a:p>
              <a:p>
                <a:pPr lvl="1"/>
                <a14:m>
                  <m:oMath xmlns:m="http://schemas.openxmlformats.org/officeDocument/2006/math">
                    <m:r>
                      <a:rPr lang="ja-JP" altLang="en-US" i="1">
                        <a:latin typeface="Cambria Math" charset="0"/>
                      </a:rPr>
                      <m:t>決定的</m:t>
                    </m:r>
                    <m:r>
                      <a:rPr lang="ja-JP" altLang="en-US" i="1" smtClean="0">
                        <a:latin typeface="Cambria Math" charset="0"/>
                      </a:rPr>
                      <m:t>な方策</m:t>
                    </m:r>
                    <m:r>
                      <a:rPr lang="en-US" altLang="ja-JP" b="0" i="1" smtClean="0">
                        <a:latin typeface="Cambria Math" charset="0"/>
                      </a:rPr>
                      <m:t> </m:t>
                    </m:r>
                    <m:sSub>
                      <m:sSubPr>
                        <m:ctrlPr>
                          <a:rPr lang="en-US" altLang="ja-JP" i="1">
                            <a:latin typeface="Cambria Math" charset="0"/>
                          </a:rPr>
                        </m:ctrlPr>
                      </m:sSubPr>
                      <m:e>
                        <m:r>
                          <a:rPr lang="en-US" altLang="ja-JP" i="1">
                            <a:latin typeface="Cambria Math" charset="0"/>
                          </a:rPr>
                          <m:t>𝜇</m:t>
                        </m:r>
                      </m:e>
                      <m:sub>
                        <m:r>
                          <a:rPr lang="en-US" altLang="ja-JP" i="1">
                            <a:latin typeface="Cambria Math" charset="0"/>
                          </a:rPr>
                          <m:t>𝜃</m:t>
                        </m:r>
                      </m:sub>
                    </m:sSub>
                    <m:r>
                      <a:rPr lang="en-US" altLang="ja-JP" i="1">
                        <a:latin typeface="Cambria Math" charset="0"/>
                      </a:rPr>
                      <m:t>(</m:t>
                    </m:r>
                    <m:r>
                      <a:rPr lang="en-US" altLang="ja-JP" i="1">
                        <a:latin typeface="Cambria Math" charset="0"/>
                      </a:rPr>
                      <m:t>𝑠</m:t>
                    </m:r>
                    <m:r>
                      <a:rPr lang="en-US" altLang="ja-JP" i="1">
                        <a:latin typeface="Cambria Math" charset="0"/>
                      </a:rPr>
                      <m:t>)</m:t>
                    </m:r>
                  </m:oMath>
                </a14:m>
                <a:r>
                  <a:rPr lang="en-US" altLang="ja-JP" dirty="0" smtClean="0"/>
                  <a:t> </a:t>
                </a:r>
                <a:r>
                  <a:rPr lang="ja-JP" altLang="en-US" dirty="0" smtClean="0"/>
                  <a:t>を導入し、</a:t>
                </a:r>
                <a14:m>
                  <m:oMath xmlns:m="http://schemas.openxmlformats.org/officeDocument/2006/math">
                    <m:sSup>
                      <m:sSupPr>
                        <m:ctrlPr>
                          <a:rPr lang="en-US" altLang="ja-JP" i="1" smtClean="0">
                            <a:latin typeface="Cambria Math" charset="0"/>
                          </a:rPr>
                        </m:ctrlPr>
                      </m:sSupPr>
                      <m:e>
                        <m:r>
                          <a:rPr lang="en-US" altLang="ja-JP" i="1">
                            <a:latin typeface="Cambria Math" charset="0"/>
                          </a:rPr>
                          <m:t>𝑄</m:t>
                        </m:r>
                      </m:e>
                      <m:sup>
                        <m:r>
                          <a:rPr lang="en-US" altLang="ja-JP" b="0" i="1" smtClean="0">
                            <a:latin typeface="Cambria Math" charset="0"/>
                          </a:rPr>
                          <m:t>𝜇</m:t>
                        </m:r>
                      </m:sup>
                    </m:sSup>
                    <m:r>
                      <a:rPr lang="en-US" altLang="ja-JP" i="1">
                        <a:latin typeface="Cambria Math" charset="0"/>
                      </a:rPr>
                      <m:t> </m:t>
                    </m:r>
                    <m:d>
                      <m:dPr>
                        <m:ctrlPr>
                          <a:rPr lang="en-US" altLang="ja-JP" i="1">
                            <a:latin typeface="Cambria Math" charset="0"/>
                          </a:rPr>
                        </m:ctrlPr>
                      </m:dPr>
                      <m:e>
                        <m:r>
                          <a:rPr lang="en-US" altLang="ja-JP" i="1">
                            <a:latin typeface="Cambria Math" charset="0"/>
                          </a:rPr>
                          <m:t>𝑠</m:t>
                        </m:r>
                        <m:r>
                          <a:rPr lang="en-US" altLang="ja-JP" i="1">
                            <a:latin typeface="Cambria Math" charset="0"/>
                          </a:rPr>
                          <m:t>, </m:t>
                        </m:r>
                        <m:sSub>
                          <m:sSubPr>
                            <m:ctrlPr>
                              <a:rPr lang="en-US" altLang="ja-JP" b="0" i="1" smtClean="0">
                                <a:latin typeface="Cambria Math" charset="0"/>
                              </a:rPr>
                            </m:ctrlPr>
                          </m:sSubPr>
                          <m:e>
                            <m:r>
                              <a:rPr lang="en-US" altLang="ja-JP" b="0" i="1" smtClean="0">
                                <a:latin typeface="Cambria Math" charset="0"/>
                              </a:rPr>
                              <m:t>𝜇</m:t>
                            </m:r>
                          </m:e>
                          <m:sub>
                            <m:r>
                              <a:rPr lang="en-US" altLang="ja-JP" b="0" i="1" smtClean="0">
                                <a:latin typeface="Cambria Math" charset="0"/>
                              </a:rPr>
                              <m:t>𝜃</m:t>
                            </m:r>
                          </m:sub>
                        </m:sSub>
                        <m:r>
                          <a:rPr lang="en-US" altLang="ja-JP" b="0" i="1" smtClean="0">
                            <a:latin typeface="Cambria Math" charset="0"/>
                          </a:rPr>
                          <m:t>(</m:t>
                        </m:r>
                        <m:r>
                          <a:rPr lang="en-US" altLang="ja-JP" b="0" i="1" smtClean="0">
                            <a:latin typeface="Cambria Math" charset="0"/>
                          </a:rPr>
                          <m:t>𝑠</m:t>
                        </m:r>
                        <m:r>
                          <a:rPr lang="en-US" altLang="ja-JP" b="0" i="1" smtClean="0">
                            <a:latin typeface="Cambria Math" charset="0"/>
                          </a:rPr>
                          <m:t>)</m:t>
                        </m:r>
                      </m:e>
                    </m:d>
                  </m:oMath>
                </a14:m>
                <a:r>
                  <a:rPr kumimoji="1" lang="en-US" altLang="ja-JP" dirty="0" smtClean="0"/>
                  <a:t> </a:t>
                </a:r>
                <a:r>
                  <a:rPr kumimoji="1" lang="ja-JP" altLang="en-US" dirty="0" smtClean="0"/>
                  <a:t>を直接</a:t>
                </a:r>
                <a:r>
                  <a:rPr kumimoji="1" lang="en-US" altLang="ja-JP" dirty="0" smtClean="0"/>
                  <a:t> </a:t>
                </a:r>
                <a14:m>
                  <m:oMath xmlns:m="http://schemas.openxmlformats.org/officeDocument/2006/math">
                    <m:r>
                      <a:rPr kumimoji="1" lang="en-US" altLang="ja-JP" b="0" i="1" smtClean="0">
                        <a:latin typeface="Cambria Math" charset="0"/>
                      </a:rPr>
                      <m:t>𝜃</m:t>
                    </m:r>
                  </m:oMath>
                </a14:m>
                <a:r>
                  <a:rPr kumimoji="1" lang="en-US" altLang="ja-JP" dirty="0" smtClean="0"/>
                  <a:t> </a:t>
                </a:r>
                <a:r>
                  <a:rPr kumimoji="1" lang="ja-JP" altLang="en-US" dirty="0" smtClean="0"/>
                  <a:t>で偏微分することで勾配を推定する</a:t>
                </a:r>
                <a:endParaRPr kumimoji="1" lang="en-US" altLang="ja-JP" dirty="0" smtClean="0"/>
              </a:p>
              <a:p>
                <a:pPr lvl="1"/>
                <a14:m>
                  <m:oMath xmlns:m="http://schemas.openxmlformats.org/officeDocument/2006/math">
                    <m:sSup>
                      <m:sSupPr>
                        <m:ctrlPr>
                          <a:rPr lang="en-US" altLang="ja-JP" i="1">
                            <a:latin typeface="Cambria Math" charset="0"/>
                          </a:rPr>
                        </m:ctrlPr>
                      </m:sSupPr>
                      <m:e>
                        <m:sSub>
                          <m:sSubPr>
                            <m:ctrlPr>
                              <a:rPr lang="en-US" altLang="ja-JP" b="0" i="1" smtClean="0">
                                <a:latin typeface="Cambria Math" charset="0"/>
                              </a:rPr>
                            </m:ctrlPr>
                          </m:sSubPr>
                          <m:e>
                            <m:r>
                              <a:rPr lang="en-US" altLang="ja-JP" b="0" i="0" smtClean="0">
                                <a:latin typeface="Cambria Math" charset="0"/>
                              </a:rPr>
                              <m:t>𝛻</m:t>
                            </m:r>
                          </m:e>
                          <m:sub>
                            <m:r>
                              <a:rPr lang="en-US" altLang="ja-JP" b="0" i="1" smtClean="0">
                                <a:latin typeface="Cambria Math" charset="0"/>
                              </a:rPr>
                              <m:t>𝜃</m:t>
                            </m:r>
                          </m:sub>
                        </m:sSub>
                        <m:r>
                          <a:rPr lang="en-US" altLang="ja-JP" i="1">
                            <a:latin typeface="Cambria Math" charset="0"/>
                          </a:rPr>
                          <m:t>𝑄</m:t>
                        </m:r>
                      </m:e>
                      <m:sup>
                        <m:r>
                          <a:rPr lang="en-US" altLang="ja-JP" i="1">
                            <a:latin typeface="Cambria Math" charset="0"/>
                          </a:rPr>
                          <m:t>𝜇</m:t>
                        </m:r>
                      </m:sup>
                    </m:sSup>
                    <m:r>
                      <a:rPr lang="en-US" altLang="ja-JP" i="1">
                        <a:latin typeface="Cambria Math" charset="0"/>
                      </a:rPr>
                      <m:t> </m:t>
                    </m:r>
                    <m:d>
                      <m:dPr>
                        <m:ctrlPr>
                          <a:rPr lang="en-US" altLang="ja-JP" i="1">
                            <a:latin typeface="Cambria Math" charset="0"/>
                          </a:rPr>
                        </m:ctrlPr>
                      </m:dPr>
                      <m:e>
                        <m:r>
                          <a:rPr lang="en-US" altLang="ja-JP" i="1">
                            <a:latin typeface="Cambria Math" charset="0"/>
                          </a:rPr>
                          <m:t>𝑠</m:t>
                        </m:r>
                        <m:r>
                          <a:rPr lang="en-US" altLang="ja-JP" i="1">
                            <a:latin typeface="Cambria Math" charset="0"/>
                          </a:rPr>
                          <m:t>, </m:t>
                        </m:r>
                        <m:sSub>
                          <m:sSubPr>
                            <m:ctrlPr>
                              <a:rPr lang="en-US" altLang="ja-JP" i="1">
                                <a:latin typeface="Cambria Math" charset="0"/>
                              </a:rPr>
                            </m:ctrlPr>
                          </m:sSubPr>
                          <m:e>
                            <m:r>
                              <a:rPr lang="en-US" altLang="ja-JP" i="1">
                                <a:latin typeface="Cambria Math" charset="0"/>
                              </a:rPr>
                              <m:t>𝜇</m:t>
                            </m:r>
                          </m:e>
                          <m:sub>
                            <m:r>
                              <a:rPr lang="en-US" altLang="ja-JP" i="1">
                                <a:latin typeface="Cambria Math" charset="0"/>
                              </a:rPr>
                              <m:t>𝜃</m:t>
                            </m:r>
                          </m:sub>
                        </m:sSub>
                        <m:r>
                          <a:rPr lang="en-US" altLang="ja-JP" i="1">
                            <a:latin typeface="Cambria Math" charset="0"/>
                          </a:rPr>
                          <m:t>(</m:t>
                        </m:r>
                        <m:r>
                          <a:rPr lang="en-US" altLang="ja-JP" i="1">
                            <a:latin typeface="Cambria Math" charset="0"/>
                          </a:rPr>
                          <m:t>𝑠</m:t>
                        </m:r>
                        <m:r>
                          <a:rPr lang="en-US" altLang="ja-JP" i="1">
                            <a:latin typeface="Cambria Math" charset="0"/>
                          </a:rPr>
                          <m:t>)</m:t>
                        </m:r>
                      </m:e>
                    </m:d>
                    <m:r>
                      <a:rPr lang="en-US" altLang="ja-JP" b="0" i="1" smtClean="0">
                        <a:latin typeface="Cambria Math" charset="0"/>
                      </a:rPr>
                      <m:t>= </m:t>
                    </m:r>
                    <m:sSup>
                      <m:sSupPr>
                        <m:ctrlPr>
                          <a:rPr lang="en-US" altLang="ja-JP" i="1">
                            <a:latin typeface="Cambria Math" charset="0"/>
                          </a:rPr>
                        </m:ctrlPr>
                      </m:sSupPr>
                      <m:e>
                        <m:sSub>
                          <m:sSubPr>
                            <m:ctrlPr>
                              <a:rPr lang="en-US" altLang="ja-JP" i="1">
                                <a:latin typeface="Cambria Math" charset="0"/>
                              </a:rPr>
                            </m:ctrlPr>
                          </m:sSubPr>
                          <m:e>
                            <m:r>
                              <a:rPr lang="en-US" altLang="ja-JP">
                                <a:latin typeface="Cambria Math" charset="0"/>
                              </a:rPr>
                              <m:t>𝛻</m:t>
                            </m:r>
                          </m:e>
                          <m:sub>
                            <m:r>
                              <a:rPr lang="en-US" altLang="ja-JP" b="0" i="1" smtClean="0">
                                <a:latin typeface="Cambria Math" charset="0"/>
                              </a:rPr>
                              <m:t>𝑎</m:t>
                            </m:r>
                          </m:sub>
                        </m:sSub>
                        <m:r>
                          <a:rPr lang="en-US" altLang="ja-JP" i="1">
                            <a:latin typeface="Cambria Math" charset="0"/>
                          </a:rPr>
                          <m:t>𝑄</m:t>
                        </m:r>
                      </m:e>
                      <m:sup>
                        <m:r>
                          <a:rPr lang="en-US" altLang="ja-JP" i="1">
                            <a:latin typeface="Cambria Math" charset="0"/>
                          </a:rPr>
                          <m:t>𝜇</m:t>
                        </m:r>
                      </m:sup>
                    </m:sSup>
                    <m:r>
                      <a:rPr lang="en-US" altLang="ja-JP" i="1">
                        <a:latin typeface="Cambria Math" charset="0"/>
                      </a:rPr>
                      <m:t> </m:t>
                    </m:r>
                    <m:d>
                      <m:dPr>
                        <m:ctrlPr>
                          <a:rPr lang="en-US" altLang="ja-JP" i="1">
                            <a:latin typeface="Cambria Math" charset="0"/>
                          </a:rPr>
                        </m:ctrlPr>
                      </m:dPr>
                      <m:e>
                        <m:r>
                          <a:rPr lang="en-US" altLang="ja-JP" i="1">
                            <a:latin typeface="Cambria Math" charset="0"/>
                          </a:rPr>
                          <m:t>𝑠</m:t>
                        </m:r>
                        <m:r>
                          <a:rPr lang="en-US" altLang="ja-JP" i="1">
                            <a:latin typeface="Cambria Math" charset="0"/>
                          </a:rPr>
                          <m:t>, </m:t>
                        </m:r>
                        <m:r>
                          <a:rPr lang="en-US" altLang="ja-JP" b="0" i="1" smtClean="0">
                            <a:latin typeface="Cambria Math" charset="0"/>
                          </a:rPr>
                          <m:t>𝑎</m:t>
                        </m:r>
                      </m:e>
                    </m:d>
                    <m:r>
                      <a:rPr lang="en-US" altLang="ja-JP" b="0" i="1" smtClean="0">
                        <a:latin typeface="Cambria Math" charset="0"/>
                      </a:rPr>
                      <m:t>⋅</m:t>
                    </m:r>
                    <m:sSub>
                      <m:sSubPr>
                        <m:ctrlPr>
                          <a:rPr lang="en-US" altLang="ja-JP" b="0" i="1" smtClean="0">
                            <a:latin typeface="Cambria Math" charset="0"/>
                          </a:rPr>
                        </m:ctrlPr>
                      </m:sSubPr>
                      <m:e>
                        <m:r>
                          <a:rPr lang="en-US" altLang="ja-JP" b="0" i="0" smtClean="0">
                            <a:latin typeface="Cambria Math" charset="0"/>
                          </a:rPr>
                          <m:t>𝛻</m:t>
                        </m:r>
                      </m:e>
                      <m:sub>
                        <m:r>
                          <a:rPr lang="en-US" altLang="ja-JP" b="0" i="1" smtClean="0">
                            <a:latin typeface="Cambria Math" charset="0"/>
                          </a:rPr>
                          <m:t>𝜃</m:t>
                        </m:r>
                      </m:sub>
                    </m:sSub>
                    <m:sSub>
                      <m:sSubPr>
                        <m:ctrlPr>
                          <a:rPr lang="en-US" altLang="ja-JP" b="0" i="1" smtClean="0">
                            <a:latin typeface="Cambria Math" charset="0"/>
                          </a:rPr>
                        </m:ctrlPr>
                      </m:sSubPr>
                      <m:e>
                        <m:r>
                          <a:rPr lang="en-US" altLang="ja-JP" b="0" i="1" smtClean="0">
                            <a:latin typeface="Cambria Math" charset="0"/>
                          </a:rPr>
                          <m:t>𝜇</m:t>
                        </m:r>
                      </m:e>
                      <m:sub>
                        <m:r>
                          <a:rPr lang="en-US" altLang="ja-JP" b="0" i="1" smtClean="0">
                            <a:latin typeface="Cambria Math" charset="0"/>
                          </a:rPr>
                          <m:t>𝜃</m:t>
                        </m:r>
                        <m:r>
                          <a:rPr lang="en-US" altLang="ja-JP" b="0" i="1" smtClean="0">
                            <a:latin typeface="Cambria Math" charset="0"/>
                          </a:rPr>
                          <m:t> </m:t>
                        </m:r>
                      </m:sub>
                    </m:sSub>
                  </m:oMath>
                </a14:m>
                <a:endParaRPr kumimoji="1" lang="en-US" altLang="ja-JP" dirty="0" smtClean="0"/>
              </a:p>
              <a:p>
                <a:pPr lvl="1"/>
                <a:r>
                  <a:rPr lang="en-US" altLang="ja-JP" dirty="0" smtClean="0"/>
                  <a:t>DDPG (Deep deterministic policy gradient</a:t>
                </a:r>
                <a:r>
                  <a:rPr lang="en-US" altLang="ja-JP" sz="1600" dirty="0" smtClean="0"/>
                  <a:t>) </a:t>
                </a:r>
                <a:r>
                  <a:rPr lang="en-US" altLang="ja-JP" sz="1600" dirty="0"/>
                  <a:t>[</a:t>
                </a:r>
                <a:r>
                  <a:rPr lang="en-US" altLang="ja-JP" sz="1600" dirty="0" err="1" smtClean="0"/>
                  <a:t>Lillicrap</a:t>
                </a:r>
                <a:r>
                  <a:rPr lang="en-US" altLang="ja-JP" sz="1600" dirty="0" smtClean="0"/>
                  <a:t> </a:t>
                </a:r>
                <a:r>
                  <a:rPr lang="en-US" altLang="ja-JP" sz="1600" dirty="0"/>
                  <a:t>et al., ICLR, </a:t>
                </a:r>
                <a:r>
                  <a:rPr lang="en-US" altLang="ja-JP" sz="1600" dirty="0" smtClean="0"/>
                  <a:t>2016]</a:t>
                </a:r>
                <a:r>
                  <a:rPr lang="ja-JP" altLang="en-US" dirty="0" smtClean="0"/>
                  <a:t>は</a:t>
                </a:r>
                <a:r>
                  <a:rPr lang="en-US" altLang="ja-JP" dirty="0" smtClean="0"/>
                  <a:t> </a:t>
                </a:r>
                <a14:m>
                  <m:oMath xmlns:m="http://schemas.openxmlformats.org/officeDocument/2006/math">
                    <m:r>
                      <a:rPr lang="en-US" altLang="ja-JP" b="0" i="1" smtClean="0">
                        <a:latin typeface="Cambria Math" charset="0"/>
                      </a:rPr>
                      <m:t>𝑄</m:t>
                    </m:r>
                    <m:r>
                      <a:rPr lang="en-US" altLang="ja-JP" b="0" i="1" smtClean="0">
                        <a:latin typeface="Cambria Math" charset="0"/>
                      </a:rPr>
                      <m:t>,  </m:t>
                    </m:r>
                    <m:r>
                      <a:rPr lang="en-US" altLang="ja-JP" b="0" i="1" smtClean="0">
                        <a:latin typeface="Cambria Math" charset="0"/>
                      </a:rPr>
                      <m:t>𝜇</m:t>
                    </m:r>
                  </m:oMath>
                </a14:m>
                <a:r>
                  <a:rPr kumimoji="1" lang="ja-JP" altLang="en-US" dirty="0" smtClean="0"/>
                  <a:t>を</a:t>
                </a:r>
                <a:r>
                  <a:rPr kumimoji="1" lang="en-US" altLang="ja-JP" dirty="0" smtClean="0"/>
                  <a:t>CNN</a:t>
                </a:r>
                <a:r>
                  <a:rPr kumimoji="1" lang="ja-JP" altLang="en-US" dirty="0" smtClean="0"/>
                  <a:t>でモデル化したもの</a:t>
                </a:r>
                <a:endParaRPr kumimoji="1" lang="en-US" altLang="ja-JP" dirty="0" smtClean="0"/>
              </a:p>
              <a:p>
                <a:r>
                  <a:rPr lang="en-US" altLang="ja-JP" dirty="0"/>
                  <a:t>Learning Continuous Control Policies by Stochastic Value </a:t>
                </a:r>
                <a:r>
                  <a:rPr lang="en-US" altLang="ja-JP" dirty="0" smtClean="0"/>
                  <a:t>Gradients</a:t>
                </a:r>
              </a:p>
              <a:p>
                <a:pPr lvl="1"/>
                <a:r>
                  <a:rPr lang="en-US" altLang="ja-JP" dirty="0" err="1" smtClean="0"/>
                  <a:t>Reparametrization</a:t>
                </a:r>
                <a:r>
                  <a:rPr lang="en-US" altLang="ja-JP" dirty="0" smtClean="0"/>
                  <a:t> Trick</a:t>
                </a:r>
                <a:r>
                  <a:rPr lang="ja-JP" altLang="en-US" dirty="0" smtClean="0"/>
                  <a:t>により</a:t>
                </a:r>
                <a:r>
                  <a:rPr lang="en-US" altLang="ja-JP" dirty="0" smtClean="0"/>
                  <a:t>Stochastic policy </a:t>
                </a:r>
                <a:r>
                  <a:rPr lang="ja-JP" altLang="en-US" dirty="0" smtClean="0"/>
                  <a:t>にも適用可能に</a:t>
                </a:r>
                <a:endParaRPr lang="en-US" altLang="ja-JP" dirty="0" smtClean="0"/>
              </a:p>
              <a:p>
                <a:r>
                  <a:rPr lang="ja-JP" altLang="en-US" dirty="0" smtClean="0"/>
                  <a:t>最近こっちが多い印象です</a:t>
                </a:r>
                <a:endParaRPr lang="en-US" altLang="ja-JP" dirty="0"/>
              </a:p>
              <a:p>
                <a:endParaRPr kumimoji="1" lang="ja-JP"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383957"/>
                <a:ext cx="10421620" cy="4485137"/>
              </a:xfrm>
              <a:blipFill rotWithShape="0">
                <a:blip r:embed="rId2"/>
                <a:stretch>
                  <a:fillRect t="-10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35490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Policy </a:t>
            </a:r>
            <a:r>
              <a:rPr lang="en-US" altLang="ja-JP" dirty="0" smtClean="0"/>
              <a:t>G</a:t>
            </a:r>
            <a:r>
              <a:rPr kumimoji="1" lang="en-US" altLang="ja-JP" dirty="0" smtClean="0"/>
              <a:t>radient Method ~summary~</a:t>
            </a:r>
            <a:endParaRPr kumimoji="1" lang="ja-JP" altLang="en-US" dirty="0"/>
          </a:p>
        </p:txBody>
      </p:sp>
      <p:sp>
        <p:nvSpPr>
          <p:cNvPr id="3" name="Content Placeholder 2"/>
          <p:cNvSpPr>
            <a:spLocks noGrp="1"/>
          </p:cNvSpPr>
          <p:nvPr>
            <p:ph idx="1"/>
          </p:nvPr>
        </p:nvSpPr>
        <p:spPr/>
        <p:txBody>
          <a:bodyPr/>
          <a:lstStyle/>
          <a:p>
            <a:pPr marL="108000" indent="0">
              <a:buNone/>
            </a:pPr>
            <a:endParaRPr lang="en-US" altLang="ja-JP" dirty="0" smtClean="0"/>
          </a:p>
          <a:p>
            <a:r>
              <a:rPr lang="en-US" altLang="ja-JP" dirty="0" smtClean="0"/>
              <a:t>Likelihood ratio</a:t>
            </a:r>
          </a:p>
          <a:p>
            <a:pPr lvl="1"/>
            <a:r>
              <a:rPr lang="en-US" altLang="ja-JP" dirty="0" smtClean="0"/>
              <a:t>Bias </a:t>
            </a:r>
            <a:r>
              <a:rPr lang="ja-JP" altLang="en-US" dirty="0" smtClean="0"/>
              <a:t>小・</a:t>
            </a:r>
            <a:r>
              <a:rPr lang="en-US" altLang="ja-JP" dirty="0" smtClean="0"/>
              <a:t>Variance</a:t>
            </a:r>
            <a:r>
              <a:rPr lang="ja-JP" altLang="en-US" dirty="0" smtClean="0"/>
              <a:t>大</a:t>
            </a:r>
            <a:endParaRPr lang="en-US" altLang="ja-JP" dirty="0" smtClean="0"/>
          </a:p>
          <a:p>
            <a:pPr lvl="1"/>
            <a:r>
              <a:rPr lang="en-US" altLang="ja-JP" dirty="0" smtClean="0"/>
              <a:t>On-policy</a:t>
            </a:r>
            <a:endParaRPr lang="ja-JP" altLang="en-US" dirty="0" smtClean="0"/>
          </a:p>
          <a:p>
            <a:pPr lvl="1"/>
            <a:r>
              <a:rPr lang="ja-JP" altLang="en-US" dirty="0" smtClean="0"/>
              <a:t>学習は安定するが、大量のデータサンプルが必要</a:t>
            </a:r>
            <a:endParaRPr lang="en-US" altLang="ja-JP" dirty="0" smtClean="0"/>
          </a:p>
          <a:p>
            <a:pPr lvl="2"/>
            <a:r>
              <a:rPr lang="en-US" altLang="ja-JP" dirty="0" smtClean="0"/>
              <a:t>Control </a:t>
            </a:r>
            <a:r>
              <a:rPr lang="en-US" altLang="ja-JP" dirty="0" err="1" smtClean="0"/>
              <a:t>Variate</a:t>
            </a:r>
            <a:endParaRPr lang="en-US" altLang="ja-JP" dirty="0" smtClean="0"/>
          </a:p>
          <a:p>
            <a:pPr lvl="2"/>
            <a:r>
              <a:rPr lang="ja-JP" altLang="en-US" dirty="0" smtClean="0"/>
              <a:t>方策の変化量に制限</a:t>
            </a:r>
            <a:r>
              <a:rPr lang="en-US" altLang="ja-JP" dirty="0" smtClean="0"/>
              <a:t>	</a:t>
            </a:r>
            <a:endParaRPr lang="ja-JP" altLang="en-US" dirty="0" smtClean="0"/>
          </a:p>
          <a:p>
            <a:r>
              <a:rPr lang="en-US" altLang="ja-JP" dirty="0" smtClean="0"/>
              <a:t>Value gradient</a:t>
            </a:r>
            <a:endParaRPr lang="en-US" altLang="ja-JP" dirty="0"/>
          </a:p>
          <a:p>
            <a:pPr lvl="1"/>
            <a:r>
              <a:rPr lang="en-US" altLang="ja-JP" dirty="0" smtClean="0"/>
              <a:t>Bias </a:t>
            </a:r>
            <a:r>
              <a:rPr lang="ja-JP" altLang="en-US" dirty="0" smtClean="0"/>
              <a:t>大・</a:t>
            </a:r>
            <a:r>
              <a:rPr lang="en-US" altLang="ja-JP" dirty="0" smtClean="0"/>
              <a:t>Variance </a:t>
            </a:r>
            <a:r>
              <a:rPr lang="ja-JP" altLang="en-US" dirty="0" smtClean="0"/>
              <a:t>小</a:t>
            </a:r>
          </a:p>
          <a:p>
            <a:pPr lvl="1"/>
            <a:r>
              <a:rPr lang="en-US" altLang="ja-JP" dirty="0" smtClean="0"/>
              <a:t>Off-policy </a:t>
            </a:r>
            <a:endParaRPr lang="ja-JP" altLang="en-US" dirty="0"/>
          </a:p>
          <a:p>
            <a:pPr lvl="1"/>
            <a:r>
              <a:rPr lang="en-US" altLang="ja-JP" dirty="0" smtClean="0"/>
              <a:t>Experience Replay </a:t>
            </a:r>
            <a:r>
              <a:rPr lang="ja-JP" altLang="en-US" dirty="0" smtClean="0"/>
              <a:t>が使えるためサンプル</a:t>
            </a:r>
            <a:r>
              <a:rPr lang="en-US" altLang="ja-JP" dirty="0" smtClean="0"/>
              <a:t> </a:t>
            </a:r>
            <a:r>
              <a:rPr lang="en-US" altLang="ja-JP" dirty="0"/>
              <a:t>efficient </a:t>
            </a:r>
            <a:r>
              <a:rPr lang="ja-JP" altLang="en-US" dirty="0"/>
              <a:t>だが、ハイパラ調整が闇</a:t>
            </a:r>
            <a:endParaRPr lang="en-US" altLang="ja-JP" dirty="0"/>
          </a:p>
          <a:p>
            <a:pPr lvl="1"/>
            <a:endParaRPr kumimoji="1" lang="en-US" altLang="ja-JP" dirty="0" smtClean="0"/>
          </a:p>
        </p:txBody>
      </p:sp>
    </p:spTree>
    <p:extLst>
      <p:ext uri="{BB962C8B-B14F-4D97-AF65-F5344CB8AC3E}">
        <p14:creationId xmlns:p14="http://schemas.microsoft.com/office/powerpoint/2010/main" val="1911759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おまけ④</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44000" indent="0">
                  <a:buNone/>
                </a:pPr>
                <a:r>
                  <a:rPr kumimoji="1" lang="en-US" altLang="ja-JP" b="1" dirty="0" smtClean="0"/>
                  <a:t>Trust Region Policy Optimization</a:t>
                </a:r>
              </a:p>
              <a:p>
                <a:r>
                  <a:rPr lang="en-US" altLang="ja-JP" dirty="0" smtClean="0"/>
                  <a:t>Policy based</a:t>
                </a:r>
              </a:p>
              <a:p>
                <a:r>
                  <a:rPr kumimoji="1" lang="en-US" altLang="ja-JP" dirty="0" smtClean="0"/>
                  <a:t>Trust Region </a:t>
                </a:r>
                <a14:m>
                  <m:oMath xmlns:m="http://schemas.openxmlformats.org/officeDocument/2006/math">
                    <m:sSub>
                      <m:sSubPr>
                        <m:ctrlPr>
                          <a:rPr kumimoji="1" lang="en-US" altLang="ja-JP" b="0" i="1" smtClean="0">
                            <a:latin typeface="Cambria Math" charset="0"/>
                          </a:rPr>
                        </m:ctrlPr>
                      </m:sSubPr>
                      <m:e>
                        <m:r>
                          <a:rPr kumimoji="1" lang="en-US" altLang="ja-JP" b="0" i="1" smtClean="0">
                            <a:latin typeface="Cambria Math" charset="0"/>
                          </a:rPr>
                          <m:t>𝐷</m:t>
                        </m:r>
                      </m:e>
                      <m:sub>
                        <m:r>
                          <a:rPr kumimoji="1" lang="en-US" altLang="ja-JP" b="0" i="1" smtClean="0">
                            <a:latin typeface="Cambria Math" charset="0"/>
                          </a:rPr>
                          <m:t>𝐾𝐿</m:t>
                        </m:r>
                      </m:sub>
                    </m:sSub>
                    <m:d>
                      <m:dPr>
                        <m:ctrlPr>
                          <a:rPr kumimoji="1" lang="en-US" altLang="ja-JP" b="0" i="1" smtClean="0">
                            <a:latin typeface="Cambria Math" charset="0"/>
                          </a:rPr>
                        </m:ctrlPr>
                      </m:dPr>
                      <m:e>
                        <m:sSub>
                          <m:sSubPr>
                            <m:ctrlPr>
                              <a:rPr kumimoji="1" lang="en-US" altLang="ja-JP" b="0" i="1" smtClean="0">
                                <a:latin typeface="Cambria Math" charset="0"/>
                              </a:rPr>
                            </m:ctrlPr>
                          </m:sSubPr>
                          <m:e>
                            <m:r>
                              <a:rPr kumimoji="1" lang="en-US" altLang="ja-JP" b="0" i="1" smtClean="0">
                                <a:latin typeface="Cambria Math" charset="0"/>
                              </a:rPr>
                              <m:t>𝜃</m:t>
                            </m:r>
                          </m:e>
                          <m:sub>
                            <m:r>
                              <a:rPr kumimoji="1" lang="en-US" altLang="ja-JP" b="0" i="1" smtClean="0">
                                <a:latin typeface="Cambria Math" charset="0"/>
                              </a:rPr>
                              <m:t>𝑜𝑙𝑑</m:t>
                            </m:r>
                          </m:sub>
                        </m:sSub>
                        <m:r>
                          <a:rPr kumimoji="1" lang="en-US" altLang="ja-JP" b="0" i="1" smtClean="0">
                            <a:latin typeface="Cambria Math" charset="0"/>
                          </a:rPr>
                          <m:t>, </m:t>
                        </m:r>
                        <m:r>
                          <a:rPr kumimoji="1" lang="en-US" altLang="ja-JP" b="0" i="1" smtClean="0">
                            <a:latin typeface="Cambria Math" charset="0"/>
                          </a:rPr>
                          <m:t>𝜃</m:t>
                        </m:r>
                      </m:e>
                    </m:d>
                    <m:r>
                      <a:rPr lang="en-US" altLang="ja-JP" i="1">
                        <a:latin typeface="Cambria Math" charset="0"/>
                        <a:ea typeface="Cambria Math" charset="0"/>
                        <a:cs typeface="Cambria Math" charset="0"/>
                      </a:rPr>
                      <m:t>≤</m:t>
                    </m:r>
                    <m:r>
                      <a:rPr lang="en-US" altLang="ja-JP" b="0" i="1" smtClean="0">
                        <a:latin typeface="Cambria Math" charset="0"/>
                        <a:ea typeface="Cambria Math" charset="0"/>
                        <a:cs typeface="Cambria Math" charset="0"/>
                      </a:rPr>
                      <m:t>𝛿</m:t>
                    </m:r>
                  </m:oMath>
                </a14:m>
                <a:r>
                  <a:rPr kumimoji="1" lang="en-US" altLang="ja-JP" dirty="0" smtClean="0"/>
                  <a:t> </a:t>
                </a:r>
                <a:r>
                  <a:rPr kumimoji="1" lang="ja-JP" altLang="en-US" dirty="0" smtClean="0"/>
                  <a:t>という範囲においてサンプリングされたコストを最小化する</a:t>
                </a:r>
                <a14:m>
                  <m:oMath xmlns:m="http://schemas.openxmlformats.org/officeDocument/2006/math">
                    <m:r>
                      <a:rPr lang="en-US" altLang="ja-JP" b="0" i="1" smtClean="0">
                        <a:latin typeface="Cambria Math" charset="0"/>
                      </a:rPr>
                      <m:t>𝜃</m:t>
                    </m:r>
                  </m:oMath>
                </a14:m>
                <a:r>
                  <a:rPr kumimoji="1" lang="ja-JP" altLang="en-US" dirty="0" smtClean="0"/>
                  <a:t>を逐次的に更新</a:t>
                </a:r>
                <a:endParaRPr kumimoji="1" lang="en-US" altLang="ja-JP" dirty="0" smtClean="0"/>
              </a:p>
              <a:p>
                <a:endParaRPr lang="en-US" altLang="ja-JP" dirty="0"/>
              </a:p>
              <a:p>
                <a:pPr marL="144000" indent="0">
                  <a:buNone/>
                </a:pPr>
                <a:r>
                  <a:rPr kumimoji="1" lang="en-US" altLang="ja-JP" b="1" dirty="0" smtClean="0"/>
                  <a:t>Q-prop</a:t>
                </a:r>
              </a:p>
              <a:p>
                <a:r>
                  <a:rPr lang="en-US" altLang="ja-JP" dirty="0" smtClean="0"/>
                  <a:t>off-policy</a:t>
                </a:r>
                <a:r>
                  <a:rPr lang="ja-JP" altLang="en-US" dirty="0" smtClean="0"/>
                  <a:t>に学習する</a:t>
                </a:r>
                <a:r>
                  <a:rPr lang="en-US" altLang="ja-JP" dirty="0" smtClean="0"/>
                  <a:t>critic</a:t>
                </a:r>
                <a:r>
                  <a:rPr lang="ja-JP" altLang="en-US" dirty="0" smtClean="0"/>
                  <a:t>を</a:t>
                </a:r>
                <a:r>
                  <a:rPr lang="en-US" altLang="ja-JP" dirty="0" smtClean="0"/>
                  <a:t>baseline</a:t>
                </a:r>
                <a:r>
                  <a:rPr lang="ja-JP" altLang="en-US" dirty="0" smtClean="0"/>
                  <a:t>として利用して</a:t>
                </a:r>
                <a:r>
                  <a:rPr lang="en-US" altLang="ja-JP" dirty="0" smtClean="0"/>
                  <a:t> On-policy</a:t>
                </a:r>
                <a:r>
                  <a:rPr lang="ja-JP" altLang="en-US" dirty="0" smtClean="0"/>
                  <a:t>な</a:t>
                </a:r>
                <a:r>
                  <a:rPr lang="en-US" altLang="ja-JP" dirty="0" smtClean="0"/>
                  <a:t>policy gradient</a:t>
                </a:r>
                <a:r>
                  <a:rPr lang="ja-JP" altLang="en-US" dirty="0" smtClean="0"/>
                  <a:t>を</a:t>
                </a:r>
                <a:r>
                  <a:rPr lang="en-US" altLang="ja-JP" dirty="0" smtClean="0"/>
                  <a:t>sample efficient </a:t>
                </a:r>
                <a:r>
                  <a:rPr lang="ja-JP" altLang="en-US" dirty="0" smtClean="0"/>
                  <a:t>かつ</a:t>
                </a:r>
                <a:r>
                  <a:rPr lang="en-US" altLang="ja-JP" dirty="0" err="1" smtClean="0"/>
                  <a:t>unbias</a:t>
                </a:r>
                <a:r>
                  <a:rPr lang="ja-JP" altLang="en-US" dirty="0" smtClean="0"/>
                  <a:t>な報酬を利用する方法</a:t>
                </a:r>
                <a:endParaRPr kumimoji="1" lang="ja-JP"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 t="-679" r="-3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27478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DQN</a:t>
            </a:r>
            <a:endParaRPr kumimoji="1" lang="ja-JP" altLang="en-US" dirty="0"/>
          </a:p>
        </p:txBody>
      </p:sp>
      <p:sp>
        <p:nvSpPr>
          <p:cNvPr id="3" name="Content Placeholder 2"/>
          <p:cNvSpPr>
            <a:spLocks noGrp="1"/>
          </p:cNvSpPr>
          <p:nvPr>
            <p:ph idx="1"/>
          </p:nvPr>
        </p:nvSpPr>
        <p:spPr/>
        <p:txBody>
          <a:bodyPr/>
          <a:lstStyle/>
          <a:p>
            <a:r>
              <a:rPr lang="en-US" altLang="ja-JP" dirty="0">
                <a:hlinkClick r:id="rId3"/>
              </a:rPr>
              <a:t>https://</a:t>
            </a:r>
            <a:r>
              <a:rPr lang="en-US" altLang="ja-JP" dirty="0" err="1">
                <a:hlinkClick r:id="rId3"/>
              </a:rPr>
              <a:t>www.youtube.com</a:t>
            </a:r>
            <a:r>
              <a:rPr lang="en-US" altLang="ja-JP" dirty="0">
                <a:hlinkClick r:id="rId3"/>
              </a:rPr>
              <a:t>/</a:t>
            </a:r>
            <a:r>
              <a:rPr lang="en-US" altLang="ja-JP" dirty="0" err="1">
                <a:hlinkClick r:id="rId3"/>
              </a:rPr>
              <a:t>watch?v</a:t>
            </a:r>
            <a:r>
              <a:rPr lang="en-US" altLang="ja-JP" dirty="0">
                <a:hlinkClick r:id="rId3"/>
              </a:rPr>
              <a:t>=V1eYniJ0Rnk</a:t>
            </a:r>
            <a:endParaRPr kumimoji="1" lang="ja-JP" altLang="en-US" dirty="0"/>
          </a:p>
        </p:txBody>
      </p:sp>
    </p:spTree>
    <p:extLst>
      <p:ext uri="{BB962C8B-B14F-4D97-AF65-F5344CB8AC3E}">
        <p14:creationId xmlns:p14="http://schemas.microsoft.com/office/powerpoint/2010/main" val="17155779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おまけ⑤</a:t>
            </a:r>
            <a:endParaRPr kumimoji="1" lang="ja-JP" altLang="en-US" dirty="0"/>
          </a:p>
        </p:txBody>
      </p:sp>
      <p:sp>
        <p:nvSpPr>
          <p:cNvPr id="3" name="Content Placeholder 2"/>
          <p:cNvSpPr>
            <a:spLocks noGrp="1"/>
          </p:cNvSpPr>
          <p:nvPr>
            <p:ph idx="1"/>
          </p:nvPr>
        </p:nvSpPr>
        <p:spPr/>
        <p:txBody>
          <a:bodyPr/>
          <a:lstStyle/>
          <a:p>
            <a:pPr marL="144000" indent="0">
              <a:buNone/>
            </a:pPr>
            <a:r>
              <a:rPr lang="en-US" altLang="ja-JP" b="1" dirty="0" smtClean="0"/>
              <a:t>Connecting </a:t>
            </a:r>
            <a:r>
              <a:rPr lang="en-US" altLang="ja-JP" b="1" dirty="0"/>
              <a:t>Generative Adversarial Networks and </a:t>
            </a:r>
            <a:r>
              <a:rPr lang="en-US" altLang="ja-JP" b="1" dirty="0" smtClean="0"/>
              <a:t>Actor-Critic Methods </a:t>
            </a:r>
            <a:r>
              <a:rPr lang="en-US" altLang="ja-JP" dirty="0"/>
              <a:t>[</a:t>
            </a:r>
            <a:r>
              <a:rPr lang="en-US" altLang="ja-JP" dirty="0" err="1" smtClean="0"/>
              <a:t>DeepMind</a:t>
            </a:r>
            <a:r>
              <a:rPr lang="en-US" altLang="ja-JP" dirty="0" smtClean="0"/>
              <a:t>, 2016]</a:t>
            </a:r>
            <a:endParaRPr lang="en-US" altLang="ja-JP" dirty="0"/>
          </a:p>
          <a:p>
            <a:r>
              <a:rPr lang="en-US" altLang="ja-JP" dirty="0"/>
              <a:t>GAN</a:t>
            </a:r>
            <a:r>
              <a:rPr lang="ja-JP" altLang="en-US" dirty="0"/>
              <a:t>と</a:t>
            </a:r>
            <a:r>
              <a:rPr lang="en-US" altLang="ja-JP" dirty="0"/>
              <a:t>Actor-Critic</a:t>
            </a:r>
            <a:r>
              <a:rPr lang="ja-JP" altLang="en-US" dirty="0"/>
              <a:t>の</a:t>
            </a:r>
            <a:r>
              <a:rPr lang="ja-JP" altLang="en-US" dirty="0" smtClean="0"/>
              <a:t>関係</a:t>
            </a:r>
            <a:endParaRPr kumimoji="1" lang="en-US" altLang="ja-JP" dirty="0" smtClean="0"/>
          </a:p>
          <a:p>
            <a:pPr lvl="1"/>
            <a:r>
              <a:rPr kumimoji="1" lang="en-US" altLang="ja-JP" dirty="0" smtClean="0"/>
              <a:t>GAN</a:t>
            </a:r>
            <a:r>
              <a:rPr kumimoji="1" lang="ja-JP" altLang="en-US" dirty="0" smtClean="0"/>
              <a:t>は、</a:t>
            </a:r>
            <a:r>
              <a:rPr kumimoji="1" lang="en-US" altLang="ja-JP" dirty="0" smtClean="0"/>
              <a:t>Actor</a:t>
            </a:r>
            <a:r>
              <a:rPr kumimoji="1" lang="ja-JP" altLang="en-US" dirty="0" smtClean="0"/>
              <a:t>が報酬に影響を与えない状況下での</a:t>
            </a:r>
            <a:r>
              <a:rPr kumimoji="1" lang="en-US" altLang="ja-JP" dirty="0" smtClean="0"/>
              <a:t>Actor-Critic</a:t>
            </a:r>
            <a:r>
              <a:rPr kumimoji="1" lang="ja-JP" altLang="en-US" dirty="0" smtClean="0"/>
              <a:t>と同じなのでは？</a:t>
            </a:r>
          </a:p>
          <a:p>
            <a:endParaRPr lang="ja-JP" altLang="en-US" dirty="0"/>
          </a:p>
          <a:p>
            <a:r>
              <a:rPr kumimoji="1" lang="ja-JP" altLang="en-US" dirty="0" smtClean="0"/>
              <a:t>それぞれで使用される学習テクニックを比較、お互いに利用できないか</a:t>
            </a:r>
          </a:p>
          <a:p>
            <a:pPr lvl="1"/>
            <a:r>
              <a:rPr kumimoji="1" lang="en-US" altLang="ja-JP" dirty="0" smtClean="0"/>
              <a:t>GAN</a:t>
            </a:r>
            <a:endParaRPr kumimoji="1" lang="ja-JP" altLang="en-US" dirty="0" smtClean="0"/>
          </a:p>
          <a:p>
            <a:pPr lvl="2"/>
            <a:r>
              <a:rPr kumimoji="1" lang="en-US" altLang="ja-JP" dirty="0" smtClean="0"/>
              <a:t>Freezing learning</a:t>
            </a:r>
            <a:r>
              <a:rPr lang="en-US" altLang="ja-JP" dirty="0" smtClean="0"/>
              <a:t>, Label smoothing, Historical averaging, </a:t>
            </a:r>
            <a:r>
              <a:rPr lang="en-US" altLang="ja-JP" dirty="0" err="1" smtClean="0"/>
              <a:t>Minibatch</a:t>
            </a:r>
            <a:r>
              <a:rPr lang="en-US" altLang="ja-JP" dirty="0" smtClean="0"/>
              <a:t> discrimination, BN</a:t>
            </a:r>
          </a:p>
          <a:p>
            <a:pPr lvl="1"/>
            <a:r>
              <a:rPr kumimoji="1" lang="en-US" altLang="ja-JP" dirty="0" smtClean="0"/>
              <a:t>Actor-Critic</a:t>
            </a:r>
          </a:p>
          <a:p>
            <a:pPr lvl="2"/>
            <a:r>
              <a:rPr lang="en-US" altLang="ja-JP" dirty="0" smtClean="0"/>
              <a:t>Experience Replay, Target networks, Entropy regularization, Compatibility?</a:t>
            </a:r>
            <a:endParaRPr kumimoji="1" lang="en-US" altLang="ja-JP" dirty="0" smtClean="0"/>
          </a:p>
        </p:txBody>
      </p:sp>
    </p:spTree>
    <p:extLst>
      <p:ext uri="{BB962C8B-B14F-4D97-AF65-F5344CB8AC3E}">
        <p14:creationId xmlns:p14="http://schemas.microsoft.com/office/powerpoint/2010/main" val="4159222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Reference</a:t>
            </a:r>
            <a:endParaRPr kumimoji="1" lang="ja-JP" altLang="en-US" dirty="0"/>
          </a:p>
        </p:txBody>
      </p:sp>
      <p:sp>
        <p:nvSpPr>
          <p:cNvPr id="3" name="Content Placeholder 2"/>
          <p:cNvSpPr>
            <a:spLocks noGrp="1"/>
          </p:cNvSpPr>
          <p:nvPr>
            <p:ph idx="1"/>
          </p:nvPr>
        </p:nvSpPr>
        <p:spPr/>
        <p:txBody>
          <a:bodyPr/>
          <a:lstStyle/>
          <a:p>
            <a:r>
              <a:rPr lang="en-US" altLang="ja-JP" dirty="0"/>
              <a:t>http://</a:t>
            </a:r>
            <a:r>
              <a:rPr lang="en-US" altLang="ja-JP" dirty="0" err="1"/>
              <a:t>icml.cc</a:t>
            </a:r>
            <a:r>
              <a:rPr lang="en-US" altLang="ja-JP" dirty="0"/>
              <a:t>/2015/tutorials//</a:t>
            </a:r>
            <a:r>
              <a:rPr lang="en-US" altLang="ja-JP" dirty="0" err="1"/>
              <a:t>PolicySearch.pdf</a:t>
            </a:r>
            <a:endParaRPr kumimoji="1" lang="ja-JP" altLang="en-US" dirty="0"/>
          </a:p>
        </p:txBody>
      </p:sp>
    </p:spTree>
    <p:extLst>
      <p:ext uri="{BB962C8B-B14F-4D97-AF65-F5344CB8AC3E}">
        <p14:creationId xmlns:p14="http://schemas.microsoft.com/office/powerpoint/2010/main" val="19015397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Recent Technique</a:t>
            </a:r>
            <a:endParaRPr kumimoji="1" lang="ja-JP" altLang="en-US" dirty="0"/>
          </a:p>
        </p:txBody>
      </p:sp>
      <p:sp>
        <p:nvSpPr>
          <p:cNvPr id="3" name="Content Placeholder 2"/>
          <p:cNvSpPr>
            <a:spLocks noGrp="1"/>
          </p:cNvSpPr>
          <p:nvPr>
            <p:ph idx="1"/>
          </p:nvPr>
        </p:nvSpPr>
        <p:spPr/>
        <p:txBody>
          <a:bodyPr/>
          <a:lstStyle/>
          <a:p>
            <a:r>
              <a:rPr lang="en-US" altLang="ja-JP" dirty="0"/>
              <a:t>Prioritized Experience </a:t>
            </a:r>
            <a:r>
              <a:rPr lang="en-US" altLang="ja-JP" dirty="0" smtClean="0"/>
              <a:t>Replay</a:t>
            </a:r>
          </a:p>
          <a:p>
            <a:pPr lvl="1"/>
            <a:r>
              <a:rPr kumimoji="1" lang="ja-JP" altLang="en-US" dirty="0" smtClean="0"/>
              <a:t>重要な経験サンプル</a:t>
            </a:r>
            <a:r>
              <a:rPr kumimoji="1" lang="en-US" altLang="ja-JP" dirty="0" smtClean="0"/>
              <a:t>(TD-error</a:t>
            </a:r>
            <a:r>
              <a:rPr kumimoji="1" lang="ja-JP" altLang="en-US" dirty="0" smtClean="0"/>
              <a:t>が大きかったもの</a:t>
            </a:r>
            <a:r>
              <a:rPr kumimoji="1" lang="en-US" altLang="ja-JP" dirty="0" smtClean="0"/>
              <a:t>)</a:t>
            </a:r>
            <a:r>
              <a:rPr kumimoji="1" lang="ja-JP" altLang="en-US" dirty="0" smtClean="0"/>
              <a:t>を優先的にサンプルする</a:t>
            </a:r>
            <a:r>
              <a:rPr kumimoji="1" lang="en-US" altLang="ja-JP" dirty="0" smtClean="0"/>
              <a:t>Experience Replay</a:t>
            </a:r>
            <a:endParaRPr kumimoji="1" lang="ja-JP" altLang="en-US" dirty="0" smtClean="0"/>
          </a:p>
          <a:p>
            <a:r>
              <a:rPr lang="en-US" altLang="ja-JP" dirty="0"/>
              <a:t> Deep Reinforcement Learning with Double </a:t>
            </a:r>
            <a:r>
              <a:rPr lang="en-US" altLang="ja-JP" dirty="0" smtClean="0"/>
              <a:t>Q-Learning</a:t>
            </a:r>
          </a:p>
          <a:p>
            <a:pPr lvl="1"/>
            <a:r>
              <a:rPr kumimoji="1" lang="en-US" altLang="ja-JP" dirty="0" smtClean="0"/>
              <a:t>DQN</a:t>
            </a:r>
            <a:r>
              <a:rPr kumimoji="1" lang="ja-JP" altLang="en-US" dirty="0" smtClean="0"/>
              <a:t>の</a:t>
            </a:r>
            <a:r>
              <a:rPr kumimoji="1" lang="en-US" altLang="ja-JP" dirty="0" smtClean="0"/>
              <a:t>Double Q-learning</a:t>
            </a:r>
            <a:r>
              <a:rPr kumimoji="1" lang="ja-JP" altLang="en-US" dirty="0" smtClean="0"/>
              <a:t>版</a:t>
            </a:r>
            <a:endParaRPr kumimoji="1" lang="en-US" altLang="ja-JP" dirty="0" smtClean="0"/>
          </a:p>
          <a:p>
            <a:endParaRPr kumimoji="1" lang="ja-JP" altLang="en-US" dirty="0"/>
          </a:p>
        </p:txBody>
      </p:sp>
    </p:spTree>
    <p:extLst>
      <p:ext uri="{BB962C8B-B14F-4D97-AF65-F5344CB8AC3E}">
        <p14:creationId xmlns:p14="http://schemas.microsoft.com/office/powerpoint/2010/main" val="114097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Applications of RL</a:t>
            </a:r>
            <a:endParaRPr kumimoji="1" lang="ja-JP" altLang="en-US" dirty="0"/>
          </a:p>
        </p:txBody>
      </p:sp>
      <p:sp>
        <p:nvSpPr>
          <p:cNvPr id="4" name="Content Placeholder 2"/>
          <p:cNvSpPr>
            <a:spLocks noGrp="1"/>
          </p:cNvSpPr>
          <p:nvPr>
            <p:ph idx="1"/>
          </p:nvPr>
        </p:nvSpPr>
        <p:spPr>
          <a:xfrm>
            <a:off x="1097280" y="1383957"/>
            <a:ext cx="10058400" cy="4485137"/>
          </a:xfrm>
        </p:spPr>
        <p:txBody>
          <a:bodyPr>
            <a:normAutofit fontScale="70000" lnSpcReduction="20000"/>
          </a:bodyPr>
          <a:lstStyle/>
          <a:p>
            <a:r>
              <a:rPr lang="ja-JP" altLang="en-US" dirty="0"/>
              <a:t>ヘリコプター制御 </a:t>
            </a:r>
            <a:r>
              <a:rPr lang="en-US" altLang="ja-JP" dirty="0">
                <a:hlinkClick r:id="rId2"/>
              </a:rPr>
              <a:t>http://heli.stanford.edu</a:t>
            </a:r>
            <a:r>
              <a:rPr lang="en-US" altLang="ja-JP" dirty="0" smtClean="0">
                <a:hlinkClick r:id="rId2"/>
              </a:rPr>
              <a:t>/</a:t>
            </a:r>
            <a:endParaRPr lang="en-US" altLang="ja-JP" dirty="0" smtClean="0"/>
          </a:p>
          <a:p>
            <a:pPr lvl="1"/>
            <a:r>
              <a:rPr lang="ja-JP" altLang="en-US" dirty="0" smtClean="0"/>
              <a:t>人間</a:t>
            </a:r>
            <a:r>
              <a:rPr lang="ja-JP" altLang="en-US" dirty="0"/>
              <a:t>のエキスパートの技を学習させるために、逆強化学習 </a:t>
            </a:r>
            <a:r>
              <a:rPr lang="en-US" altLang="ja-JP" dirty="0"/>
              <a:t>(Inverse Reinforcement </a:t>
            </a:r>
            <a:r>
              <a:rPr lang="en-US" altLang="ja-JP" dirty="0" smtClean="0"/>
              <a:t>Learning</a:t>
            </a:r>
            <a:r>
              <a:rPr lang="ja-JP" altLang="en-US" dirty="0" smtClean="0"/>
              <a:t>）を利用</a:t>
            </a:r>
            <a:endParaRPr lang="en-US" altLang="ja-JP" dirty="0" smtClean="0"/>
          </a:p>
          <a:p>
            <a:r>
              <a:rPr lang="en-US" altLang="ja-JP" dirty="0" smtClean="0"/>
              <a:t>Windows </a:t>
            </a:r>
            <a:r>
              <a:rPr lang="ja-JP" altLang="en-US" dirty="0"/>
              <a:t>ヘルプ文書理解 </a:t>
            </a:r>
            <a:r>
              <a:rPr lang="en-US" altLang="ja-JP" dirty="0">
                <a:hlinkClick r:id="rId3"/>
              </a:rPr>
              <a:t>http://</a:t>
            </a:r>
            <a:r>
              <a:rPr lang="en-US" altLang="ja-JP" dirty="0" smtClean="0">
                <a:hlinkClick r:id="rId3"/>
              </a:rPr>
              <a:t>groups.csail.mit.edu/rbg/code/rl/</a:t>
            </a:r>
            <a:endParaRPr lang="en-US" altLang="ja-JP" dirty="0" smtClean="0"/>
          </a:p>
          <a:p>
            <a:pPr lvl="1"/>
            <a:r>
              <a:rPr lang="en-US" altLang="ja-JP" dirty="0" smtClean="0"/>
              <a:t>Windows </a:t>
            </a:r>
            <a:r>
              <a:rPr lang="ja-JP" altLang="en-US" dirty="0"/>
              <a:t>のヘルプに出てくる操作手順の自然言語に対応する操作を学習します。従来であれば教師付き学習の枠組で研究されていた問題です</a:t>
            </a:r>
            <a:r>
              <a:rPr lang="ja-JP" altLang="en-US" dirty="0" smtClean="0"/>
              <a:t>が「</a:t>
            </a:r>
            <a:r>
              <a:rPr lang="ja-JP" altLang="en-US" dirty="0"/>
              <a:t>指示通りの操作が不可能」な場合に対して負の報酬を割り当て、どこまで指示に従った操作ができるかを強化学習によって学習することで、</a:t>
            </a:r>
            <a:br>
              <a:rPr lang="ja-JP" altLang="en-US" dirty="0"/>
            </a:br>
            <a:r>
              <a:rPr lang="ja-JP" altLang="en-US" dirty="0"/>
              <a:t>教師データがない、あるいは少量しかない場合でも、精度の高い学習ができることを示しました</a:t>
            </a:r>
            <a:r>
              <a:rPr lang="ja-JP" altLang="en-US" dirty="0" smtClean="0"/>
              <a:t>。</a:t>
            </a:r>
            <a:endParaRPr lang="ja-JP" altLang="en-US" dirty="0"/>
          </a:p>
          <a:p>
            <a:r>
              <a:rPr lang="ja-JP" altLang="en-US" dirty="0"/>
              <a:t>音声対話システム </a:t>
            </a:r>
            <a:r>
              <a:rPr lang="en-US" altLang="ja-JP" dirty="0">
                <a:hlinkClick r:id="rId4"/>
              </a:rPr>
              <a:t>http://</a:t>
            </a:r>
            <a:r>
              <a:rPr lang="en-US" altLang="ja-JP" dirty="0" smtClean="0">
                <a:hlinkClick r:id="rId4"/>
              </a:rPr>
              <a:t>mi.eng.cam.ac.uk/research/dialogue/</a:t>
            </a:r>
            <a:endParaRPr lang="en-US" altLang="ja-JP" dirty="0" smtClean="0"/>
          </a:p>
          <a:p>
            <a:pPr lvl="1"/>
            <a:r>
              <a:rPr lang="en-US" altLang="ja-JP" dirty="0" smtClean="0"/>
              <a:t>Cambridge </a:t>
            </a:r>
            <a:r>
              <a:rPr lang="ja-JP" altLang="en-US" dirty="0"/>
              <a:t>大の </a:t>
            </a:r>
            <a:r>
              <a:rPr lang="en-US" altLang="ja-JP" dirty="0"/>
              <a:t>Young </a:t>
            </a:r>
            <a:r>
              <a:rPr lang="ja-JP" altLang="en-US" dirty="0"/>
              <a:t>らが開発した音声対話システムでは、ユーザーがシステムにしてほしい要求を隠れた状態と考え、ユーザーの発話内容を観測することで要求を明らかして対応する </a:t>
            </a:r>
            <a:r>
              <a:rPr lang="en-US" altLang="ja-JP" dirty="0"/>
              <a:t>POMDP </a:t>
            </a:r>
            <a:r>
              <a:rPr lang="ja-JP" altLang="en-US" dirty="0"/>
              <a:t>問題と考えることで、最も適切な応答を学習すします。ノイズによって発話内容が正しく観測できない場合でも、従来のシステムに比べはるかに良い応答が実現できることが示されており、今後の実用化が期待されます。</a:t>
            </a:r>
          </a:p>
          <a:p>
            <a:r>
              <a:rPr lang="ja-JP" altLang="en-US" dirty="0"/>
              <a:t>構文解析 </a:t>
            </a:r>
            <a:r>
              <a:rPr lang="en-US" altLang="ja-JP" dirty="0">
                <a:hlinkClick r:id="rId5"/>
              </a:rPr>
              <a:t>http://www.umiacs.umd.edu/~</a:t>
            </a:r>
            <a:r>
              <a:rPr lang="en-US" altLang="ja-JP" dirty="0" smtClean="0">
                <a:hlinkClick r:id="rId5"/>
              </a:rPr>
              <a:t>hal/SPIRL/10-07-acl-spirl.pdf</a:t>
            </a:r>
            <a:endParaRPr lang="en-US" altLang="ja-JP" dirty="0" smtClean="0"/>
          </a:p>
          <a:p>
            <a:pPr lvl="1"/>
            <a:r>
              <a:rPr lang="ja-JP" altLang="en-US" dirty="0" smtClean="0"/>
              <a:t>構文</a:t>
            </a:r>
            <a:r>
              <a:rPr lang="ja-JP" altLang="en-US" dirty="0"/>
              <a:t>解析を高速化するためには、すべての可能性を探索するのではなく、より文らしくなるような候補を先に探索することが有効です。</a:t>
            </a:r>
            <a:br>
              <a:rPr lang="ja-JP" altLang="en-US" dirty="0"/>
            </a:br>
            <a:r>
              <a:rPr lang="ja-JP" altLang="en-US" dirty="0"/>
              <a:t>解析途中にどの選択肢を選ぶかを行動と考え、逆強化学習の枠組で解くことで、この高速化が達成できることを示しました。</a:t>
            </a:r>
            <a:br>
              <a:rPr lang="ja-JP" altLang="en-US" dirty="0"/>
            </a:br>
            <a:r>
              <a:rPr lang="ja-JP" altLang="en-US" dirty="0"/>
              <a:t>同様のテクニックは、自然言語処理に限らず、探索問題全般に適用可能であり、面白いアプローチとして注目を集めています。</a:t>
            </a:r>
          </a:p>
          <a:p>
            <a:r>
              <a:rPr lang="ja-JP" altLang="en-US" dirty="0"/>
              <a:t>滞納債務の</a:t>
            </a:r>
            <a:r>
              <a:rPr lang="ja-JP" altLang="en-US" dirty="0" smtClean="0"/>
              <a:t>取り立て</a:t>
            </a:r>
            <a:r>
              <a:rPr lang="en-US" altLang="ja-JP" dirty="0" smtClean="0"/>
              <a:t>(</a:t>
            </a:r>
            <a:r>
              <a:rPr lang="ja-JP" altLang="en-US" dirty="0"/>
              <a:t>論文 </a:t>
            </a:r>
            <a:r>
              <a:rPr lang="en-US" altLang="ja-JP" dirty="0">
                <a:hlinkClick r:id="rId6"/>
              </a:rPr>
              <a:t>http://www.prem-melville.com/publications/constrained-reinforcement-learning-kdd2010.pdf</a:t>
            </a:r>
            <a:r>
              <a:rPr lang="ja-JP" altLang="en-US" dirty="0"/>
              <a:t>、</a:t>
            </a:r>
            <a:br>
              <a:rPr lang="ja-JP" altLang="en-US" dirty="0"/>
            </a:br>
            <a:r>
              <a:rPr lang="ja-JP" altLang="en-US" dirty="0"/>
              <a:t>講演動画 </a:t>
            </a:r>
            <a:r>
              <a:rPr lang="en-US" altLang="ja-JP" dirty="0">
                <a:hlinkClick r:id="rId7"/>
              </a:rPr>
              <a:t>http://videolectures.net/kdd2010_abe_odcucrl/</a:t>
            </a:r>
            <a:r>
              <a:rPr lang="en-US" altLang="ja-JP" dirty="0"/>
              <a:t>)</a:t>
            </a:r>
            <a:endParaRPr kumimoji="1" lang="ja-JP" altLang="en-US" dirty="0"/>
          </a:p>
        </p:txBody>
      </p:sp>
    </p:spTree>
    <p:extLst>
      <p:ext uri="{BB962C8B-B14F-4D97-AF65-F5344CB8AC3E}">
        <p14:creationId xmlns:p14="http://schemas.microsoft.com/office/powerpoint/2010/main" val="997276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Policy based</a:t>
            </a:r>
            <a:endParaRPr kumimoji="1" lang="ja-JP" altLang="en-US" dirty="0"/>
          </a:p>
        </p:txBody>
      </p:sp>
      <p:sp>
        <p:nvSpPr>
          <p:cNvPr id="3" name="Content Placeholder 2"/>
          <p:cNvSpPr>
            <a:spLocks noGrp="1"/>
          </p:cNvSpPr>
          <p:nvPr>
            <p:ph idx="1"/>
          </p:nvPr>
        </p:nvSpPr>
        <p:spPr/>
        <p:txBody>
          <a:bodyPr/>
          <a:lstStyle/>
          <a:p>
            <a:r>
              <a:rPr lang="en-US" altLang="ja-JP" dirty="0" smtClean="0"/>
              <a:t>Advantages:</a:t>
            </a:r>
          </a:p>
          <a:p>
            <a:pPr lvl="1"/>
            <a:r>
              <a:rPr lang="en-US" altLang="ja-JP" dirty="0" smtClean="0"/>
              <a:t>Better </a:t>
            </a:r>
            <a:r>
              <a:rPr lang="en-US" altLang="ja-JP" dirty="0"/>
              <a:t>convergence properties </a:t>
            </a:r>
            <a:endParaRPr lang="en-US" altLang="ja-JP" dirty="0" smtClean="0"/>
          </a:p>
          <a:p>
            <a:pPr lvl="1"/>
            <a:r>
              <a:rPr lang="en-US" altLang="ja-JP" dirty="0" smtClean="0"/>
              <a:t>Effective </a:t>
            </a:r>
            <a:r>
              <a:rPr lang="en-US" altLang="ja-JP" dirty="0"/>
              <a:t>in high–dimensional or continuous action </a:t>
            </a:r>
            <a:r>
              <a:rPr lang="en-US" altLang="ja-JP" dirty="0" smtClean="0"/>
              <a:t>spaces</a:t>
            </a:r>
          </a:p>
          <a:p>
            <a:pPr lvl="1"/>
            <a:r>
              <a:rPr lang="en-US" altLang="ja-JP" dirty="0" smtClean="0"/>
              <a:t>Can </a:t>
            </a:r>
            <a:r>
              <a:rPr lang="en-US" altLang="ja-JP" dirty="0"/>
              <a:t>benefit from demonstrations </a:t>
            </a:r>
            <a:endParaRPr lang="en-US" altLang="ja-JP" dirty="0" smtClean="0"/>
          </a:p>
          <a:p>
            <a:pPr lvl="1"/>
            <a:r>
              <a:rPr lang="en-US" altLang="ja-JP" dirty="0" smtClean="0"/>
              <a:t>Policy </a:t>
            </a:r>
            <a:r>
              <a:rPr lang="en-US" altLang="ja-JP" dirty="0"/>
              <a:t>subspace can be chosen according to the task </a:t>
            </a:r>
            <a:endParaRPr lang="en-US" altLang="ja-JP" dirty="0" smtClean="0"/>
          </a:p>
          <a:p>
            <a:pPr lvl="1"/>
            <a:r>
              <a:rPr lang="en-US" altLang="ja-JP" dirty="0" smtClean="0"/>
              <a:t>Exploration </a:t>
            </a:r>
            <a:r>
              <a:rPr lang="en-US" altLang="ja-JP" dirty="0"/>
              <a:t>can be directly controlled </a:t>
            </a:r>
            <a:endParaRPr lang="en-US" altLang="ja-JP" dirty="0" smtClean="0"/>
          </a:p>
          <a:p>
            <a:pPr lvl="1"/>
            <a:r>
              <a:rPr lang="en-US" altLang="ja-JP" dirty="0" smtClean="0"/>
              <a:t>Can </a:t>
            </a:r>
            <a:r>
              <a:rPr lang="en-US" altLang="ja-JP" dirty="0"/>
              <a:t>learn stochastic policies </a:t>
            </a:r>
            <a:endParaRPr lang="en-US" altLang="ja-JP" dirty="0" smtClean="0"/>
          </a:p>
          <a:p>
            <a:r>
              <a:rPr lang="en-US" altLang="ja-JP" dirty="0" smtClean="0"/>
              <a:t>Disadvantages</a:t>
            </a:r>
            <a:r>
              <a:rPr lang="en-US" altLang="ja-JP" dirty="0"/>
              <a:t>: </a:t>
            </a:r>
            <a:endParaRPr lang="en-US" altLang="ja-JP" dirty="0" smtClean="0"/>
          </a:p>
          <a:p>
            <a:pPr lvl="1"/>
            <a:r>
              <a:rPr lang="en-US" altLang="ja-JP" dirty="0" smtClean="0"/>
              <a:t>Typically </a:t>
            </a:r>
            <a:r>
              <a:rPr lang="en-US" altLang="ja-JP" dirty="0"/>
              <a:t>converge to a local rather than a global optimum </a:t>
            </a:r>
            <a:endParaRPr lang="en-US" altLang="ja-JP" dirty="0" smtClean="0"/>
          </a:p>
          <a:p>
            <a:pPr lvl="1"/>
            <a:r>
              <a:rPr lang="en-US" altLang="ja-JP" dirty="0" smtClean="0"/>
              <a:t>Evaluating </a:t>
            </a:r>
            <a:r>
              <a:rPr lang="en-US" altLang="ja-JP" dirty="0"/>
              <a:t>a policy is typically inefficient and high variance</a:t>
            </a:r>
            <a:endParaRPr kumimoji="1" lang="ja-JP" altLang="en-US" dirty="0"/>
          </a:p>
        </p:txBody>
      </p:sp>
    </p:spTree>
    <p:extLst>
      <p:ext uri="{BB962C8B-B14F-4D97-AF65-F5344CB8AC3E}">
        <p14:creationId xmlns:p14="http://schemas.microsoft.com/office/powerpoint/2010/main" val="907358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Policy Search </a:t>
            </a:r>
            <a:endParaRPr kumimoji="1" lang="ja-JP" altLang="en-US" dirty="0"/>
          </a:p>
        </p:txBody>
      </p:sp>
      <p:sp>
        <p:nvSpPr>
          <p:cNvPr id="3" name="Content Placeholder 2"/>
          <p:cNvSpPr>
            <a:spLocks noGrp="1"/>
          </p:cNvSpPr>
          <p:nvPr>
            <p:ph idx="1"/>
          </p:nvPr>
        </p:nvSpPr>
        <p:spPr/>
        <p:txBody>
          <a:bodyPr>
            <a:normAutofit lnSpcReduction="10000"/>
          </a:bodyPr>
          <a:lstStyle/>
          <a:p>
            <a:r>
              <a:rPr lang="en-US" altLang="ja-JP" dirty="0"/>
              <a:t>Model-Free </a:t>
            </a:r>
            <a:r>
              <a:rPr lang="en-US" altLang="ja-JP" dirty="0" smtClean="0"/>
              <a:t>Policy </a:t>
            </a:r>
            <a:r>
              <a:rPr lang="en-US" altLang="ja-JP" dirty="0"/>
              <a:t>Search </a:t>
            </a:r>
            <a:r>
              <a:rPr lang="en-US" altLang="ja-JP" dirty="0" smtClean="0"/>
              <a:t>Methods</a:t>
            </a:r>
          </a:p>
          <a:p>
            <a:pPr lvl="1"/>
            <a:r>
              <a:rPr lang="en-US" altLang="ja-JP" dirty="0" smtClean="0"/>
              <a:t>Policy Gradients</a:t>
            </a:r>
          </a:p>
          <a:p>
            <a:pPr lvl="2"/>
            <a:r>
              <a:rPr lang="en-US" altLang="ja-JP" dirty="0" smtClean="0"/>
              <a:t>Likelihood </a:t>
            </a:r>
            <a:r>
              <a:rPr lang="en-US" altLang="ja-JP" dirty="0"/>
              <a:t>Gradients:  </a:t>
            </a:r>
            <a:r>
              <a:rPr lang="en-US" altLang="ja-JP" dirty="0" smtClean="0"/>
              <a:t>REINFORCE </a:t>
            </a:r>
            <a:r>
              <a:rPr lang="en-US" altLang="ja-JP" dirty="0"/>
              <a:t>[Williams, </a:t>
            </a:r>
            <a:r>
              <a:rPr lang="en-US" altLang="ja-JP" dirty="0" smtClean="0"/>
              <a:t>1992], PGPE </a:t>
            </a:r>
            <a:r>
              <a:rPr lang="en-US" altLang="ja-JP" dirty="0"/>
              <a:t>[</a:t>
            </a:r>
            <a:r>
              <a:rPr lang="en-US" altLang="ja-JP" dirty="0" err="1"/>
              <a:t>Rückstiess</a:t>
            </a:r>
            <a:r>
              <a:rPr lang="en-US" altLang="ja-JP" dirty="0"/>
              <a:t> et al, 2009] </a:t>
            </a:r>
            <a:endParaRPr lang="en-US" altLang="ja-JP" dirty="0" smtClean="0"/>
          </a:p>
          <a:p>
            <a:pPr lvl="2"/>
            <a:r>
              <a:rPr lang="en-US" altLang="ja-JP" dirty="0" smtClean="0"/>
              <a:t>Natural </a:t>
            </a:r>
            <a:r>
              <a:rPr lang="en-US" altLang="ja-JP" dirty="0"/>
              <a:t>Gradients:  </a:t>
            </a:r>
            <a:r>
              <a:rPr lang="en-US" altLang="ja-JP" dirty="0" smtClean="0"/>
              <a:t>episodic </a:t>
            </a:r>
            <a:r>
              <a:rPr lang="en-US" altLang="ja-JP" dirty="0"/>
              <a:t>Natural Actor Critic (</a:t>
            </a:r>
            <a:r>
              <a:rPr lang="en-US" altLang="ja-JP" dirty="0" err="1"/>
              <a:t>eNAC</a:t>
            </a:r>
            <a:r>
              <a:rPr lang="en-US" altLang="ja-JP" dirty="0"/>
              <a:t>), [Peters &amp; </a:t>
            </a:r>
            <a:r>
              <a:rPr lang="en-US" altLang="ja-JP" dirty="0" err="1"/>
              <a:t>Schaal</a:t>
            </a:r>
            <a:r>
              <a:rPr lang="en-US" altLang="ja-JP" dirty="0"/>
              <a:t>, 2006] </a:t>
            </a:r>
            <a:endParaRPr lang="en-US" altLang="ja-JP" dirty="0" smtClean="0"/>
          </a:p>
          <a:p>
            <a:pPr lvl="1"/>
            <a:r>
              <a:rPr lang="en-US" altLang="ja-JP" dirty="0" smtClean="0"/>
              <a:t>Weighted </a:t>
            </a:r>
            <a:r>
              <a:rPr lang="en-US" altLang="ja-JP" dirty="0"/>
              <a:t>Maximum Likelihood Approaches </a:t>
            </a:r>
          </a:p>
          <a:p>
            <a:pPr lvl="2"/>
            <a:r>
              <a:rPr lang="en-US" altLang="ja-JP" dirty="0" smtClean="0"/>
              <a:t>Success-Matching </a:t>
            </a:r>
            <a:r>
              <a:rPr lang="en-US" altLang="ja-JP" dirty="0"/>
              <a:t>Principle [</a:t>
            </a:r>
            <a:r>
              <a:rPr lang="en-US" altLang="ja-JP" dirty="0" err="1"/>
              <a:t>Kober</a:t>
            </a:r>
            <a:r>
              <a:rPr lang="en-US" altLang="ja-JP" dirty="0"/>
              <a:t> &amp; Peters, 2006] </a:t>
            </a:r>
            <a:endParaRPr lang="en-US" altLang="ja-JP" dirty="0" smtClean="0"/>
          </a:p>
          <a:p>
            <a:pPr lvl="2"/>
            <a:r>
              <a:rPr lang="en-US" altLang="ja-JP" dirty="0" smtClean="0"/>
              <a:t>Information </a:t>
            </a:r>
            <a:r>
              <a:rPr lang="en-US" altLang="ja-JP" dirty="0"/>
              <a:t>Theoretic Methods [Daniel, Neumann &amp; Peters, 2012] </a:t>
            </a:r>
            <a:endParaRPr lang="en-US" altLang="ja-JP" dirty="0" smtClean="0"/>
          </a:p>
          <a:p>
            <a:pPr lvl="1"/>
            <a:r>
              <a:rPr lang="en-US" altLang="ja-JP" dirty="0" smtClean="0"/>
              <a:t>Extensions</a:t>
            </a:r>
            <a:r>
              <a:rPr lang="en-US" altLang="ja-JP" dirty="0"/>
              <a:t>: </a:t>
            </a:r>
          </a:p>
          <a:p>
            <a:pPr lvl="2"/>
            <a:r>
              <a:rPr lang="en-US" altLang="ja-JP" dirty="0" smtClean="0"/>
              <a:t>Contextual </a:t>
            </a:r>
            <a:r>
              <a:rPr lang="en-US" altLang="ja-JP" dirty="0"/>
              <a:t>and Hierarchical Policy Search </a:t>
            </a:r>
            <a:endParaRPr lang="en-US" altLang="ja-JP" dirty="0" smtClean="0"/>
          </a:p>
          <a:p>
            <a:r>
              <a:rPr lang="en-US" altLang="ja-JP" dirty="0" smtClean="0"/>
              <a:t>Model-Based </a:t>
            </a:r>
            <a:r>
              <a:rPr lang="en-US" altLang="ja-JP" dirty="0"/>
              <a:t>Policy Search Methods </a:t>
            </a:r>
            <a:endParaRPr lang="en-US" altLang="ja-JP" dirty="0" smtClean="0"/>
          </a:p>
          <a:p>
            <a:pPr lvl="1"/>
            <a:r>
              <a:rPr lang="en-US" altLang="ja-JP" dirty="0" smtClean="0"/>
              <a:t>Greedy </a:t>
            </a:r>
            <a:r>
              <a:rPr lang="en-US" altLang="ja-JP" dirty="0"/>
              <a:t>Updates:  </a:t>
            </a:r>
            <a:r>
              <a:rPr lang="en-US" altLang="ja-JP" dirty="0" smtClean="0"/>
              <a:t>PILCO </a:t>
            </a:r>
            <a:r>
              <a:rPr lang="en-US" altLang="ja-JP" dirty="0"/>
              <a:t>[</a:t>
            </a:r>
            <a:r>
              <a:rPr lang="en-US" altLang="ja-JP" dirty="0" err="1"/>
              <a:t>Deisenroth</a:t>
            </a:r>
            <a:r>
              <a:rPr lang="en-US" altLang="ja-JP" dirty="0"/>
              <a:t> &amp; Rasmussen, 2011] </a:t>
            </a:r>
            <a:endParaRPr lang="en-US" altLang="ja-JP" dirty="0" smtClean="0"/>
          </a:p>
          <a:p>
            <a:pPr lvl="1"/>
            <a:r>
              <a:rPr lang="en-US" altLang="ja-JP" dirty="0" smtClean="0"/>
              <a:t>Bounded </a:t>
            </a:r>
            <a:r>
              <a:rPr lang="en-US" altLang="ja-JP" dirty="0"/>
              <a:t>Updates:  </a:t>
            </a:r>
            <a:r>
              <a:rPr lang="en-US" altLang="ja-JP" dirty="0" smtClean="0"/>
              <a:t>Model-Based </a:t>
            </a:r>
            <a:r>
              <a:rPr lang="en-US" altLang="ja-JP" dirty="0"/>
              <a:t>REPS [Peters at al., </a:t>
            </a:r>
            <a:r>
              <a:rPr lang="en-US" altLang="ja-JP" dirty="0" smtClean="0"/>
              <a:t>2010] Guided </a:t>
            </a:r>
            <a:r>
              <a:rPr lang="en-US" altLang="ja-JP" dirty="0"/>
              <a:t>Policy Search by Trajectory Optimization [Levine &amp; </a:t>
            </a:r>
            <a:r>
              <a:rPr lang="en-US" altLang="ja-JP" dirty="0" err="1"/>
              <a:t>Koltun</a:t>
            </a:r>
            <a:r>
              <a:rPr lang="en-US" altLang="ja-JP" dirty="0"/>
              <a:t>, 2010]</a:t>
            </a:r>
            <a:endParaRPr kumimoji="1" lang="ja-JP" altLang="en-US" dirty="0"/>
          </a:p>
        </p:txBody>
      </p:sp>
    </p:spTree>
    <p:extLst>
      <p:ext uri="{BB962C8B-B14F-4D97-AF65-F5344CB8AC3E}">
        <p14:creationId xmlns:p14="http://schemas.microsoft.com/office/powerpoint/2010/main" val="2391161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Model-Free vs Model-Based</a:t>
            </a:r>
            <a:endParaRPr kumimoji="1" lang="ja-JP" altLang="en-US" dirty="0"/>
          </a:p>
        </p:txBody>
      </p:sp>
      <p:pic>
        <p:nvPicPr>
          <p:cNvPr id="6" name="Picture 5"/>
          <p:cNvPicPr>
            <a:picLocks noChangeAspect="1"/>
          </p:cNvPicPr>
          <p:nvPr/>
        </p:nvPicPr>
        <p:blipFill>
          <a:blip r:embed="rId2"/>
          <a:stretch>
            <a:fillRect/>
          </a:stretch>
        </p:blipFill>
        <p:spPr>
          <a:xfrm>
            <a:off x="1313814" y="1358557"/>
            <a:ext cx="9404985" cy="4897977"/>
          </a:xfrm>
          <a:prstGeom prst="rect">
            <a:avLst/>
          </a:prstGeom>
        </p:spPr>
      </p:pic>
    </p:spTree>
    <p:extLst>
      <p:ext uri="{BB962C8B-B14F-4D97-AF65-F5344CB8AC3E}">
        <p14:creationId xmlns:p14="http://schemas.microsoft.com/office/powerpoint/2010/main" val="15872375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What is RL</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9980" y="1383957"/>
                <a:ext cx="10535920" cy="4485137"/>
              </a:xfrm>
            </p:spPr>
            <p:txBody>
              <a:bodyPr>
                <a:normAutofit/>
              </a:bodyPr>
              <a:lstStyle/>
              <a:p>
                <a:endParaRPr lang="en-US" altLang="ja-JP" sz="2400" dirty="0" smtClean="0"/>
              </a:p>
              <a:p>
                <a:r>
                  <a:rPr lang="en-US" altLang="ja-JP" dirty="0" smtClean="0"/>
                  <a:t>At each Time </a:t>
                </a:r>
                <a:r>
                  <a:rPr lang="en-US" altLang="ja-JP" dirty="0" smtClean="0"/>
                  <a:t>Step </a:t>
                </a:r>
                <a14:m>
                  <m:oMath xmlns:m="http://schemas.openxmlformats.org/officeDocument/2006/math">
                    <m:r>
                      <a:rPr lang="en-US" altLang="ja-JP" i="1">
                        <a:latin typeface="Cambria Math" charset="0"/>
                      </a:rPr>
                      <m:t>𝑡</m:t>
                    </m:r>
                    <m:r>
                      <a:rPr lang="en-US" altLang="ja-JP" i="1">
                        <a:latin typeface="Cambria Math" charset="0"/>
                      </a:rPr>
                      <m:t>=0, 1,…</m:t>
                    </m:r>
                  </m:oMath>
                </a14:m>
                <a:r>
                  <a:rPr lang="en-US" altLang="ja-JP" dirty="0"/>
                  <a:t> </a:t>
                </a:r>
              </a:p>
              <a:p>
                <a:pPr marL="580068" lvl="1" indent="-342900">
                  <a:buFont typeface="+mj-lt"/>
                  <a:buAutoNum type="arabicPeriod"/>
                </a:pPr>
                <a:r>
                  <a:rPr lang="en-US" altLang="ja-JP" sz="2000" dirty="0" smtClean="0"/>
                  <a:t>Agent observe</a:t>
                </a:r>
                <a14:m>
                  <m:oMath xmlns:m="http://schemas.openxmlformats.org/officeDocument/2006/math">
                    <m:r>
                      <a:rPr lang="en-US" altLang="ja-JP" sz="2000">
                        <a:latin typeface="Cambria Math" charset="0"/>
                      </a:rPr>
                      <m:t> </m:t>
                    </m:r>
                    <m:sSub>
                      <m:sSubPr>
                        <m:ctrlPr>
                          <a:rPr lang="en-US" altLang="ja-JP" sz="2000" b="0" i="1" smtClean="0">
                            <a:latin typeface="Cambria Math" charset="0"/>
                          </a:rPr>
                        </m:ctrlPr>
                      </m:sSubPr>
                      <m:e>
                        <m:r>
                          <a:rPr lang="en-US" altLang="ja-JP" sz="2000" b="0" i="1" smtClean="0">
                            <a:latin typeface="Cambria Math" charset="0"/>
                          </a:rPr>
                          <m:t>𝑠</m:t>
                        </m:r>
                      </m:e>
                      <m:sub>
                        <m:r>
                          <a:rPr lang="en-US" altLang="ja-JP" sz="2000" b="0" i="1" smtClean="0">
                            <a:latin typeface="Cambria Math" charset="0"/>
                          </a:rPr>
                          <m:t>𝑡</m:t>
                        </m:r>
                      </m:sub>
                    </m:sSub>
                    <m:r>
                      <a:rPr lang="en-US" altLang="ja-JP" sz="2000" b="0" i="1" smtClean="0">
                        <a:latin typeface="Cambria Math" charset="0"/>
                      </a:rPr>
                      <m:t>∈</m:t>
                    </m:r>
                    <m:r>
                      <a:rPr lang="en-US" altLang="ja-JP" sz="2000" b="0" i="1" smtClean="0">
                        <a:latin typeface="Cambria Math" charset="0"/>
                      </a:rPr>
                      <m:t>𝑆</m:t>
                    </m:r>
                  </m:oMath>
                </a14:m>
                <a:r>
                  <a:rPr lang="en-US" altLang="ja-JP" sz="2000" dirty="0" smtClean="0"/>
                  <a:t> </a:t>
                </a:r>
                <a:endParaRPr lang="en-US" altLang="ja-JP" sz="2000" dirty="0"/>
              </a:p>
              <a:p>
                <a:pPr marL="580068" lvl="1" indent="-342900">
                  <a:buFont typeface="+mj-lt"/>
                  <a:buAutoNum type="arabicPeriod"/>
                </a:pPr>
                <a:endParaRPr lang="en-US" altLang="ja-JP" sz="20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9980" y="1383957"/>
                <a:ext cx="10535920" cy="4485137"/>
              </a:xfrm>
              <a:blipFill rotWithShape="0">
                <a:blip r:embed="rId3"/>
                <a:stretch>
                  <a:fillRect/>
                </a:stretch>
              </a:blipFill>
            </p:spPr>
            <p:txBody>
              <a:bodyPr/>
              <a:lstStyle/>
              <a:p>
                <a:r>
                  <a:rPr lang="ja-JP" altLang="en-US">
                    <a:noFill/>
                  </a:rPr>
                  <a:t> </a:t>
                </a:r>
              </a:p>
            </p:txBody>
          </p:sp>
        </mc:Fallback>
      </mc:AlternateContent>
      <p:sp>
        <p:nvSpPr>
          <p:cNvPr id="5" name="Rounded Rectangle 4"/>
          <p:cNvSpPr/>
          <p:nvPr/>
        </p:nvSpPr>
        <p:spPr>
          <a:xfrm>
            <a:off x="8331200" y="1383957"/>
            <a:ext cx="3517900" cy="157514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TextBox 5"/>
          <p:cNvSpPr txBox="1"/>
          <p:nvPr/>
        </p:nvSpPr>
        <p:spPr>
          <a:xfrm>
            <a:off x="8432800" y="1411068"/>
            <a:ext cx="2055050" cy="523220"/>
          </a:xfrm>
          <a:prstGeom prst="rect">
            <a:avLst/>
          </a:prstGeom>
          <a:noFill/>
        </p:spPr>
        <p:txBody>
          <a:bodyPr wrap="none" rtlCol="0">
            <a:spAutoFit/>
          </a:bodyPr>
          <a:lstStyle/>
          <a:p>
            <a:r>
              <a:rPr kumimoji="1" lang="en-US" altLang="ja-JP" sz="2800" dirty="0" smtClean="0">
                <a:solidFill>
                  <a:schemeClr val="bg1"/>
                </a:solidFill>
              </a:rPr>
              <a:t>Environment</a:t>
            </a:r>
            <a:endParaRPr kumimoji="1" lang="ja-JP" altLang="en-US" sz="2800" dirty="0">
              <a:solidFill>
                <a:schemeClr val="bg1"/>
              </a:solidFill>
            </a:endParaRPr>
          </a:p>
        </p:txBody>
      </p:sp>
      <p:sp>
        <p:nvSpPr>
          <p:cNvPr id="7" name="Rounded Rectangle 6"/>
          <p:cNvSpPr/>
          <p:nvPr/>
        </p:nvSpPr>
        <p:spPr>
          <a:xfrm>
            <a:off x="8331200" y="4281251"/>
            <a:ext cx="3517900" cy="158784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FF00"/>
              </a:solidFill>
            </a:endParaRPr>
          </a:p>
        </p:txBody>
      </p:sp>
      <p:sp>
        <p:nvSpPr>
          <p:cNvPr id="17" name="Oval 16"/>
          <p:cNvSpPr/>
          <p:nvPr/>
        </p:nvSpPr>
        <p:spPr>
          <a:xfrm>
            <a:off x="9118470" y="2171528"/>
            <a:ext cx="533529" cy="533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a:t>
            </a:r>
            <a:endParaRPr kumimoji="1" lang="ja-JP" altLang="en-US" dirty="0"/>
          </a:p>
        </p:txBody>
      </p:sp>
      <mc:AlternateContent xmlns:mc="http://schemas.openxmlformats.org/markup-compatibility/2006" xmlns:a14="http://schemas.microsoft.com/office/drawing/2010/main">
        <mc:Choice Requires="a14">
          <p:sp>
            <p:nvSpPr>
              <p:cNvPr id="21" name="Decision 20"/>
              <p:cNvSpPr/>
              <p:nvPr/>
            </p:nvSpPr>
            <p:spPr>
              <a:xfrm>
                <a:off x="8747554" y="4622336"/>
                <a:ext cx="1350768" cy="67434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r>
                      <a:rPr kumimoji="1" lang="en-US" altLang="ja-JP" b="0" i="1" smtClean="0">
                        <a:latin typeface="Cambria Math" charset="0"/>
                      </a:rPr>
                      <m:t>𝜋</m:t>
                    </m:r>
                  </m:oMath>
                </a14:m>
                <a:r>
                  <a:rPr kumimoji="1" lang="en-US" altLang="ja-JP" dirty="0" smtClean="0"/>
                  <a:t>(s)</a:t>
                </a:r>
                <a:endParaRPr kumimoji="1" lang="ja-JP" altLang="en-US" dirty="0"/>
              </a:p>
            </p:txBody>
          </p:sp>
        </mc:Choice>
        <mc:Fallback xmlns="">
          <p:sp>
            <p:nvSpPr>
              <p:cNvPr id="21" name="Decision 20"/>
              <p:cNvSpPr>
                <a:spLocks noRot="1" noChangeAspect="1" noMove="1" noResize="1" noEditPoints="1" noAdjustHandles="1" noChangeArrowheads="1" noChangeShapeType="1" noTextEdit="1"/>
              </p:cNvSpPr>
              <p:nvPr/>
            </p:nvSpPr>
            <p:spPr>
              <a:xfrm>
                <a:off x="8747554" y="4622336"/>
                <a:ext cx="1350768" cy="674345"/>
              </a:xfrm>
              <a:prstGeom prst="flowChartDecision">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Decision 22"/>
              <p:cNvSpPr/>
              <p:nvPr/>
            </p:nvSpPr>
            <p:spPr>
              <a:xfrm>
                <a:off x="10129548" y="4596304"/>
                <a:ext cx="1640371" cy="72371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𝑉</m:t>
                      </m:r>
                      <m:d>
                        <m:dPr>
                          <m:ctrlPr>
                            <a:rPr kumimoji="1" lang="en-US" altLang="ja-JP" b="0" i="1" smtClean="0">
                              <a:latin typeface="Cambria Math" charset="0"/>
                            </a:rPr>
                          </m:ctrlPr>
                        </m:dPr>
                        <m:e>
                          <m:r>
                            <a:rPr kumimoji="1" lang="en-US" altLang="ja-JP" b="0" i="1" smtClean="0">
                              <a:latin typeface="Cambria Math" charset="0"/>
                            </a:rPr>
                            <m:t>𝑠</m:t>
                          </m:r>
                        </m:e>
                      </m:d>
                      <m:r>
                        <a:rPr kumimoji="1" lang="en-US" altLang="ja-JP" b="0" i="1" smtClean="0">
                          <a:latin typeface="Cambria Math" charset="0"/>
                        </a:rPr>
                        <m:t>, </m:t>
                      </m:r>
                      <m:r>
                        <a:rPr kumimoji="1" lang="en-US" altLang="ja-JP" b="0" i="1" smtClean="0">
                          <a:latin typeface="Cambria Math" charset="0"/>
                        </a:rPr>
                        <m:t>𝑄</m:t>
                      </m:r>
                      <m:r>
                        <a:rPr kumimoji="1" lang="en-US" altLang="ja-JP" b="0" i="1" smtClean="0">
                          <a:latin typeface="Cambria Math" charset="0"/>
                        </a:rPr>
                        <m:t>(</m:t>
                      </m:r>
                      <m:r>
                        <a:rPr kumimoji="1" lang="en-US" altLang="ja-JP" b="0" i="1" smtClean="0">
                          <a:latin typeface="Cambria Math" charset="0"/>
                        </a:rPr>
                        <m:t>𝑠</m:t>
                      </m:r>
                      <m:r>
                        <a:rPr kumimoji="1" lang="en-US" altLang="ja-JP" b="0" i="1" smtClean="0">
                          <a:latin typeface="Cambria Math" charset="0"/>
                        </a:rPr>
                        <m:t>,</m:t>
                      </m:r>
                      <m:r>
                        <a:rPr kumimoji="1" lang="en-US" altLang="ja-JP" b="0" i="1" smtClean="0">
                          <a:latin typeface="Cambria Math" charset="0"/>
                        </a:rPr>
                        <m:t>𝑎</m:t>
                      </m:r>
                      <m:r>
                        <a:rPr kumimoji="1" lang="en-US" altLang="ja-JP" b="0" i="1" smtClean="0">
                          <a:latin typeface="Cambria Math" charset="0"/>
                        </a:rPr>
                        <m:t>)</m:t>
                      </m:r>
                    </m:oMath>
                  </m:oMathPara>
                </a14:m>
                <a:endParaRPr kumimoji="1" lang="ja-JP" altLang="en-US" dirty="0"/>
              </a:p>
            </p:txBody>
          </p:sp>
        </mc:Choice>
        <mc:Fallback xmlns="">
          <p:sp>
            <p:nvSpPr>
              <p:cNvPr id="23" name="Decision 22"/>
              <p:cNvSpPr>
                <a:spLocks noRot="1" noChangeAspect="1" noMove="1" noResize="1" noEditPoints="1" noAdjustHandles="1" noChangeArrowheads="1" noChangeShapeType="1" noTextEdit="1"/>
              </p:cNvSpPr>
              <p:nvPr/>
            </p:nvSpPr>
            <p:spPr>
              <a:xfrm>
                <a:off x="10129548" y="4596304"/>
                <a:ext cx="1640371" cy="723715"/>
              </a:xfrm>
              <a:prstGeom prst="flowChartDecision">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8164149" y="3435509"/>
                <a:ext cx="828304" cy="369332"/>
              </a:xfrm>
              <a:prstGeom prst="rect">
                <a:avLst/>
              </a:prstGeom>
              <a:noFill/>
            </p:spPr>
            <p:txBody>
              <a:bodyPr wrap="none" rtlCol="0">
                <a:spAutoFit/>
              </a:bodyPr>
              <a:lstStyle/>
              <a:p>
                <a:r>
                  <a:rPr kumimoji="1" lang="en-US" altLang="ja-JP" dirty="0" smtClean="0"/>
                  <a:t>State </a:t>
                </a:r>
                <a14:m>
                  <m:oMath xmlns:m="http://schemas.openxmlformats.org/officeDocument/2006/math">
                    <m:r>
                      <a:rPr lang="en-US" altLang="ja-JP" b="0" i="1" smtClean="0">
                        <a:latin typeface="Cambria Math" charset="0"/>
                      </a:rPr>
                      <m:t>𝑠</m:t>
                    </m:r>
                  </m:oMath>
                </a14:m>
                <a:endParaRPr kumimoji="1" lang="ja-JP" altLang="en-US" dirty="0"/>
              </a:p>
            </p:txBody>
          </p:sp>
        </mc:Choice>
        <mc:Fallback>
          <p:sp>
            <p:nvSpPr>
              <p:cNvPr id="22" name="TextBox 21"/>
              <p:cNvSpPr txBox="1">
                <a:spLocks noRot="1" noChangeAspect="1" noMove="1" noResize="1" noEditPoints="1" noAdjustHandles="1" noChangeArrowheads="1" noChangeShapeType="1" noTextEdit="1"/>
              </p:cNvSpPr>
              <p:nvPr/>
            </p:nvSpPr>
            <p:spPr>
              <a:xfrm>
                <a:off x="8164149" y="3435509"/>
                <a:ext cx="828304" cy="369332"/>
              </a:xfrm>
              <a:prstGeom prst="rect">
                <a:avLst/>
              </a:prstGeom>
              <a:blipFill rotWithShape="0">
                <a:blip r:embed="rId6"/>
                <a:stretch>
                  <a:fillRect l="-5882" t="-10000" b="-26667"/>
                </a:stretch>
              </a:blipFill>
            </p:spPr>
            <p:txBody>
              <a:bodyPr/>
              <a:lstStyle/>
              <a:p>
                <a:r>
                  <a:rPr lang="ja-JP" altLang="en-US">
                    <a:noFill/>
                  </a:rPr>
                  <a:t> </a:t>
                </a:r>
              </a:p>
            </p:txBody>
          </p:sp>
        </mc:Fallback>
      </mc:AlternateContent>
      <p:sp>
        <p:nvSpPr>
          <p:cNvPr id="27" name="Down Arrow 26"/>
          <p:cNvSpPr/>
          <p:nvPr/>
        </p:nvSpPr>
        <p:spPr>
          <a:xfrm>
            <a:off x="8970027" y="2895181"/>
            <a:ext cx="296886" cy="161655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TextBox 27"/>
          <p:cNvSpPr txBox="1"/>
          <p:nvPr/>
        </p:nvSpPr>
        <p:spPr>
          <a:xfrm>
            <a:off x="10603307" y="5358801"/>
            <a:ext cx="1042593" cy="523220"/>
          </a:xfrm>
          <a:prstGeom prst="rect">
            <a:avLst/>
          </a:prstGeom>
          <a:noFill/>
        </p:spPr>
        <p:txBody>
          <a:bodyPr wrap="none" rtlCol="0">
            <a:spAutoFit/>
          </a:bodyPr>
          <a:lstStyle/>
          <a:p>
            <a:r>
              <a:rPr kumimoji="1" lang="en-US" altLang="ja-JP" sz="2800" smtClean="0">
                <a:solidFill>
                  <a:schemeClr val="bg1"/>
                </a:solidFill>
              </a:rPr>
              <a:t>Agent</a:t>
            </a:r>
            <a:endParaRPr kumimoji="1" lang="ja-JP" altLang="en-US" sz="2800" dirty="0">
              <a:solidFill>
                <a:schemeClr val="bg1"/>
              </a:solidFill>
            </a:endParaRPr>
          </a:p>
        </p:txBody>
      </p:sp>
    </p:spTree>
    <p:extLst>
      <p:ext uri="{BB962C8B-B14F-4D97-AF65-F5344CB8AC3E}">
        <p14:creationId xmlns:p14="http://schemas.microsoft.com/office/powerpoint/2010/main" val="1588695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What is RL</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9980" y="1383957"/>
                <a:ext cx="10535920" cy="4485137"/>
              </a:xfrm>
            </p:spPr>
            <p:txBody>
              <a:bodyPr>
                <a:normAutofit/>
              </a:bodyPr>
              <a:lstStyle/>
              <a:p>
                <a:endParaRPr lang="en-US" altLang="ja-JP" sz="2400" dirty="0" smtClean="0"/>
              </a:p>
              <a:p>
                <a:r>
                  <a:rPr lang="en-US" altLang="ja-JP" dirty="0"/>
                  <a:t>At each Time Step </a:t>
                </a:r>
                <a14:m>
                  <m:oMath xmlns:m="http://schemas.openxmlformats.org/officeDocument/2006/math">
                    <m:r>
                      <a:rPr lang="en-US" altLang="ja-JP" i="1">
                        <a:latin typeface="Cambria Math" charset="0"/>
                      </a:rPr>
                      <m:t>𝑡</m:t>
                    </m:r>
                    <m:r>
                      <a:rPr lang="en-US" altLang="ja-JP" i="1">
                        <a:latin typeface="Cambria Math" charset="0"/>
                      </a:rPr>
                      <m:t>=0, 1,…</m:t>
                    </m:r>
                  </m:oMath>
                </a14:m>
                <a:r>
                  <a:rPr lang="en-US" altLang="ja-JP" dirty="0"/>
                  <a:t> </a:t>
                </a:r>
              </a:p>
              <a:p>
                <a:pPr marL="580068" lvl="1" indent="-342900">
                  <a:buFont typeface="+mj-lt"/>
                  <a:buAutoNum type="arabicPeriod"/>
                </a:pPr>
                <a:r>
                  <a:rPr lang="en-US" altLang="ja-JP" sz="2000" dirty="0"/>
                  <a:t>Agent observe</a:t>
                </a:r>
                <a14:m>
                  <m:oMath xmlns:m="http://schemas.openxmlformats.org/officeDocument/2006/math">
                    <m:r>
                      <a:rPr lang="en-US" altLang="ja-JP" sz="2000">
                        <a:latin typeface="Cambria Math" charset="0"/>
                      </a:rPr>
                      <m:t> </m:t>
                    </m:r>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sub>
                    </m:sSub>
                    <m:r>
                      <a:rPr lang="en-US" altLang="ja-JP" sz="2000" i="1">
                        <a:latin typeface="Cambria Math" charset="0"/>
                      </a:rPr>
                      <m:t>∈</m:t>
                    </m:r>
                    <m:r>
                      <a:rPr lang="en-US" altLang="ja-JP" sz="2000" i="1">
                        <a:latin typeface="Cambria Math" charset="0"/>
                      </a:rPr>
                      <m:t>𝑆</m:t>
                    </m:r>
                  </m:oMath>
                </a14:m>
                <a:r>
                  <a:rPr lang="en-US" altLang="ja-JP" sz="2000" dirty="0"/>
                  <a:t> </a:t>
                </a:r>
                <a:endParaRPr lang="en-US" altLang="ja-JP" sz="2000" dirty="0"/>
              </a:p>
              <a:p>
                <a:pPr marL="580068" lvl="1" indent="-342900">
                  <a:buFont typeface="+mj-lt"/>
                  <a:buAutoNum type="arabicPeriod"/>
                </a:pPr>
                <a:r>
                  <a:rPr lang="en-US" altLang="ja-JP" sz="2000" dirty="0" smtClean="0"/>
                  <a:t>Choose action</a:t>
                </a:r>
                <a:r>
                  <a:rPr lang="en-US" altLang="ja-JP" sz="2000" dirty="0"/>
                  <a:t>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𝑎</m:t>
                        </m:r>
                      </m:e>
                      <m:sub>
                        <m:r>
                          <a:rPr lang="en-US" altLang="ja-JP" sz="2000" i="1">
                            <a:latin typeface="Cambria Math" charset="0"/>
                          </a:rPr>
                          <m:t>𝑡</m:t>
                        </m:r>
                      </m:sub>
                    </m:sSub>
                    <m:r>
                      <a:rPr lang="en-US" altLang="ja-JP" sz="2000" i="1">
                        <a:latin typeface="Cambria Math" charset="0"/>
                      </a:rPr>
                      <m:t>∈</m:t>
                    </m:r>
                    <m:r>
                      <a:rPr lang="en-US" altLang="ja-JP" sz="2000" i="1">
                        <a:latin typeface="Cambria Math" charset="0"/>
                      </a:rPr>
                      <m:t>𝐴</m:t>
                    </m:r>
                  </m:oMath>
                </a14:m>
                <a:r>
                  <a:rPr lang="en-US" altLang="ja-JP" sz="2000" dirty="0"/>
                  <a:t> </a:t>
                </a:r>
                <a:r>
                  <a:rPr lang="en-US" altLang="ja-JP" sz="2000" dirty="0" smtClean="0"/>
                  <a:t>conditioned on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sub>
                    </m:sSub>
                  </m:oMath>
                </a14:m>
                <a:r>
                  <a:rPr lang="en-US" altLang="ja-JP" sz="2000" b="0" dirty="0" smtClean="0"/>
                  <a:t> using </a:t>
                </a:r>
                <a14:m>
                  <m:oMath xmlns:m="http://schemas.openxmlformats.org/officeDocument/2006/math">
                    <m:r>
                      <a:rPr lang="en-US" altLang="ja-JP" sz="2000" i="1" smtClean="0">
                        <a:solidFill>
                          <a:schemeClr val="tx1"/>
                        </a:solidFill>
                        <a:latin typeface="Cambria Math" charset="0"/>
                      </a:rPr>
                      <m:t>𝜋</m:t>
                    </m:r>
                    <m:d>
                      <m:dPr>
                        <m:ctrlPr>
                          <a:rPr lang="en-US" altLang="ja-JP" sz="2000" i="1">
                            <a:solidFill>
                              <a:schemeClr val="tx1"/>
                            </a:solidFill>
                            <a:latin typeface="Cambria Math" charset="0"/>
                          </a:rPr>
                        </m:ctrlPr>
                      </m:dPr>
                      <m:e>
                        <m:r>
                          <a:rPr lang="en-US" altLang="ja-JP" sz="2000" i="1">
                            <a:solidFill>
                              <a:schemeClr val="tx1"/>
                            </a:solidFill>
                            <a:latin typeface="Cambria Math" charset="0"/>
                          </a:rPr>
                          <m:t>𝑠</m:t>
                        </m:r>
                      </m:e>
                    </m:d>
                  </m:oMath>
                </a14:m>
                <a:endParaRPr lang="en-US" altLang="ja-JP" sz="2000" b="0" dirty="0" smtClean="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9980" y="1383957"/>
                <a:ext cx="10535920" cy="4485137"/>
              </a:xfrm>
              <a:blipFill rotWithShape="0">
                <a:blip r:embed="rId3"/>
                <a:stretch>
                  <a:fillRect/>
                </a:stretch>
              </a:blipFill>
            </p:spPr>
            <p:txBody>
              <a:bodyPr/>
              <a:lstStyle/>
              <a:p>
                <a:r>
                  <a:rPr lang="ja-JP" altLang="en-US">
                    <a:noFill/>
                  </a:rPr>
                  <a:t> </a:t>
                </a:r>
              </a:p>
            </p:txBody>
          </p:sp>
        </mc:Fallback>
      </mc:AlternateContent>
      <p:sp>
        <p:nvSpPr>
          <p:cNvPr id="5" name="Rounded Rectangle 4"/>
          <p:cNvSpPr/>
          <p:nvPr/>
        </p:nvSpPr>
        <p:spPr>
          <a:xfrm>
            <a:off x="8331200" y="1383957"/>
            <a:ext cx="3517900" cy="157514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Rounded Rectangle 6"/>
          <p:cNvSpPr/>
          <p:nvPr/>
        </p:nvSpPr>
        <p:spPr>
          <a:xfrm>
            <a:off x="8331200" y="4281251"/>
            <a:ext cx="3517900" cy="158784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FF00"/>
              </a:solidFill>
            </a:endParaRPr>
          </a:p>
        </p:txBody>
      </p:sp>
      <p:sp>
        <p:nvSpPr>
          <p:cNvPr id="17" name="Oval 16"/>
          <p:cNvSpPr/>
          <p:nvPr/>
        </p:nvSpPr>
        <p:spPr>
          <a:xfrm>
            <a:off x="9118470" y="2171528"/>
            <a:ext cx="533529" cy="533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a:t>
            </a:r>
            <a:endParaRPr kumimoji="1" lang="ja-JP" altLang="en-US" dirty="0"/>
          </a:p>
        </p:txBody>
      </p:sp>
      <mc:AlternateContent xmlns:mc="http://schemas.openxmlformats.org/markup-compatibility/2006" xmlns:a14="http://schemas.microsoft.com/office/drawing/2010/main">
        <mc:Choice Requires="a14">
          <p:sp>
            <p:nvSpPr>
              <p:cNvPr id="21" name="Decision 20"/>
              <p:cNvSpPr/>
              <p:nvPr/>
            </p:nvSpPr>
            <p:spPr>
              <a:xfrm>
                <a:off x="8747554" y="4622336"/>
                <a:ext cx="1350768" cy="67434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r>
                      <a:rPr kumimoji="1" lang="en-US" altLang="ja-JP" b="0" i="1" smtClean="0">
                        <a:latin typeface="Cambria Math" charset="0"/>
                      </a:rPr>
                      <m:t>𝜋</m:t>
                    </m:r>
                  </m:oMath>
                </a14:m>
                <a:r>
                  <a:rPr kumimoji="1" lang="en-US" altLang="ja-JP" dirty="0" smtClean="0"/>
                  <a:t>(s)</a:t>
                </a:r>
                <a:endParaRPr kumimoji="1" lang="ja-JP" altLang="en-US" dirty="0"/>
              </a:p>
            </p:txBody>
          </p:sp>
        </mc:Choice>
        <mc:Fallback xmlns="">
          <p:sp>
            <p:nvSpPr>
              <p:cNvPr id="21" name="Decision 20"/>
              <p:cNvSpPr>
                <a:spLocks noRot="1" noChangeAspect="1" noMove="1" noResize="1" noEditPoints="1" noAdjustHandles="1" noChangeArrowheads="1" noChangeShapeType="1" noTextEdit="1"/>
              </p:cNvSpPr>
              <p:nvPr/>
            </p:nvSpPr>
            <p:spPr>
              <a:xfrm>
                <a:off x="8747554" y="4622336"/>
                <a:ext cx="1350768" cy="674345"/>
              </a:xfrm>
              <a:prstGeom prst="flowChartDecision">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Decision 22"/>
              <p:cNvSpPr/>
              <p:nvPr/>
            </p:nvSpPr>
            <p:spPr>
              <a:xfrm>
                <a:off x="10129548" y="4596304"/>
                <a:ext cx="1640371" cy="72371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𝑉</m:t>
                      </m:r>
                      <m:d>
                        <m:dPr>
                          <m:ctrlPr>
                            <a:rPr kumimoji="1" lang="en-US" altLang="ja-JP" b="0" i="1" smtClean="0">
                              <a:latin typeface="Cambria Math" charset="0"/>
                            </a:rPr>
                          </m:ctrlPr>
                        </m:dPr>
                        <m:e>
                          <m:r>
                            <a:rPr kumimoji="1" lang="en-US" altLang="ja-JP" b="0" i="1" smtClean="0">
                              <a:latin typeface="Cambria Math" charset="0"/>
                            </a:rPr>
                            <m:t>𝑠</m:t>
                          </m:r>
                        </m:e>
                      </m:d>
                      <m:r>
                        <a:rPr kumimoji="1" lang="en-US" altLang="ja-JP" b="0" i="1" smtClean="0">
                          <a:latin typeface="Cambria Math" charset="0"/>
                        </a:rPr>
                        <m:t>, </m:t>
                      </m:r>
                      <m:r>
                        <a:rPr kumimoji="1" lang="en-US" altLang="ja-JP" b="0" i="1" smtClean="0">
                          <a:latin typeface="Cambria Math" charset="0"/>
                        </a:rPr>
                        <m:t>𝑄</m:t>
                      </m:r>
                      <m:r>
                        <a:rPr kumimoji="1" lang="en-US" altLang="ja-JP" b="0" i="1" smtClean="0">
                          <a:latin typeface="Cambria Math" charset="0"/>
                        </a:rPr>
                        <m:t>(</m:t>
                      </m:r>
                      <m:r>
                        <a:rPr kumimoji="1" lang="en-US" altLang="ja-JP" b="0" i="1" smtClean="0">
                          <a:latin typeface="Cambria Math" charset="0"/>
                        </a:rPr>
                        <m:t>𝑠</m:t>
                      </m:r>
                      <m:r>
                        <a:rPr kumimoji="1" lang="en-US" altLang="ja-JP" b="0" i="1" smtClean="0">
                          <a:latin typeface="Cambria Math" charset="0"/>
                        </a:rPr>
                        <m:t>,</m:t>
                      </m:r>
                      <m:r>
                        <a:rPr kumimoji="1" lang="en-US" altLang="ja-JP" b="0" i="1" smtClean="0">
                          <a:latin typeface="Cambria Math" charset="0"/>
                        </a:rPr>
                        <m:t>𝑎</m:t>
                      </m:r>
                      <m:r>
                        <a:rPr kumimoji="1" lang="en-US" altLang="ja-JP" b="0" i="1" smtClean="0">
                          <a:latin typeface="Cambria Math" charset="0"/>
                        </a:rPr>
                        <m:t>)</m:t>
                      </m:r>
                    </m:oMath>
                  </m:oMathPara>
                </a14:m>
                <a:endParaRPr kumimoji="1" lang="ja-JP" altLang="en-US" dirty="0"/>
              </a:p>
            </p:txBody>
          </p:sp>
        </mc:Choice>
        <mc:Fallback xmlns="">
          <p:sp>
            <p:nvSpPr>
              <p:cNvPr id="23" name="Decision 22"/>
              <p:cNvSpPr>
                <a:spLocks noRot="1" noChangeAspect="1" noMove="1" noResize="1" noEditPoints="1" noAdjustHandles="1" noChangeArrowheads="1" noChangeShapeType="1" noTextEdit="1"/>
              </p:cNvSpPr>
              <p:nvPr/>
            </p:nvSpPr>
            <p:spPr>
              <a:xfrm>
                <a:off x="10129548" y="4596304"/>
                <a:ext cx="1640371" cy="723715"/>
              </a:xfrm>
              <a:prstGeom prst="flowChartDecision">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9608003" y="3397875"/>
                <a:ext cx="996619" cy="369332"/>
              </a:xfrm>
              <a:prstGeom prst="rect">
                <a:avLst/>
              </a:prstGeom>
              <a:noFill/>
            </p:spPr>
            <p:txBody>
              <a:bodyPr wrap="none" rtlCol="0">
                <a:spAutoFit/>
              </a:bodyPr>
              <a:lstStyle/>
              <a:p>
                <a:r>
                  <a:rPr kumimoji="1" lang="en-US" altLang="ja-JP" dirty="0" smtClean="0"/>
                  <a:t>A</a:t>
                </a:r>
                <a14:m>
                  <m:oMath xmlns:m="http://schemas.openxmlformats.org/officeDocument/2006/math">
                    <m:r>
                      <m:rPr>
                        <m:sty m:val="p"/>
                      </m:rPr>
                      <a:rPr lang="en-US" altLang="ja-JP" b="0" i="0" smtClean="0">
                        <a:latin typeface="Cambria Math" charset="0"/>
                      </a:rPr>
                      <m:t>ction</m:t>
                    </m:r>
                    <m:r>
                      <a:rPr lang="en-US" altLang="ja-JP" b="0" i="0" smtClean="0">
                        <a:latin typeface="Cambria Math" charset="0"/>
                      </a:rPr>
                      <m:t> </m:t>
                    </m:r>
                    <m:r>
                      <a:rPr lang="en-US" altLang="ja-JP" i="1">
                        <a:latin typeface="Cambria Math" charset="0"/>
                      </a:rPr>
                      <m:t>𝑎</m:t>
                    </m:r>
                  </m:oMath>
                </a14:m>
                <a:endParaRPr kumimoji="1" lang="ja-JP" altLang="en-US" dirty="0"/>
              </a:p>
            </p:txBody>
          </p:sp>
        </mc:Choice>
        <mc:Fallback>
          <p:sp>
            <p:nvSpPr>
              <p:cNvPr id="15" name="TextBox 14"/>
              <p:cNvSpPr txBox="1">
                <a:spLocks noRot="1" noChangeAspect="1" noMove="1" noResize="1" noEditPoints="1" noAdjustHandles="1" noChangeArrowheads="1" noChangeShapeType="1" noTextEdit="1"/>
              </p:cNvSpPr>
              <p:nvPr/>
            </p:nvSpPr>
            <p:spPr>
              <a:xfrm>
                <a:off x="9608003" y="3397875"/>
                <a:ext cx="996619" cy="369332"/>
              </a:xfrm>
              <a:prstGeom prst="rect">
                <a:avLst/>
              </a:prstGeom>
              <a:blipFill rotWithShape="0">
                <a:blip r:embed="rId6"/>
                <a:stretch>
                  <a:fillRect l="-4878" t="-8197" b="-24590"/>
                </a:stretch>
              </a:blipFill>
            </p:spPr>
            <p:txBody>
              <a:bodyPr/>
              <a:lstStyle/>
              <a:p>
                <a:r>
                  <a:rPr lang="ja-JP" altLang="en-US">
                    <a:noFill/>
                  </a:rPr>
                  <a:t> </a:t>
                </a:r>
              </a:p>
            </p:txBody>
          </p:sp>
        </mc:Fallback>
      </mc:AlternateContent>
      <p:sp>
        <p:nvSpPr>
          <p:cNvPr id="4" name="Up Arrow 3"/>
          <p:cNvSpPr/>
          <p:nvPr/>
        </p:nvSpPr>
        <p:spPr>
          <a:xfrm>
            <a:off x="9369618" y="2815696"/>
            <a:ext cx="276752" cy="15748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Rounded Rectangle 21"/>
              <p:cNvSpPr/>
              <p:nvPr/>
            </p:nvSpPr>
            <p:spPr>
              <a:xfrm>
                <a:off x="2766483" y="3455751"/>
                <a:ext cx="4809973" cy="8255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1"/>
                <a:r>
                  <a:rPr lang="en-US" altLang="ja-JP" dirty="0" smtClean="0"/>
                  <a:t>Agent’s </a:t>
                </a:r>
                <a:r>
                  <a:rPr lang="en-US" altLang="ja-JP" dirty="0" err="1"/>
                  <a:t>behaviour</a:t>
                </a:r>
                <a:r>
                  <a:rPr lang="en-US" altLang="ja-JP" dirty="0"/>
                  <a:t> </a:t>
                </a:r>
                <a:r>
                  <a:rPr lang="en-US" altLang="ja-JP" dirty="0" smtClean="0"/>
                  <a:t>function</a:t>
                </a:r>
              </a:p>
              <a:p>
                <a:pPr lvl="1"/>
                <a:r>
                  <a:rPr lang="en-US" altLang="ja-JP" dirty="0" smtClean="0"/>
                  <a:t>Ma</a:t>
                </a:r>
                <a:r>
                  <a:rPr lang="en-US" altLang="ja-JP" dirty="0" smtClean="0"/>
                  <a:t>pping state to action </a:t>
                </a:r>
                <a14:m>
                  <m:oMath xmlns:m="http://schemas.openxmlformats.org/officeDocument/2006/math">
                    <m:r>
                      <a:rPr lang="en-US" altLang="ja-JP" i="1">
                        <a:latin typeface="Cambria Math" charset="0"/>
                      </a:rPr>
                      <m:t>𝜋</m:t>
                    </m:r>
                    <m:r>
                      <a:rPr lang="en-US" altLang="ja-JP" i="1">
                        <a:latin typeface="Cambria Math" charset="0"/>
                      </a:rPr>
                      <m:t> : </m:t>
                    </m:r>
                    <m:r>
                      <a:rPr lang="en-US" altLang="ja-JP" i="1">
                        <a:latin typeface="Cambria Math" charset="0"/>
                      </a:rPr>
                      <m:t>𝑆</m:t>
                    </m:r>
                    <m:r>
                      <a:rPr lang="en-US" altLang="ja-JP" i="1">
                        <a:latin typeface="Cambria Math" charset="0"/>
                      </a:rPr>
                      <m:t> →</m:t>
                    </m:r>
                    <m:r>
                      <a:rPr lang="en-US" altLang="ja-JP" i="1">
                        <a:latin typeface="Cambria Math" charset="0"/>
                        <a:ea typeface="Cambria Math" charset="0"/>
                        <a:cs typeface="Cambria Math" charset="0"/>
                      </a:rPr>
                      <m:t>𝐴</m:t>
                    </m:r>
                  </m:oMath>
                </a14:m>
                <a:endParaRPr lang="en-US" altLang="ja-JP" dirty="0"/>
              </a:p>
            </p:txBody>
          </p:sp>
        </mc:Choice>
        <mc:Fallback>
          <p:sp>
            <p:nvSpPr>
              <p:cNvPr id="22" name="Rounded Rectangle 21"/>
              <p:cNvSpPr>
                <a:spLocks noRot="1" noChangeAspect="1" noMove="1" noResize="1" noEditPoints="1" noAdjustHandles="1" noChangeArrowheads="1" noChangeShapeType="1" noTextEdit="1"/>
              </p:cNvSpPr>
              <p:nvPr/>
            </p:nvSpPr>
            <p:spPr>
              <a:xfrm>
                <a:off x="2766483" y="3455751"/>
                <a:ext cx="4809973" cy="825500"/>
              </a:xfrm>
              <a:prstGeom prst="round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2733464" y="3205877"/>
                <a:ext cx="1226105" cy="369332"/>
              </a:xfrm>
              <a:prstGeom prst="rect">
                <a:avLst/>
              </a:prstGeom>
              <a:solidFill>
                <a:schemeClr val="bg1"/>
              </a:solidFill>
            </p:spPr>
            <p:txBody>
              <a:bodyPr wrap="none" rtlCol="0">
                <a:spAutoFit/>
              </a:bodyPr>
              <a:lstStyle/>
              <a:p>
                <a:r>
                  <a:rPr lang="en-US" altLang="ja-JP" dirty="0" smtClean="0">
                    <a:solidFill>
                      <a:srgbClr val="FF0000"/>
                    </a:solidFill>
                  </a:rPr>
                  <a:t>Policy </a:t>
                </a:r>
                <a14:m>
                  <m:oMath xmlns:m="http://schemas.openxmlformats.org/officeDocument/2006/math">
                    <m:r>
                      <a:rPr lang="en-US" altLang="ja-JP" i="1">
                        <a:solidFill>
                          <a:srgbClr val="FF0000"/>
                        </a:solidFill>
                        <a:latin typeface="Cambria Math" charset="0"/>
                      </a:rPr>
                      <m:t>𝜋</m:t>
                    </m:r>
                    <m:d>
                      <m:dPr>
                        <m:ctrlPr>
                          <a:rPr lang="en-US" altLang="ja-JP" i="1">
                            <a:solidFill>
                              <a:srgbClr val="FF0000"/>
                            </a:solidFill>
                            <a:latin typeface="Cambria Math" charset="0"/>
                          </a:rPr>
                        </m:ctrlPr>
                      </m:dPr>
                      <m:e>
                        <m:r>
                          <a:rPr lang="en-US" altLang="ja-JP" i="1">
                            <a:solidFill>
                              <a:srgbClr val="FF0000"/>
                            </a:solidFill>
                            <a:latin typeface="Cambria Math" charset="0"/>
                          </a:rPr>
                          <m:t>𝑠</m:t>
                        </m:r>
                      </m:e>
                    </m:d>
                  </m:oMath>
                </a14:m>
                <a:endParaRPr kumimoji="1" lang="ja-JP" altLang="en-US"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2733464" y="3205877"/>
                <a:ext cx="1226105" cy="369332"/>
              </a:xfrm>
              <a:prstGeom prst="rect">
                <a:avLst/>
              </a:prstGeom>
              <a:blipFill rotWithShape="0">
                <a:blip r:embed="rId8"/>
                <a:stretch>
                  <a:fillRect l="-3960" t="-10000" b="-26667"/>
                </a:stretch>
              </a:blipFill>
            </p:spPr>
            <p:txBody>
              <a:bodyPr/>
              <a:lstStyle/>
              <a:p>
                <a:r>
                  <a:rPr lang="ja-JP" altLang="en-US">
                    <a:noFill/>
                  </a:rPr>
                  <a:t> </a:t>
                </a:r>
              </a:p>
            </p:txBody>
          </p:sp>
        </mc:Fallback>
      </mc:AlternateContent>
      <p:sp>
        <p:nvSpPr>
          <p:cNvPr id="27" name="TextBox 26"/>
          <p:cNvSpPr txBox="1"/>
          <p:nvPr/>
        </p:nvSpPr>
        <p:spPr>
          <a:xfrm>
            <a:off x="8432800" y="1411068"/>
            <a:ext cx="2055050" cy="523220"/>
          </a:xfrm>
          <a:prstGeom prst="rect">
            <a:avLst/>
          </a:prstGeom>
          <a:noFill/>
        </p:spPr>
        <p:txBody>
          <a:bodyPr wrap="none" rtlCol="0">
            <a:spAutoFit/>
          </a:bodyPr>
          <a:lstStyle/>
          <a:p>
            <a:r>
              <a:rPr kumimoji="1" lang="en-US" altLang="ja-JP" sz="2800" dirty="0" smtClean="0">
                <a:solidFill>
                  <a:schemeClr val="bg1"/>
                </a:solidFill>
              </a:rPr>
              <a:t>Environment</a:t>
            </a:r>
            <a:endParaRPr kumimoji="1" lang="ja-JP" altLang="en-US" sz="2800" dirty="0">
              <a:solidFill>
                <a:schemeClr val="bg1"/>
              </a:solidFill>
            </a:endParaRPr>
          </a:p>
        </p:txBody>
      </p:sp>
      <p:sp>
        <p:nvSpPr>
          <p:cNvPr id="28" name="TextBox 27"/>
          <p:cNvSpPr txBox="1"/>
          <p:nvPr/>
        </p:nvSpPr>
        <p:spPr>
          <a:xfrm>
            <a:off x="10603307" y="5358801"/>
            <a:ext cx="1042593" cy="523220"/>
          </a:xfrm>
          <a:prstGeom prst="rect">
            <a:avLst/>
          </a:prstGeom>
          <a:noFill/>
        </p:spPr>
        <p:txBody>
          <a:bodyPr wrap="none" rtlCol="0">
            <a:spAutoFit/>
          </a:bodyPr>
          <a:lstStyle/>
          <a:p>
            <a:r>
              <a:rPr kumimoji="1" lang="en-US" altLang="ja-JP" sz="2800" smtClean="0">
                <a:solidFill>
                  <a:schemeClr val="bg1"/>
                </a:solidFill>
              </a:rPr>
              <a:t>Agent</a:t>
            </a:r>
            <a:endParaRPr kumimoji="1" lang="ja-JP" altLang="en-US" sz="2800" dirty="0">
              <a:solidFill>
                <a:schemeClr val="bg1"/>
              </a:solidFill>
            </a:endParaRPr>
          </a:p>
        </p:txBody>
      </p:sp>
    </p:spTree>
    <p:extLst>
      <p:ext uri="{BB962C8B-B14F-4D97-AF65-F5344CB8AC3E}">
        <p14:creationId xmlns:p14="http://schemas.microsoft.com/office/powerpoint/2010/main" val="900205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What is RL</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9980" y="1383957"/>
                <a:ext cx="10535920" cy="4485137"/>
              </a:xfrm>
            </p:spPr>
            <p:txBody>
              <a:bodyPr>
                <a:normAutofit/>
              </a:bodyPr>
              <a:lstStyle/>
              <a:p>
                <a:endParaRPr lang="en-US" altLang="ja-JP" sz="2400" dirty="0" smtClean="0"/>
              </a:p>
              <a:p>
                <a:r>
                  <a:rPr lang="en-US" altLang="ja-JP" dirty="0"/>
                  <a:t>At each Time Step </a:t>
                </a:r>
                <a14:m>
                  <m:oMath xmlns:m="http://schemas.openxmlformats.org/officeDocument/2006/math">
                    <m:r>
                      <a:rPr lang="en-US" altLang="ja-JP" i="1">
                        <a:latin typeface="Cambria Math" charset="0"/>
                      </a:rPr>
                      <m:t>𝑡</m:t>
                    </m:r>
                    <m:r>
                      <a:rPr lang="en-US" altLang="ja-JP" i="1">
                        <a:latin typeface="Cambria Math" charset="0"/>
                      </a:rPr>
                      <m:t>=0, 1,…</m:t>
                    </m:r>
                  </m:oMath>
                </a14:m>
                <a:r>
                  <a:rPr lang="en-US" altLang="ja-JP" dirty="0"/>
                  <a:t> </a:t>
                </a:r>
              </a:p>
              <a:p>
                <a:pPr marL="580068" lvl="1" indent="-342900">
                  <a:buFont typeface="+mj-lt"/>
                  <a:buAutoNum type="arabicPeriod"/>
                </a:pPr>
                <a:r>
                  <a:rPr lang="en-US" altLang="ja-JP" sz="2000" dirty="0"/>
                  <a:t>Agent observe</a:t>
                </a:r>
                <a14:m>
                  <m:oMath xmlns:m="http://schemas.openxmlformats.org/officeDocument/2006/math">
                    <m:r>
                      <a:rPr lang="en-US" altLang="ja-JP" sz="2000">
                        <a:latin typeface="Cambria Math" charset="0"/>
                      </a:rPr>
                      <m:t> </m:t>
                    </m:r>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sub>
                    </m:sSub>
                    <m:r>
                      <a:rPr lang="en-US" altLang="ja-JP" sz="2000" i="1">
                        <a:latin typeface="Cambria Math" charset="0"/>
                      </a:rPr>
                      <m:t>∈</m:t>
                    </m:r>
                    <m:r>
                      <a:rPr lang="en-US" altLang="ja-JP" sz="2000" i="1">
                        <a:latin typeface="Cambria Math" charset="0"/>
                      </a:rPr>
                      <m:t>𝑆</m:t>
                    </m:r>
                  </m:oMath>
                </a14:m>
                <a:r>
                  <a:rPr lang="en-US" altLang="ja-JP" sz="2000" dirty="0"/>
                  <a:t> </a:t>
                </a:r>
              </a:p>
              <a:p>
                <a:pPr marL="580068" lvl="1" indent="-342900">
                  <a:buFont typeface="+mj-lt"/>
                  <a:buAutoNum type="arabicPeriod"/>
                </a:pPr>
                <a:r>
                  <a:rPr lang="en-US" altLang="ja-JP" sz="2000" dirty="0"/>
                  <a:t>Choose action</a:t>
                </a:r>
                <a:r>
                  <a:rPr lang="en-US" altLang="ja-JP" sz="2000" dirty="0"/>
                  <a:t>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𝑎</m:t>
                        </m:r>
                      </m:e>
                      <m:sub>
                        <m:r>
                          <a:rPr lang="en-US" altLang="ja-JP" sz="2000" i="1">
                            <a:latin typeface="Cambria Math" charset="0"/>
                          </a:rPr>
                          <m:t>𝑡</m:t>
                        </m:r>
                      </m:sub>
                    </m:sSub>
                    <m:r>
                      <a:rPr lang="en-US" altLang="ja-JP" sz="2000" i="1">
                        <a:latin typeface="Cambria Math" charset="0"/>
                      </a:rPr>
                      <m:t>∈</m:t>
                    </m:r>
                    <m:r>
                      <a:rPr lang="en-US" altLang="ja-JP" sz="2000" i="1">
                        <a:latin typeface="Cambria Math" charset="0"/>
                      </a:rPr>
                      <m:t>𝐴</m:t>
                    </m:r>
                  </m:oMath>
                </a14:m>
                <a:r>
                  <a:rPr lang="en-US" altLang="ja-JP" sz="2000" dirty="0"/>
                  <a:t> </a:t>
                </a:r>
                <a:r>
                  <a:rPr lang="en-US" altLang="ja-JP" sz="2000" dirty="0"/>
                  <a:t>conditioned on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sub>
                    </m:sSub>
                  </m:oMath>
                </a14:m>
                <a:r>
                  <a:rPr lang="en-US" altLang="ja-JP" sz="2000" dirty="0" smtClean="0"/>
                  <a:t> using </a:t>
                </a:r>
                <a14:m>
                  <m:oMath xmlns:m="http://schemas.openxmlformats.org/officeDocument/2006/math">
                    <m:r>
                      <a:rPr lang="en-US" altLang="ja-JP" sz="2000" i="1">
                        <a:solidFill>
                          <a:schemeClr val="tx1"/>
                        </a:solidFill>
                        <a:latin typeface="Cambria Math" charset="0"/>
                      </a:rPr>
                      <m:t>𝜋</m:t>
                    </m:r>
                    <m:d>
                      <m:dPr>
                        <m:ctrlPr>
                          <a:rPr lang="en-US" altLang="ja-JP" sz="2000" i="1">
                            <a:solidFill>
                              <a:schemeClr val="tx1"/>
                            </a:solidFill>
                            <a:latin typeface="Cambria Math" charset="0"/>
                          </a:rPr>
                        </m:ctrlPr>
                      </m:dPr>
                      <m:e>
                        <m:r>
                          <a:rPr lang="en-US" altLang="ja-JP" sz="2000" i="1">
                            <a:solidFill>
                              <a:schemeClr val="tx1"/>
                            </a:solidFill>
                            <a:latin typeface="Cambria Math" charset="0"/>
                          </a:rPr>
                          <m:t>𝑠</m:t>
                        </m:r>
                      </m:e>
                    </m:d>
                  </m:oMath>
                </a14:m>
                <a:r>
                  <a:rPr lang="en-US" altLang="ja-JP" sz="2000" dirty="0" smtClean="0"/>
                  <a:t> </a:t>
                </a:r>
              </a:p>
              <a:p>
                <a:pPr marL="580068" lvl="1" indent="-342900">
                  <a:buFont typeface="+mj-lt"/>
                  <a:buAutoNum type="arabicPeriod"/>
                </a:pPr>
                <a:r>
                  <a:rPr lang="en-US" altLang="ja-JP" sz="2000" dirty="0" smtClean="0"/>
                  <a:t>Environment change its state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sub>
                    </m:sSub>
                    <m:r>
                      <a:rPr lang="en-US" altLang="ja-JP" sz="2000" b="0" i="1" smtClean="0">
                        <a:latin typeface="Cambria Math" charset="0"/>
                      </a:rPr>
                      <m:t>→</m:t>
                    </m:r>
                    <m:sSub>
                      <m:sSubPr>
                        <m:ctrlPr>
                          <a:rPr lang="en-US" altLang="ja-JP" sz="2000" b="0" i="1" smtClean="0">
                            <a:latin typeface="Cambria Math" charset="0"/>
                          </a:rPr>
                        </m:ctrlPr>
                      </m:sSubPr>
                      <m:e>
                        <m:r>
                          <a:rPr lang="en-US" altLang="ja-JP" sz="2000" b="0" i="1" smtClean="0">
                            <a:latin typeface="Cambria Math" charset="0"/>
                          </a:rPr>
                          <m:t>𝑠</m:t>
                        </m:r>
                      </m:e>
                      <m:sub>
                        <m:r>
                          <a:rPr lang="en-US" altLang="ja-JP" sz="2000" b="0" i="1" smtClean="0">
                            <a:latin typeface="Cambria Math" charset="0"/>
                          </a:rPr>
                          <m:t>𝑡</m:t>
                        </m:r>
                        <m:r>
                          <a:rPr lang="en-US" altLang="ja-JP" sz="2000" b="0" i="1" smtClean="0">
                            <a:latin typeface="Cambria Math" charset="0"/>
                          </a:rPr>
                          <m:t>+1</m:t>
                        </m:r>
                      </m:sub>
                    </m:sSub>
                  </m:oMath>
                </a14:m>
                <a:endParaRPr lang="ja-JP" altLang="en-US" sz="2000"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9980" y="1383957"/>
                <a:ext cx="10535920" cy="4485137"/>
              </a:xfrm>
              <a:blipFill rotWithShape="0">
                <a:blip r:embed="rId2"/>
                <a:stretch>
                  <a:fillRect/>
                </a:stretch>
              </a:blipFill>
            </p:spPr>
            <p:txBody>
              <a:bodyPr/>
              <a:lstStyle/>
              <a:p>
                <a:r>
                  <a:rPr lang="ja-JP" altLang="en-US">
                    <a:noFill/>
                  </a:rPr>
                  <a:t> </a:t>
                </a:r>
              </a:p>
            </p:txBody>
          </p:sp>
        </mc:Fallback>
      </mc:AlternateContent>
      <p:sp>
        <p:nvSpPr>
          <p:cNvPr id="5" name="Rounded Rectangle 4"/>
          <p:cNvSpPr/>
          <p:nvPr/>
        </p:nvSpPr>
        <p:spPr>
          <a:xfrm>
            <a:off x="8331200" y="1383957"/>
            <a:ext cx="3517900" cy="157514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Rounded Rectangle 6"/>
          <p:cNvSpPr/>
          <p:nvPr/>
        </p:nvSpPr>
        <p:spPr>
          <a:xfrm>
            <a:off x="8331200" y="4281251"/>
            <a:ext cx="3517900" cy="158784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FF00"/>
              </a:solidFill>
            </a:endParaRPr>
          </a:p>
        </p:txBody>
      </p:sp>
      <p:sp>
        <p:nvSpPr>
          <p:cNvPr id="17" name="Oval 16"/>
          <p:cNvSpPr/>
          <p:nvPr/>
        </p:nvSpPr>
        <p:spPr>
          <a:xfrm>
            <a:off x="9118470" y="2171528"/>
            <a:ext cx="533529" cy="533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a:t>
            </a:r>
            <a:endParaRPr kumimoji="1" lang="ja-JP" altLang="en-US" dirty="0"/>
          </a:p>
        </p:txBody>
      </p:sp>
      <p:sp>
        <p:nvSpPr>
          <p:cNvPr id="18" name="Oval 17"/>
          <p:cNvSpPr/>
          <p:nvPr/>
        </p:nvSpPr>
        <p:spPr>
          <a:xfrm>
            <a:off x="10331254" y="2158559"/>
            <a:ext cx="533529" cy="533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a:t>
            </a:r>
            <a:endParaRPr kumimoji="1" lang="ja-JP" altLang="en-US" dirty="0"/>
          </a:p>
        </p:txBody>
      </p:sp>
      <mc:AlternateContent xmlns:mc="http://schemas.openxmlformats.org/markup-compatibility/2006" xmlns:a14="http://schemas.microsoft.com/office/drawing/2010/main">
        <mc:Choice Requires="a14">
          <p:sp>
            <p:nvSpPr>
              <p:cNvPr id="21" name="Decision 20"/>
              <p:cNvSpPr/>
              <p:nvPr/>
            </p:nvSpPr>
            <p:spPr>
              <a:xfrm>
                <a:off x="8747554" y="4622336"/>
                <a:ext cx="1350768" cy="67434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r>
                      <a:rPr kumimoji="1" lang="en-US" altLang="ja-JP" b="0" i="1" smtClean="0">
                        <a:latin typeface="Cambria Math" charset="0"/>
                      </a:rPr>
                      <m:t>𝜋</m:t>
                    </m:r>
                  </m:oMath>
                </a14:m>
                <a:r>
                  <a:rPr kumimoji="1" lang="en-US" altLang="ja-JP" dirty="0" smtClean="0"/>
                  <a:t>(s)</a:t>
                </a:r>
                <a:endParaRPr kumimoji="1" lang="ja-JP" altLang="en-US" dirty="0"/>
              </a:p>
            </p:txBody>
          </p:sp>
        </mc:Choice>
        <mc:Fallback xmlns="">
          <p:sp>
            <p:nvSpPr>
              <p:cNvPr id="21" name="Decision 20"/>
              <p:cNvSpPr>
                <a:spLocks noRot="1" noChangeAspect="1" noMove="1" noResize="1" noEditPoints="1" noAdjustHandles="1" noChangeArrowheads="1" noChangeShapeType="1" noTextEdit="1"/>
              </p:cNvSpPr>
              <p:nvPr/>
            </p:nvSpPr>
            <p:spPr>
              <a:xfrm>
                <a:off x="8747554" y="4622336"/>
                <a:ext cx="1350768" cy="674345"/>
              </a:xfrm>
              <a:prstGeom prst="flowChartDecision">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Decision 22"/>
              <p:cNvSpPr/>
              <p:nvPr/>
            </p:nvSpPr>
            <p:spPr>
              <a:xfrm>
                <a:off x="10129548" y="4596304"/>
                <a:ext cx="1640371" cy="72371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𝑉</m:t>
                      </m:r>
                      <m:d>
                        <m:dPr>
                          <m:ctrlPr>
                            <a:rPr kumimoji="1" lang="en-US" altLang="ja-JP" b="0" i="1" smtClean="0">
                              <a:latin typeface="Cambria Math" charset="0"/>
                            </a:rPr>
                          </m:ctrlPr>
                        </m:dPr>
                        <m:e>
                          <m:r>
                            <a:rPr kumimoji="1" lang="en-US" altLang="ja-JP" b="0" i="1" smtClean="0">
                              <a:latin typeface="Cambria Math" charset="0"/>
                            </a:rPr>
                            <m:t>𝑠</m:t>
                          </m:r>
                        </m:e>
                      </m:d>
                      <m:r>
                        <a:rPr kumimoji="1" lang="en-US" altLang="ja-JP" b="0" i="1" smtClean="0">
                          <a:latin typeface="Cambria Math" charset="0"/>
                        </a:rPr>
                        <m:t>, </m:t>
                      </m:r>
                      <m:r>
                        <a:rPr kumimoji="1" lang="en-US" altLang="ja-JP" b="0" i="1" smtClean="0">
                          <a:latin typeface="Cambria Math" charset="0"/>
                        </a:rPr>
                        <m:t>𝑄</m:t>
                      </m:r>
                      <m:r>
                        <a:rPr kumimoji="1" lang="en-US" altLang="ja-JP" b="0" i="1" smtClean="0">
                          <a:latin typeface="Cambria Math" charset="0"/>
                        </a:rPr>
                        <m:t>(</m:t>
                      </m:r>
                      <m:r>
                        <a:rPr kumimoji="1" lang="en-US" altLang="ja-JP" b="0" i="1" smtClean="0">
                          <a:latin typeface="Cambria Math" charset="0"/>
                        </a:rPr>
                        <m:t>𝑠</m:t>
                      </m:r>
                      <m:r>
                        <a:rPr kumimoji="1" lang="en-US" altLang="ja-JP" b="0" i="1" smtClean="0">
                          <a:latin typeface="Cambria Math" charset="0"/>
                        </a:rPr>
                        <m:t>,</m:t>
                      </m:r>
                      <m:r>
                        <a:rPr kumimoji="1" lang="en-US" altLang="ja-JP" b="0" i="1" smtClean="0">
                          <a:latin typeface="Cambria Math" charset="0"/>
                        </a:rPr>
                        <m:t>𝑎</m:t>
                      </m:r>
                      <m:r>
                        <a:rPr kumimoji="1" lang="en-US" altLang="ja-JP" b="0" i="1" smtClean="0">
                          <a:latin typeface="Cambria Math" charset="0"/>
                        </a:rPr>
                        <m:t>)</m:t>
                      </m:r>
                    </m:oMath>
                  </m:oMathPara>
                </a14:m>
                <a:endParaRPr kumimoji="1" lang="ja-JP" altLang="en-US" dirty="0"/>
              </a:p>
            </p:txBody>
          </p:sp>
        </mc:Choice>
        <mc:Fallback xmlns="">
          <p:sp>
            <p:nvSpPr>
              <p:cNvPr id="23" name="Decision 22"/>
              <p:cNvSpPr>
                <a:spLocks noRot="1" noChangeAspect="1" noMove="1" noResize="1" noEditPoints="1" noAdjustHandles="1" noChangeArrowheads="1" noChangeShapeType="1" noTextEdit="1"/>
              </p:cNvSpPr>
              <p:nvPr/>
            </p:nvSpPr>
            <p:spPr>
              <a:xfrm>
                <a:off x="10129548" y="4596304"/>
                <a:ext cx="1640371" cy="723715"/>
              </a:xfrm>
              <a:prstGeom prst="flowChartDecision">
                <a:avLst/>
              </a:prstGeom>
              <a:blipFill rotWithShape="0">
                <a:blip r:embed="rId4"/>
                <a:stretch>
                  <a:fillRect/>
                </a:stretch>
              </a:blipFill>
            </p:spPr>
            <p:txBody>
              <a:bodyPr/>
              <a:lstStyle/>
              <a:p>
                <a:r>
                  <a:rPr lang="ja-JP" altLang="en-US">
                    <a:noFill/>
                  </a:rPr>
                  <a:t> </a:t>
                </a:r>
              </a:p>
            </p:txBody>
          </p:sp>
        </mc:Fallback>
      </mc:AlternateContent>
      <p:sp>
        <p:nvSpPr>
          <p:cNvPr id="4" name="Right Arrow 3"/>
          <p:cNvSpPr/>
          <p:nvPr/>
        </p:nvSpPr>
        <p:spPr>
          <a:xfrm>
            <a:off x="9702799" y="2324148"/>
            <a:ext cx="577654" cy="2283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TextBox 15"/>
          <p:cNvSpPr txBox="1"/>
          <p:nvPr/>
        </p:nvSpPr>
        <p:spPr>
          <a:xfrm>
            <a:off x="8432800" y="1411068"/>
            <a:ext cx="2055050" cy="523220"/>
          </a:xfrm>
          <a:prstGeom prst="rect">
            <a:avLst/>
          </a:prstGeom>
          <a:noFill/>
        </p:spPr>
        <p:txBody>
          <a:bodyPr wrap="none" rtlCol="0">
            <a:spAutoFit/>
          </a:bodyPr>
          <a:lstStyle/>
          <a:p>
            <a:r>
              <a:rPr kumimoji="1" lang="en-US" altLang="ja-JP" sz="2800" dirty="0" smtClean="0">
                <a:solidFill>
                  <a:schemeClr val="bg1"/>
                </a:solidFill>
              </a:rPr>
              <a:t>Environment</a:t>
            </a:r>
            <a:endParaRPr kumimoji="1" lang="ja-JP" altLang="en-US" sz="2800" dirty="0">
              <a:solidFill>
                <a:schemeClr val="bg1"/>
              </a:solidFill>
            </a:endParaRPr>
          </a:p>
        </p:txBody>
      </p:sp>
      <p:sp>
        <p:nvSpPr>
          <p:cNvPr id="19" name="TextBox 18"/>
          <p:cNvSpPr txBox="1"/>
          <p:nvPr/>
        </p:nvSpPr>
        <p:spPr>
          <a:xfrm>
            <a:off x="10603307" y="5358801"/>
            <a:ext cx="1042593" cy="523220"/>
          </a:xfrm>
          <a:prstGeom prst="rect">
            <a:avLst/>
          </a:prstGeom>
          <a:noFill/>
        </p:spPr>
        <p:txBody>
          <a:bodyPr wrap="none" rtlCol="0">
            <a:spAutoFit/>
          </a:bodyPr>
          <a:lstStyle/>
          <a:p>
            <a:r>
              <a:rPr kumimoji="1" lang="en-US" altLang="ja-JP" sz="2800" smtClean="0">
                <a:solidFill>
                  <a:schemeClr val="bg1"/>
                </a:solidFill>
              </a:rPr>
              <a:t>Agent</a:t>
            </a:r>
            <a:endParaRPr kumimoji="1" lang="ja-JP" altLang="en-US" sz="2800" dirty="0">
              <a:solidFill>
                <a:schemeClr val="bg1"/>
              </a:solidFill>
            </a:endParaRPr>
          </a:p>
        </p:txBody>
      </p:sp>
    </p:spTree>
    <p:extLst>
      <p:ext uri="{BB962C8B-B14F-4D97-AF65-F5344CB8AC3E}">
        <p14:creationId xmlns:p14="http://schemas.microsoft.com/office/powerpoint/2010/main" val="902411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What is RL</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9980" y="1383957"/>
                <a:ext cx="10535920" cy="4485137"/>
              </a:xfrm>
            </p:spPr>
            <p:txBody>
              <a:bodyPr>
                <a:normAutofit/>
              </a:bodyPr>
              <a:lstStyle/>
              <a:p>
                <a:endParaRPr lang="en-US" altLang="ja-JP" sz="2400" dirty="0" smtClean="0"/>
              </a:p>
              <a:p>
                <a:r>
                  <a:rPr lang="en-US" altLang="ja-JP" dirty="0"/>
                  <a:t>At each Time Step </a:t>
                </a:r>
                <a14:m>
                  <m:oMath xmlns:m="http://schemas.openxmlformats.org/officeDocument/2006/math">
                    <m:r>
                      <a:rPr lang="en-US" altLang="ja-JP" i="1">
                        <a:latin typeface="Cambria Math" charset="0"/>
                      </a:rPr>
                      <m:t>𝑡</m:t>
                    </m:r>
                    <m:r>
                      <a:rPr lang="en-US" altLang="ja-JP" i="1">
                        <a:latin typeface="Cambria Math" charset="0"/>
                      </a:rPr>
                      <m:t>=0, 1,…</m:t>
                    </m:r>
                  </m:oMath>
                </a14:m>
                <a:r>
                  <a:rPr lang="en-US" altLang="ja-JP" dirty="0"/>
                  <a:t> </a:t>
                </a:r>
              </a:p>
              <a:p>
                <a:pPr marL="580068" lvl="1" indent="-342900">
                  <a:buFont typeface="+mj-lt"/>
                  <a:buAutoNum type="arabicPeriod"/>
                </a:pPr>
                <a:r>
                  <a:rPr lang="en-US" altLang="ja-JP" sz="2000" dirty="0"/>
                  <a:t>Agent observe</a:t>
                </a:r>
                <a14:m>
                  <m:oMath xmlns:m="http://schemas.openxmlformats.org/officeDocument/2006/math">
                    <m:r>
                      <a:rPr lang="en-US" altLang="ja-JP" sz="2000">
                        <a:latin typeface="Cambria Math" charset="0"/>
                      </a:rPr>
                      <m:t> </m:t>
                    </m:r>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sub>
                    </m:sSub>
                    <m:r>
                      <a:rPr lang="en-US" altLang="ja-JP" sz="2000" i="1">
                        <a:latin typeface="Cambria Math" charset="0"/>
                      </a:rPr>
                      <m:t>∈</m:t>
                    </m:r>
                    <m:r>
                      <a:rPr lang="en-US" altLang="ja-JP" sz="2000" i="1">
                        <a:latin typeface="Cambria Math" charset="0"/>
                      </a:rPr>
                      <m:t>𝑆</m:t>
                    </m:r>
                  </m:oMath>
                </a14:m>
                <a:r>
                  <a:rPr lang="en-US" altLang="ja-JP" sz="2000" dirty="0"/>
                  <a:t> </a:t>
                </a:r>
              </a:p>
              <a:p>
                <a:pPr marL="580068" lvl="1" indent="-342900">
                  <a:buFont typeface="+mj-lt"/>
                  <a:buAutoNum type="arabicPeriod"/>
                </a:pPr>
                <a:r>
                  <a:rPr lang="en-US" altLang="ja-JP" sz="2000" dirty="0"/>
                  <a:t>Choose action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𝑎</m:t>
                        </m:r>
                      </m:e>
                      <m:sub>
                        <m:r>
                          <a:rPr lang="en-US" altLang="ja-JP" sz="2000" i="1">
                            <a:latin typeface="Cambria Math" charset="0"/>
                          </a:rPr>
                          <m:t>𝑡</m:t>
                        </m:r>
                      </m:sub>
                    </m:sSub>
                    <m:r>
                      <a:rPr lang="en-US" altLang="ja-JP" sz="2000" i="1">
                        <a:latin typeface="Cambria Math" charset="0"/>
                      </a:rPr>
                      <m:t>∈</m:t>
                    </m:r>
                    <m:r>
                      <a:rPr lang="en-US" altLang="ja-JP" sz="2000" i="1">
                        <a:latin typeface="Cambria Math" charset="0"/>
                      </a:rPr>
                      <m:t>𝐴</m:t>
                    </m:r>
                  </m:oMath>
                </a14:m>
                <a:r>
                  <a:rPr lang="en-US" altLang="ja-JP" sz="2000" dirty="0"/>
                  <a:t> conditioned on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sub>
                    </m:sSub>
                  </m:oMath>
                </a14:m>
                <a:r>
                  <a:rPr lang="en-US" altLang="ja-JP" sz="2000" dirty="0"/>
                  <a:t> using </a:t>
                </a:r>
                <a14:m>
                  <m:oMath xmlns:m="http://schemas.openxmlformats.org/officeDocument/2006/math">
                    <m:r>
                      <a:rPr lang="en-US" altLang="ja-JP" sz="2000" i="1">
                        <a:solidFill>
                          <a:schemeClr val="tx1"/>
                        </a:solidFill>
                        <a:latin typeface="Cambria Math" charset="0"/>
                      </a:rPr>
                      <m:t>𝜋</m:t>
                    </m:r>
                    <m:d>
                      <m:dPr>
                        <m:ctrlPr>
                          <a:rPr lang="en-US" altLang="ja-JP" sz="2000" i="1">
                            <a:solidFill>
                              <a:schemeClr val="tx1"/>
                            </a:solidFill>
                            <a:latin typeface="Cambria Math" charset="0"/>
                          </a:rPr>
                        </m:ctrlPr>
                      </m:dPr>
                      <m:e>
                        <m:r>
                          <a:rPr lang="en-US" altLang="ja-JP" sz="2000" i="1">
                            <a:solidFill>
                              <a:schemeClr val="tx1"/>
                            </a:solidFill>
                            <a:latin typeface="Cambria Math" charset="0"/>
                          </a:rPr>
                          <m:t>𝑠</m:t>
                        </m:r>
                      </m:e>
                    </m:d>
                  </m:oMath>
                </a14:m>
                <a:r>
                  <a:rPr lang="en-US" altLang="ja-JP" sz="2000" dirty="0"/>
                  <a:t> </a:t>
                </a:r>
              </a:p>
              <a:p>
                <a:pPr marL="580068" lvl="1" indent="-342900">
                  <a:buFont typeface="+mj-lt"/>
                  <a:buAutoNum type="arabicPeriod"/>
                </a:pPr>
                <a:r>
                  <a:rPr lang="en-US" altLang="ja-JP" sz="2000" dirty="0"/>
                  <a:t>Environment change its state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sub>
                    </m:sSub>
                    <m:r>
                      <a:rPr lang="en-US" altLang="ja-JP" sz="2000" i="1">
                        <a:latin typeface="Cambria Math" charset="0"/>
                      </a:rPr>
                      <m:t>→</m:t>
                    </m:r>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r>
                          <a:rPr lang="en-US" altLang="ja-JP" sz="2000" i="1">
                            <a:latin typeface="Cambria Math" charset="0"/>
                          </a:rPr>
                          <m:t>+1</m:t>
                        </m:r>
                      </m:sub>
                    </m:sSub>
                  </m:oMath>
                </a14:m>
                <a:endParaRPr lang="en-US" altLang="ja-JP" sz="2000" dirty="0" smtClean="0"/>
              </a:p>
              <a:p>
                <a:pPr marL="580068" lvl="1" indent="-342900">
                  <a:buFont typeface="+mj-lt"/>
                  <a:buAutoNum type="arabicPeriod"/>
                </a:pPr>
                <a:r>
                  <a:rPr lang="en-US" altLang="ja-JP" sz="2000" dirty="0" smtClean="0"/>
                  <a:t>Agent get reward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𝑟</m:t>
                        </m:r>
                      </m:e>
                      <m:sub>
                        <m:r>
                          <a:rPr lang="en-US" altLang="ja-JP" sz="2000" i="1">
                            <a:latin typeface="Cambria Math" charset="0"/>
                          </a:rPr>
                          <m:t>𝑡</m:t>
                        </m:r>
                      </m:sub>
                    </m:sSub>
                    <m:r>
                      <a:rPr lang="en-US" altLang="ja-JP" sz="2000" i="1">
                        <a:latin typeface="Cambria Math" charset="0"/>
                      </a:rPr>
                      <m:t>∈</m:t>
                    </m:r>
                    <m:r>
                      <a:rPr lang="en-US" altLang="ja-JP" sz="2000" i="1">
                        <a:latin typeface="Cambria Math" charset="0"/>
                      </a:rPr>
                      <m:t>𝑅</m:t>
                    </m:r>
                  </m:oMath>
                </a14:m>
                <a:r>
                  <a:rPr lang="en-US" altLang="ja-JP" sz="2000" dirty="0" smtClean="0"/>
                  <a:t> and </a:t>
                </a:r>
                <a:r>
                  <a:rPr lang="en-US" altLang="ja-JP" sz="2000" dirty="0"/>
                  <a:t>observe</a:t>
                </a:r>
                <a14:m>
                  <m:oMath xmlns:m="http://schemas.openxmlformats.org/officeDocument/2006/math">
                    <m:r>
                      <a:rPr lang="en-US" altLang="ja-JP" sz="2000">
                        <a:latin typeface="Cambria Math" charset="0"/>
                      </a:rPr>
                      <m:t> </m:t>
                    </m:r>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r>
                          <a:rPr lang="en-US" altLang="ja-JP" sz="2000" b="0" i="1" smtClean="0">
                            <a:latin typeface="Cambria Math" charset="0"/>
                          </a:rPr>
                          <m:t>+1</m:t>
                        </m:r>
                      </m:sub>
                    </m:sSub>
                  </m:oMath>
                </a14:m>
                <a:endParaRPr lang="en-US" altLang="ja-JP"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9980" y="1383957"/>
                <a:ext cx="10535920" cy="4485137"/>
              </a:xfrm>
              <a:blipFill rotWithShape="0">
                <a:blip r:embed="rId2"/>
                <a:stretch>
                  <a:fillRect/>
                </a:stretch>
              </a:blipFill>
            </p:spPr>
            <p:txBody>
              <a:bodyPr/>
              <a:lstStyle/>
              <a:p>
                <a:r>
                  <a:rPr lang="ja-JP" altLang="en-US">
                    <a:noFill/>
                  </a:rPr>
                  <a:t> </a:t>
                </a:r>
              </a:p>
            </p:txBody>
          </p:sp>
        </mc:Fallback>
      </mc:AlternateContent>
      <p:sp>
        <p:nvSpPr>
          <p:cNvPr id="5" name="Rounded Rectangle 4"/>
          <p:cNvSpPr/>
          <p:nvPr/>
        </p:nvSpPr>
        <p:spPr>
          <a:xfrm>
            <a:off x="8331200" y="1383957"/>
            <a:ext cx="3517900" cy="157514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Rounded Rectangle 6"/>
          <p:cNvSpPr/>
          <p:nvPr/>
        </p:nvSpPr>
        <p:spPr>
          <a:xfrm>
            <a:off x="8331200" y="4281251"/>
            <a:ext cx="3517900" cy="158784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FF00"/>
              </a:solidFill>
            </a:endParaRPr>
          </a:p>
        </p:txBody>
      </p:sp>
      <p:sp>
        <p:nvSpPr>
          <p:cNvPr id="17" name="Oval 16"/>
          <p:cNvSpPr/>
          <p:nvPr/>
        </p:nvSpPr>
        <p:spPr>
          <a:xfrm>
            <a:off x="9118470" y="2171528"/>
            <a:ext cx="533529" cy="533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a:t>
            </a:r>
            <a:endParaRPr kumimoji="1" lang="ja-JP" altLang="en-US" dirty="0"/>
          </a:p>
        </p:txBody>
      </p:sp>
      <p:sp>
        <p:nvSpPr>
          <p:cNvPr id="18" name="Oval 17"/>
          <p:cNvSpPr/>
          <p:nvPr/>
        </p:nvSpPr>
        <p:spPr>
          <a:xfrm>
            <a:off x="10331254" y="2158559"/>
            <a:ext cx="533529" cy="533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a:t>
            </a:r>
            <a:endParaRPr kumimoji="1" lang="ja-JP" altLang="en-US" dirty="0"/>
          </a:p>
        </p:txBody>
      </p:sp>
      <mc:AlternateContent xmlns:mc="http://schemas.openxmlformats.org/markup-compatibility/2006" xmlns:a14="http://schemas.microsoft.com/office/drawing/2010/main">
        <mc:Choice Requires="a14">
          <p:sp>
            <p:nvSpPr>
              <p:cNvPr id="21" name="Decision 20"/>
              <p:cNvSpPr/>
              <p:nvPr/>
            </p:nvSpPr>
            <p:spPr>
              <a:xfrm>
                <a:off x="8747554" y="4622336"/>
                <a:ext cx="1350768" cy="67434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r>
                      <a:rPr kumimoji="1" lang="en-US" altLang="ja-JP" b="0" i="1" smtClean="0">
                        <a:latin typeface="Cambria Math" charset="0"/>
                      </a:rPr>
                      <m:t>𝜋</m:t>
                    </m:r>
                  </m:oMath>
                </a14:m>
                <a:r>
                  <a:rPr kumimoji="1" lang="en-US" altLang="ja-JP" dirty="0" smtClean="0"/>
                  <a:t>(s)</a:t>
                </a:r>
                <a:endParaRPr kumimoji="1" lang="ja-JP" altLang="en-US" dirty="0"/>
              </a:p>
            </p:txBody>
          </p:sp>
        </mc:Choice>
        <mc:Fallback xmlns="">
          <p:sp>
            <p:nvSpPr>
              <p:cNvPr id="21" name="Decision 20"/>
              <p:cNvSpPr>
                <a:spLocks noRot="1" noChangeAspect="1" noMove="1" noResize="1" noEditPoints="1" noAdjustHandles="1" noChangeArrowheads="1" noChangeShapeType="1" noTextEdit="1"/>
              </p:cNvSpPr>
              <p:nvPr/>
            </p:nvSpPr>
            <p:spPr>
              <a:xfrm>
                <a:off x="8747554" y="4622336"/>
                <a:ext cx="1350768" cy="674345"/>
              </a:xfrm>
              <a:prstGeom prst="flowChartDecision">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Decision 22"/>
              <p:cNvSpPr/>
              <p:nvPr/>
            </p:nvSpPr>
            <p:spPr>
              <a:xfrm>
                <a:off x="10129548" y="4596304"/>
                <a:ext cx="1640371" cy="72371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𝑉</m:t>
                      </m:r>
                      <m:d>
                        <m:dPr>
                          <m:ctrlPr>
                            <a:rPr kumimoji="1" lang="en-US" altLang="ja-JP" b="0" i="1" smtClean="0">
                              <a:latin typeface="Cambria Math" charset="0"/>
                            </a:rPr>
                          </m:ctrlPr>
                        </m:dPr>
                        <m:e>
                          <m:r>
                            <a:rPr kumimoji="1" lang="en-US" altLang="ja-JP" b="0" i="1" smtClean="0">
                              <a:latin typeface="Cambria Math" charset="0"/>
                            </a:rPr>
                            <m:t>𝑠</m:t>
                          </m:r>
                        </m:e>
                      </m:d>
                      <m:r>
                        <a:rPr kumimoji="1" lang="en-US" altLang="ja-JP" b="0" i="1" smtClean="0">
                          <a:latin typeface="Cambria Math" charset="0"/>
                        </a:rPr>
                        <m:t>, </m:t>
                      </m:r>
                      <m:r>
                        <a:rPr kumimoji="1" lang="en-US" altLang="ja-JP" b="0" i="1" smtClean="0">
                          <a:latin typeface="Cambria Math" charset="0"/>
                        </a:rPr>
                        <m:t>𝑄</m:t>
                      </m:r>
                      <m:r>
                        <a:rPr kumimoji="1" lang="en-US" altLang="ja-JP" b="0" i="1" smtClean="0">
                          <a:latin typeface="Cambria Math" charset="0"/>
                        </a:rPr>
                        <m:t>(</m:t>
                      </m:r>
                      <m:r>
                        <a:rPr kumimoji="1" lang="en-US" altLang="ja-JP" b="0" i="1" smtClean="0">
                          <a:latin typeface="Cambria Math" charset="0"/>
                        </a:rPr>
                        <m:t>𝑠</m:t>
                      </m:r>
                      <m:r>
                        <a:rPr kumimoji="1" lang="en-US" altLang="ja-JP" b="0" i="1" smtClean="0">
                          <a:latin typeface="Cambria Math" charset="0"/>
                        </a:rPr>
                        <m:t>,</m:t>
                      </m:r>
                      <m:r>
                        <a:rPr kumimoji="1" lang="en-US" altLang="ja-JP" b="0" i="1" smtClean="0">
                          <a:latin typeface="Cambria Math" charset="0"/>
                        </a:rPr>
                        <m:t>𝑎</m:t>
                      </m:r>
                      <m:r>
                        <a:rPr kumimoji="1" lang="en-US" altLang="ja-JP" b="0" i="1" smtClean="0">
                          <a:latin typeface="Cambria Math" charset="0"/>
                        </a:rPr>
                        <m:t>)</m:t>
                      </m:r>
                    </m:oMath>
                  </m:oMathPara>
                </a14:m>
                <a:endParaRPr kumimoji="1" lang="ja-JP" altLang="en-US" dirty="0"/>
              </a:p>
            </p:txBody>
          </p:sp>
        </mc:Choice>
        <mc:Fallback xmlns="">
          <p:sp>
            <p:nvSpPr>
              <p:cNvPr id="23" name="Decision 22"/>
              <p:cNvSpPr>
                <a:spLocks noRot="1" noChangeAspect="1" noMove="1" noResize="1" noEditPoints="1" noAdjustHandles="1" noChangeArrowheads="1" noChangeShapeType="1" noTextEdit="1"/>
              </p:cNvSpPr>
              <p:nvPr/>
            </p:nvSpPr>
            <p:spPr>
              <a:xfrm>
                <a:off x="10129548" y="4596304"/>
                <a:ext cx="1640371" cy="723715"/>
              </a:xfrm>
              <a:prstGeom prst="flowChartDecision">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8669798" y="3362844"/>
                <a:ext cx="1928220" cy="369332"/>
              </a:xfrm>
              <a:prstGeom prst="rect">
                <a:avLst/>
              </a:prstGeom>
              <a:noFill/>
            </p:spPr>
            <p:txBody>
              <a:bodyPr wrap="none" rtlCol="0">
                <a:spAutoFit/>
              </a:bodyPr>
              <a:lstStyle/>
              <a:p>
                <a:r>
                  <a:rPr kumimoji="1" lang="en-US" altLang="ja-JP" dirty="0" smtClean="0"/>
                  <a:t>S</a:t>
                </a:r>
                <a14:m>
                  <m:oMath xmlns:m="http://schemas.openxmlformats.org/officeDocument/2006/math">
                    <m:r>
                      <m:rPr>
                        <m:sty m:val="p"/>
                      </m:rPr>
                      <a:rPr lang="en-US" altLang="ja-JP" b="0" i="0" smtClean="0">
                        <a:latin typeface="Cambria Math" charset="0"/>
                      </a:rPr>
                      <m:t>tate</m:t>
                    </m:r>
                    <m:r>
                      <a:rPr lang="en-US" altLang="ja-JP" b="0" i="0" smtClean="0">
                        <a:latin typeface="Cambria Math" charset="0"/>
                      </a:rPr>
                      <m:t> </m:t>
                    </m:r>
                    <m:r>
                      <a:rPr lang="en-US" altLang="ja-JP" b="0" i="1" smtClean="0">
                        <a:latin typeface="Cambria Math" charset="0"/>
                      </a:rPr>
                      <m:t>𝑠</m:t>
                    </m:r>
                    <m:r>
                      <a:rPr lang="en-US" altLang="ja-JP" b="0" i="1" smtClean="0">
                        <a:latin typeface="Cambria Math" charset="0"/>
                      </a:rPr>
                      <m:t>′</m:t>
                    </m:r>
                  </m:oMath>
                </a14:m>
                <a:r>
                  <a:rPr kumimoji="1" lang="en-US" altLang="ja-JP" dirty="0" smtClean="0"/>
                  <a:t>, </a:t>
                </a:r>
                <a:r>
                  <a:rPr kumimoji="1" lang="en-US" altLang="ja-JP" dirty="0" smtClean="0"/>
                  <a:t>Reward </a:t>
                </a:r>
                <a14:m>
                  <m:oMath xmlns:m="http://schemas.openxmlformats.org/officeDocument/2006/math">
                    <m:r>
                      <a:rPr lang="en-US" altLang="ja-JP" b="0" i="1" smtClean="0">
                        <a:latin typeface="Cambria Math" charset="0"/>
                      </a:rPr>
                      <m:t>𝑟</m:t>
                    </m:r>
                  </m:oMath>
                </a14:m>
                <a:r>
                  <a:rPr kumimoji="1" lang="en-US" altLang="ja-JP" dirty="0" smtClean="0"/>
                  <a:t> </a:t>
                </a:r>
                <a:endParaRPr kumimoji="1" lang="ja-JP" altLang="en-US" dirty="0"/>
              </a:p>
            </p:txBody>
          </p:sp>
        </mc:Choice>
        <mc:Fallback>
          <p:sp>
            <p:nvSpPr>
              <p:cNvPr id="16" name="TextBox 15"/>
              <p:cNvSpPr txBox="1">
                <a:spLocks noRot="1" noChangeAspect="1" noMove="1" noResize="1" noEditPoints="1" noAdjustHandles="1" noChangeArrowheads="1" noChangeShapeType="1" noTextEdit="1"/>
              </p:cNvSpPr>
              <p:nvPr/>
            </p:nvSpPr>
            <p:spPr>
              <a:xfrm>
                <a:off x="8669798" y="3362844"/>
                <a:ext cx="1928220" cy="369332"/>
              </a:xfrm>
              <a:prstGeom prst="rect">
                <a:avLst/>
              </a:prstGeom>
              <a:blipFill rotWithShape="0">
                <a:blip r:embed="rId5"/>
                <a:stretch>
                  <a:fillRect l="-2524" t="-10000" b="-26667"/>
                </a:stretch>
              </a:blipFill>
            </p:spPr>
            <p:txBody>
              <a:bodyPr/>
              <a:lstStyle/>
              <a:p>
                <a:r>
                  <a:rPr lang="ja-JP" altLang="en-US">
                    <a:noFill/>
                  </a:rPr>
                  <a:t> </a:t>
                </a:r>
              </a:p>
            </p:txBody>
          </p:sp>
        </mc:Fallback>
      </mc:AlternateContent>
      <p:sp>
        <p:nvSpPr>
          <p:cNvPr id="19" name="Down Arrow 18"/>
          <p:cNvSpPr/>
          <p:nvPr/>
        </p:nvSpPr>
        <p:spPr>
          <a:xfrm>
            <a:off x="10449574" y="2895181"/>
            <a:ext cx="307326" cy="161655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TextBox 19"/>
          <p:cNvSpPr txBox="1"/>
          <p:nvPr/>
        </p:nvSpPr>
        <p:spPr>
          <a:xfrm>
            <a:off x="8432800" y="1411068"/>
            <a:ext cx="2055050" cy="523220"/>
          </a:xfrm>
          <a:prstGeom prst="rect">
            <a:avLst/>
          </a:prstGeom>
          <a:noFill/>
        </p:spPr>
        <p:txBody>
          <a:bodyPr wrap="none" rtlCol="0">
            <a:spAutoFit/>
          </a:bodyPr>
          <a:lstStyle/>
          <a:p>
            <a:r>
              <a:rPr kumimoji="1" lang="en-US" altLang="ja-JP" sz="2800" dirty="0" smtClean="0">
                <a:solidFill>
                  <a:schemeClr val="bg1"/>
                </a:solidFill>
              </a:rPr>
              <a:t>Environment</a:t>
            </a:r>
            <a:endParaRPr kumimoji="1" lang="ja-JP" altLang="en-US" sz="2800" dirty="0">
              <a:solidFill>
                <a:schemeClr val="bg1"/>
              </a:solidFill>
            </a:endParaRPr>
          </a:p>
        </p:txBody>
      </p:sp>
      <p:sp>
        <p:nvSpPr>
          <p:cNvPr id="22" name="TextBox 21"/>
          <p:cNvSpPr txBox="1"/>
          <p:nvPr/>
        </p:nvSpPr>
        <p:spPr>
          <a:xfrm>
            <a:off x="10603307" y="5358801"/>
            <a:ext cx="1042593" cy="523220"/>
          </a:xfrm>
          <a:prstGeom prst="rect">
            <a:avLst/>
          </a:prstGeom>
          <a:noFill/>
        </p:spPr>
        <p:txBody>
          <a:bodyPr wrap="none" rtlCol="0">
            <a:spAutoFit/>
          </a:bodyPr>
          <a:lstStyle/>
          <a:p>
            <a:r>
              <a:rPr kumimoji="1" lang="en-US" altLang="ja-JP" sz="2800" smtClean="0">
                <a:solidFill>
                  <a:schemeClr val="bg1"/>
                </a:solidFill>
              </a:rPr>
              <a:t>Agent</a:t>
            </a:r>
            <a:endParaRPr kumimoji="1" lang="ja-JP" altLang="en-US" sz="2800" dirty="0">
              <a:solidFill>
                <a:schemeClr val="bg1"/>
              </a:solidFill>
            </a:endParaRPr>
          </a:p>
        </p:txBody>
      </p:sp>
    </p:spTree>
    <p:extLst>
      <p:ext uri="{BB962C8B-B14F-4D97-AF65-F5344CB8AC3E}">
        <p14:creationId xmlns:p14="http://schemas.microsoft.com/office/powerpoint/2010/main" val="1421449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What is RL</a:t>
            </a:r>
            <a:endParaRPr kumimoji="1" lang="ja-JP"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9980" y="1383957"/>
                <a:ext cx="10535920" cy="4722929"/>
              </a:xfrm>
            </p:spPr>
            <p:txBody>
              <a:bodyPr>
                <a:normAutofit/>
              </a:bodyPr>
              <a:lstStyle/>
              <a:p>
                <a:endParaRPr lang="en-US" altLang="ja-JP" sz="2400" dirty="0" smtClean="0"/>
              </a:p>
              <a:p>
                <a:r>
                  <a:rPr lang="en-US" altLang="ja-JP" dirty="0"/>
                  <a:t>At each Time Step </a:t>
                </a:r>
                <a14:m>
                  <m:oMath xmlns:m="http://schemas.openxmlformats.org/officeDocument/2006/math">
                    <m:r>
                      <a:rPr lang="en-US" altLang="ja-JP" i="1">
                        <a:latin typeface="Cambria Math" charset="0"/>
                      </a:rPr>
                      <m:t>𝑡</m:t>
                    </m:r>
                    <m:r>
                      <a:rPr lang="en-US" altLang="ja-JP" i="1">
                        <a:latin typeface="Cambria Math" charset="0"/>
                      </a:rPr>
                      <m:t>=0, 1,…</m:t>
                    </m:r>
                  </m:oMath>
                </a14:m>
                <a:r>
                  <a:rPr lang="en-US" altLang="ja-JP" dirty="0"/>
                  <a:t> </a:t>
                </a:r>
              </a:p>
              <a:p>
                <a:pPr marL="580068" lvl="1" indent="-342900">
                  <a:buFont typeface="+mj-lt"/>
                  <a:buAutoNum type="arabicPeriod"/>
                </a:pPr>
                <a:r>
                  <a:rPr lang="en-US" altLang="ja-JP" sz="2000" dirty="0"/>
                  <a:t>Agent observe</a:t>
                </a:r>
                <a14:m>
                  <m:oMath xmlns:m="http://schemas.openxmlformats.org/officeDocument/2006/math">
                    <m:r>
                      <a:rPr lang="en-US" altLang="ja-JP" sz="2000">
                        <a:latin typeface="Cambria Math" charset="0"/>
                      </a:rPr>
                      <m:t> </m:t>
                    </m:r>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sub>
                    </m:sSub>
                    <m:r>
                      <a:rPr lang="en-US" altLang="ja-JP" sz="2000" i="1">
                        <a:latin typeface="Cambria Math" charset="0"/>
                      </a:rPr>
                      <m:t>∈</m:t>
                    </m:r>
                    <m:r>
                      <a:rPr lang="en-US" altLang="ja-JP" sz="2000" i="1">
                        <a:latin typeface="Cambria Math" charset="0"/>
                      </a:rPr>
                      <m:t>𝑆</m:t>
                    </m:r>
                  </m:oMath>
                </a14:m>
                <a:r>
                  <a:rPr lang="en-US" altLang="ja-JP" sz="2000" dirty="0"/>
                  <a:t> </a:t>
                </a:r>
              </a:p>
              <a:p>
                <a:pPr marL="580068" lvl="1" indent="-342900">
                  <a:buFont typeface="+mj-lt"/>
                  <a:buAutoNum type="arabicPeriod"/>
                </a:pPr>
                <a:r>
                  <a:rPr lang="en-US" altLang="ja-JP" sz="2000" dirty="0"/>
                  <a:t>Choose action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𝑎</m:t>
                        </m:r>
                      </m:e>
                      <m:sub>
                        <m:r>
                          <a:rPr lang="en-US" altLang="ja-JP" sz="2000" i="1">
                            <a:latin typeface="Cambria Math" charset="0"/>
                          </a:rPr>
                          <m:t>𝑡</m:t>
                        </m:r>
                      </m:sub>
                    </m:sSub>
                    <m:r>
                      <a:rPr lang="en-US" altLang="ja-JP" sz="2000" i="1">
                        <a:latin typeface="Cambria Math" charset="0"/>
                      </a:rPr>
                      <m:t>∈</m:t>
                    </m:r>
                    <m:r>
                      <a:rPr lang="en-US" altLang="ja-JP" sz="2000" i="1">
                        <a:latin typeface="Cambria Math" charset="0"/>
                      </a:rPr>
                      <m:t>𝐴</m:t>
                    </m:r>
                  </m:oMath>
                </a14:m>
                <a:r>
                  <a:rPr lang="en-US" altLang="ja-JP" sz="2000" dirty="0"/>
                  <a:t> conditioned on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sub>
                    </m:sSub>
                  </m:oMath>
                </a14:m>
                <a:r>
                  <a:rPr lang="en-US" altLang="ja-JP" sz="2000" dirty="0"/>
                  <a:t> using </a:t>
                </a:r>
                <a14:m>
                  <m:oMath xmlns:m="http://schemas.openxmlformats.org/officeDocument/2006/math">
                    <m:r>
                      <a:rPr lang="en-US" altLang="ja-JP" sz="2000" i="1">
                        <a:solidFill>
                          <a:schemeClr val="tx1"/>
                        </a:solidFill>
                        <a:latin typeface="Cambria Math" charset="0"/>
                      </a:rPr>
                      <m:t>𝜋</m:t>
                    </m:r>
                    <m:d>
                      <m:dPr>
                        <m:ctrlPr>
                          <a:rPr lang="en-US" altLang="ja-JP" sz="2000" i="1">
                            <a:solidFill>
                              <a:schemeClr val="tx1"/>
                            </a:solidFill>
                            <a:latin typeface="Cambria Math" charset="0"/>
                          </a:rPr>
                        </m:ctrlPr>
                      </m:dPr>
                      <m:e>
                        <m:r>
                          <a:rPr lang="en-US" altLang="ja-JP" sz="2000" i="1">
                            <a:solidFill>
                              <a:schemeClr val="tx1"/>
                            </a:solidFill>
                            <a:latin typeface="Cambria Math" charset="0"/>
                          </a:rPr>
                          <m:t>𝑠</m:t>
                        </m:r>
                      </m:e>
                    </m:d>
                  </m:oMath>
                </a14:m>
                <a:r>
                  <a:rPr lang="en-US" altLang="ja-JP" sz="2000" dirty="0"/>
                  <a:t> </a:t>
                </a:r>
              </a:p>
              <a:p>
                <a:pPr marL="580068" lvl="1" indent="-342900">
                  <a:buFont typeface="+mj-lt"/>
                  <a:buAutoNum type="arabicPeriod"/>
                </a:pPr>
                <a:r>
                  <a:rPr lang="en-US" altLang="ja-JP" sz="2000" dirty="0"/>
                  <a:t>Environment change its state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sub>
                    </m:sSub>
                    <m:r>
                      <a:rPr lang="en-US" altLang="ja-JP" sz="2000" i="1">
                        <a:latin typeface="Cambria Math" charset="0"/>
                      </a:rPr>
                      <m:t>→</m:t>
                    </m:r>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r>
                          <a:rPr lang="en-US" altLang="ja-JP" sz="2000" i="1">
                            <a:latin typeface="Cambria Math" charset="0"/>
                          </a:rPr>
                          <m:t>+1</m:t>
                        </m:r>
                      </m:sub>
                    </m:sSub>
                  </m:oMath>
                </a14:m>
                <a:endParaRPr lang="en-US" altLang="ja-JP" sz="2000" dirty="0"/>
              </a:p>
              <a:p>
                <a:pPr marL="580068" lvl="1" indent="-342900">
                  <a:buFont typeface="+mj-lt"/>
                  <a:buAutoNum type="arabicPeriod"/>
                </a:pPr>
                <a:r>
                  <a:rPr lang="en-US" altLang="ja-JP" sz="2000" dirty="0"/>
                  <a:t>Agent get reward </a:t>
                </a:r>
                <a14:m>
                  <m:oMath xmlns:m="http://schemas.openxmlformats.org/officeDocument/2006/math">
                    <m:sSub>
                      <m:sSubPr>
                        <m:ctrlPr>
                          <a:rPr lang="en-US" altLang="ja-JP" sz="2000" i="1">
                            <a:latin typeface="Cambria Math" charset="0"/>
                          </a:rPr>
                        </m:ctrlPr>
                      </m:sSubPr>
                      <m:e>
                        <m:r>
                          <a:rPr lang="en-US" altLang="ja-JP" sz="2000" i="1">
                            <a:latin typeface="Cambria Math" charset="0"/>
                          </a:rPr>
                          <m:t>𝑟</m:t>
                        </m:r>
                      </m:e>
                      <m:sub>
                        <m:r>
                          <a:rPr lang="en-US" altLang="ja-JP" sz="2000" i="1">
                            <a:latin typeface="Cambria Math" charset="0"/>
                          </a:rPr>
                          <m:t>𝑡</m:t>
                        </m:r>
                      </m:sub>
                    </m:sSub>
                    <m:r>
                      <a:rPr lang="en-US" altLang="ja-JP" sz="2000" i="1">
                        <a:latin typeface="Cambria Math" charset="0"/>
                      </a:rPr>
                      <m:t>∈</m:t>
                    </m:r>
                    <m:r>
                      <a:rPr lang="en-US" altLang="ja-JP" sz="2000" i="1">
                        <a:latin typeface="Cambria Math" charset="0"/>
                      </a:rPr>
                      <m:t>𝑅</m:t>
                    </m:r>
                  </m:oMath>
                </a14:m>
                <a:r>
                  <a:rPr lang="en-US" altLang="ja-JP" sz="2000" dirty="0"/>
                  <a:t> and </a:t>
                </a:r>
                <a:r>
                  <a:rPr lang="en-US" altLang="ja-JP" sz="2000" dirty="0"/>
                  <a:t>observe</a:t>
                </a:r>
                <a14:m>
                  <m:oMath xmlns:m="http://schemas.openxmlformats.org/officeDocument/2006/math">
                    <m:r>
                      <a:rPr lang="en-US" altLang="ja-JP" sz="2000">
                        <a:latin typeface="Cambria Math" charset="0"/>
                      </a:rPr>
                      <m:t> </m:t>
                    </m:r>
                    <m:sSub>
                      <m:sSubPr>
                        <m:ctrlPr>
                          <a:rPr lang="en-US" altLang="ja-JP" sz="2000" i="1">
                            <a:latin typeface="Cambria Math" charset="0"/>
                          </a:rPr>
                        </m:ctrlPr>
                      </m:sSubPr>
                      <m:e>
                        <m:r>
                          <a:rPr lang="en-US" altLang="ja-JP" sz="2000" i="1">
                            <a:latin typeface="Cambria Math" charset="0"/>
                          </a:rPr>
                          <m:t>𝑠</m:t>
                        </m:r>
                      </m:e>
                      <m:sub>
                        <m:r>
                          <a:rPr lang="en-US" altLang="ja-JP" sz="2000" i="1">
                            <a:latin typeface="Cambria Math" charset="0"/>
                          </a:rPr>
                          <m:t>𝑡</m:t>
                        </m:r>
                        <m:r>
                          <a:rPr lang="en-US" altLang="ja-JP" sz="2000" i="1">
                            <a:latin typeface="Cambria Math" charset="0"/>
                          </a:rPr>
                          <m:t>+1</m:t>
                        </m:r>
                      </m:sub>
                    </m:sSub>
                  </m:oMath>
                </a14:m>
                <a:endParaRPr lang="en-US" altLang="ja-JP" sz="2400" dirty="0" smtClean="0"/>
              </a:p>
              <a:p>
                <a:pPr marL="580068" lvl="1" indent="-342900">
                  <a:buFont typeface="+mj-lt"/>
                  <a:buAutoNum type="arabicPeriod"/>
                </a:pPr>
                <a:endParaRPr lang="ja-JP" altLang="en-US" sz="2400" dirty="0" smtClean="0"/>
              </a:p>
              <a:p>
                <a:pPr marL="144000" indent="0">
                  <a:lnSpc>
                    <a:spcPct val="150000"/>
                  </a:lnSpc>
                  <a:buNone/>
                </a:pPr>
                <a:r>
                  <a:rPr lang="en-US" altLang="ja-JP" dirty="0" smtClean="0"/>
                  <a:t>Goal</a:t>
                </a:r>
                <a:r>
                  <a:rPr lang="en-US" altLang="ja-JP" dirty="0" smtClean="0"/>
                  <a:t>: To achieve policy that maximize cumulative rewards </a:t>
                </a:r>
                <a14:m>
                  <m:oMath xmlns:m="http://schemas.openxmlformats.org/officeDocument/2006/math">
                    <m:nary>
                      <m:naryPr>
                        <m:chr m:val="∑"/>
                        <m:supHide m:val="on"/>
                        <m:ctrlPr>
                          <a:rPr lang="en-US" altLang="ja-JP" i="1">
                            <a:latin typeface="Cambria Math" charset="0"/>
                          </a:rPr>
                        </m:ctrlPr>
                      </m:naryPr>
                      <m:sub>
                        <m:r>
                          <a:rPr lang="en-US" altLang="ja-JP" i="1">
                            <a:latin typeface="Cambria Math" charset="0"/>
                          </a:rPr>
                          <m:t>𝑡</m:t>
                        </m:r>
                      </m:sub>
                      <m:sup/>
                      <m:e>
                        <m:sSub>
                          <m:sSubPr>
                            <m:ctrlPr>
                              <a:rPr lang="en-US" altLang="ja-JP" i="1">
                                <a:latin typeface="Cambria Math" charset="0"/>
                              </a:rPr>
                            </m:ctrlPr>
                          </m:sSubPr>
                          <m:e>
                            <m:r>
                              <a:rPr lang="en-US" altLang="ja-JP" i="1">
                                <a:latin typeface="Cambria Math" charset="0"/>
                              </a:rPr>
                              <m:t>𝑟</m:t>
                            </m:r>
                          </m:e>
                          <m:sub>
                            <m:r>
                              <a:rPr lang="en-US" altLang="ja-JP" i="1">
                                <a:latin typeface="Cambria Math" charset="0"/>
                              </a:rPr>
                              <m:t>𝑡</m:t>
                            </m:r>
                          </m:sub>
                        </m:sSub>
                      </m:e>
                    </m:nary>
                  </m:oMath>
                </a14:m>
                <a:endParaRPr lang="en-US" altLang="ja-JP" dirty="0" smtClean="0"/>
              </a:p>
              <a:p>
                <a:pPr marL="144000" indent="0">
                  <a:buNone/>
                </a:pPr>
                <a:r>
                  <a:rPr lang="en-US" altLang="ja-JP" dirty="0" smtClean="0"/>
                  <a:t>(Usually introduce reward decay </a:t>
                </a:r>
                <a14:m>
                  <m:oMath xmlns:m="http://schemas.openxmlformats.org/officeDocument/2006/math">
                    <m:r>
                      <a:rPr lang="en-US" altLang="ja-JP" i="1">
                        <a:latin typeface="Cambria Math" charset="0"/>
                      </a:rPr>
                      <m:t>𝛾</m:t>
                    </m:r>
                    <m:r>
                      <a:rPr lang="en-US" altLang="ja-JP" b="0" i="1" smtClean="0">
                        <a:latin typeface="Cambria Math" charset="0"/>
                      </a:rPr>
                      <m:t>, </m:t>
                    </m:r>
                  </m:oMath>
                </a14:m>
                <a:r>
                  <a:rPr lang="en-US" altLang="ja-JP" dirty="0" smtClean="0"/>
                  <a:t>then rewards become </a:t>
                </a:r>
                <a14:m>
                  <m:oMath xmlns:m="http://schemas.openxmlformats.org/officeDocument/2006/math">
                    <m:nary>
                      <m:naryPr>
                        <m:chr m:val="∑"/>
                        <m:supHide m:val="on"/>
                        <m:ctrlPr>
                          <a:rPr lang="en-US" altLang="ja-JP" i="1">
                            <a:latin typeface="Cambria Math" charset="0"/>
                          </a:rPr>
                        </m:ctrlPr>
                      </m:naryPr>
                      <m:sub>
                        <m:r>
                          <a:rPr lang="en-US" altLang="ja-JP" i="1">
                            <a:latin typeface="Cambria Math" charset="0"/>
                          </a:rPr>
                          <m:t>𝑡</m:t>
                        </m:r>
                      </m:sub>
                      <m:sup/>
                      <m:e>
                        <m:sSup>
                          <m:sSupPr>
                            <m:ctrlPr>
                              <a:rPr lang="en-US" altLang="ja-JP" i="1">
                                <a:latin typeface="Cambria Math" charset="0"/>
                              </a:rPr>
                            </m:ctrlPr>
                          </m:sSupPr>
                          <m:e>
                            <m:r>
                              <a:rPr lang="en-US" altLang="ja-JP" i="1">
                                <a:latin typeface="Cambria Math" charset="0"/>
                              </a:rPr>
                              <m:t>𝛾</m:t>
                            </m:r>
                          </m:e>
                          <m:sup>
                            <m:r>
                              <a:rPr lang="en-US" altLang="ja-JP" i="1">
                                <a:latin typeface="Cambria Math" charset="0"/>
                              </a:rPr>
                              <m:t>𝑡</m:t>
                            </m:r>
                            <m:r>
                              <a:rPr lang="en-US" altLang="ja-JP" i="1">
                                <a:latin typeface="Cambria Math" charset="0"/>
                              </a:rPr>
                              <m:t>−1</m:t>
                            </m:r>
                          </m:sup>
                        </m:sSup>
                        <m:sSub>
                          <m:sSubPr>
                            <m:ctrlPr>
                              <a:rPr lang="en-US" altLang="ja-JP" i="1">
                                <a:latin typeface="Cambria Math" charset="0"/>
                              </a:rPr>
                            </m:ctrlPr>
                          </m:sSubPr>
                          <m:e>
                            <m:r>
                              <a:rPr lang="en-US" altLang="ja-JP" i="1">
                                <a:latin typeface="Cambria Math" charset="0"/>
                              </a:rPr>
                              <m:t>𝑟</m:t>
                            </m:r>
                          </m:e>
                          <m:sub>
                            <m:r>
                              <a:rPr lang="en-US" altLang="ja-JP" i="1">
                                <a:latin typeface="Cambria Math" charset="0"/>
                              </a:rPr>
                              <m:t>𝑡</m:t>
                            </m:r>
                          </m:sub>
                        </m:sSub>
                      </m:e>
                    </m:nary>
                  </m:oMath>
                </a14:m>
                <a:r>
                  <a:rPr lang="en-US" altLang="ja-JP" sz="2400" dirty="0" smtClean="0"/>
                  <a:t>)</a:t>
                </a:r>
                <a:endParaRPr lang="en-US" altLang="ja-JP"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9980" y="1383957"/>
                <a:ext cx="10535920" cy="4722929"/>
              </a:xfrm>
              <a:blipFill rotWithShape="0">
                <a:blip r:embed="rId3"/>
                <a:stretch>
                  <a:fillRect l="-58" b="-2452"/>
                </a:stretch>
              </a:blipFill>
            </p:spPr>
            <p:txBody>
              <a:bodyPr/>
              <a:lstStyle/>
              <a:p>
                <a:r>
                  <a:rPr lang="ja-JP" altLang="en-US">
                    <a:noFill/>
                  </a:rPr>
                  <a:t> </a:t>
                </a:r>
              </a:p>
            </p:txBody>
          </p:sp>
        </mc:Fallback>
      </mc:AlternateContent>
      <p:sp>
        <p:nvSpPr>
          <p:cNvPr id="5" name="Rounded Rectangle 4"/>
          <p:cNvSpPr/>
          <p:nvPr/>
        </p:nvSpPr>
        <p:spPr>
          <a:xfrm>
            <a:off x="8331200" y="1383957"/>
            <a:ext cx="3517900" cy="157514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Rounded Rectangle 6"/>
          <p:cNvSpPr/>
          <p:nvPr/>
        </p:nvSpPr>
        <p:spPr>
          <a:xfrm>
            <a:off x="8331200" y="4281251"/>
            <a:ext cx="3517900" cy="158784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FF00"/>
              </a:solidFill>
            </a:endParaRPr>
          </a:p>
        </p:txBody>
      </p:sp>
      <p:sp>
        <p:nvSpPr>
          <p:cNvPr id="8" name="TextBox 7"/>
          <p:cNvSpPr txBox="1"/>
          <p:nvPr/>
        </p:nvSpPr>
        <p:spPr>
          <a:xfrm>
            <a:off x="10603307" y="5358801"/>
            <a:ext cx="1042593" cy="523220"/>
          </a:xfrm>
          <a:prstGeom prst="rect">
            <a:avLst/>
          </a:prstGeom>
          <a:noFill/>
        </p:spPr>
        <p:txBody>
          <a:bodyPr wrap="none" rtlCol="0">
            <a:spAutoFit/>
          </a:bodyPr>
          <a:lstStyle/>
          <a:p>
            <a:r>
              <a:rPr kumimoji="1" lang="en-US" altLang="ja-JP" sz="2800" smtClean="0">
                <a:solidFill>
                  <a:schemeClr val="bg1"/>
                </a:solidFill>
              </a:rPr>
              <a:t>Agent</a:t>
            </a:r>
            <a:endParaRPr kumimoji="1" lang="ja-JP" altLang="en-US" sz="2800" dirty="0">
              <a:solidFill>
                <a:schemeClr val="bg1"/>
              </a:solidFill>
            </a:endParaRPr>
          </a:p>
        </p:txBody>
      </p:sp>
      <p:sp>
        <p:nvSpPr>
          <p:cNvPr id="17" name="Oval 16"/>
          <p:cNvSpPr/>
          <p:nvPr/>
        </p:nvSpPr>
        <p:spPr>
          <a:xfrm>
            <a:off x="9118470" y="2171528"/>
            <a:ext cx="533529" cy="533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a:t>
            </a:r>
            <a:endParaRPr kumimoji="1" lang="ja-JP" altLang="en-US" dirty="0"/>
          </a:p>
        </p:txBody>
      </p:sp>
      <p:sp>
        <p:nvSpPr>
          <p:cNvPr id="18" name="Oval 17"/>
          <p:cNvSpPr/>
          <p:nvPr/>
        </p:nvSpPr>
        <p:spPr>
          <a:xfrm>
            <a:off x="10331254" y="2158559"/>
            <a:ext cx="533529" cy="533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a:t>
            </a:r>
            <a:endParaRPr kumimoji="1" lang="ja-JP" altLang="en-US" dirty="0"/>
          </a:p>
        </p:txBody>
      </p:sp>
      <mc:AlternateContent xmlns:mc="http://schemas.openxmlformats.org/markup-compatibility/2006" xmlns:a14="http://schemas.microsoft.com/office/drawing/2010/main">
        <mc:Choice Requires="a14">
          <p:sp>
            <p:nvSpPr>
              <p:cNvPr id="21" name="Decision 20"/>
              <p:cNvSpPr/>
              <p:nvPr/>
            </p:nvSpPr>
            <p:spPr>
              <a:xfrm>
                <a:off x="8747554" y="4622336"/>
                <a:ext cx="1350768" cy="67434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r>
                      <a:rPr kumimoji="1" lang="en-US" altLang="ja-JP" b="0" i="1" smtClean="0">
                        <a:latin typeface="Cambria Math" charset="0"/>
                      </a:rPr>
                      <m:t>𝜋</m:t>
                    </m:r>
                  </m:oMath>
                </a14:m>
                <a:r>
                  <a:rPr kumimoji="1" lang="en-US" altLang="ja-JP" dirty="0" smtClean="0"/>
                  <a:t>(s)</a:t>
                </a:r>
                <a:endParaRPr kumimoji="1" lang="ja-JP" altLang="en-US" dirty="0"/>
              </a:p>
            </p:txBody>
          </p:sp>
        </mc:Choice>
        <mc:Fallback xmlns="">
          <p:sp>
            <p:nvSpPr>
              <p:cNvPr id="21" name="Decision 20"/>
              <p:cNvSpPr>
                <a:spLocks noRot="1" noChangeAspect="1" noMove="1" noResize="1" noEditPoints="1" noAdjustHandles="1" noChangeArrowheads="1" noChangeShapeType="1" noTextEdit="1"/>
              </p:cNvSpPr>
              <p:nvPr/>
            </p:nvSpPr>
            <p:spPr>
              <a:xfrm>
                <a:off x="8747554" y="4622336"/>
                <a:ext cx="1350768" cy="674345"/>
              </a:xfrm>
              <a:prstGeom prst="flowChartDecision">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Decision 22"/>
              <p:cNvSpPr/>
              <p:nvPr/>
            </p:nvSpPr>
            <p:spPr>
              <a:xfrm>
                <a:off x="10129548" y="4596304"/>
                <a:ext cx="1640371" cy="72371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𝑉</m:t>
                      </m:r>
                      <m:d>
                        <m:dPr>
                          <m:ctrlPr>
                            <a:rPr kumimoji="1" lang="en-US" altLang="ja-JP" b="0" i="1" smtClean="0">
                              <a:latin typeface="Cambria Math" charset="0"/>
                            </a:rPr>
                          </m:ctrlPr>
                        </m:dPr>
                        <m:e>
                          <m:r>
                            <a:rPr kumimoji="1" lang="en-US" altLang="ja-JP" b="0" i="1" smtClean="0">
                              <a:latin typeface="Cambria Math" charset="0"/>
                            </a:rPr>
                            <m:t>𝑠</m:t>
                          </m:r>
                        </m:e>
                      </m:d>
                      <m:r>
                        <a:rPr kumimoji="1" lang="en-US" altLang="ja-JP" b="0" i="1" smtClean="0">
                          <a:latin typeface="Cambria Math" charset="0"/>
                        </a:rPr>
                        <m:t>, </m:t>
                      </m:r>
                      <m:r>
                        <a:rPr kumimoji="1" lang="en-US" altLang="ja-JP" b="0" i="1" smtClean="0">
                          <a:latin typeface="Cambria Math" charset="0"/>
                        </a:rPr>
                        <m:t>𝑄</m:t>
                      </m:r>
                      <m:r>
                        <a:rPr kumimoji="1" lang="en-US" altLang="ja-JP" b="0" i="1" smtClean="0">
                          <a:latin typeface="Cambria Math" charset="0"/>
                        </a:rPr>
                        <m:t>(</m:t>
                      </m:r>
                      <m:r>
                        <a:rPr kumimoji="1" lang="en-US" altLang="ja-JP" b="0" i="1" smtClean="0">
                          <a:latin typeface="Cambria Math" charset="0"/>
                        </a:rPr>
                        <m:t>𝑠</m:t>
                      </m:r>
                      <m:r>
                        <a:rPr kumimoji="1" lang="en-US" altLang="ja-JP" b="0" i="1" smtClean="0">
                          <a:latin typeface="Cambria Math" charset="0"/>
                        </a:rPr>
                        <m:t>,</m:t>
                      </m:r>
                      <m:r>
                        <a:rPr kumimoji="1" lang="en-US" altLang="ja-JP" b="0" i="1" smtClean="0">
                          <a:latin typeface="Cambria Math" charset="0"/>
                        </a:rPr>
                        <m:t>𝑎</m:t>
                      </m:r>
                      <m:r>
                        <a:rPr kumimoji="1" lang="en-US" altLang="ja-JP" b="0" i="1" smtClean="0">
                          <a:latin typeface="Cambria Math" charset="0"/>
                        </a:rPr>
                        <m:t>)</m:t>
                      </m:r>
                    </m:oMath>
                  </m:oMathPara>
                </a14:m>
                <a:endParaRPr kumimoji="1" lang="ja-JP" altLang="en-US" dirty="0"/>
              </a:p>
            </p:txBody>
          </p:sp>
        </mc:Choice>
        <mc:Fallback xmlns="">
          <p:sp>
            <p:nvSpPr>
              <p:cNvPr id="23" name="Decision 22"/>
              <p:cNvSpPr>
                <a:spLocks noRot="1" noChangeAspect="1" noMove="1" noResize="1" noEditPoints="1" noAdjustHandles="1" noChangeArrowheads="1" noChangeShapeType="1" noTextEdit="1"/>
              </p:cNvSpPr>
              <p:nvPr/>
            </p:nvSpPr>
            <p:spPr>
              <a:xfrm>
                <a:off x="10129548" y="4596304"/>
                <a:ext cx="1640371" cy="723715"/>
              </a:xfrm>
              <a:prstGeom prst="flowChartDecision">
                <a:avLst/>
              </a:prstGeom>
              <a:blipFill rotWithShape="0">
                <a:blip r:embed="rId5"/>
                <a:stretch>
                  <a:fillRect/>
                </a:stretch>
              </a:blipFill>
            </p:spPr>
            <p:txBody>
              <a:bodyPr/>
              <a:lstStyle/>
              <a:p>
                <a:r>
                  <a:rPr lang="ja-JP" altLang="en-US">
                    <a:noFill/>
                  </a:rPr>
                  <a:t> </a:t>
                </a:r>
              </a:p>
            </p:txBody>
          </p:sp>
        </mc:Fallback>
      </mc:AlternateContent>
      <p:sp>
        <p:nvSpPr>
          <p:cNvPr id="19" name="Right Arrow 18"/>
          <p:cNvSpPr/>
          <p:nvPr/>
        </p:nvSpPr>
        <p:spPr>
          <a:xfrm>
            <a:off x="9702799" y="2324148"/>
            <a:ext cx="577654" cy="2283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Down Arrow 19"/>
          <p:cNvSpPr/>
          <p:nvPr/>
        </p:nvSpPr>
        <p:spPr>
          <a:xfrm>
            <a:off x="10449574" y="2895181"/>
            <a:ext cx="307326" cy="161655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Down Arrow 21"/>
          <p:cNvSpPr/>
          <p:nvPr/>
        </p:nvSpPr>
        <p:spPr>
          <a:xfrm>
            <a:off x="8970027" y="2895181"/>
            <a:ext cx="296886" cy="161655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Up Arrow 23"/>
          <p:cNvSpPr/>
          <p:nvPr/>
        </p:nvSpPr>
        <p:spPr>
          <a:xfrm>
            <a:off x="9369618" y="2815696"/>
            <a:ext cx="276752" cy="15748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TextBox 24"/>
              <p:cNvSpPr txBox="1"/>
              <p:nvPr/>
            </p:nvSpPr>
            <p:spPr>
              <a:xfrm>
                <a:off x="8650594" y="3397875"/>
                <a:ext cx="2795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charset="0"/>
                        </a:rPr>
                        <m:t>𝑠</m:t>
                      </m:r>
                    </m:oMath>
                  </m:oMathPara>
                </a14:m>
                <a:endParaRPr kumimoji="1" lang="ja-JP" alt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8650594" y="3397875"/>
                <a:ext cx="279594"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9608003" y="3397875"/>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charset="0"/>
                        </a:rPr>
                        <m:t>𝑎</m:t>
                      </m:r>
                    </m:oMath>
                  </m:oMathPara>
                </a14:m>
                <a:endParaRPr kumimoji="1" lang="ja-JP" alt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9608003" y="3397875"/>
                <a:ext cx="37144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0804068" y="3466733"/>
                <a:ext cx="628955" cy="369332"/>
              </a:xfrm>
              <a:prstGeom prst="rect">
                <a:avLst/>
              </a:prstGeom>
            </p:spPr>
            <p:txBody>
              <a:bodyPr wrap="none">
                <a:spAutoFit/>
              </a:bodyPr>
              <a:lstStyle/>
              <a:p>
                <a14:m>
                  <m:oMath xmlns:m="http://schemas.openxmlformats.org/officeDocument/2006/math">
                    <m:r>
                      <a:rPr lang="en-US" altLang="ja-JP" i="1">
                        <a:latin typeface="Cambria Math" charset="0"/>
                      </a:rPr>
                      <m:t>𝑠</m:t>
                    </m:r>
                    <m:r>
                      <a:rPr lang="en-US" altLang="ja-JP" i="1">
                        <a:latin typeface="Cambria Math" charset="0"/>
                      </a:rPr>
                      <m:t>′</m:t>
                    </m:r>
                  </m:oMath>
                </a14:m>
                <a:r>
                  <a:rPr kumimoji="1" lang="en-US" altLang="ja-JP" dirty="0"/>
                  <a:t>, </a:t>
                </a:r>
                <a14:m>
                  <m:oMath xmlns:m="http://schemas.openxmlformats.org/officeDocument/2006/math">
                    <m:r>
                      <a:rPr lang="en-US" altLang="ja-JP" i="1">
                        <a:latin typeface="Cambria Math" charset="0"/>
                      </a:rPr>
                      <m:t>𝑟</m:t>
                    </m:r>
                  </m:oMath>
                </a14:m>
                <a:r>
                  <a:rPr kumimoji="1" lang="en-US" altLang="ja-JP" dirty="0"/>
                  <a:t> </a:t>
                </a:r>
                <a:endParaRPr kumimoji="1" lang="ja-JP" altLang="en-US" dirty="0"/>
              </a:p>
            </p:txBody>
          </p:sp>
        </mc:Choice>
        <mc:Fallback xmlns="">
          <p:sp>
            <p:nvSpPr>
              <p:cNvPr id="9" name="Rectangle 8"/>
              <p:cNvSpPr>
                <a:spLocks noRot="1" noChangeAspect="1" noMove="1" noResize="1" noEditPoints="1" noAdjustHandles="1" noChangeArrowheads="1" noChangeShapeType="1" noTextEdit="1"/>
              </p:cNvSpPr>
              <p:nvPr/>
            </p:nvSpPr>
            <p:spPr>
              <a:xfrm>
                <a:off x="10804068" y="3466733"/>
                <a:ext cx="628955" cy="369332"/>
              </a:xfrm>
              <a:prstGeom prst="rect">
                <a:avLst/>
              </a:prstGeom>
              <a:blipFill rotWithShape="0">
                <a:blip r:embed="rId8"/>
                <a:stretch>
                  <a:fillRect l="-971" t="-10000" b="-26667"/>
                </a:stretch>
              </a:blipFill>
            </p:spPr>
            <p:txBody>
              <a:bodyPr/>
              <a:lstStyle/>
              <a:p>
                <a:r>
                  <a:rPr lang="ja-JP" altLang="en-US">
                    <a:noFill/>
                  </a:rPr>
                  <a:t> </a:t>
                </a:r>
              </a:p>
            </p:txBody>
          </p:sp>
        </mc:Fallback>
      </mc:AlternateContent>
      <p:sp>
        <p:nvSpPr>
          <p:cNvPr id="27" name="TextBox 26"/>
          <p:cNvSpPr txBox="1"/>
          <p:nvPr/>
        </p:nvSpPr>
        <p:spPr>
          <a:xfrm>
            <a:off x="8432800" y="1411068"/>
            <a:ext cx="2055050" cy="523220"/>
          </a:xfrm>
          <a:prstGeom prst="rect">
            <a:avLst/>
          </a:prstGeom>
          <a:noFill/>
        </p:spPr>
        <p:txBody>
          <a:bodyPr wrap="none" rtlCol="0">
            <a:spAutoFit/>
          </a:bodyPr>
          <a:lstStyle/>
          <a:p>
            <a:r>
              <a:rPr kumimoji="1" lang="en-US" altLang="ja-JP" sz="2800" dirty="0" smtClean="0">
                <a:solidFill>
                  <a:schemeClr val="bg1"/>
                </a:solidFill>
              </a:rPr>
              <a:t>Environment</a:t>
            </a:r>
            <a:endParaRPr kumimoji="1" lang="ja-JP" altLang="en-US" sz="2800" dirty="0">
              <a:solidFill>
                <a:schemeClr val="bg1"/>
              </a:solidFill>
            </a:endParaRPr>
          </a:p>
        </p:txBody>
      </p:sp>
    </p:spTree>
    <p:extLst>
      <p:ext uri="{BB962C8B-B14F-4D97-AF65-F5344CB8AC3E}">
        <p14:creationId xmlns:p14="http://schemas.microsoft.com/office/powerpoint/2010/main" val="1438296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mp" id="{81DC7F5A-D89E-1B40-8DD3-896BE1799B0B}" vid="{A975F4C4-56E3-634D-B5B6-03E4562B01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11872</TotalTime>
  <Words>1606</Words>
  <Application>Microsoft Macintosh PowerPoint</Application>
  <PresentationFormat>Widescreen</PresentationFormat>
  <Paragraphs>500</Paragraphs>
  <Slides>46</Slides>
  <Notes>22</Notes>
  <HiddenSlides>13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Calibri</vt:lpstr>
      <vt:lpstr>Cambria Math</vt:lpstr>
      <vt:lpstr>ＭＳ Ｐゴシック</vt:lpstr>
      <vt:lpstr>Verdana</vt:lpstr>
      <vt:lpstr>Wingdings</vt:lpstr>
      <vt:lpstr>メイリオ</vt:lpstr>
      <vt:lpstr>Arial</vt:lpstr>
      <vt:lpstr>Retrospect</vt:lpstr>
      <vt:lpstr>Introduction of Reinforcement Learning</vt:lpstr>
      <vt:lpstr>Outline</vt:lpstr>
      <vt:lpstr>What is Reinforcement Learning</vt:lpstr>
      <vt:lpstr>DQN</vt:lpstr>
      <vt:lpstr>What is RL</vt:lpstr>
      <vt:lpstr>What is RL</vt:lpstr>
      <vt:lpstr>What is RL</vt:lpstr>
      <vt:lpstr>What is RL</vt:lpstr>
      <vt:lpstr>What is RL</vt:lpstr>
      <vt:lpstr>Applications of RL</vt:lpstr>
      <vt:lpstr>Characteristic of RL</vt:lpstr>
      <vt:lpstr>Components of RL</vt:lpstr>
      <vt:lpstr>Value Function</vt:lpstr>
      <vt:lpstr>Classification of RL</vt:lpstr>
      <vt:lpstr>Value based or Policy based</vt:lpstr>
      <vt:lpstr>Value based or Policy based</vt:lpstr>
      <vt:lpstr>TD Learning (Temporal-Difference Learning)</vt:lpstr>
      <vt:lpstr>Q-learning</vt:lpstr>
      <vt:lpstr>Exploitation-Exploration Trade-off</vt:lpstr>
      <vt:lpstr>Q-learning</vt:lpstr>
      <vt:lpstr>Representation of Value Function</vt:lpstr>
      <vt:lpstr>Function Approximation of Value Function</vt:lpstr>
      <vt:lpstr>DQN</vt:lpstr>
      <vt:lpstr>Experience Replay</vt:lpstr>
      <vt:lpstr>Q-learning with Experience Replay</vt:lpstr>
      <vt:lpstr>Classification of RL</vt:lpstr>
      <vt:lpstr>Policy based</vt:lpstr>
      <vt:lpstr>Actor-Critic</vt:lpstr>
      <vt:lpstr>Design of Reward</vt:lpstr>
      <vt:lpstr>Inverse Reinforcement Learning</vt:lpstr>
      <vt:lpstr>おまけ①</vt:lpstr>
      <vt:lpstr>おまけ②</vt:lpstr>
      <vt:lpstr>おまけ③</vt:lpstr>
      <vt:lpstr>Policy Gradient Method</vt:lpstr>
      <vt:lpstr>Likelihood Ratio Method</vt:lpstr>
      <vt:lpstr>Likelihood Ratio Method</vt:lpstr>
      <vt:lpstr>Value Gradient</vt:lpstr>
      <vt:lpstr>Policy Gradient Method ~summary~</vt:lpstr>
      <vt:lpstr>おまけ④</vt:lpstr>
      <vt:lpstr>おまけ⑤</vt:lpstr>
      <vt:lpstr>Reference</vt:lpstr>
      <vt:lpstr>Recent Technique</vt:lpstr>
      <vt:lpstr>Applications of RL</vt:lpstr>
      <vt:lpstr>Policy based</vt:lpstr>
      <vt:lpstr>Policy Search </vt:lpstr>
      <vt:lpstr>Model-Free vs Model-Based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Fukuta Keisuke</dc:creator>
  <cp:lastModifiedBy>Fukuta Keisuke</cp:lastModifiedBy>
  <cp:revision>167</cp:revision>
  <cp:lastPrinted>2016-11-17T06:00:20Z</cp:lastPrinted>
  <dcterms:created xsi:type="dcterms:W3CDTF">2016-10-17T07:46:19Z</dcterms:created>
  <dcterms:modified xsi:type="dcterms:W3CDTF">2016-11-17T10:20:48Z</dcterms:modified>
</cp:coreProperties>
</file>