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1" r:id="rId1"/>
  </p:sldMasterIdLst>
  <p:sldIdLst>
    <p:sldId id="256" r:id="rId2"/>
    <p:sldId id="272" r:id="rId3"/>
    <p:sldId id="264" r:id="rId4"/>
    <p:sldId id="258" r:id="rId5"/>
    <p:sldId id="262" r:id="rId6"/>
    <p:sldId id="263" r:id="rId7"/>
    <p:sldId id="259" r:id="rId8"/>
    <p:sldId id="261" r:id="rId9"/>
    <p:sldId id="265" r:id="rId10"/>
    <p:sldId id="270" r:id="rId11"/>
    <p:sldId id="269" r:id="rId12"/>
    <p:sldId id="266" r:id="rId13"/>
    <p:sldId id="268" r:id="rId14"/>
    <p:sldId id="26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222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77144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4075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47515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63475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16480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020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472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12608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4113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522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218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0616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4380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6147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807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2/19/2024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872320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B0BE-E331-47B6-8FD6-91C75EEA12C7}"/>
              </a:ext>
            </a:extLst>
          </p:cNvPr>
          <p:cNvSpPr>
            <a:spLocks noGrp="1"/>
          </p:cNvSpPr>
          <p:nvPr>
            <p:ph type="ctrTitle"/>
          </p:nvPr>
        </p:nvSpPr>
        <p:spPr/>
        <p:txBody>
          <a:bodyPr/>
          <a:lstStyle/>
          <a:p>
            <a:r>
              <a:rPr lang="en-US" dirty="0"/>
              <a:t>Lead Score Case study</a:t>
            </a:r>
            <a:endParaRPr lang="en-IN" dirty="0"/>
          </a:p>
        </p:txBody>
      </p:sp>
      <p:sp>
        <p:nvSpPr>
          <p:cNvPr id="3" name="Subtitle 2">
            <a:extLst>
              <a:ext uri="{FF2B5EF4-FFF2-40B4-BE49-F238E27FC236}">
                <a16:creationId xmlns:a16="http://schemas.microsoft.com/office/drawing/2014/main" id="{3FD7A8E8-080D-457B-A401-1536B48E4C37}"/>
              </a:ext>
            </a:extLst>
          </p:cNvPr>
          <p:cNvSpPr>
            <a:spLocks noGrp="1"/>
          </p:cNvSpPr>
          <p:nvPr>
            <p:ph type="subTitle" idx="1"/>
          </p:nvPr>
        </p:nvSpPr>
        <p:spPr/>
        <p:txBody>
          <a:bodyPr>
            <a:normAutofit/>
          </a:bodyPr>
          <a:lstStyle/>
          <a:p>
            <a:r>
              <a:rPr lang="en-US" dirty="0"/>
              <a:t>							-</a:t>
            </a:r>
            <a:r>
              <a:rPr lang="en-US" dirty="0" err="1">
                <a:latin typeface="+mn-lt"/>
              </a:rPr>
              <a:t>Ruta</a:t>
            </a:r>
            <a:r>
              <a:rPr lang="en-US" dirty="0">
                <a:latin typeface="+mn-lt"/>
              </a:rPr>
              <a:t> </a:t>
            </a:r>
            <a:r>
              <a:rPr lang="en-US" dirty="0" err="1">
                <a:latin typeface="+mn-lt"/>
              </a:rPr>
              <a:t>Moharil</a:t>
            </a:r>
            <a:endParaRPr lang="en-US" dirty="0">
              <a:latin typeface="+mn-lt"/>
            </a:endParaRPr>
          </a:p>
          <a:p>
            <a:r>
              <a:rPr lang="en-US" dirty="0">
                <a:latin typeface="+mn-lt"/>
              </a:rPr>
              <a:t>							-</a:t>
            </a:r>
            <a:r>
              <a:rPr lang="en-US" dirty="0" err="1">
                <a:latin typeface="+mn-lt"/>
              </a:rPr>
              <a:t>Rutuja</a:t>
            </a:r>
            <a:r>
              <a:rPr lang="en-US" dirty="0">
                <a:latin typeface="+mn-lt"/>
              </a:rPr>
              <a:t> </a:t>
            </a:r>
            <a:r>
              <a:rPr lang="en-US" dirty="0" err="1">
                <a:latin typeface="+mn-lt"/>
              </a:rPr>
              <a:t>Fulari</a:t>
            </a:r>
            <a:endParaRPr lang="en-IN" dirty="0">
              <a:latin typeface="+mn-lt"/>
            </a:endParaRPr>
          </a:p>
        </p:txBody>
      </p:sp>
    </p:spTree>
    <p:extLst>
      <p:ext uri="{BB962C8B-B14F-4D97-AF65-F5344CB8AC3E}">
        <p14:creationId xmlns:p14="http://schemas.microsoft.com/office/powerpoint/2010/main" val="3979650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36C4-A747-4F5E-BCB2-5A51369AF7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227F9D-89E9-417A-AAC5-D28D599792D9}"/>
              </a:ext>
            </a:extLst>
          </p:cNvPr>
          <p:cNvSpPr>
            <a:spLocks noGrp="1"/>
          </p:cNvSpPr>
          <p:nvPr>
            <p:ph idx="1"/>
          </p:nvPr>
        </p:nvSpPr>
        <p:spPr>
          <a:xfrm>
            <a:off x="1097280" y="1845734"/>
            <a:ext cx="5155602" cy="4023360"/>
          </a:xfrm>
        </p:spPr>
        <p:txBody>
          <a:bodyPr/>
          <a:lstStyle/>
          <a:p>
            <a:r>
              <a:rPr lang="en-US" dirty="0"/>
              <a:t>Most leads are from Mumbai with higher conversion rate.</a:t>
            </a:r>
            <a:endParaRPr lang="en-IN" dirty="0"/>
          </a:p>
        </p:txBody>
      </p:sp>
      <p:pic>
        <p:nvPicPr>
          <p:cNvPr id="8194" name="Picture 2">
            <a:extLst>
              <a:ext uri="{FF2B5EF4-FFF2-40B4-BE49-F238E27FC236}">
                <a16:creationId xmlns:a16="http://schemas.microsoft.com/office/drawing/2014/main" id="{94C740D1-7F09-4807-A957-670965A9B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42913"/>
            <a:ext cx="5938838" cy="59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95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6065-DFDB-4B77-A98F-EDA6BF700A64}"/>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07EB620C-806D-4609-A398-43179B88C6C6}"/>
              </a:ext>
            </a:extLst>
          </p:cNvPr>
          <p:cNvSpPr>
            <a:spLocks noGrp="1"/>
          </p:cNvSpPr>
          <p:nvPr>
            <p:ph idx="1"/>
          </p:nvPr>
        </p:nvSpPr>
        <p:spPr/>
        <p:txBody>
          <a:bodyPr/>
          <a:lstStyle/>
          <a:p>
            <a:r>
              <a:rPr lang="en-US" dirty="0"/>
              <a:t>1. We have </a:t>
            </a:r>
            <a:r>
              <a:rPr lang="en-US" dirty="0" err="1"/>
              <a:t>splitted</a:t>
            </a:r>
            <a:r>
              <a:rPr lang="en-US" dirty="0"/>
              <a:t> the data into train and test sets</a:t>
            </a:r>
          </a:p>
          <a:p>
            <a:r>
              <a:rPr lang="en-US" dirty="0"/>
              <a:t>2. We have chosen the train test split ratio as 70:30.</a:t>
            </a:r>
          </a:p>
          <a:p>
            <a:r>
              <a:rPr lang="en-US" dirty="0"/>
              <a:t>3.</a:t>
            </a:r>
            <a:r>
              <a:rPr lang="en-IN" dirty="0"/>
              <a:t> We have build the model by removing the variables by using RFE whose VIF greater than  5 and p-value greater than 0.05.</a:t>
            </a:r>
          </a:p>
          <a:p>
            <a:r>
              <a:rPr lang="en-US" dirty="0"/>
              <a:t>4</a:t>
            </a:r>
            <a:r>
              <a:rPr lang="en-IN" dirty="0"/>
              <a:t>. R</a:t>
            </a:r>
            <a:r>
              <a:rPr lang="en-US" dirty="0" err="1"/>
              <a:t>unning</a:t>
            </a:r>
            <a:r>
              <a:rPr lang="en-US" dirty="0"/>
              <a:t> RFE with 12 variable as final model.</a:t>
            </a:r>
          </a:p>
          <a:p>
            <a:endParaRPr lang="en-IN" dirty="0"/>
          </a:p>
        </p:txBody>
      </p:sp>
    </p:spTree>
    <p:extLst>
      <p:ext uri="{BB962C8B-B14F-4D97-AF65-F5344CB8AC3E}">
        <p14:creationId xmlns:p14="http://schemas.microsoft.com/office/powerpoint/2010/main" val="401872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464F-23F6-4270-8DB2-6BC4119DF66F}"/>
              </a:ext>
            </a:extLst>
          </p:cNvPr>
          <p:cNvSpPr>
            <a:spLocks noGrp="1"/>
          </p:cNvSpPr>
          <p:nvPr>
            <p:ph type="title"/>
          </p:nvPr>
        </p:nvSpPr>
        <p:spPr/>
        <p:txBody>
          <a:bodyPr/>
          <a:lstStyle/>
          <a:p>
            <a:r>
              <a:rPr lang="en-US" dirty="0"/>
              <a:t>ROC Curve</a:t>
            </a:r>
            <a:endParaRPr lang="en-IN" dirty="0"/>
          </a:p>
        </p:txBody>
      </p:sp>
      <p:pic>
        <p:nvPicPr>
          <p:cNvPr id="9218" name="Picture 2" descr="https://www.kaggleusercontent.com/kf/42037683/eyJhbGciOiJkaXIiLCJlbmMiOiJBMTI4Q0JDLUhTMjU2In0..QH5WSYd4SQn8NyisOW19rQ.wFxVH2bKDTnQJbLLTjuM-SfJpYpEIafvk1r5Q8SPzffKStBKm1PEDxdZHVAgTp0cDpTqoDYxSS_Low2GNtQUpec0RnYCn45MsJOi3Disnj1_-KLxrY_Ps96xTPBne7T8GCsyBwYqrtG-MornQvQlkVNTSAAGPCv6ZtODnWxRhxeCyQ4xtoTpXlLj1jYMDQrurfB_XBstduXASN3GoWdXsoYLAHfHgo_Bl7WKum8gZDypao0xSr8wCq09za1aFLEvEtR3MViWFPJTiYdYRbcC3ddwIXokZD-m10aQyxaE7WTQhlYVt7qlNu38Gj1ESdbe6xwaeTANYVCW7TypLgn-Tj8bcdNYsGP736m_beVFTKswiA6-rCeW2eZBe819td5DPnDASwrWTEGmhNPK5oO8BRNCezyIiGeTeci-hQwPM82zLCvbx_J5rtA-9dkBdR1JJrJZ1t_djNjbdFjo6kOoOiVieU3BbKgxWOBj8s3QzQ2z0LDZFBv30TvuwxjfI0c6X2ueRNSn52bWpSDUN-xkbUmRQPJZBSj8UQEjdCP8pjCQUogqS2JSnV9pMz2GlXz4MKhFXiuquZpGQEkIErxmpupCxbPqGxuOK-buWx61JzZxKPwEojukX0RWkM-5Z-GmqHvF8Wm5fdV9quoOo-RVJuzcj5dmBCdw1-9RyjQXCcY.pGi_MIVxkAd2uAR9VFszTg/__results___files/__results___242_0.png">
            <a:extLst>
              <a:ext uri="{FF2B5EF4-FFF2-40B4-BE49-F238E27FC236}">
                <a16:creationId xmlns:a16="http://schemas.microsoft.com/office/drawing/2014/main" id="{21EB0183-2929-4802-907C-66C36283766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875702" y="856223"/>
            <a:ext cx="4638963" cy="502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2C6314-BEBF-4675-B4DF-5439EC0369CD}"/>
              </a:ext>
            </a:extLst>
          </p:cNvPr>
          <p:cNvSpPr txBox="1"/>
          <p:nvPr/>
        </p:nvSpPr>
        <p:spPr>
          <a:xfrm>
            <a:off x="1097280" y="1945391"/>
            <a:ext cx="5566761" cy="2585323"/>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r>
              <a:rPr lang="en-US" dirty="0"/>
              <a:t>It shows the tradeoff between sensitivity and specificity (any increase in sensitivity will be accompanied by a decrease in specificity).</a:t>
            </a:r>
          </a:p>
          <a:p>
            <a:pPr marL="285750" indent="-285750">
              <a:buFont typeface="Arial" panose="020B0604020202020204" pitchFamily="34" charset="0"/>
              <a:buChar char="•"/>
            </a:pPr>
            <a:r>
              <a:rPr lang="en-US" dirty="0"/>
              <a:t>The closer the curve follows the left-hand border and then the top border of the ROC space, the more accurate the test. </a:t>
            </a:r>
          </a:p>
          <a:p>
            <a:pPr marL="285750" indent="-285750">
              <a:buFont typeface="Arial" panose="020B0604020202020204" pitchFamily="34" charset="0"/>
              <a:buChar char="•"/>
            </a:pPr>
            <a:r>
              <a:rPr lang="en-US" dirty="0"/>
              <a:t>We have </a:t>
            </a:r>
            <a:r>
              <a:rPr lang="en-US" b="1" dirty="0"/>
              <a:t>higher (0.89) area under </a:t>
            </a:r>
            <a:r>
              <a:rPr lang="en-US" dirty="0"/>
              <a:t>the ROC curve , therefore our </a:t>
            </a:r>
            <a:r>
              <a:rPr lang="en-US" b="1" dirty="0"/>
              <a:t>model is a good </a:t>
            </a:r>
            <a:r>
              <a:rPr lang="en-US" dirty="0"/>
              <a:t>one.</a:t>
            </a:r>
          </a:p>
        </p:txBody>
      </p:sp>
    </p:spTree>
    <p:extLst>
      <p:ext uri="{BB962C8B-B14F-4D97-AF65-F5344CB8AC3E}">
        <p14:creationId xmlns:p14="http://schemas.microsoft.com/office/powerpoint/2010/main" val="276893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9EFC-70C2-471B-8F3C-D327415A9D13}"/>
              </a:ext>
            </a:extLst>
          </p:cNvPr>
          <p:cNvSpPr>
            <a:spLocks noGrp="1"/>
          </p:cNvSpPr>
          <p:nvPr>
            <p:ph type="title"/>
          </p:nvPr>
        </p:nvSpPr>
        <p:spPr/>
        <p:txBody>
          <a:bodyPr/>
          <a:lstStyle/>
          <a:p>
            <a:r>
              <a:rPr lang="en-US" dirty="0"/>
              <a:t>Optimal Cutoff Point</a:t>
            </a:r>
            <a:endParaRPr lang="en-IN" dirty="0"/>
          </a:p>
        </p:txBody>
      </p:sp>
      <p:sp>
        <p:nvSpPr>
          <p:cNvPr id="3" name="Content Placeholder 2">
            <a:extLst>
              <a:ext uri="{FF2B5EF4-FFF2-40B4-BE49-F238E27FC236}">
                <a16:creationId xmlns:a16="http://schemas.microsoft.com/office/drawing/2014/main" id="{E4248AC7-0F0E-4CF8-880E-75404047402E}"/>
              </a:ext>
            </a:extLst>
          </p:cNvPr>
          <p:cNvSpPr>
            <a:spLocks noGrp="1"/>
          </p:cNvSpPr>
          <p:nvPr>
            <p:ph idx="1"/>
          </p:nvPr>
        </p:nvSpPr>
        <p:spPr>
          <a:xfrm>
            <a:off x="1250576" y="1888960"/>
            <a:ext cx="5419165" cy="3980134"/>
          </a:xfrm>
        </p:spPr>
        <p:txBody>
          <a:bodyPr/>
          <a:lstStyle/>
          <a:p>
            <a:pPr>
              <a:buFont typeface="Arial" panose="020B0604020202020204" pitchFamily="34" charset="0"/>
              <a:buChar char="•"/>
            </a:pPr>
            <a:r>
              <a:rPr lang="en-US" dirty="0"/>
              <a:t> Optimal cutoff probability is that prob where we get balanced sensitivity and specificity.</a:t>
            </a:r>
          </a:p>
          <a:p>
            <a:pPr>
              <a:buFont typeface="Arial" panose="020B0604020202020204" pitchFamily="34" charset="0"/>
              <a:buChar char="•"/>
            </a:pPr>
            <a:r>
              <a:rPr lang="en-US" dirty="0"/>
              <a:t> From the curve above, 0.34 is the optimum point to take it as a cutoff probability</a:t>
            </a:r>
            <a:endParaRPr lang="en-IN" dirty="0"/>
          </a:p>
        </p:txBody>
      </p:sp>
      <p:pic>
        <p:nvPicPr>
          <p:cNvPr id="4" name="Picture 4" descr="https://www.kaggleusercontent.com/kf/42037683/eyJhbGciOiJkaXIiLCJlbmMiOiJBMTI4Q0JDLUhTMjU2In0..QH5WSYd4SQn8NyisOW19rQ.wFxVH2bKDTnQJbLLTjuM-SfJpYpEIafvk1r5Q8SPzffKStBKm1PEDxdZHVAgTp0cDpTqoDYxSS_Low2GNtQUpec0RnYCn45MsJOi3Disnj1_-KLxrY_Ps96xTPBne7T8GCsyBwYqrtG-MornQvQlkVNTSAAGPCv6ZtODnWxRhxeCyQ4xtoTpXlLj1jYMDQrurfB_XBstduXASN3GoWdXsoYLAHfHgo_Bl7WKum8gZDypao0xSr8wCq09za1aFLEvEtR3MViWFPJTiYdYRbcC3ddwIXokZD-m10aQyxaE7WTQhlYVt7qlNu38Gj1ESdbe6xwaeTANYVCW7TypLgn-Tj8bcdNYsGP736m_beVFTKswiA6-rCeW2eZBe819td5DPnDASwrWTEGmhNPK5oO8BRNCezyIiGeTeci-hQwPM82zLCvbx_J5rtA-9dkBdR1JJrJZ1t_djNjbdFjo6kOoOiVieU3BbKgxWOBj8s3QzQ2z0LDZFBv30TvuwxjfI0c6X2ueRNSn52bWpSDUN-xkbUmRQPJZBSj8UQEjdCP8pjCQUogqS2JSnV9pMz2GlXz4MKhFXiuquZpGQEkIErxmpupCxbPqGxuOK-buWx61JzZxKPwEojukX0RWkM-5Z-GmqHvF8Wm5fdV9quoOo-RVJuzcj5dmBCdw1-9RyjQXCcY.pGi_MIVxkAd2uAR9VFszTg/__results___files/__results___246_0.png">
            <a:extLst>
              <a:ext uri="{FF2B5EF4-FFF2-40B4-BE49-F238E27FC236}">
                <a16:creationId xmlns:a16="http://schemas.microsoft.com/office/drawing/2014/main" id="{3B0A361F-5DFB-41E7-A112-629FA9876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148" y="1525888"/>
            <a:ext cx="4475517" cy="434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55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49E1-6BFB-48C0-8716-13DAFCF00F3F}"/>
              </a:ext>
            </a:extLst>
          </p:cNvPr>
          <p:cNvSpPr>
            <a:spLocks noGrp="1"/>
          </p:cNvSpPr>
          <p:nvPr>
            <p:ph type="title"/>
          </p:nvPr>
        </p:nvSpPr>
        <p:spPr/>
        <p:txBody>
          <a:bodyPr/>
          <a:lstStyle/>
          <a:p>
            <a:r>
              <a:rPr lang="en-US" dirty="0"/>
              <a:t>Model Evaluation</a:t>
            </a:r>
            <a:endParaRPr lang="en-IN" dirty="0"/>
          </a:p>
        </p:txBody>
      </p:sp>
      <p:sp>
        <p:nvSpPr>
          <p:cNvPr id="3" name="Content Placeholder 2">
            <a:extLst>
              <a:ext uri="{FF2B5EF4-FFF2-40B4-BE49-F238E27FC236}">
                <a16:creationId xmlns:a16="http://schemas.microsoft.com/office/drawing/2014/main" id="{86BC10B4-804E-455D-B963-0439518E5D15}"/>
              </a:ext>
            </a:extLst>
          </p:cNvPr>
          <p:cNvSpPr>
            <a:spLocks noGrp="1"/>
          </p:cNvSpPr>
          <p:nvPr>
            <p:ph idx="1"/>
          </p:nvPr>
        </p:nvSpPr>
        <p:spPr>
          <a:xfrm>
            <a:off x="1097280" y="1845734"/>
            <a:ext cx="9808285" cy="4023360"/>
          </a:xfrm>
        </p:spPr>
        <p:txBody>
          <a:bodyPr>
            <a:normAutofit/>
          </a:bodyPr>
          <a:lstStyle/>
          <a:p>
            <a:r>
              <a:rPr lang="en-IN" b="1" u="sng" dirty="0"/>
              <a:t>Train Data</a:t>
            </a:r>
            <a:r>
              <a:rPr lang="en-IN" u="sng" dirty="0"/>
              <a:t>:</a:t>
            </a:r>
            <a:endParaRPr lang="en-IN" b="1" u="sng" dirty="0"/>
          </a:p>
          <a:p>
            <a:pPr lvl="0"/>
            <a:r>
              <a:rPr lang="en-IN" dirty="0"/>
              <a:t>Accuracy : 81.0 %</a:t>
            </a:r>
          </a:p>
          <a:p>
            <a:pPr lvl="0"/>
            <a:r>
              <a:rPr lang="en-IN" dirty="0"/>
              <a:t>Sensitivity : 81.7 %</a:t>
            </a:r>
          </a:p>
          <a:p>
            <a:pPr lvl="0"/>
            <a:r>
              <a:rPr lang="en-IN" dirty="0"/>
              <a:t>Specificity : 80.6 %</a:t>
            </a:r>
          </a:p>
          <a:p>
            <a:r>
              <a:rPr lang="en-IN" b="1" u="sng" dirty="0"/>
              <a:t>Test Data</a:t>
            </a:r>
            <a:r>
              <a:rPr lang="en-IN" u="sng" dirty="0"/>
              <a:t>:</a:t>
            </a:r>
          </a:p>
          <a:p>
            <a:pPr lvl="0"/>
            <a:r>
              <a:rPr lang="en-IN" dirty="0"/>
              <a:t>Accuracy : 80.4 %</a:t>
            </a:r>
          </a:p>
          <a:p>
            <a:pPr lvl="0"/>
            <a:r>
              <a:rPr lang="en-IN" dirty="0"/>
              <a:t>Sensitivity : 80.4 %</a:t>
            </a:r>
          </a:p>
          <a:p>
            <a:pPr lvl="0"/>
            <a:r>
              <a:rPr lang="en-IN" dirty="0"/>
              <a:t>Specificity : 80.5 %</a:t>
            </a:r>
          </a:p>
          <a:p>
            <a:r>
              <a:rPr lang="en-US" dirty="0"/>
              <a:t>The precision-recall method was used to re check and cut off of 0.41 was found with precision around 79% and recall around 70% on test data frame</a:t>
            </a:r>
            <a:r>
              <a:rPr lang="en-IN" dirty="0"/>
              <a:t>.</a:t>
            </a:r>
          </a:p>
        </p:txBody>
      </p:sp>
    </p:spTree>
    <p:extLst>
      <p:ext uri="{BB962C8B-B14F-4D97-AF65-F5344CB8AC3E}">
        <p14:creationId xmlns:p14="http://schemas.microsoft.com/office/powerpoint/2010/main" val="287909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8DD4-E03C-4EC9-9E05-1F2B3764A58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B001F40-EC46-4749-9FD1-2AE767DD81C4}"/>
              </a:ext>
            </a:extLst>
          </p:cNvPr>
          <p:cNvSpPr>
            <a:spLocks noGrp="1"/>
          </p:cNvSpPr>
          <p:nvPr>
            <p:ph idx="1"/>
          </p:nvPr>
        </p:nvSpPr>
        <p:spPr/>
        <p:txBody>
          <a:bodyPr>
            <a:normAutofit/>
          </a:bodyPr>
          <a:lstStyle/>
          <a:p>
            <a:pPr>
              <a:buFont typeface="Arial" panose="020B0604020202020204" pitchFamily="34" charset="0"/>
              <a:buChar char="•"/>
            </a:pPr>
            <a:r>
              <a:rPr lang="en-IN" dirty="0"/>
              <a:t> We have achieved our goal of getting a ballpark of the target lead conversion rate to be around 80% . </a:t>
            </a:r>
          </a:p>
          <a:p>
            <a:pPr>
              <a:buFont typeface="Arial" panose="020B0604020202020204" pitchFamily="34" charset="0"/>
              <a:buChar char="•"/>
            </a:pPr>
            <a:r>
              <a:rPr lang="en-IN" dirty="0"/>
              <a:t> The model seems to predict the Conversion Rate very well and we should be able to give the CEO confidence in making good calls based on this model to get a higher lead conversion rate of 80%.</a:t>
            </a:r>
          </a:p>
          <a:p>
            <a:pPr>
              <a:buFont typeface="Arial" panose="020B0604020202020204" pitchFamily="34" charset="0"/>
              <a:buChar char="•"/>
            </a:pPr>
            <a:r>
              <a:rPr lang="en-US" dirty="0"/>
              <a:t> The company should make calls to </a:t>
            </a:r>
          </a:p>
          <a:p>
            <a:pPr lvl="1">
              <a:buFont typeface="Arial" panose="020B0604020202020204" pitchFamily="34" charset="0"/>
              <a:buChar char="•"/>
            </a:pPr>
            <a:r>
              <a:rPr lang="en-US" sz="1600" dirty="0"/>
              <a:t>leads coming from the lead sources "</a:t>
            </a:r>
            <a:r>
              <a:rPr lang="en-US" sz="1600" dirty="0" err="1"/>
              <a:t>Welingak</a:t>
            </a:r>
            <a:r>
              <a:rPr lang="en-US" sz="1600" dirty="0"/>
              <a:t> Websites" and "Reference“</a:t>
            </a:r>
          </a:p>
          <a:p>
            <a:pPr lvl="1">
              <a:buFont typeface="Arial" panose="020B0604020202020204" pitchFamily="34" charset="0"/>
              <a:buChar char="•"/>
            </a:pPr>
            <a:r>
              <a:rPr lang="en-US" sz="1600" dirty="0"/>
              <a:t>the leads who are the "working professionals“</a:t>
            </a:r>
          </a:p>
          <a:p>
            <a:pPr lvl="1">
              <a:buFont typeface="Arial" panose="020B0604020202020204" pitchFamily="34" charset="0"/>
              <a:buChar char="•"/>
            </a:pPr>
            <a:r>
              <a:rPr lang="en-US" sz="1600" dirty="0"/>
              <a:t>the leads who spent "more time on the websites”</a:t>
            </a:r>
          </a:p>
          <a:p>
            <a:pPr lvl="1">
              <a:buFont typeface="Arial" panose="020B0604020202020204" pitchFamily="34" charset="0"/>
              <a:buChar char="•"/>
            </a:pPr>
            <a:r>
              <a:rPr lang="en-US" sz="1600" dirty="0"/>
              <a:t> the leads coming from the lead sources "Olark Chat“</a:t>
            </a:r>
          </a:p>
          <a:p>
            <a:pPr lvl="1">
              <a:buFont typeface="Arial" panose="020B0604020202020204" pitchFamily="34" charset="0"/>
              <a:buChar char="•"/>
            </a:pPr>
            <a:r>
              <a:rPr lang="en-US" sz="1600" dirty="0"/>
              <a:t>the leads whose last activity was SMS Sent </a:t>
            </a:r>
            <a:endParaRPr lang="en-IN" sz="1600" dirty="0"/>
          </a:p>
          <a:p>
            <a:endParaRPr lang="en-IN" dirty="0"/>
          </a:p>
        </p:txBody>
      </p:sp>
    </p:spTree>
    <p:extLst>
      <p:ext uri="{BB962C8B-B14F-4D97-AF65-F5344CB8AC3E}">
        <p14:creationId xmlns:p14="http://schemas.microsoft.com/office/powerpoint/2010/main" val="159170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BE22D-B6B0-4991-ABED-9CA20D63EDA8}"/>
              </a:ext>
            </a:extLst>
          </p:cNvPr>
          <p:cNvSpPr txBox="1"/>
          <p:nvPr/>
        </p:nvSpPr>
        <p:spPr>
          <a:xfrm>
            <a:off x="605119" y="336995"/>
            <a:ext cx="11201400" cy="523220"/>
          </a:xfrm>
          <a:prstGeom prst="rect">
            <a:avLst/>
          </a:prstGeom>
          <a:noFill/>
        </p:spPr>
        <p:txBody>
          <a:bodyPr wrap="square" rtlCol="0">
            <a:spAutoFit/>
          </a:bodyPr>
          <a:lstStyle/>
          <a:p>
            <a:r>
              <a:rPr lang="en-US" sz="2800" b="1" u="sng" dirty="0">
                <a:latin typeface="+mj-lt"/>
              </a:rPr>
              <a:t>Problem Statement</a:t>
            </a:r>
            <a:endParaRPr lang="en-IN" sz="2800" b="1" u="sng" dirty="0">
              <a:latin typeface="+mj-lt"/>
            </a:endParaRPr>
          </a:p>
        </p:txBody>
      </p:sp>
      <p:sp>
        <p:nvSpPr>
          <p:cNvPr id="6" name="TextBox 5">
            <a:extLst>
              <a:ext uri="{FF2B5EF4-FFF2-40B4-BE49-F238E27FC236}">
                <a16:creationId xmlns:a16="http://schemas.microsoft.com/office/drawing/2014/main" id="{029CE0C0-F162-483B-AF73-F75C8AB62A07}"/>
              </a:ext>
            </a:extLst>
          </p:cNvPr>
          <p:cNvSpPr txBox="1"/>
          <p:nvPr/>
        </p:nvSpPr>
        <p:spPr>
          <a:xfrm>
            <a:off x="605118" y="981635"/>
            <a:ext cx="9829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	An education company named X Education sells online courses to industry professionals. Once these people land on the website, they might browse the courses or fill up a form for the course or watch some videos. </a:t>
            </a:r>
          </a:p>
          <a:p>
            <a:pPr marL="285750" indent="-285750">
              <a:buFont typeface="Arial" panose="020B0604020202020204" pitchFamily="34" charset="0"/>
              <a:buChar char="•"/>
            </a:pPr>
            <a:r>
              <a:rPr lang="en-US" dirty="0"/>
              <a:t>	When these people fill up a form providing their email address or phone number, they are classified to be a lead. Once these leads are acquired, employees from the sales team start making calls, writing emails, etc. Through this process, some of the leads get converted while most do not. The typical lead conversion rate at X education is around 30%.</a:t>
            </a:r>
            <a:endParaRPr lang="en-IN" dirty="0"/>
          </a:p>
        </p:txBody>
      </p:sp>
      <p:sp>
        <p:nvSpPr>
          <p:cNvPr id="7" name="TextBox 6">
            <a:extLst>
              <a:ext uri="{FF2B5EF4-FFF2-40B4-BE49-F238E27FC236}">
                <a16:creationId xmlns:a16="http://schemas.microsoft.com/office/drawing/2014/main" id="{96D14715-AD03-4E28-944D-D822E0CB1830}"/>
              </a:ext>
            </a:extLst>
          </p:cNvPr>
          <p:cNvSpPr txBox="1"/>
          <p:nvPr/>
        </p:nvSpPr>
        <p:spPr>
          <a:xfrm>
            <a:off x="605118" y="3134380"/>
            <a:ext cx="4787153" cy="523220"/>
          </a:xfrm>
          <a:prstGeom prst="rect">
            <a:avLst/>
          </a:prstGeom>
          <a:noFill/>
        </p:spPr>
        <p:txBody>
          <a:bodyPr wrap="square" rtlCol="0">
            <a:spAutoFit/>
          </a:bodyPr>
          <a:lstStyle/>
          <a:p>
            <a:r>
              <a:rPr lang="en-US" sz="2800" b="1" u="sng" dirty="0">
                <a:latin typeface="+mj-lt"/>
              </a:rPr>
              <a:t>Objective</a:t>
            </a:r>
            <a:endParaRPr lang="en-IN" sz="2800" b="1" u="sng" dirty="0">
              <a:latin typeface="+mj-lt"/>
            </a:endParaRPr>
          </a:p>
        </p:txBody>
      </p:sp>
      <p:sp>
        <p:nvSpPr>
          <p:cNvPr id="8" name="TextBox 7">
            <a:extLst>
              <a:ext uri="{FF2B5EF4-FFF2-40B4-BE49-F238E27FC236}">
                <a16:creationId xmlns:a16="http://schemas.microsoft.com/office/drawing/2014/main" id="{58DCB61B-7C2C-4BCA-AED3-A4CDEDE7282D}"/>
              </a:ext>
            </a:extLst>
          </p:cNvPr>
          <p:cNvSpPr txBox="1"/>
          <p:nvPr/>
        </p:nvSpPr>
        <p:spPr>
          <a:xfrm>
            <a:off x="739588" y="3657600"/>
            <a:ext cx="9829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	The company needs  a model wherein we need to assign a lead score to each of the leads such that the customers with a higher lead score have a higher conversion chance and the customers with a lower lead score have a lower conversion chance.</a:t>
            </a:r>
          </a:p>
          <a:p>
            <a:pPr marL="285750" indent="-285750">
              <a:buFont typeface="Arial" panose="020B0604020202020204" pitchFamily="34" charset="0"/>
              <a:buChar char="•"/>
            </a:pPr>
            <a:r>
              <a:rPr lang="en-US" dirty="0"/>
              <a:t> 	The CEO, in particular, has given a ballpark of the target lead conversion rate to be around 80%.</a:t>
            </a:r>
            <a:endParaRPr lang="en-IN" dirty="0"/>
          </a:p>
          <a:p>
            <a:endParaRPr lang="en-IN" dirty="0"/>
          </a:p>
        </p:txBody>
      </p:sp>
    </p:spTree>
    <p:extLst>
      <p:ext uri="{BB962C8B-B14F-4D97-AF65-F5344CB8AC3E}">
        <p14:creationId xmlns:p14="http://schemas.microsoft.com/office/powerpoint/2010/main" val="347703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ACBF-EE15-4AA6-A615-634B35D54EB6}"/>
              </a:ext>
            </a:extLst>
          </p:cNvPr>
          <p:cNvSpPr>
            <a:spLocks noGrp="1"/>
          </p:cNvSpPr>
          <p:nvPr>
            <p:ph type="title"/>
          </p:nvPr>
        </p:nvSpPr>
        <p:spPr/>
        <p:txBody>
          <a:bodyPr/>
          <a:lstStyle/>
          <a:p>
            <a:r>
              <a:rPr lang="en-IN" dirty="0"/>
              <a:t>STEPS PERFORMED</a:t>
            </a:r>
          </a:p>
        </p:txBody>
      </p:sp>
      <p:sp>
        <p:nvSpPr>
          <p:cNvPr id="3" name="Content Placeholder 2">
            <a:extLst>
              <a:ext uri="{FF2B5EF4-FFF2-40B4-BE49-F238E27FC236}">
                <a16:creationId xmlns:a16="http://schemas.microsoft.com/office/drawing/2014/main" id="{49F4F1A0-A15D-4AF6-BCFB-7E0F021CEA2C}"/>
              </a:ext>
            </a:extLst>
          </p:cNvPr>
          <p:cNvSpPr>
            <a:spLocks noGrp="1"/>
          </p:cNvSpPr>
          <p:nvPr>
            <p:ph idx="1"/>
          </p:nvPr>
        </p:nvSpPr>
        <p:spPr/>
        <p:txBody>
          <a:bodyPr>
            <a:normAutofit/>
          </a:bodyPr>
          <a:lstStyle/>
          <a:p>
            <a:r>
              <a:rPr lang="en-US" dirty="0"/>
              <a:t>1. Data Handling</a:t>
            </a:r>
          </a:p>
          <a:p>
            <a:r>
              <a:rPr lang="en-US" dirty="0"/>
              <a:t>2. Data cleaning, dropping columns with more 35 percent null values</a:t>
            </a:r>
          </a:p>
          <a:p>
            <a:r>
              <a:rPr lang="en-US" dirty="0"/>
              <a:t>3. Imputing the missing values </a:t>
            </a:r>
          </a:p>
          <a:p>
            <a:r>
              <a:rPr lang="en-US" dirty="0"/>
              <a:t>4. Exploratory Data Analysis</a:t>
            </a:r>
          </a:p>
          <a:p>
            <a:r>
              <a:rPr lang="en-US" dirty="0"/>
              <a:t>5. Model Building </a:t>
            </a:r>
          </a:p>
          <a:p>
            <a:r>
              <a:rPr lang="en-US" dirty="0"/>
              <a:t>6. Model Evaluation</a:t>
            </a:r>
          </a:p>
          <a:p>
            <a:r>
              <a:rPr lang="en-US" dirty="0"/>
              <a:t>7.Conclusion</a:t>
            </a:r>
            <a:endParaRPr lang="en-IN" dirty="0"/>
          </a:p>
        </p:txBody>
      </p:sp>
    </p:spTree>
    <p:extLst>
      <p:ext uri="{BB962C8B-B14F-4D97-AF65-F5344CB8AC3E}">
        <p14:creationId xmlns:p14="http://schemas.microsoft.com/office/powerpoint/2010/main" val="306277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29B68A6-553C-48A0-8B02-1BFD63F199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6365" y="1087520"/>
            <a:ext cx="4972757" cy="4205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B25F5-BE32-4B73-9B49-0160E7A5701F}"/>
              </a:ext>
            </a:extLst>
          </p:cNvPr>
          <p:cNvSpPr/>
          <p:nvPr/>
        </p:nvSpPr>
        <p:spPr>
          <a:xfrm>
            <a:off x="1557206" y="1989729"/>
            <a:ext cx="3297182" cy="1200329"/>
          </a:xfrm>
          <a:prstGeom prst="rect">
            <a:avLst/>
          </a:prstGeom>
        </p:spPr>
        <p:txBody>
          <a:bodyPr wrap="square">
            <a:spAutoFit/>
          </a:bodyPr>
          <a:lstStyle/>
          <a:p>
            <a:r>
              <a:rPr lang="en-IN" dirty="0"/>
              <a:t>As observed from the graph maximum number of leads are unemployed or working professionals</a:t>
            </a:r>
          </a:p>
        </p:txBody>
      </p:sp>
    </p:spTree>
    <p:extLst>
      <p:ext uri="{BB962C8B-B14F-4D97-AF65-F5344CB8AC3E}">
        <p14:creationId xmlns:p14="http://schemas.microsoft.com/office/powerpoint/2010/main" val="331997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0AB94-1286-46DA-B459-BD8BB58EE647}"/>
              </a:ext>
            </a:extLst>
          </p:cNvPr>
          <p:cNvSpPr>
            <a:spLocks noGrp="1"/>
          </p:cNvSpPr>
          <p:nvPr>
            <p:ph idx="1"/>
          </p:nvPr>
        </p:nvSpPr>
        <p:spPr>
          <a:xfrm>
            <a:off x="1097280" y="1845734"/>
            <a:ext cx="4147073" cy="3573431"/>
          </a:xfrm>
        </p:spPr>
        <p:txBody>
          <a:bodyPr>
            <a:normAutofit lnSpcReduction="10000"/>
          </a:bodyPr>
          <a:lstStyle/>
          <a:p>
            <a:pPr>
              <a:buFont typeface="Arial" panose="020B0604020202020204" pitchFamily="34" charset="0"/>
              <a:buChar char="•"/>
            </a:pPr>
            <a:r>
              <a:rPr lang="en-US" b="1" dirty="0"/>
              <a:t> Google and Direct traffic </a:t>
            </a:r>
            <a:r>
              <a:rPr lang="en-US" dirty="0"/>
              <a:t>generates maximum number of leads. </a:t>
            </a:r>
          </a:p>
          <a:p>
            <a:pPr>
              <a:buFont typeface="Arial" panose="020B0604020202020204" pitchFamily="34" charset="0"/>
              <a:buChar char="•"/>
            </a:pPr>
            <a:r>
              <a:rPr lang="en-US" b="1" dirty="0"/>
              <a:t> Conversion Rate </a:t>
            </a:r>
            <a:r>
              <a:rPr lang="en-US" dirty="0"/>
              <a:t>of reference leads and leads through </a:t>
            </a:r>
            <a:r>
              <a:rPr lang="en-US" b="1" dirty="0" err="1"/>
              <a:t>welingak</a:t>
            </a:r>
            <a:r>
              <a:rPr lang="en-US" b="1" dirty="0"/>
              <a:t> website </a:t>
            </a:r>
            <a:r>
              <a:rPr lang="en-US" dirty="0"/>
              <a:t>is </a:t>
            </a:r>
            <a:r>
              <a:rPr lang="en-US" b="1" dirty="0"/>
              <a:t>high</a:t>
            </a:r>
            <a:r>
              <a:rPr lang="en-US" dirty="0"/>
              <a:t>.</a:t>
            </a:r>
          </a:p>
          <a:p>
            <a:pPr>
              <a:buFont typeface="Arial" panose="020B0604020202020204" pitchFamily="34" charset="0"/>
              <a:buChar char="•"/>
            </a:pPr>
            <a:r>
              <a:rPr lang="en-US" dirty="0"/>
              <a:t> To improve overall lead conversion rate, focus should be on improving lead conversion of </a:t>
            </a:r>
            <a:r>
              <a:rPr lang="en-US" dirty="0" err="1"/>
              <a:t>olark</a:t>
            </a:r>
            <a:r>
              <a:rPr lang="en-US" dirty="0"/>
              <a:t> chat, organic search, direct traffic, and google leads and generate more leads from reference and </a:t>
            </a:r>
            <a:r>
              <a:rPr lang="en-US" dirty="0" err="1"/>
              <a:t>welingak</a:t>
            </a:r>
            <a:r>
              <a:rPr lang="en-US" dirty="0"/>
              <a:t> website.</a:t>
            </a:r>
            <a:endParaRPr lang="en-IN" dirty="0"/>
          </a:p>
        </p:txBody>
      </p:sp>
      <p:pic>
        <p:nvPicPr>
          <p:cNvPr id="2050" name="Picture 2">
            <a:extLst>
              <a:ext uri="{FF2B5EF4-FFF2-40B4-BE49-F238E27FC236}">
                <a16:creationId xmlns:a16="http://schemas.microsoft.com/office/drawing/2014/main" id="{F00ACFD2-21B7-4BF1-8EA7-FEAF99491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989" y="535990"/>
            <a:ext cx="6140822" cy="528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6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0CD3-4A52-4CE8-AF99-9B53851830AE}"/>
              </a:ext>
            </a:extLst>
          </p:cNvPr>
          <p:cNvSpPr>
            <a:spLocks noGrp="1"/>
          </p:cNvSpPr>
          <p:nvPr>
            <p:ph type="title"/>
          </p:nvPr>
        </p:nvSpPr>
        <p:spPr/>
        <p:txBody>
          <a:bodyPr>
            <a:normAutofit/>
          </a:bodyPr>
          <a:lstStyle/>
          <a:p>
            <a:br>
              <a:rPr lang="en-IN" dirty="0"/>
            </a:br>
            <a:endParaRPr lang="en-IN" dirty="0"/>
          </a:p>
        </p:txBody>
      </p:sp>
      <p:pic>
        <p:nvPicPr>
          <p:cNvPr id="3074" name="Picture 2">
            <a:extLst>
              <a:ext uri="{FF2B5EF4-FFF2-40B4-BE49-F238E27FC236}">
                <a16:creationId xmlns:a16="http://schemas.microsoft.com/office/drawing/2014/main" id="{9DDAEE49-5A68-4C20-9DFF-5A619660A9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72158" y="0"/>
            <a:ext cx="5148082" cy="62259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3CA90B-CCC2-424C-A420-A272DE2D43ED}"/>
              </a:ext>
            </a:extLst>
          </p:cNvPr>
          <p:cNvSpPr txBox="1"/>
          <p:nvPr/>
        </p:nvSpPr>
        <p:spPr>
          <a:xfrm>
            <a:off x="94129" y="2178424"/>
            <a:ext cx="8471649" cy="923330"/>
          </a:xfrm>
          <a:prstGeom prst="rect">
            <a:avLst/>
          </a:prstGeom>
          <a:noFill/>
        </p:spPr>
        <p:txBody>
          <a:bodyPr wrap="square" rtlCol="0">
            <a:spAutoFit/>
          </a:bodyPr>
          <a:lstStyle/>
          <a:p>
            <a:endParaRPr lang="en-IN" dirty="0"/>
          </a:p>
          <a:p>
            <a:r>
              <a:rPr lang="en-US" dirty="0"/>
              <a:t>Median for converted and not converted leads are the same.</a:t>
            </a:r>
          </a:p>
          <a:p>
            <a:r>
              <a:rPr lang="en-US" dirty="0"/>
              <a:t>Nothing can be concluded on the basis of </a:t>
            </a:r>
            <a:r>
              <a:rPr lang="en-US" b="1" dirty="0"/>
              <a:t>Total Visits</a:t>
            </a:r>
            <a:r>
              <a:rPr lang="en-US" dirty="0"/>
              <a:t>.</a:t>
            </a:r>
            <a:endParaRPr lang="en-IN" dirty="0"/>
          </a:p>
        </p:txBody>
      </p:sp>
    </p:spTree>
    <p:extLst>
      <p:ext uri="{BB962C8B-B14F-4D97-AF65-F5344CB8AC3E}">
        <p14:creationId xmlns:p14="http://schemas.microsoft.com/office/powerpoint/2010/main" val="329042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EF1E-D125-465F-9738-42EA6ABEFA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E428E2-59CB-4E7B-B6EA-E768D76D4A90}"/>
              </a:ext>
            </a:extLst>
          </p:cNvPr>
          <p:cNvSpPr>
            <a:spLocks noGrp="1"/>
          </p:cNvSpPr>
          <p:nvPr>
            <p:ph idx="1"/>
          </p:nvPr>
        </p:nvSpPr>
        <p:spPr>
          <a:xfrm>
            <a:off x="1097280" y="1845734"/>
            <a:ext cx="3878132" cy="4023360"/>
          </a:xfrm>
        </p:spPr>
        <p:txBody>
          <a:bodyPr/>
          <a:lstStyle/>
          <a:p>
            <a:r>
              <a:rPr lang="en-US" b="1" dirty="0"/>
              <a:t>Leads spending more time on the website </a:t>
            </a:r>
            <a:r>
              <a:rPr lang="en-US" dirty="0"/>
              <a:t>are more likely to be </a:t>
            </a:r>
            <a:r>
              <a:rPr lang="en-US" b="1" dirty="0"/>
              <a:t>converted</a:t>
            </a:r>
            <a:r>
              <a:rPr lang="en-US" dirty="0"/>
              <a:t>.</a:t>
            </a:r>
            <a:endParaRPr lang="en-IN" dirty="0"/>
          </a:p>
        </p:txBody>
      </p:sp>
      <p:pic>
        <p:nvPicPr>
          <p:cNvPr id="4098" name="Picture 2">
            <a:extLst>
              <a:ext uri="{FF2B5EF4-FFF2-40B4-BE49-F238E27FC236}">
                <a16:creationId xmlns:a16="http://schemas.microsoft.com/office/drawing/2014/main" id="{5DFBADD9-0361-4340-B15F-003D67DAB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220" y="1005841"/>
            <a:ext cx="5524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19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E6C8-B0CB-48BE-8222-AF4603FFB3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286458-069B-4670-A4AC-C2E5A544FF3C}"/>
              </a:ext>
            </a:extLst>
          </p:cNvPr>
          <p:cNvSpPr>
            <a:spLocks noGrp="1"/>
          </p:cNvSpPr>
          <p:nvPr>
            <p:ph idx="1"/>
          </p:nvPr>
        </p:nvSpPr>
        <p:spPr>
          <a:xfrm>
            <a:off x="1097280" y="1845734"/>
            <a:ext cx="4998720" cy="4023360"/>
          </a:xfrm>
        </p:spPr>
        <p:txBody>
          <a:bodyPr/>
          <a:lstStyle/>
          <a:p>
            <a:r>
              <a:rPr lang="en-US" dirty="0"/>
              <a:t>Most of the lead have their Email opened as their last activity.</a:t>
            </a:r>
          </a:p>
          <a:p>
            <a:r>
              <a:rPr lang="en-US" dirty="0"/>
              <a:t>Conversion rate for leads with last activity as SMS Sent is higher.</a:t>
            </a:r>
            <a:endParaRPr lang="en-IN" dirty="0"/>
          </a:p>
        </p:txBody>
      </p:sp>
      <p:pic>
        <p:nvPicPr>
          <p:cNvPr id="4" name="Picture 2">
            <a:extLst>
              <a:ext uri="{FF2B5EF4-FFF2-40B4-BE49-F238E27FC236}">
                <a16:creationId xmlns:a16="http://schemas.microsoft.com/office/drawing/2014/main" id="{06A5D1A4-9C98-49E5-9E16-8DECAE4BA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4470"/>
            <a:ext cx="5959586" cy="6531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17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61DD-477D-4584-BE97-1FD340211D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551816-84EF-487C-938D-074E9F3A1C73}"/>
              </a:ext>
            </a:extLst>
          </p:cNvPr>
          <p:cNvSpPr>
            <a:spLocks noGrp="1"/>
          </p:cNvSpPr>
          <p:nvPr>
            <p:ph idx="1"/>
          </p:nvPr>
        </p:nvSpPr>
        <p:spPr>
          <a:xfrm>
            <a:off x="677334" y="1815353"/>
            <a:ext cx="4351866" cy="4053741"/>
          </a:xfrm>
        </p:spPr>
        <p:txBody>
          <a:bodyPr/>
          <a:lstStyle/>
          <a:p>
            <a:pPr>
              <a:buFont typeface="Arial" panose="020B0604020202020204" pitchFamily="34" charset="0"/>
              <a:buChar char="•"/>
            </a:pPr>
            <a:r>
              <a:rPr lang="en-US" dirty="0"/>
              <a:t> Working Professionals going for the course have high chances of joining it.</a:t>
            </a:r>
          </a:p>
          <a:p>
            <a:pPr>
              <a:buFont typeface="Arial" panose="020B0604020202020204" pitchFamily="34" charset="0"/>
              <a:buChar char="•"/>
            </a:pPr>
            <a:r>
              <a:rPr lang="en-US" dirty="0"/>
              <a:t> Unemployed leads are the most in numbers but has around lesser conversion rate.</a:t>
            </a:r>
            <a:endParaRPr lang="en-IN" dirty="0"/>
          </a:p>
        </p:txBody>
      </p:sp>
      <p:pic>
        <p:nvPicPr>
          <p:cNvPr id="6146" name="Picture 2">
            <a:extLst>
              <a:ext uri="{FF2B5EF4-FFF2-40B4-BE49-F238E27FC236}">
                <a16:creationId xmlns:a16="http://schemas.microsoft.com/office/drawing/2014/main" id="{F26C3FE5-5905-4005-949D-86C18A462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786" y="322997"/>
            <a:ext cx="7113214"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001462"/>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TotalTime>
  <Words>782</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Lead Score Case study</vt:lpstr>
      <vt:lpstr>PowerPoint Presentation</vt:lpstr>
      <vt:lpstr>STEPS PERFORMED</vt:lpstr>
      <vt:lpstr>PowerPoint Presentation</vt:lpstr>
      <vt:lpstr>PowerPoint Presentation</vt:lpstr>
      <vt:lpstr> </vt:lpstr>
      <vt:lpstr>PowerPoint Presentation</vt:lpstr>
      <vt:lpstr>PowerPoint Presentation</vt:lpstr>
      <vt:lpstr>PowerPoint Presentation</vt:lpstr>
      <vt:lpstr>PowerPoint Presentation</vt:lpstr>
      <vt:lpstr>Model Building</vt:lpstr>
      <vt:lpstr>ROC Curve</vt:lpstr>
      <vt:lpstr>Optimal Cutoff Point</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Admin</dc:creator>
  <cp:lastModifiedBy>Admin</cp:lastModifiedBy>
  <cp:revision>12</cp:revision>
  <dcterms:created xsi:type="dcterms:W3CDTF">2024-02-19T17:23:42Z</dcterms:created>
  <dcterms:modified xsi:type="dcterms:W3CDTF">2024-02-19T19:04:52Z</dcterms:modified>
</cp:coreProperties>
</file>