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3" r:id="rId6"/>
    <p:sldId id="268" r:id="rId7"/>
    <p:sldId id="267" r:id="rId8"/>
    <p:sldId id="269"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804403-1DF9-49AD-89E9-0AFCE145F73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563565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04403-1DF9-49AD-89E9-0AFCE145F73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214309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04403-1DF9-49AD-89E9-0AFCE145F73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B467-6886-47FD-91E0-CA7DA58D64D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88998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04403-1DF9-49AD-89E9-0AFCE145F73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3544376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04403-1DF9-49AD-89E9-0AFCE145F73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B467-6886-47FD-91E0-CA7DA58D64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170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04403-1DF9-49AD-89E9-0AFCE145F73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2772292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04403-1DF9-49AD-89E9-0AFCE145F73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2290719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04403-1DF9-49AD-89E9-0AFCE145F73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411519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04403-1DF9-49AD-89E9-0AFCE145F73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82003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04403-1DF9-49AD-89E9-0AFCE145F73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141939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804403-1DF9-49AD-89E9-0AFCE145F73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127241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804403-1DF9-49AD-89E9-0AFCE145F734}"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224633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804403-1DF9-49AD-89E9-0AFCE145F734}"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2667061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04403-1DF9-49AD-89E9-0AFCE145F734}"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500483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804403-1DF9-49AD-89E9-0AFCE145F73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2846774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04403-1DF9-49AD-89E9-0AFCE145F73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4B467-6886-47FD-91E0-CA7DA58D64D4}" type="slidenum">
              <a:rPr lang="en-US" smtClean="0"/>
              <a:t>‹#›</a:t>
            </a:fld>
            <a:endParaRPr lang="en-US"/>
          </a:p>
        </p:txBody>
      </p:sp>
    </p:spTree>
    <p:extLst>
      <p:ext uri="{BB962C8B-B14F-4D97-AF65-F5344CB8AC3E}">
        <p14:creationId xmlns:p14="http://schemas.microsoft.com/office/powerpoint/2010/main" val="378855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804403-1DF9-49AD-89E9-0AFCE145F734}" type="datetimeFigureOut">
              <a:rPr lang="en-US" smtClean="0"/>
              <a:t>12/11/2023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D4B467-6886-47FD-91E0-CA7DA58D64D4}" type="slidenum">
              <a:rPr lang="en-US" smtClean="0"/>
              <a:t>‹#›</a:t>
            </a:fld>
            <a:endParaRPr lang="en-US"/>
          </a:p>
        </p:txBody>
      </p:sp>
    </p:spTree>
    <p:extLst>
      <p:ext uri="{BB962C8B-B14F-4D97-AF65-F5344CB8AC3E}">
        <p14:creationId xmlns:p14="http://schemas.microsoft.com/office/powerpoint/2010/main" val="2350745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Agricultural Yield Prediction Using Deep Learning by RSIP Vision">
            <a:extLst>
              <a:ext uri="{FF2B5EF4-FFF2-40B4-BE49-F238E27FC236}">
                <a16:creationId xmlns:a16="http://schemas.microsoft.com/office/drawing/2014/main" id="{E989CD39-4A57-2577-9CF1-5BEE9C0036BC}"/>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l="23077" r="14394" b="9072"/>
          <a:stretch/>
        </p:blipFill>
        <p:spPr bwMode="auto">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02057DE-483A-69EA-5A61-8A5FE37599D3}"/>
              </a:ext>
            </a:extLst>
          </p:cNvPr>
          <p:cNvSpPr>
            <a:spLocks noGrp="1"/>
          </p:cNvSpPr>
          <p:nvPr>
            <p:ph type="ctrTitle"/>
          </p:nvPr>
        </p:nvSpPr>
        <p:spPr>
          <a:xfrm>
            <a:off x="668866" y="1678666"/>
            <a:ext cx="5123515" cy="2369093"/>
          </a:xfrm>
        </p:spPr>
        <p:txBody>
          <a:bodyPr>
            <a:normAutofit/>
          </a:bodyPr>
          <a:lstStyle/>
          <a:p>
            <a:r>
              <a:rPr lang="en-US" sz="4800"/>
              <a:t>Yield-Max</a:t>
            </a:r>
          </a:p>
        </p:txBody>
      </p:sp>
      <p:sp>
        <p:nvSpPr>
          <p:cNvPr id="3" name="Subtitle 2">
            <a:extLst>
              <a:ext uri="{FF2B5EF4-FFF2-40B4-BE49-F238E27FC236}">
                <a16:creationId xmlns:a16="http://schemas.microsoft.com/office/drawing/2014/main" id="{64F34B41-F96E-ED71-1D8A-EC962044A0DA}"/>
              </a:ext>
            </a:extLst>
          </p:cNvPr>
          <p:cNvSpPr>
            <a:spLocks noGrp="1"/>
          </p:cNvSpPr>
          <p:nvPr>
            <p:ph type="subTitle" idx="1"/>
          </p:nvPr>
        </p:nvSpPr>
        <p:spPr>
          <a:xfrm>
            <a:off x="677335" y="4050831"/>
            <a:ext cx="5113217" cy="1096901"/>
          </a:xfrm>
        </p:spPr>
        <p:txBody>
          <a:bodyPr>
            <a:normAutofit/>
          </a:bodyPr>
          <a:lstStyle/>
          <a:p>
            <a:r>
              <a:rPr lang="en-US" sz="1600"/>
              <a:t>Ful Belin Korukoglu</a:t>
            </a:r>
          </a:p>
          <a:p>
            <a:r>
              <a:rPr lang="en-US" sz="1600"/>
              <a:t>11/12/2023</a:t>
            </a:r>
          </a:p>
        </p:txBody>
      </p:sp>
      <p:cxnSp>
        <p:nvCxnSpPr>
          <p:cNvPr id="1031" name="Straight Connector 103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26" name="Picture 2" descr="A blue square with white text and a logo&#10;&#10;Description automatically generated">
            <a:extLst>
              <a:ext uri="{FF2B5EF4-FFF2-40B4-BE49-F238E27FC236}">
                <a16:creationId xmlns:a16="http://schemas.microsoft.com/office/drawing/2014/main" id="{9A467F27-1C33-141E-B880-267D606F4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7564" y="0"/>
            <a:ext cx="584436" cy="11794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lue letters on a white background&#10;&#10;Description automatically generated">
            <a:extLst>
              <a:ext uri="{FF2B5EF4-FFF2-40B4-BE49-F238E27FC236}">
                <a16:creationId xmlns:a16="http://schemas.microsoft.com/office/drawing/2014/main" id="{4C1424B2-B042-2B8E-6CB5-F5159D7A5275}"/>
              </a:ext>
            </a:extLst>
          </p:cNvPr>
          <p:cNvPicPr>
            <a:picLocks noChangeAspect="1"/>
          </p:cNvPicPr>
          <p:nvPr/>
        </p:nvPicPr>
        <p:blipFill>
          <a:blip r:embed="rId4"/>
          <a:stretch>
            <a:fillRect/>
          </a:stretch>
        </p:blipFill>
        <p:spPr>
          <a:xfrm>
            <a:off x="0" y="0"/>
            <a:ext cx="2092084" cy="650172"/>
          </a:xfrm>
          <a:prstGeom prst="rect">
            <a:avLst/>
          </a:prstGeom>
        </p:spPr>
      </p:pic>
    </p:spTree>
    <p:extLst>
      <p:ext uri="{BB962C8B-B14F-4D97-AF65-F5344CB8AC3E}">
        <p14:creationId xmlns:p14="http://schemas.microsoft.com/office/powerpoint/2010/main" val="268041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667B-29C4-EB8A-03CB-9B314888F522}"/>
              </a:ext>
            </a:extLst>
          </p:cNvPr>
          <p:cNvSpPr>
            <a:spLocks noGrp="1"/>
          </p:cNvSpPr>
          <p:nvPr>
            <p:ph type="title"/>
          </p:nvPr>
        </p:nvSpPr>
        <p:spPr>
          <a:xfrm>
            <a:off x="833842" y="712796"/>
            <a:ext cx="10515600" cy="1325563"/>
          </a:xfrm>
        </p:spPr>
        <p:txBody>
          <a:bodyPr/>
          <a:lstStyle/>
          <a:p>
            <a:r>
              <a:rPr lang="en-US" dirty="0"/>
              <a:t>Outline</a:t>
            </a:r>
          </a:p>
        </p:txBody>
      </p:sp>
      <p:sp>
        <p:nvSpPr>
          <p:cNvPr id="3" name="Subtitle 2">
            <a:extLst>
              <a:ext uri="{FF2B5EF4-FFF2-40B4-BE49-F238E27FC236}">
                <a16:creationId xmlns:a16="http://schemas.microsoft.com/office/drawing/2014/main" id="{04898A4E-49F2-A140-6A2F-41D0EC08D8EB}"/>
              </a:ext>
            </a:extLst>
          </p:cNvPr>
          <p:cNvSpPr>
            <a:spLocks noGrp="1"/>
          </p:cNvSpPr>
          <p:nvPr>
            <p:ph idx="1"/>
          </p:nvPr>
        </p:nvSpPr>
        <p:spPr>
          <a:xfrm>
            <a:off x="833842" y="1550266"/>
            <a:ext cx="10515600" cy="4351338"/>
          </a:xfrm>
        </p:spPr>
        <p:txBody>
          <a:bodyPr>
            <a:normAutofit/>
          </a:bodyPr>
          <a:lstStyle/>
          <a:p>
            <a:r>
              <a:rPr lang="en-US" dirty="0"/>
              <a:t>Background</a:t>
            </a:r>
          </a:p>
          <a:p>
            <a:r>
              <a:rPr lang="en-US" dirty="0"/>
              <a:t>Objectives	</a:t>
            </a:r>
          </a:p>
          <a:p>
            <a:r>
              <a:rPr lang="en-US" dirty="0"/>
              <a:t>SDG Relation</a:t>
            </a:r>
          </a:p>
          <a:p>
            <a:r>
              <a:rPr lang="en-US" dirty="0"/>
              <a:t>Methodology </a:t>
            </a:r>
          </a:p>
          <a:p>
            <a:pPr lvl="1"/>
            <a:r>
              <a:rPr lang="en-US" dirty="0"/>
              <a:t>Dataset and EDA</a:t>
            </a:r>
          </a:p>
          <a:p>
            <a:pPr lvl="1"/>
            <a:r>
              <a:rPr lang="en-US" dirty="0"/>
              <a:t>Model</a:t>
            </a:r>
          </a:p>
          <a:p>
            <a:pPr lvl="1"/>
            <a:r>
              <a:rPr lang="en-US" dirty="0"/>
              <a:t>Hyperparameter Tuning</a:t>
            </a:r>
          </a:p>
          <a:p>
            <a:r>
              <a:rPr lang="en-US" dirty="0"/>
              <a:t>Outputs</a:t>
            </a:r>
          </a:p>
          <a:p>
            <a:r>
              <a:rPr lang="en-US" dirty="0"/>
              <a:t>Next Steps</a:t>
            </a:r>
          </a:p>
        </p:txBody>
      </p:sp>
      <p:pic>
        <p:nvPicPr>
          <p:cNvPr id="1026" name="Picture 2">
            <a:extLst>
              <a:ext uri="{FF2B5EF4-FFF2-40B4-BE49-F238E27FC236}">
                <a16:creationId xmlns:a16="http://schemas.microsoft.com/office/drawing/2014/main" id="{F71A9FDF-5859-6B03-78D2-3D8811C6C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7564" y="0"/>
            <a:ext cx="584436" cy="11794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038F8AA-D456-5D05-F5D1-DCB621C77C75}"/>
              </a:ext>
            </a:extLst>
          </p:cNvPr>
          <p:cNvPicPr>
            <a:picLocks noChangeAspect="1"/>
          </p:cNvPicPr>
          <p:nvPr/>
        </p:nvPicPr>
        <p:blipFill>
          <a:blip r:embed="rId3"/>
          <a:stretch>
            <a:fillRect/>
          </a:stretch>
        </p:blipFill>
        <p:spPr>
          <a:xfrm>
            <a:off x="0" y="0"/>
            <a:ext cx="2092084" cy="650172"/>
          </a:xfrm>
          <a:prstGeom prst="rect">
            <a:avLst/>
          </a:prstGeom>
        </p:spPr>
      </p:pic>
    </p:spTree>
    <p:extLst>
      <p:ext uri="{BB962C8B-B14F-4D97-AF65-F5344CB8AC3E}">
        <p14:creationId xmlns:p14="http://schemas.microsoft.com/office/powerpoint/2010/main" val="124845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ow agricultural analytics helps farmers | Selerity">
            <a:extLst>
              <a:ext uri="{FF2B5EF4-FFF2-40B4-BE49-F238E27FC236}">
                <a16:creationId xmlns:a16="http://schemas.microsoft.com/office/drawing/2014/main" id="{19EF820F-477A-5DBE-8087-84F9E4E178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84" r="21735" b="-1"/>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100E9B-1754-74DE-9BC6-246E49F01FCE}"/>
              </a:ext>
            </a:extLst>
          </p:cNvPr>
          <p:cNvSpPr>
            <a:spLocks noGrp="1"/>
          </p:cNvSpPr>
          <p:nvPr>
            <p:ph type="title"/>
          </p:nvPr>
        </p:nvSpPr>
        <p:spPr>
          <a:xfrm>
            <a:off x="677333" y="609600"/>
            <a:ext cx="3851123" cy="1320800"/>
          </a:xfrm>
        </p:spPr>
        <p:txBody>
          <a:bodyPr>
            <a:normAutofit/>
          </a:bodyPr>
          <a:lstStyle/>
          <a:p>
            <a:r>
              <a:rPr lang="en-US"/>
              <a:t>Background</a:t>
            </a:r>
          </a:p>
        </p:txBody>
      </p:sp>
      <p:sp>
        <p:nvSpPr>
          <p:cNvPr id="3" name="Content Placeholder 2">
            <a:extLst>
              <a:ext uri="{FF2B5EF4-FFF2-40B4-BE49-F238E27FC236}">
                <a16:creationId xmlns:a16="http://schemas.microsoft.com/office/drawing/2014/main" id="{96000841-105E-67B2-D39B-DAFD37EEC890}"/>
              </a:ext>
            </a:extLst>
          </p:cNvPr>
          <p:cNvSpPr>
            <a:spLocks noGrp="1"/>
          </p:cNvSpPr>
          <p:nvPr>
            <p:ph idx="1"/>
          </p:nvPr>
        </p:nvSpPr>
        <p:spPr>
          <a:xfrm>
            <a:off x="677334" y="2160589"/>
            <a:ext cx="3851122" cy="3880773"/>
          </a:xfrm>
        </p:spPr>
        <p:txBody>
          <a:bodyPr>
            <a:normAutofit/>
          </a:bodyPr>
          <a:lstStyle/>
          <a:p>
            <a:pPr>
              <a:lnSpc>
                <a:spcPct val="90000"/>
              </a:lnSpc>
            </a:pPr>
            <a:r>
              <a:rPr lang="en-US" sz="1400"/>
              <a:t>Accurate crop yield recommendation is essential for informed decision-making in agriculture, with various algorithms being commonly employed. </a:t>
            </a:r>
          </a:p>
          <a:p>
            <a:pPr marL="0" indent="0">
              <a:lnSpc>
                <a:spcPct val="90000"/>
              </a:lnSpc>
              <a:buNone/>
            </a:pPr>
            <a:endParaRPr lang="en-US" sz="1400"/>
          </a:p>
          <a:p>
            <a:pPr>
              <a:lnSpc>
                <a:spcPct val="90000"/>
              </a:lnSpc>
            </a:pPr>
            <a:r>
              <a:rPr lang="en-US" sz="1400"/>
              <a:t>These models leverage diverse evaluation and validation approaches ensuring nuanced assessments of their effectiveness in recommending optimal crop yields.</a:t>
            </a:r>
          </a:p>
          <a:p>
            <a:pPr marL="0" indent="0">
              <a:lnSpc>
                <a:spcPct val="90000"/>
              </a:lnSpc>
              <a:buNone/>
            </a:pPr>
            <a:endParaRPr lang="en-US" sz="1400"/>
          </a:p>
          <a:p>
            <a:pPr>
              <a:lnSpc>
                <a:spcPct val="90000"/>
              </a:lnSpc>
            </a:pPr>
            <a:r>
              <a:rPr lang="en-US" sz="1400"/>
              <a:t> The complexity of agricultural data necessitates adaptable models to capture nuances, reflecting the dynamic nature of different crops and environmental factors.</a:t>
            </a:r>
          </a:p>
        </p:txBody>
      </p:sp>
      <p:cxnSp>
        <p:nvCxnSpPr>
          <p:cNvPr id="3079" name="Straight Connector 307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9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9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9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Blue letters on a white background&#10;&#10;Description automatically generated">
            <a:extLst>
              <a:ext uri="{FF2B5EF4-FFF2-40B4-BE49-F238E27FC236}">
                <a16:creationId xmlns:a16="http://schemas.microsoft.com/office/drawing/2014/main" id="{C3AC8FA2-41B3-3C93-29EE-73EE636F35A1}"/>
              </a:ext>
            </a:extLst>
          </p:cNvPr>
          <p:cNvPicPr>
            <a:picLocks noChangeAspect="1"/>
          </p:cNvPicPr>
          <p:nvPr/>
        </p:nvPicPr>
        <p:blipFill>
          <a:blip r:embed="rId3"/>
          <a:stretch>
            <a:fillRect/>
          </a:stretch>
        </p:blipFill>
        <p:spPr>
          <a:xfrm>
            <a:off x="0" y="0"/>
            <a:ext cx="2092084" cy="650172"/>
          </a:xfrm>
          <a:prstGeom prst="rect">
            <a:avLst/>
          </a:prstGeom>
        </p:spPr>
      </p:pic>
      <p:pic>
        <p:nvPicPr>
          <p:cNvPr id="5" name="Picture 2" descr="A blue square with white text and a logo&#10;&#10;Description automatically generated">
            <a:extLst>
              <a:ext uri="{FF2B5EF4-FFF2-40B4-BE49-F238E27FC236}">
                <a16:creationId xmlns:a16="http://schemas.microsoft.com/office/drawing/2014/main" id="{A038B414-DBAA-9F2D-42D5-1AF11D5A4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7564" y="5195"/>
            <a:ext cx="584436" cy="11794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blue square with white text and a logo&#10;&#10;Description automatically generated">
            <a:extLst>
              <a:ext uri="{FF2B5EF4-FFF2-40B4-BE49-F238E27FC236}">
                <a16:creationId xmlns:a16="http://schemas.microsoft.com/office/drawing/2014/main" id="{EFAD7048-11E4-1381-D0D9-1CE258474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7564" y="0"/>
            <a:ext cx="584436" cy="117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1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59" name="Isosceles Triangle 205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BD47500-2A95-7053-41E6-411F41963F54}"/>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Objectives and SDG relation</a:t>
            </a:r>
          </a:p>
        </p:txBody>
      </p:sp>
      <p:sp>
        <p:nvSpPr>
          <p:cNvPr id="3" name="Content Placeholder 2">
            <a:extLst>
              <a:ext uri="{FF2B5EF4-FFF2-40B4-BE49-F238E27FC236}">
                <a16:creationId xmlns:a16="http://schemas.microsoft.com/office/drawing/2014/main" id="{1D619583-53FF-1F45-0651-A1FFD7E08798}"/>
              </a:ext>
            </a:extLst>
          </p:cNvPr>
          <p:cNvSpPr>
            <a:spLocks noGrp="1"/>
          </p:cNvSpPr>
          <p:nvPr>
            <p:ph idx="1"/>
          </p:nvPr>
        </p:nvSpPr>
        <p:spPr>
          <a:xfrm>
            <a:off x="673754" y="2160590"/>
            <a:ext cx="3973943" cy="3440110"/>
          </a:xfrm>
        </p:spPr>
        <p:txBody>
          <a:bodyPr>
            <a:normAutofit/>
          </a:bodyPr>
          <a:lstStyle/>
          <a:p>
            <a:pPr>
              <a:lnSpc>
                <a:spcPct val="90000"/>
              </a:lnSpc>
            </a:pPr>
            <a:r>
              <a:rPr lang="en-US" sz="1400" b="0" i="0">
                <a:solidFill>
                  <a:schemeClr val="bg1"/>
                </a:solidFill>
                <a:effectLst/>
                <a:latin typeface="Söhne"/>
              </a:rPr>
              <a:t>The primary goals of the AI application are centered on addressing agricultural challenges and contributing to Sustainable Development Goal 2 (Zero Hunger).</a:t>
            </a:r>
          </a:p>
          <a:p>
            <a:pPr marL="0" indent="0">
              <a:lnSpc>
                <a:spcPct val="90000"/>
              </a:lnSpc>
              <a:buNone/>
            </a:pPr>
            <a:r>
              <a:rPr lang="en-US" sz="1400" b="0" i="0">
                <a:solidFill>
                  <a:schemeClr val="bg1"/>
                </a:solidFill>
                <a:effectLst/>
                <a:latin typeface="Söhne"/>
              </a:rPr>
              <a:t> </a:t>
            </a:r>
            <a:endParaRPr lang="en-US" sz="1400">
              <a:solidFill>
                <a:schemeClr val="bg1"/>
              </a:solidFill>
            </a:endParaRPr>
          </a:p>
          <a:p>
            <a:pPr>
              <a:lnSpc>
                <a:spcPct val="90000"/>
              </a:lnSpc>
            </a:pPr>
            <a:r>
              <a:rPr lang="en-US" sz="1400" b="0" i="0">
                <a:solidFill>
                  <a:schemeClr val="bg1"/>
                </a:solidFill>
                <a:effectLst/>
                <a:latin typeface="Söhne"/>
              </a:rPr>
              <a:t>It aims to empower farmers with tailored recommendations based on historical data, current weather, and soil conditions to maximize crop yields. </a:t>
            </a:r>
          </a:p>
          <a:p>
            <a:pPr marL="0" indent="0">
              <a:lnSpc>
                <a:spcPct val="90000"/>
              </a:lnSpc>
              <a:buNone/>
            </a:pPr>
            <a:endParaRPr lang="en-US" sz="1400">
              <a:solidFill>
                <a:schemeClr val="bg1"/>
              </a:solidFill>
            </a:endParaRPr>
          </a:p>
          <a:p>
            <a:pPr>
              <a:lnSpc>
                <a:spcPct val="90000"/>
              </a:lnSpc>
            </a:pPr>
            <a:r>
              <a:rPr lang="en-US" sz="1400" b="0" i="0">
                <a:solidFill>
                  <a:schemeClr val="bg1"/>
                </a:solidFill>
                <a:effectLst/>
                <a:latin typeface="Söhne"/>
              </a:rPr>
              <a:t>The application promotes global food security by helping farmers choose optimal crops, fostering sustainable practices, and optimizing resource use. </a:t>
            </a:r>
          </a:p>
          <a:p>
            <a:pPr marL="0" indent="0">
              <a:lnSpc>
                <a:spcPct val="90000"/>
              </a:lnSpc>
              <a:buNone/>
            </a:pPr>
            <a:endParaRPr lang="en-US" sz="1400" b="0" i="0">
              <a:solidFill>
                <a:schemeClr val="bg1"/>
              </a:solidFill>
              <a:effectLst/>
              <a:latin typeface="Söhne"/>
            </a:endParaRPr>
          </a:p>
        </p:txBody>
      </p:sp>
      <p:pic>
        <p:nvPicPr>
          <p:cNvPr id="2050" name="Picture 2" descr="What are the 17 Sustainable Development Goals (SDGs)? | myclimate">
            <a:extLst>
              <a:ext uri="{FF2B5EF4-FFF2-40B4-BE49-F238E27FC236}">
                <a16:creationId xmlns:a16="http://schemas.microsoft.com/office/drawing/2014/main" id="{69048AF7-F7CD-B048-87E1-7859D4C72A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5260" y="828491"/>
            <a:ext cx="6177618" cy="4772209"/>
          </a:xfrm>
          <a:prstGeom prst="rect">
            <a:avLst/>
          </a:prstGeom>
          <a:noFill/>
          <a:extLst>
            <a:ext uri="{909E8E84-426E-40DD-AFC4-6F175D3DCCD1}">
              <a14:hiddenFill xmlns:a14="http://schemas.microsoft.com/office/drawing/2010/main">
                <a:solidFill>
                  <a:srgbClr val="FFFFFF"/>
                </a:solidFill>
              </a14:hiddenFill>
            </a:ext>
          </a:extLst>
        </p:spPr>
      </p:pic>
      <p:sp>
        <p:nvSpPr>
          <p:cNvPr id="2061" name="Isosceles Triangle 206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descr="Blue letters on a white background&#10;&#10;Description automatically generated">
            <a:extLst>
              <a:ext uri="{FF2B5EF4-FFF2-40B4-BE49-F238E27FC236}">
                <a16:creationId xmlns:a16="http://schemas.microsoft.com/office/drawing/2014/main" id="{78999CE5-573F-6BE1-1163-5A6C311224DF}"/>
              </a:ext>
            </a:extLst>
          </p:cNvPr>
          <p:cNvPicPr>
            <a:picLocks noChangeAspect="1"/>
          </p:cNvPicPr>
          <p:nvPr/>
        </p:nvPicPr>
        <p:blipFill>
          <a:blip r:embed="rId3"/>
          <a:stretch>
            <a:fillRect/>
          </a:stretch>
        </p:blipFill>
        <p:spPr>
          <a:xfrm>
            <a:off x="0" y="0"/>
            <a:ext cx="2092084" cy="650172"/>
          </a:xfrm>
          <a:prstGeom prst="rect">
            <a:avLst/>
          </a:prstGeom>
        </p:spPr>
      </p:pic>
      <p:pic>
        <p:nvPicPr>
          <p:cNvPr id="5" name="Picture 2" descr="A blue square with white text and a logo&#10;&#10;Description automatically generated">
            <a:extLst>
              <a:ext uri="{FF2B5EF4-FFF2-40B4-BE49-F238E27FC236}">
                <a16:creationId xmlns:a16="http://schemas.microsoft.com/office/drawing/2014/main" id="{015D06B9-016D-8A91-D2BE-6A5F18BEA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7564" y="0"/>
            <a:ext cx="584436" cy="117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08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Isosceles Triangle 4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4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289184F6-E695-1BFA-066E-889842DF0010}"/>
              </a:ext>
            </a:extLst>
          </p:cNvPr>
          <p:cNvSpPr>
            <a:spLocks noGrp="1"/>
          </p:cNvSpPr>
          <p:nvPr>
            <p:ph type="title"/>
          </p:nvPr>
        </p:nvSpPr>
        <p:spPr>
          <a:xfrm>
            <a:off x="739185" y="853635"/>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Methodology</a:t>
            </a:r>
          </a:p>
        </p:txBody>
      </p:sp>
      <p:pic>
        <p:nvPicPr>
          <p:cNvPr id="28" name="Content Placeholder 27" descr="A blue sign with white text&#10;&#10;Description automatically generated">
            <a:extLst>
              <a:ext uri="{FF2B5EF4-FFF2-40B4-BE49-F238E27FC236}">
                <a16:creationId xmlns:a16="http://schemas.microsoft.com/office/drawing/2014/main" id="{1628A03A-E495-6FEC-BD68-021976573661}"/>
              </a:ext>
            </a:extLst>
          </p:cNvPr>
          <p:cNvPicPr>
            <a:picLocks noGrp="1" noChangeAspect="1"/>
          </p:cNvPicPr>
          <p:nvPr>
            <p:ph idx="1"/>
          </p:nvPr>
        </p:nvPicPr>
        <p:blipFill>
          <a:blip r:embed="rId2"/>
          <a:stretch>
            <a:fillRect/>
          </a:stretch>
        </p:blipFill>
        <p:spPr>
          <a:xfrm>
            <a:off x="985968" y="2161666"/>
            <a:ext cx="8288033" cy="2072006"/>
          </a:xfrm>
          <a:prstGeom prst="rect">
            <a:avLst/>
          </a:prstGeom>
        </p:spPr>
      </p:pic>
      <p:pic>
        <p:nvPicPr>
          <p:cNvPr id="4" name="Picture 3" descr="Blue letters on a white background&#10;&#10;Description automatically generated">
            <a:extLst>
              <a:ext uri="{FF2B5EF4-FFF2-40B4-BE49-F238E27FC236}">
                <a16:creationId xmlns:a16="http://schemas.microsoft.com/office/drawing/2014/main" id="{33698130-2EB3-7637-52ED-210DFB7D1EF5}"/>
              </a:ext>
            </a:extLst>
          </p:cNvPr>
          <p:cNvPicPr>
            <a:picLocks noChangeAspect="1"/>
          </p:cNvPicPr>
          <p:nvPr/>
        </p:nvPicPr>
        <p:blipFill>
          <a:blip r:embed="rId3"/>
          <a:stretch>
            <a:fillRect/>
          </a:stretch>
        </p:blipFill>
        <p:spPr>
          <a:xfrm>
            <a:off x="-3175" y="0"/>
            <a:ext cx="2092084" cy="650172"/>
          </a:xfrm>
          <a:prstGeom prst="rect">
            <a:avLst/>
          </a:prstGeom>
        </p:spPr>
      </p:pic>
      <p:pic>
        <p:nvPicPr>
          <p:cNvPr id="5" name="Picture 2" descr="A blue square with white text and a logo&#10;&#10;Description automatically generated">
            <a:extLst>
              <a:ext uri="{FF2B5EF4-FFF2-40B4-BE49-F238E27FC236}">
                <a16:creationId xmlns:a16="http://schemas.microsoft.com/office/drawing/2014/main" id="{ECE191DA-400B-9F29-773B-E4CA8AB3A4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7564" y="0"/>
            <a:ext cx="584436" cy="117940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FA3B7AD4-C365-6028-903C-88D69A664A8E}"/>
              </a:ext>
            </a:extLst>
          </p:cNvPr>
          <p:cNvSpPr txBox="1"/>
          <p:nvPr/>
        </p:nvSpPr>
        <p:spPr>
          <a:xfrm>
            <a:off x="909639" y="4553090"/>
            <a:ext cx="8458199" cy="1200329"/>
          </a:xfrm>
          <a:prstGeom prst="rect">
            <a:avLst/>
          </a:prstGeom>
          <a:noFill/>
        </p:spPr>
        <p:txBody>
          <a:bodyPr wrap="square" rtlCol="0">
            <a:spAutoFit/>
          </a:bodyPr>
          <a:lstStyle/>
          <a:p>
            <a:r>
              <a:rPr lang="en-US" b="0" i="0" dirty="0">
                <a:solidFill>
                  <a:srgbClr val="374151"/>
                </a:solidFill>
                <a:effectLst/>
                <a:latin typeface="Söhne"/>
              </a:rPr>
              <a:t>The project utilizes the </a:t>
            </a:r>
            <a:r>
              <a:rPr lang="en-US" b="1" i="0" dirty="0" err="1">
                <a:solidFill>
                  <a:schemeClr val="accent2"/>
                </a:solidFill>
                <a:effectLst/>
                <a:latin typeface="Söhne"/>
              </a:rPr>
              <a:t>SoilHealthDB</a:t>
            </a:r>
            <a:r>
              <a:rPr lang="en-US" b="0" i="0" dirty="0">
                <a:solidFill>
                  <a:srgbClr val="374151"/>
                </a:solidFill>
                <a:effectLst/>
                <a:latin typeface="Söhne"/>
              </a:rPr>
              <a:t> dataset, consolidating soil health data from 281 studies across 41 countries, with 42 soil health indicators and 45 background indicators. This dataset serves as the cornerstone for machine learning tasks geared towards enhancing agricultural decision-making.</a:t>
            </a:r>
            <a:endParaRPr lang="en-US" dirty="0"/>
          </a:p>
        </p:txBody>
      </p:sp>
    </p:spTree>
    <p:extLst>
      <p:ext uri="{BB962C8B-B14F-4D97-AF65-F5344CB8AC3E}">
        <p14:creationId xmlns:p14="http://schemas.microsoft.com/office/powerpoint/2010/main" val="24531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FCB94B7-28A9-9DA0-33EC-F7128B237978}"/>
              </a:ext>
            </a:extLst>
          </p:cNvPr>
          <p:cNvPicPr>
            <a:picLocks noGrp="1" noChangeAspect="1"/>
          </p:cNvPicPr>
          <p:nvPr>
            <p:ph idx="1"/>
          </p:nvPr>
        </p:nvPicPr>
        <p:blipFill rotWithShape="1">
          <a:blip r:embed="rId2"/>
          <a:srcRect r="1614"/>
          <a:stretch/>
        </p:blipFill>
        <p:spPr>
          <a:xfrm>
            <a:off x="624569" y="1218863"/>
            <a:ext cx="4571007" cy="3914246"/>
          </a:xfrm>
          <a:prstGeom prst="rect">
            <a:avLst/>
          </a:prstGeom>
        </p:spPr>
      </p:pic>
      <p:pic>
        <p:nvPicPr>
          <p:cNvPr id="6" name="Picture 5" descr="Blue letters on a white background&#10;&#10;Description automatically generated">
            <a:extLst>
              <a:ext uri="{FF2B5EF4-FFF2-40B4-BE49-F238E27FC236}">
                <a16:creationId xmlns:a16="http://schemas.microsoft.com/office/drawing/2014/main" id="{279F6BAF-C3DD-A2BE-7320-D7EFBB75665F}"/>
              </a:ext>
            </a:extLst>
          </p:cNvPr>
          <p:cNvPicPr>
            <a:picLocks noChangeAspect="1"/>
          </p:cNvPicPr>
          <p:nvPr/>
        </p:nvPicPr>
        <p:blipFill>
          <a:blip r:embed="rId3"/>
          <a:stretch>
            <a:fillRect/>
          </a:stretch>
        </p:blipFill>
        <p:spPr>
          <a:xfrm>
            <a:off x="-3175" y="0"/>
            <a:ext cx="2092084" cy="650172"/>
          </a:xfrm>
          <a:prstGeom prst="rect">
            <a:avLst/>
          </a:prstGeom>
        </p:spPr>
      </p:pic>
      <p:pic>
        <p:nvPicPr>
          <p:cNvPr id="8" name="Picture 2" descr="A blue square with white text and a logo&#10;&#10;Description automatically generated">
            <a:extLst>
              <a:ext uri="{FF2B5EF4-FFF2-40B4-BE49-F238E27FC236}">
                <a16:creationId xmlns:a16="http://schemas.microsoft.com/office/drawing/2014/main" id="{7DDD8123-19F4-F2D1-A71E-CDE4ACBE9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7564" y="0"/>
            <a:ext cx="584436" cy="117940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D4531E54-3F32-6EE3-E3F3-5CB1FDD3160C}"/>
              </a:ext>
            </a:extLst>
          </p:cNvPr>
          <p:cNvPicPr>
            <a:picLocks noChangeAspect="1"/>
          </p:cNvPicPr>
          <p:nvPr/>
        </p:nvPicPr>
        <p:blipFill rotWithShape="1">
          <a:blip r:embed="rId5"/>
          <a:srcRect t="1947"/>
          <a:stretch/>
        </p:blipFill>
        <p:spPr>
          <a:xfrm>
            <a:off x="6946323" y="1218863"/>
            <a:ext cx="4723554" cy="3911352"/>
          </a:xfrm>
          <a:prstGeom prst="rect">
            <a:avLst/>
          </a:prstGeom>
        </p:spPr>
      </p:pic>
      <p:cxnSp>
        <p:nvCxnSpPr>
          <p:cNvPr id="34" name="Straight Arrow Connector 33">
            <a:extLst>
              <a:ext uri="{FF2B5EF4-FFF2-40B4-BE49-F238E27FC236}">
                <a16:creationId xmlns:a16="http://schemas.microsoft.com/office/drawing/2014/main" id="{D233D8D3-D80E-7E19-0829-3A6B8EB87C60}"/>
              </a:ext>
            </a:extLst>
          </p:cNvPr>
          <p:cNvCxnSpPr>
            <a:stCxn id="5" idx="3"/>
            <a:endCxn id="21" idx="1"/>
          </p:cNvCxnSpPr>
          <p:nvPr/>
        </p:nvCxnSpPr>
        <p:spPr>
          <a:xfrm flipV="1">
            <a:off x="5195576" y="3174539"/>
            <a:ext cx="1750747" cy="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83F29A2-E4BF-5CB1-DBAC-98DC23E9C14B}"/>
              </a:ext>
            </a:extLst>
          </p:cNvPr>
          <p:cNvSpPr txBox="1"/>
          <p:nvPr/>
        </p:nvSpPr>
        <p:spPr>
          <a:xfrm>
            <a:off x="5672588" y="3312081"/>
            <a:ext cx="641522" cy="338554"/>
          </a:xfrm>
          <a:prstGeom prst="rect">
            <a:avLst/>
          </a:prstGeom>
          <a:noFill/>
        </p:spPr>
        <p:txBody>
          <a:bodyPr wrap="none" rtlCol="0">
            <a:spAutoFit/>
          </a:bodyPr>
          <a:lstStyle/>
          <a:p>
            <a:r>
              <a:rPr lang="en-US" sz="1600" dirty="0"/>
              <a:t>K-NN</a:t>
            </a:r>
            <a:endParaRPr lang="en-US" sz="1200" dirty="0"/>
          </a:p>
        </p:txBody>
      </p:sp>
      <p:sp>
        <p:nvSpPr>
          <p:cNvPr id="37" name="TextBox 36">
            <a:extLst>
              <a:ext uri="{FF2B5EF4-FFF2-40B4-BE49-F238E27FC236}">
                <a16:creationId xmlns:a16="http://schemas.microsoft.com/office/drawing/2014/main" id="{6AA67BE5-987C-7DAB-51AD-A9C4C5939F2E}"/>
              </a:ext>
            </a:extLst>
          </p:cNvPr>
          <p:cNvSpPr txBox="1"/>
          <p:nvPr/>
        </p:nvSpPr>
        <p:spPr>
          <a:xfrm>
            <a:off x="5444719" y="2703677"/>
            <a:ext cx="1358064" cy="523220"/>
          </a:xfrm>
          <a:prstGeom prst="rect">
            <a:avLst/>
          </a:prstGeom>
          <a:noFill/>
        </p:spPr>
        <p:txBody>
          <a:bodyPr wrap="none" rtlCol="0">
            <a:spAutoFit/>
          </a:bodyPr>
          <a:lstStyle/>
          <a:p>
            <a:r>
              <a:rPr lang="en-US" sz="1400" dirty="0"/>
              <a:t>Missing values </a:t>
            </a:r>
          </a:p>
          <a:p>
            <a:r>
              <a:rPr lang="en-US" sz="1400" dirty="0"/>
              <a:t>were handled</a:t>
            </a:r>
          </a:p>
        </p:txBody>
      </p:sp>
    </p:spTree>
    <p:extLst>
      <p:ext uri="{BB962C8B-B14F-4D97-AF65-F5344CB8AC3E}">
        <p14:creationId xmlns:p14="http://schemas.microsoft.com/office/powerpoint/2010/main" val="363084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6CB07-C55C-32A9-150C-89ED24FF647A}"/>
              </a:ext>
            </a:extLst>
          </p:cNvPr>
          <p:cNvSpPr>
            <a:spLocks noGrp="1"/>
          </p:cNvSpPr>
          <p:nvPr>
            <p:ph idx="1"/>
          </p:nvPr>
        </p:nvSpPr>
        <p:spPr>
          <a:xfrm>
            <a:off x="573425" y="822614"/>
            <a:ext cx="8596668" cy="3880773"/>
          </a:xfrm>
        </p:spPr>
        <p:txBody>
          <a:bodyPr>
            <a:normAutofit/>
          </a:bodyPr>
          <a:lstStyle/>
          <a:p>
            <a:r>
              <a:rPr lang="en-US" dirty="0"/>
              <a:t>Model</a:t>
            </a:r>
          </a:p>
          <a:p>
            <a:pPr marL="0" indent="0">
              <a:buNone/>
            </a:pPr>
            <a:r>
              <a:rPr lang="en-US" dirty="0" err="1"/>
              <a:t>XGBoost</a:t>
            </a:r>
            <a:r>
              <a:rPr lang="en-US" dirty="0"/>
              <a:t> algorithm was selected for its suitability in handling complex relationships within agricultural data. The model was trained on the preprocessed dataset, allowing it to learn patterns and relationships for accurate crop yield recommendation. Evaluation metrics such as ROC-AUC, Precision, Recall, and F1 score were used.</a:t>
            </a:r>
          </a:p>
          <a:p>
            <a:pPr marL="0" indent="0">
              <a:buNone/>
            </a:pPr>
            <a:endParaRPr lang="en-US" dirty="0"/>
          </a:p>
          <a:p>
            <a:pPr marL="0" indent="0">
              <a:buNone/>
            </a:pPr>
            <a:endParaRPr lang="en-US" dirty="0"/>
          </a:p>
          <a:p>
            <a:r>
              <a:rPr lang="en-US" dirty="0"/>
              <a:t>Hyperparameter tuning</a:t>
            </a:r>
          </a:p>
          <a:p>
            <a:pPr marL="0" indent="0">
              <a:buNone/>
            </a:pPr>
            <a:r>
              <a:rPr lang="en-US" dirty="0" err="1"/>
              <a:t>G</a:t>
            </a:r>
            <a:r>
              <a:rPr lang="en-US" b="0" dirty="0" err="1">
                <a:effectLst/>
              </a:rPr>
              <a:t>ridSearchCV</a:t>
            </a:r>
            <a:r>
              <a:rPr lang="en-US" b="0" dirty="0">
                <a:effectLst/>
              </a:rPr>
              <a:t> was used to finetune the model.</a:t>
            </a:r>
          </a:p>
          <a:p>
            <a:endParaRPr lang="en-US" dirty="0"/>
          </a:p>
        </p:txBody>
      </p:sp>
      <p:pic>
        <p:nvPicPr>
          <p:cNvPr id="4" name="Picture 3">
            <a:extLst>
              <a:ext uri="{FF2B5EF4-FFF2-40B4-BE49-F238E27FC236}">
                <a16:creationId xmlns:a16="http://schemas.microsoft.com/office/drawing/2014/main" id="{F2F54FED-A9DC-8C2F-84FC-E10AC9997994}"/>
              </a:ext>
            </a:extLst>
          </p:cNvPr>
          <p:cNvPicPr>
            <a:picLocks noChangeAspect="1"/>
          </p:cNvPicPr>
          <p:nvPr/>
        </p:nvPicPr>
        <p:blipFill>
          <a:blip r:embed="rId2"/>
          <a:stretch>
            <a:fillRect/>
          </a:stretch>
        </p:blipFill>
        <p:spPr>
          <a:xfrm>
            <a:off x="0" y="5195"/>
            <a:ext cx="2092084" cy="650172"/>
          </a:xfrm>
          <a:prstGeom prst="rect">
            <a:avLst/>
          </a:prstGeom>
        </p:spPr>
      </p:pic>
      <p:pic>
        <p:nvPicPr>
          <p:cNvPr id="5" name="Picture 2">
            <a:extLst>
              <a:ext uri="{FF2B5EF4-FFF2-40B4-BE49-F238E27FC236}">
                <a16:creationId xmlns:a16="http://schemas.microsoft.com/office/drawing/2014/main" id="{B3693D36-0799-DCBB-E15D-290E4DB73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7564" y="0"/>
            <a:ext cx="584436" cy="117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034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B353B0-517E-68CD-7C57-616E7B0F9B3F}"/>
              </a:ext>
            </a:extLst>
          </p:cNvPr>
          <p:cNvSpPr txBox="1"/>
          <p:nvPr/>
        </p:nvSpPr>
        <p:spPr>
          <a:xfrm>
            <a:off x="6067991" y="1713782"/>
            <a:ext cx="3176589" cy="188667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1" i="0" dirty="0">
                <a:solidFill>
                  <a:schemeClr val="accent2"/>
                </a:solidFill>
                <a:effectLst/>
              </a:rPr>
              <a:t>Precision: 0.9526</a:t>
            </a:r>
          </a:p>
          <a:p>
            <a:pPr>
              <a:spcBef>
                <a:spcPts val="1000"/>
              </a:spcBef>
              <a:buClr>
                <a:schemeClr val="accent1"/>
              </a:buClr>
              <a:buSzPct val="80000"/>
              <a:buFont typeface="Wingdings 3" charset="2"/>
              <a:buChar char=""/>
            </a:pPr>
            <a:r>
              <a:rPr lang="en-US" b="1" i="0" dirty="0">
                <a:solidFill>
                  <a:schemeClr val="accent2"/>
                </a:solidFill>
                <a:effectLst/>
              </a:rPr>
              <a:t>Recall:    0.9557</a:t>
            </a:r>
          </a:p>
          <a:p>
            <a:pPr>
              <a:spcBef>
                <a:spcPts val="1000"/>
              </a:spcBef>
              <a:buClr>
                <a:schemeClr val="accent1"/>
              </a:buClr>
              <a:buSzPct val="80000"/>
              <a:buFont typeface="Wingdings 3" charset="2"/>
              <a:buChar char=""/>
            </a:pPr>
            <a:r>
              <a:rPr lang="en-US" b="1" i="0" dirty="0">
                <a:solidFill>
                  <a:schemeClr val="accent2"/>
                </a:solidFill>
                <a:effectLst/>
              </a:rPr>
              <a:t>F1 Score:  0.9508</a:t>
            </a:r>
          </a:p>
          <a:p>
            <a:pPr>
              <a:spcBef>
                <a:spcPts val="1000"/>
              </a:spcBef>
              <a:buClr>
                <a:schemeClr val="accent1"/>
              </a:buClr>
              <a:buSzPct val="80000"/>
              <a:buFont typeface="Wingdings 3" charset="2"/>
              <a:buChar char=""/>
            </a:pPr>
            <a:r>
              <a:rPr lang="en-US" b="1" i="0" dirty="0">
                <a:solidFill>
                  <a:schemeClr val="accent2"/>
                </a:solidFill>
                <a:effectLst/>
              </a:rPr>
              <a:t>ROC-AUC:   0.9995</a:t>
            </a:r>
            <a:endParaRPr lang="en-US" b="1" dirty="0">
              <a:solidFill>
                <a:schemeClr val="accent2"/>
              </a:solidFill>
            </a:endParaRPr>
          </a:p>
        </p:txBody>
      </p:sp>
      <p:pic>
        <p:nvPicPr>
          <p:cNvPr id="6" name="Picture 5" descr="A graph of a graph showing the number of learning levels&#10;&#10;Description automatically generated with medium confidence">
            <a:extLst>
              <a:ext uri="{FF2B5EF4-FFF2-40B4-BE49-F238E27FC236}">
                <a16:creationId xmlns:a16="http://schemas.microsoft.com/office/drawing/2014/main" id="{11B0001D-86CD-0B1B-3676-94C1FD50EE40}"/>
              </a:ext>
            </a:extLst>
          </p:cNvPr>
          <p:cNvPicPr>
            <a:picLocks noChangeAspect="1"/>
          </p:cNvPicPr>
          <p:nvPr/>
        </p:nvPicPr>
        <p:blipFill>
          <a:blip r:embed="rId2"/>
          <a:stretch>
            <a:fillRect/>
          </a:stretch>
        </p:blipFill>
        <p:spPr>
          <a:xfrm>
            <a:off x="587087" y="826138"/>
            <a:ext cx="5174974" cy="3286108"/>
          </a:xfrm>
          <a:prstGeom prst="rect">
            <a:avLst/>
          </a:prstGeom>
        </p:spPr>
      </p:pic>
      <p:pic>
        <p:nvPicPr>
          <p:cNvPr id="7" name="Picture 6">
            <a:extLst>
              <a:ext uri="{FF2B5EF4-FFF2-40B4-BE49-F238E27FC236}">
                <a16:creationId xmlns:a16="http://schemas.microsoft.com/office/drawing/2014/main" id="{AFB03490-9DAA-63EF-B0DE-B16C99134B1D}"/>
              </a:ext>
            </a:extLst>
          </p:cNvPr>
          <p:cNvPicPr>
            <a:picLocks noChangeAspect="1"/>
          </p:cNvPicPr>
          <p:nvPr/>
        </p:nvPicPr>
        <p:blipFill>
          <a:blip r:embed="rId3"/>
          <a:stretch>
            <a:fillRect/>
          </a:stretch>
        </p:blipFill>
        <p:spPr>
          <a:xfrm>
            <a:off x="0" y="5195"/>
            <a:ext cx="2092084" cy="650172"/>
          </a:xfrm>
          <a:prstGeom prst="rect">
            <a:avLst/>
          </a:prstGeom>
        </p:spPr>
      </p:pic>
      <p:pic>
        <p:nvPicPr>
          <p:cNvPr id="10" name="Picture 2">
            <a:extLst>
              <a:ext uri="{FF2B5EF4-FFF2-40B4-BE49-F238E27FC236}">
                <a16:creationId xmlns:a16="http://schemas.microsoft.com/office/drawing/2014/main" id="{98E02A1D-5B8B-7AA5-8018-FCBF4E780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7564" y="0"/>
            <a:ext cx="584436" cy="117940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177ED5A-513A-243A-CAB3-3E1F6D7B443E}"/>
              </a:ext>
            </a:extLst>
          </p:cNvPr>
          <p:cNvSpPr txBox="1"/>
          <p:nvPr/>
        </p:nvSpPr>
        <p:spPr>
          <a:xfrm>
            <a:off x="587087" y="4395439"/>
            <a:ext cx="7969827" cy="2308324"/>
          </a:xfrm>
          <a:prstGeom prst="rect">
            <a:avLst/>
          </a:prstGeom>
          <a:noFill/>
        </p:spPr>
        <p:txBody>
          <a:bodyPr wrap="square" rtlCol="0">
            <a:spAutoFit/>
          </a:bodyPr>
          <a:lstStyle/>
          <a:p>
            <a:pPr algn="l"/>
            <a:r>
              <a:rPr lang="en-US" b="1" i="0" dirty="0">
                <a:solidFill>
                  <a:srgbClr val="374151"/>
                </a:solidFill>
                <a:effectLst/>
                <a:latin typeface="Söhne"/>
              </a:rPr>
              <a:t>Learning Complex Patterns: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Model captures intricate structures with increasing training scores.</a:t>
            </a:r>
          </a:p>
          <a:p>
            <a:pPr marL="742950" lvl="1" indent="-285750" algn="l">
              <a:buFont typeface="+mj-lt"/>
              <a:buAutoNum type="arabicPeriod"/>
            </a:pPr>
            <a:r>
              <a:rPr lang="en-US" b="0" i="0" dirty="0">
                <a:solidFill>
                  <a:srgbClr val="374151"/>
                </a:solidFill>
                <a:effectLst/>
                <a:latin typeface="Söhne"/>
              </a:rPr>
              <a:t>Demonstrates ability to adapt and enhance performance on the training set.</a:t>
            </a:r>
          </a:p>
          <a:p>
            <a:pPr algn="l"/>
            <a:r>
              <a:rPr lang="en-US" b="1" i="0" dirty="0">
                <a:solidFill>
                  <a:srgbClr val="374151"/>
                </a:solidFill>
                <a:effectLst/>
                <a:latin typeface="Söhne"/>
              </a:rPr>
              <a:t>Generalization to Unseen Data:</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Rising cross-validation scores indicate successful generalization.</a:t>
            </a:r>
          </a:p>
          <a:p>
            <a:pPr marL="742950" lvl="1" indent="-285750" algn="l">
              <a:buFont typeface="+mj-lt"/>
              <a:buAutoNum type="arabicPeriod"/>
            </a:pPr>
            <a:r>
              <a:rPr lang="en-US" b="0" i="0" dirty="0">
                <a:solidFill>
                  <a:srgbClr val="374151"/>
                </a:solidFill>
                <a:effectLst/>
                <a:latin typeface="Söhne"/>
              </a:rPr>
              <a:t>Model not only memorizes training data but also extends to new, unseen data during cross-validation.</a:t>
            </a:r>
          </a:p>
        </p:txBody>
      </p:sp>
    </p:spTree>
    <p:extLst>
      <p:ext uri="{BB962C8B-B14F-4D97-AF65-F5344CB8AC3E}">
        <p14:creationId xmlns:p14="http://schemas.microsoft.com/office/powerpoint/2010/main" val="282162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F0AFD-1E1C-6797-4AD0-923CEA27FC24}"/>
              </a:ext>
            </a:extLst>
          </p:cNvPr>
          <p:cNvSpPr>
            <a:spLocks noGrp="1"/>
          </p:cNvSpPr>
          <p:nvPr>
            <p:ph type="title"/>
          </p:nvPr>
        </p:nvSpPr>
        <p:spPr>
          <a:xfrm>
            <a:off x="677334" y="609600"/>
            <a:ext cx="8596668" cy="1320800"/>
          </a:xfrm>
        </p:spPr>
        <p:txBody>
          <a:bodyPr anchor="t">
            <a:normAutofit/>
          </a:bodyPr>
          <a:lstStyle/>
          <a:p>
            <a:r>
              <a:rPr lang="en-US" dirty="0"/>
              <a:t>Next steps</a:t>
            </a:r>
          </a:p>
        </p:txBody>
      </p:sp>
      <p:pic>
        <p:nvPicPr>
          <p:cNvPr id="7" name="Picture 6" descr="A screenshot of a computer screen&#10;&#10;Description automatically generated">
            <a:extLst>
              <a:ext uri="{FF2B5EF4-FFF2-40B4-BE49-F238E27FC236}">
                <a16:creationId xmlns:a16="http://schemas.microsoft.com/office/drawing/2014/main" id="{5A7C7B44-F0CC-7732-19DA-C848A2283AB2}"/>
              </a:ext>
            </a:extLst>
          </p:cNvPr>
          <p:cNvPicPr>
            <a:picLocks noChangeAspect="1"/>
          </p:cNvPicPr>
          <p:nvPr/>
        </p:nvPicPr>
        <p:blipFill rotWithShape="1">
          <a:blip r:embed="rId2"/>
          <a:srcRect l="14398" t="17441" r="11994" b="15591"/>
          <a:stretch/>
        </p:blipFill>
        <p:spPr>
          <a:xfrm>
            <a:off x="540327" y="2270414"/>
            <a:ext cx="3444587" cy="2945823"/>
          </a:xfrm>
          <a:prstGeom prst="rect">
            <a:avLst/>
          </a:prstGeom>
        </p:spPr>
      </p:pic>
      <p:sp>
        <p:nvSpPr>
          <p:cNvPr id="3" name="Content Placeholder 2">
            <a:extLst>
              <a:ext uri="{FF2B5EF4-FFF2-40B4-BE49-F238E27FC236}">
                <a16:creationId xmlns:a16="http://schemas.microsoft.com/office/drawing/2014/main" id="{B20FB8AF-152D-3F1F-8822-E39C2FA72207}"/>
              </a:ext>
            </a:extLst>
          </p:cNvPr>
          <p:cNvSpPr>
            <a:spLocks noGrp="1"/>
          </p:cNvSpPr>
          <p:nvPr>
            <p:ph idx="1"/>
          </p:nvPr>
        </p:nvSpPr>
        <p:spPr>
          <a:xfrm>
            <a:off x="4350031" y="1488613"/>
            <a:ext cx="4679669" cy="3880773"/>
          </a:xfrm>
        </p:spPr>
        <p:txBody>
          <a:bodyPr>
            <a:normAutofit/>
          </a:bodyPr>
          <a:lstStyle/>
          <a:p>
            <a:pPr marL="0" indent="0">
              <a:lnSpc>
                <a:spcPct val="90000"/>
              </a:lnSpc>
              <a:buNone/>
            </a:pPr>
            <a:endParaRPr lang="en-US" dirty="0">
              <a:latin typeface="+mj-lt"/>
            </a:endParaRPr>
          </a:p>
          <a:p>
            <a:pPr>
              <a:lnSpc>
                <a:spcPct val="90000"/>
              </a:lnSpc>
            </a:pPr>
            <a:r>
              <a:rPr lang="en-US" dirty="0">
                <a:latin typeface="+mj-lt"/>
              </a:rPr>
              <a:t>Deployment</a:t>
            </a:r>
          </a:p>
          <a:p>
            <a:pPr marL="0" indent="0">
              <a:lnSpc>
                <a:spcPct val="90000"/>
              </a:lnSpc>
              <a:buNone/>
            </a:pPr>
            <a:r>
              <a:rPr lang="en-US" dirty="0">
                <a:latin typeface="+mj-lt"/>
              </a:rPr>
              <a:t>A user-friendly web interface is being created using Flask, HTML, CSS, and Bootstrap to deploy the AI application and make it accessible to farmers over the internet. </a:t>
            </a:r>
          </a:p>
          <a:p>
            <a:pPr marL="0" indent="0">
              <a:lnSpc>
                <a:spcPct val="90000"/>
              </a:lnSpc>
              <a:buNone/>
            </a:pPr>
            <a:endParaRPr lang="en-US" dirty="0">
              <a:latin typeface="+mj-lt"/>
            </a:endParaRPr>
          </a:p>
          <a:p>
            <a:pPr marL="0" indent="0">
              <a:lnSpc>
                <a:spcPct val="90000"/>
              </a:lnSpc>
              <a:buNone/>
            </a:pPr>
            <a:r>
              <a:rPr lang="en-US" dirty="0">
                <a:latin typeface="+mj-lt"/>
              </a:rPr>
              <a:t>The web interface will facilitate the interaction with the </a:t>
            </a:r>
            <a:r>
              <a:rPr lang="en-US" dirty="0" err="1">
                <a:latin typeface="+mj-lt"/>
              </a:rPr>
              <a:t>XGBoost</a:t>
            </a:r>
            <a:r>
              <a:rPr lang="en-US" dirty="0">
                <a:latin typeface="+mj-lt"/>
              </a:rPr>
              <a:t> providing farmers with personalized crop recommendations based on historical data, weather patterns, and soil conditions. </a:t>
            </a:r>
          </a:p>
        </p:txBody>
      </p:sp>
      <p:pic>
        <p:nvPicPr>
          <p:cNvPr id="4" name="Picture 3" descr="Blue letters on a white background&#10;&#10;Description automatically generated">
            <a:extLst>
              <a:ext uri="{FF2B5EF4-FFF2-40B4-BE49-F238E27FC236}">
                <a16:creationId xmlns:a16="http://schemas.microsoft.com/office/drawing/2014/main" id="{A1656AC1-9C6F-0097-AE18-CF832340EA63}"/>
              </a:ext>
            </a:extLst>
          </p:cNvPr>
          <p:cNvPicPr>
            <a:picLocks noChangeAspect="1"/>
          </p:cNvPicPr>
          <p:nvPr/>
        </p:nvPicPr>
        <p:blipFill>
          <a:blip r:embed="rId3"/>
          <a:stretch>
            <a:fillRect/>
          </a:stretch>
        </p:blipFill>
        <p:spPr>
          <a:xfrm>
            <a:off x="0" y="0"/>
            <a:ext cx="2092084" cy="650172"/>
          </a:xfrm>
          <a:prstGeom prst="rect">
            <a:avLst/>
          </a:prstGeom>
        </p:spPr>
      </p:pic>
      <p:pic>
        <p:nvPicPr>
          <p:cNvPr id="5" name="Picture 2" descr="A blue square with white text and a logo&#10;&#10;Description automatically generated">
            <a:extLst>
              <a:ext uri="{FF2B5EF4-FFF2-40B4-BE49-F238E27FC236}">
                <a16:creationId xmlns:a16="http://schemas.microsoft.com/office/drawing/2014/main" id="{C5B3D934-85AF-E385-95BD-982FD2EDD9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7564" y="0"/>
            <a:ext cx="584436" cy="117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5639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359</TotalTime>
  <Words>403</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Söhne</vt:lpstr>
      <vt:lpstr>Trebuchet MS</vt:lpstr>
      <vt:lpstr>Wingdings 3</vt:lpstr>
      <vt:lpstr>Facet</vt:lpstr>
      <vt:lpstr>Yield-Max</vt:lpstr>
      <vt:lpstr>Outline</vt:lpstr>
      <vt:lpstr>Background</vt:lpstr>
      <vt:lpstr>Objectives and SDG relation</vt:lpstr>
      <vt:lpstr>Methodology</vt:lpstr>
      <vt:lpstr>PowerPoint Presentation</vt:lpstr>
      <vt:lpstr>PowerPoint Presentation</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Irem Zirhlioglu</dc:creator>
  <cp:lastModifiedBy>Ful Belin Korukoğlu</cp:lastModifiedBy>
  <cp:revision>10</cp:revision>
  <dcterms:created xsi:type="dcterms:W3CDTF">2023-12-05T08:18:41Z</dcterms:created>
  <dcterms:modified xsi:type="dcterms:W3CDTF">2023-12-11T16:47:36Z</dcterms:modified>
</cp:coreProperties>
</file>