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6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0092" autoAdjust="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2013/7/10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2013/7/10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323528" y="2276872"/>
            <a:ext cx="7772400" cy="1470025"/>
          </a:xfrm>
        </p:spPr>
        <p:txBody>
          <a:bodyPr>
            <a:normAutofit/>
          </a:bodyPr>
          <a:lstStyle/>
          <a:p>
            <a:r>
              <a:rPr lang="en-US" altLang="zh-CN" sz="7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JavaWEB</a:t>
            </a:r>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国际化</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15616" y="692696"/>
            <a:ext cx="8229600" cy="857256"/>
          </a:xfrm>
        </p:spPr>
        <p:txBody>
          <a:bodyPr/>
          <a:lstStyle/>
          <a:p>
            <a:pPr eaLnBrk="1" hangingPunct="1"/>
            <a:r>
              <a:rPr lang="zh-CN" altLang="en-US" b="1" i="1" dirty="0" smtClean="0">
                <a:latin typeface="Arial Unicode MS" pitchFamily="34" charset="-122"/>
                <a:ea typeface="Arial Unicode MS" pitchFamily="34" charset="-122"/>
                <a:cs typeface="Arial Unicode MS" pitchFamily="34" charset="-122"/>
              </a:rPr>
              <a:t>模式字符串与占位符</a:t>
            </a:r>
          </a:p>
        </p:txBody>
      </p:sp>
      <p:sp>
        <p:nvSpPr>
          <p:cNvPr id="22531" name="Rectangle 3"/>
          <p:cNvSpPr>
            <a:spLocks noGrp="1" noChangeArrowheads="1"/>
          </p:cNvSpPr>
          <p:nvPr>
            <p:ph type="body" idx="1"/>
          </p:nvPr>
        </p:nvSpPr>
        <p:spPr>
          <a:xfrm>
            <a:off x="457200" y="1735064"/>
            <a:ext cx="8229600" cy="452596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模式字符串：</a:t>
            </a:r>
          </a:p>
          <a:p>
            <a:pPr eaLnBrk="1" hangingPunct="1">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      </a:t>
            </a:r>
            <a:r>
              <a:rPr lang="en-US" altLang="zh-CN" sz="1800" b="1" dirty="0" smtClean="0">
                <a:latin typeface="Arial Unicode MS" pitchFamily="34" charset="-122"/>
                <a:ea typeface="Arial Unicode MS" pitchFamily="34" charset="-122"/>
                <a:cs typeface="Arial Unicode MS" pitchFamily="34" charset="-122"/>
              </a:rPr>
              <a:t>On {0}, {1} destroyed {2} houses and caused {3} of damage.</a:t>
            </a:r>
          </a:p>
          <a:p>
            <a:pPr eaLnBrk="1" hangingPunct="1"/>
            <a:r>
              <a:rPr lang="zh-CN" altLang="en-US" sz="2400" dirty="0" smtClean="0">
                <a:latin typeface="Arial Unicode MS" pitchFamily="34" charset="-122"/>
                <a:ea typeface="Arial Unicode MS" pitchFamily="34" charset="-122"/>
                <a:cs typeface="Arial Unicode MS" pitchFamily="34" charset="-122"/>
              </a:rPr>
              <a:t>对模式字符串进行格式化操作时，需要采用数组的方式提供模式字符串中的每个占位符所对应的参数</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占位符有以下三种方式：</a:t>
            </a:r>
          </a:p>
          <a:p>
            <a:pPr lvl="1" eaLnBrk="1" hangingPunct="1"/>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solidFill>
                  <a:srgbClr val="0000FF"/>
                </a:solidFill>
                <a:latin typeface="Arial Unicode MS" pitchFamily="34" charset="-122"/>
                <a:ea typeface="Arial Unicode MS" pitchFamily="34" charset="-122"/>
                <a:cs typeface="Arial Unicode MS" pitchFamily="34" charset="-122"/>
              </a:rPr>
              <a:t>argumentIndex</a:t>
            </a:r>
            <a:r>
              <a:rPr lang="en-US" altLang="zh-CN" sz="1800" dirty="0" smtClean="0">
                <a:latin typeface="Arial Unicode MS" pitchFamily="34" charset="-122"/>
                <a:ea typeface="Arial Unicode MS" pitchFamily="34" charset="-122"/>
                <a:cs typeface="Arial Unicode MS" pitchFamily="34" charset="-122"/>
              </a:rPr>
              <a:t>}: 0-9 </a:t>
            </a:r>
            <a:r>
              <a:rPr lang="zh-CN" altLang="en-US" sz="1800" dirty="0" smtClean="0">
                <a:latin typeface="Arial Unicode MS" pitchFamily="34" charset="-122"/>
                <a:ea typeface="Arial Unicode MS" pitchFamily="34" charset="-122"/>
                <a:cs typeface="Arial Unicode MS" pitchFamily="34" charset="-122"/>
              </a:rPr>
              <a:t>之间的数字，表示要格式化对象数据在参数数组中的索引号</a:t>
            </a:r>
          </a:p>
          <a:p>
            <a:pPr lvl="1" eaLnBrk="1" hangingPunct="1"/>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argumentIndex,</a:t>
            </a:r>
            <a:r>
              <a:rPr lang="en-US" altLang="zh-CN" sz="1800" dirty="0" err="1" smtClean="0">
                <a:solidFill>
                  <a:srgbClr val="0000FF"/>
                </a:solidFill>
                <a:latin typeface="Arial Unicode MS" pitchFamily="34" charset="-122"/>
                <a:ea typeface="Arial Unicode MS" pitchFamily="34" charset="-122"/>
                <a:cs typeface="Arial Unicode MS" pitchFamily="34" charset="-122"/>
              </a:rPr>
              <a:t>formatType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参数的格式化类型</a:t>
            </a:r>
          </a:p>
          <a:p>
            <a:pPr lvl="1" eaLnBrk="1" hangingPunct="1"/>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argumentIndex,formatType,</a:t>
            </a:r>
            <a:r>
              <a:rPr lang="en-US" altLang="zh-CN" sz="1800" dirty="0" err="1" smtClean="0">
                <a:solidFill>
                  <a:srgbClr val="0000FF"/>
                </a:solidFill>
                <a:latin typeface="Arial Unicode MS" pitchFamily="34" charset="-122"/>
                <a:ea typeface="Arial Unicode MS" pitchFamily="34" charset="-122"/>
                <a:cs typeface="Arial Unicode MS" pitchFamily="34" charset="-122"/>
              </a:rPr>
              <a:t>FormatStyle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与指定的格式化类型对应的模式，它的值必须是与相应的格式化类型匹配的合法模式或表示合法模式的字符串</a:t>
            </a:r>
          </a:p>
        </p:txBody>
      </p:sp>
      <p:sp>
        <p:nvSpPr>
          <p:cNvPr id="22532" name="Line 4"/>
          <p:cNvSpPr>
            <a:spLocks noChangeShapeType="1"/>
          </p:cNvSpPr>
          <p:nvPr/>
        </p:nvSpPr>
        <p:spPr bwMode="auto">
          <a:xfrm flipV="1">
            <a:off x="3708400" y="2063666"/>
            <a:ext cx="506410" cy="492136"/>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22533" name="Text Box 5"/>
          <p:cNvSpPr txBox="1">
            <a:spLocks noChangeArrowheads="1"/>
          </p:cNvSpPr>
          <p:nvPr/>
        </p:nvSpPr>
        <p:spPr bwMode="auto">
          <a:xfrm>
            <a:off x="3857620" y="1706476"/>
            <a:ext cx="1008063" cy="400110"/>
          </a:xfrm>
          <a:prstGeom prst="rect">
            <a:avLst/>
          </a:prstGeom>
          <a:solidFill>
            <a:srgbClr val="FEB8C0"/>
          </a:solidFill>
          <a:ln w="9525" algn="ctr">
            <a:solidFill>
              <a:schemeClr val="tx1"/>
            </a:solidFill>
            <a:miter lim="800000"/>
            <a:headEnd/>
            <a:tailEnd/>
          </a:ln>
        </p:spPr>
        <p:txBody>
          <a:bodyPr>
            <a:spAutoFit/>
          </a:bodyPr>
          <a:lstStyle/>
          <a:p>
            <a:pPr marL="342900" indent="-342900" algn="l">
              <a:spcBef>
                <a:spcPct val="50000"/>
              </a:spcBef>
              <a:buFont typeface="Wingdings" pitchFamily="2" charset="2"/>
              <a:buNone/>
            </a:pPr>
            <a:r>
              <a:rPr lang="zh-CN" altLang="en-US" sz="2000" b="1">
                <a:latin typeface="Arial Unicode MS" pitchFamily="34" charset="-122"/>
                <a:ea typeface="Arial Unicode MS" pitchFamily="34" charset="-122"/>
                <a:cs typeface="Arial Unicode MS" pitchFamily="34" charset="-122"/>
              </a:rPr>
              <a:t>占位符</a:t>
            </a:r>
          </a:p>
        </p:txBody>
      </p:sp>
    </p:spTree>
    <p:extLst>
      <p:ext uri="{BB962C8B-B14F-4D97-AF65-F5344CB8AC3E}">
        <p14:creationId xmlns:p14="http://schemas.microsoft.com/office/powerpoint/2010/main" val="148529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7544" y="692696"/>
            <a:ext cx="8229600" cy="857256"/>
          </a:xfrm>
        </p:spPr>
        <p:txBody>
          <a:bodyPr>
            <a:normAutofit fontScale="90000"/>
          </a:bodyPr>
          <a:lstStyle/>
          <a:p>
            <a:pPr eaLnBrk="1" hangingPunct="1"/>
            <a:r>
              <a:rPr lang="en-US" altLang="zh-CN" b="1" i="1" dirty="0" err="1" smtClean="0">
                <a:latin typeface="Arial Unicode MS" pitchFamily="34" charset="-122"/>
                <a:ea typeface="Arial Unicode MS" pitchFamily="34" charset="-122"/>
                <a:cs typeface="Arial Unicode MS" pitchFamily="34" charset="-122"/>
              </a:rPr>
              <a:t>MessageFormat</a:t>
            </a:r>
            <a:r>
              <a:rPr lang="en-US" altLang="zh-CN" b="1" i="1" dirty="0" smtClean="0">
                <a:latin typeface="Arial Unicode MS" pitchFamily="34" charset="-122"/>
                <a:ea typeface="Arial Unicode MS" pitchFamily="34" charset="-122"/>
                <a:cs typeface="Arial Unicode MS" pitchFamily="34" charset="-122"/>
              </a:rPr>
              <a:t> </a:t>
            </a:r>
            <a:r>
              <a:rPr lang="zh-CN" altLang="en-US" b="1" i="1" dirty="0" smtClean="0">
                <a:latin typeface="Arial Unicode MS" pitchFamily="34" charset="-122"/>
                <a:ea typeface="Arial Unicode MS" pitchFamily="34" charset="-122"/>
                <a:cs typeface="Arial Unicode MS" pitchFamily="34" charset="-122"/>
              </a:rPr>
              <a:t>格式化模式字符串</a:t>
            </a:r>
          </a:p>
        </p:txBody>
      </p:sp>
      <p:sp>
        <p:nvSpPr>
          <p:cNvPr id="23555" name="Rectangle 3"/>
          <p:cNvSpPr>
            <a:spLocks noGrp="1" noChangeArrowheads="1"/>
          </p:cNvSpPr>
          <p:nvPr>
            <p:ph type="body" idx="1"/>
          </p:nvPr>
        </p:nvSpPr>
        <p:spPr>
          <a:xfrm>
            <a:off x="457200" y="1735064"/>
            <a:ext cx="8229600" cy="4525963"/>
          </a:xfrm>
        </p:spPr>
        <p:txBody>
          <a:bodyPr/>
          <a:lstStyle/>
          <a:p>
            <a:pPr eaLnBrk="1" hangingPunct="1"/>
            <a:r>
              <a:rPr lang="en-US" altLang="zh-CN" sz="2400" dirty="0" err="1" smtClean="0">
                <a:latin typeface="Arial Unicode MS" pitchFamily="34" charset="-122"/>
                <a:ea typeface="Arial Unicode MS" pitchFamily="34" charset="-122"/>
                <a:cs typeface="Arial Unicode MS" pitchFamily="34" charset="-122"/>
              </a:rPr>
              <a:t>MessageFormat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类可以格式化模式字符串，它根据其中的占位符产生一系列的格式化对象，然后调用这些格式化对象对参数进行格式化，并用格式化后的结果字符串替换模式字符串中的相应占位符。</a:t>
            </a:r>
          </a:p>
          <a:p>
            <a:pPr eaLnBrk="1" hangingPunct="1"/>
            <a:r>
              <a:rPr lang="zh-CN" altLang="en-US" sz="2400" dirty="0" smtClean="0">
                <a:latin typeface="Arial Unicode MS" pitchFamily="34" charset="-122"/>
                <a:ea typeface="Arial Unicode MS" pitchFamily="34" charset="-122"/>
                <a:cs typeface="Arial Unicode MS" pitchFamily="34" charset="-122"/>
              </a:rPr>
              <a:t>格式化模式字符串的步骤：</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创建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MessageFormat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对象</a:t>
            </a:r>
            <a:r>
              <a:rPr lang="zh-CN" altLang="en-US" sz="2000" dirty="0" smtClean="0">
                <a:latin typeface="Arial Unicode MS" pitchFamily="34" charset="-122"/>
                <a:ea typeface="Arial Unicode MS" pitchFamily="34" charset="-122"/>
                <a:cs typeface="Arial Unicode MS" pitchFamily="34" charset="-122"/>
              </a:rPr>
              <a:t>：须指定格式化的模式字符串，也可以指定 </a:t>
            </a:r>
            <a:r>
              <a:rPr lang="en-US" altLang="zh-CN" sz="2000" dirty="0" smtClean="0">
                <a:latin typeface="Arial Unicode MS" pitchFamily="34" charset="-122"/>
                <a:ea typeface="Arial Unicode MS" pitchFamily="34" charset="-122"/>
                <a:cs typeface="Arial Unicode MS" pitchFamily="34" charset="-122"/>
              </a:rPr>
              <a:t>Locale </a:t>
            </a:r>
            <a:r>
              <a:rPr lang="zh-CN" altLang="en-US" sz="2000" dirty="0" smtClean="0">
                <a:latin typeface="Arial Unicode MS" pitchFamily="34" charset="-122"/>
                <a:ea typeface="Arial Unicode MS" pitchFamily="34" charset="-122"/>
                <a:cs typeface="Arial Unicode MS" pitchFamily="34" charset="-122"/>
              </a:rPr>
              <a:t>对象来按某个国家地区的习惯进行格式化。</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调用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MessageFormat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对象的 </a:t>
            </a:r>
            <a:r>
              <a:rPr lang="en-US" altLang="zh-CN" sz="2000" b="1" dirty="0" smtClean="0">
                <a:solidFill>
                  <a:srgbClr val="0000FF"/>
                </a:solidFill>
                <a:latin typeface="Arial Unicode MS" pitchFamily="34" charset="-122"/>
                <a:ea typeface="Arial Unicode MS" pitchFamily="34" charset="-122"/>
                <a:cs typeface="Arial Unicode MS" pitchFamily="34" charset="-122"/>
              </a:rPr>
              <a:t>format </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方法执行格式化操作</a:t>
            </a:r>
            <a:r>
              <a:rPr lang="zh-CN" altLang="en-US" sz="2000" dirty="0" smtClean="0">
                <a:latin typeface="Arial Unicode MS" pitchFamily="34" charset="-122"/>
                <a:ea typeface="Arial Unicode MS" pitchFamily="34" charset="-122"/>
                <a:cs typeface="Arial Unicode MS" pitchFamily="34" charset="-122"/>
              </a:rPr>
              <a:t>：须为</a:t>
            </a:r>
            <a:r>
              <a:rPr lang="en-US" altLang="zh-CN" sz="2000" dirty="0" smtClean="0">
                <a:latin typeface="Arial Unicode MS" pitchFamily="34" charset="-122"/>
                <a:ea typeface="Arial Unicode MS" pitchFamily="34" charset="-122"/>
                <a:cs typeface="Arial Unicode MS" pitchFamily="34" charset="-122"/>
              </a:rPr>
              <a:t>format </a:t>
            </a:r>
            <a:r>
              <a:rPr lang="zh-CN" altLang="en-US" sz="2000" dirty="0" smtClean="0">
                <a:latin typeface="Arial Unicode MS" pitchFamily="34" charset="-122"/>
                <a:ea typeface="Arial Unicode MS" pitchFamily="34" charset="-122"/>
                <a:cs typeface="Arial Unicode MS" pitchFamily="34" charset="-122"/>
              </a:rPr>
              <a:t>方法传递一个数组类型的参数，数组中的每个元素分别用于代替模式字符串中的与其索引号相对应的占位符</a:t>
            </a:r>
          </a:p>
        </p:txBody>
      </p:sp>
    </p:spTree>
    <p:extLst>
      <p:ext uri="{BB962C8B-B14F-4D97-AF65-F5344CB8AC3E}">
        <p14:creationId xmlns:p14="http://schemas.microsoft.com/office/powerpoint/2010/main" val="1088326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43042" y="692696"/>
            <a:ext cx="8229600" cy="857256"/>
          </a:xfrm>
        </p:spPr>
        <p:txBody>
          <a:bodyPr/>
          <a:lstStyle/>
          <a:p>
            <a:pPr eaLnBrk="1" hangingPunct="1"/>
            <a:r>
              <a:rPr lang="en-US" altLang="zh-CN" b="1" i="1" smtClean="0">
                <a:latin typeface="Arial Unicode MS" pitchFamily="34" charset="-122"/>
                <a:ea typeface="Arial Unicode MS" pitchFamily="34" charset="-122"/>
                <a:cs typeface="Arial Unicode MS" pitchFamily="34" charset="-122"/>
              </a:rPr>
              <a:t>ResourceBundle </a:t>
            </a:r>
            <a:r>
              <a:rPr lang="zh-CN" altLang="en-US" b="1" i="1" smtClean="0">
                <a:latin typeface="Arial Unicode MS" pitchFamily="34" charset="-122"/>
                <a:ea typeface="Arial Unicode MS" pitchFamily="34" charset="-122"/>
                <a:cs typeface="Arial Unicode MS" pitchFamily="34" charset="-122"/>
              </a:rPr>
              <a:t>类</a:t>
            </a:r>
          </a:p>
        </p:txBody>
      </p:sp>
      <p:sp>
        <p:nvSpPr>
          <p:cNvPr id="24579" name="Rectangle 3"/>
          <p:cNvSpPr>
            <a:spLocks noGrp="1" noChangeArrowheads="1"/>
          </p:cNvSpPr>
          <p:nvPr>
            <p:ph type="body" idx="1"/>
          </p:nvPr>
        </p:nvSpPr>
        <p:spPr>
          <a:xfrm>
            <a:off x="457200" y="1735064"/>
            <a:ext cx="8229600" cy="4525963"/>
          </a:xfrm>
        </p:spPr>
        <p:txBody>
          <a:bodyPr/>
          <a:lstStyle/>
          <a:p>
            <a:pPr eaLnBrk="1" hangingPunct="1"/>
            <a:r>
              <a:rPr lang="en-US" altLang="zh-CN" sz="2400" b="1" dirty="0" err="1" smtClean="0">
                <a:solidFill>
                  <a:srgbClr val="0000FF"/>
                </a:solidFill>
                <a:latin typeface="Arial Unicode MS" pitchFamily="34" charset="-122"/>
                <a:ea typeface="Arial Unicode MS" pitchFamily="34" charset="-122"/>
                <a:cs typeface="Arial Unicode MS" pitchFamily="34" charset="-122"/>
              </a:rPr>
              <a:t>ResourceBundle</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类用于描述</a:t>
            </a:r>
            <a:r>
              <a:rPr lang="zh-CN" altLang="en-US" sz="2400" b="1" dirty="0" smtClean="0">
                <a:solidFill>
                  <a:srgbClr val="FF0000"/>
                </a:solidFill>
                <a:latin typeface="Arial Unicode MS" pitchFamily="34" charset="-122"/>
                <a:ea typeface="Arial Unicode MS" pitchFamily="34" charset="-122"/>
                <a:cs typeface="Arial Unicode MS" pitchFamily="34" charset="-122"/>
              </a:rPr>
              <a:t>一个</a:t>
            </a:r>
            <a:r>
              <a:rPr lang="zh-CN" altLang="en-US" sz="2400" b="1" dirty="0" smtClean="0">
                <a:solidFill>
                  <a:srgbClr val="0000FF"/>
                </a:solidFill>
                <a:latin typeface="Arial Unicode MS" pitchFamily="34" charset="-122"/>
                <a:ea typeface="Arial Unicode MS" pitchFamily="34" charset="-122"/>
                <a:cs typeface="Arial Unicode MS" pitchFamily="34" charset="-122"/>
              </a:rPr>
              <a:t>资源包</a:t>
            </a:r>
            <a:r>
              <a:rPr lang="zh-CN" altLang="en-US" sz="2400" dirty="0" smtClean="0">
                <a:latin typeface="Arial Unicode MS" pitchFamily="34" charset="-122"/>
                <a:ea typeface="Arial Unicode MS" pitchFamily="34" charset="-122"/>
                <a:cs typeface="Arial Unicode MS" pitchFamily="34" charset="-122"/>
              </a:rPr>
              <a:t>，一个资源包用于包含一组与某个本地环境相关的对象，可以从一个资源包中获取特定于本地环境的对象。对于</a:t>
            </a:r>
            <a:r>
              <a:rPr lang="zh-CN" altLang="en-US" sz="2400" b="1" dirty="0" smtClean="0">
                <a:solidFill>
                  <a:srgbClr val="0000FF"/>
                </a:solidFill>
                <a:latin typeface="Arial Unicode MS" pitchFamily="34" charset="-122"/>
                <a:ea typeface="Arial Unicode MS" pitchFamily="34" charset="-122"/>
                <a:cs typeface="Arial Unicode MS" pitchFamily="34" charset="-122"/>
              </a:rPr>
              <a:t>不同的本地环境，可以有不同的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ResourceBundle</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对象与之关联</a:t>
            </a:r>
            <a:r>
              <a:rPr lang="zh-CN" altLang="en-US" sz="2400" dirty="0" smtClean="0">
                <a:latin typeface="Arial Unicode MS" pitchFamily="34" charset="-122"/>
                <a:ea typeface="Arial Unicode MS" pitchFamily="34" charset="-122"/>
                <a:cs typeface="Arial Unicode MS" pitchFamily="34" charset="-122"/>
              </a:rPr>
              <a:t>，关联的 </a:t>
            </a:r>
            <a:r>
              <a:rPr lang="en-US" altLang="zh-CN" sz="2400" dirty="0" err="1" smtClean="0">
                <a:latin typeface="Arial Unicode MS" pitchFamily="34" charset="-122"/>
                <a:ea typeface="Arial Unicode MS" pitchFamily="34" charset="-122"/>
                <a:cs typeface="Arial Unicode MS" pitchFamily="34" charset="-122"/>
              </a:rPr>
              <a:t>ResourceBundle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对象中包含该本地环境下专有的对象</a:t>
            </a:r>
          </a:p>
        </p:txBody>
      </p:sp>
    </p:spTree>
    <p:extLst>
      <p:ext uri="{BB962C8B-B14F-4D97-AF65-F5344CB8AC3E}">
        <p14:creationId xmlns:p14="http://schemas.microsoft.com/office/powerpoint/2010/main" val="246829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71604" y="692696"/>
            <a:ext cx="8229600" cy="857256"/>
          </a:xfrm>
        </p:spPr>
        <p:txBody>
          <a:bodyPr/>
          <a:lstStyle/>
          <a:p>
            <a:pPr eaLnBrk="1" hangingPunct="1"/>
            <a:r>
              <a:rPr lang="zh-CN" altLang="en-US" b="1" i="1" dirty="0" smtClean="0">
                <a:latin typeface="Arial Unicode MS" pitchFamily="34" charset="-122"/>
                <a:ea typeface="Arial Unicode MS" pitchFamily="34" charset="-122"/>
                <a:cs typeface="Arial Unicode MS" pitchFamily="34" charset="-122"/>
              </a:rPr>
              <a:t>资源包简介</a:t>
            </a:r>
          </a:p>
        </p:txBody>
      </p:sp>
      <p:sp>
        <p:nvSpPr>
          <p:cNvPr id="25603" name="Rectangle 3"/>
          <p:cNvSpPr>
            <a:spLocks noGrp="1" noChangeArrowheads="1"/>
          </p:cNvSpPr>
          <p:nvPr>
            <p:ph type="body" idx="1"/>
          </p:nvPr>
        </p:nvSpPr>
        <p:spPr>
          <a:xfrm>
            <a:off x="571472" y="1781112"/>
            <a:ext cx="8072494" cy="43497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在设计一个国际化应用时，</a:t>
            </a:r>
            <a:r>
              <a:rPr lang="zh-CN" altLang="en-US" sz="2400" b="1" dirty="0" smtClean="0">
                <a:solidFill>
                  <a:srgbClr val="0000FF"/>
                </a:solidFill>
                <a:latin typeface="Arial Unicode MS" pitchFamily="34" charset="-122"/>
                <a:ea typeface="Arial Unicode MS" pitchFamily="34" charset="-122"/>
                <a:cs typeface="Arial Unicode MS" pitchFamily="34" charset="-122"/>
              </a:rPr>
              <a:t>应该把程序显示的文本内容从源程序中分离出来</a:t>
            </a:r>
            <a:r>
              <a:rPr lang="zh-CN" altLang="en-US" sz="2400" dirty="0" smtClean="0">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放在独立的资源文件中</a:t>
            </a:r>
            <a:r>
              <a:rPr lang="zh-CN" altLang="en-US" sz="2400" dirty="0" smtClean="0">
                <a:latin typeface="Arial Unicode MS" pitchFamily="34" charset="-122"/>
                <a:ea typeface="Arial Unicode MS" pitchFamily="34" charset="-122"/>
                <a:cs typeface="Arial Unicode MS" pitchFamily="34" charset="-122"/>
              </a:rPr>
              <a:t>，并针对不同的本地环境编写不同的资源文件。这些资源文件被称为应用程序的资源包</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应用程序在运行时，将</a:t>
            </a:r>
            <a:r>
              <a:rPr lang="zh-CN" altLang="en-US" sz="2400" b="1" dirty="0" smtClean="0">
                <a:solidFill>
                  <a:srgbClr val="0000FF"/>
                </a:solidFill>
                <a:latin typeface="Arial Unicode MS" pitchFamily="34" charset="-122"/>
                <a:ea typeface="Arial Unicode MS" pitchFamily="34" charset="-122"/>
                <a:cs typeface="Arial Unicode MS" pitchFamily="34" charset="-122"/>
              </a:rPr>
              <a:t>从与用户的本地环境相对应资源文件中读取</a:t>
            </a:r>
            <a:r>
              <a:rPr lang="zh-CN" altLang="en-US" sz="2400" b="1" dirty="0" smtClean="0">
                <a:solidFill>
                  <a:srgbClr val="FF0000"/>
                </a:solidFill>
                <a:latin typeface="Arial Unicode MS" pitchFamily="34" charset="-122"/>
                <a:ea typeface="Arial Unicode MS" pitchFamily="34" charset="-122"/>
                <a:cs typeface="Arial Unicode MS" pitchFamily="34" charset="-122"/>
              </a:rPr>
              <a:t>名称项对应的值的内容</a:t>
            </a:r>
            <a:r>
              <a:rPr lang="zh-CN" altLang="en-US" sz="2400" dirty="0" smtClean="0">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由于同一个名称项在各个资源文件中对应的值内容是随本地环境信息而改变的</a:t>
            </a:r>
            <a:r>
              <a:rPr lang="zh-CN" altLang="en-US" sz="2400" dirty="0" smtClean="0">
                <a:latin typeface="Arial Unicode MS" pitchFamily="34" charset="-122"/>
                <a:ea typeface="Arial Unicode MS" pitchFamily="34" charset="-122"/>
                <a:cs typeface="Arial Unicode MS" pitchFamily="34" charset="-122"/>
              </a:rPr>
              <a:t>，这样就实现了程序的静态文本内容的国际化。</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当要为应用程序添加某个新的本地化支持时，</a:t>
            </a:r>
            <a:r>
              <a:rPr lang="zh-CN" altLang="en-US" sz="2400" b="1" dirty="0" smtClean="0">
                <a:solidFill>
                  <a:srgbClr val="0000FF"/>
                </a:solidFill>
                <a:latin typeface="Arial Unicode MS" pitchFamily="34" charset="-122"/>
                <a:ea typeface="Arial Unicode MS" pitchFamily="34" charset="-122"/>
                <a:cs typeface="Arial Unicode MS" pitchFamily="34" charset="-122"/>
              </a:rPr>
              <a:t>只需编写一个适合的本地环境的资源文件即可</a:t>
            </a:r>
            <a:r>
              <a:rPr lang="zh-CN" altLang="en-US" sz="2400" dirty="0" smtClean="0">
                <a:latin typeface="Arial Unicode MS" pitchFamily="34" charset="-122"/>
                <a:ea typeface="Arial Unicode MS" pitchFamily="34" charset="-122"/>
                <a:cs typeface="Arial Unicode MS" pitchFamily="34" charset="-122"/>
              </a:rPr>
              <a:t>，不用修改源程序代码</a:t>
            </a:r>
          </a:p>
        </p:txBody>
      </p:sp>
    </p:spTree>
    <p:extLst>
      <p:ext uri="{BB962C8B-B14F-4D97-AF65-F5344CB8AC3E}">
        <p14:creationId xmlns:p14="http://schemas.microsoft.com/office/powerpoint/2010/main" val="128870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14480" y="692696"/>
            <a:ext cx="8229600" cy="857256"/>
          </a:xfrm>
        </p:spPr>
        <p:txBody>
          <a:bodyPr/>
          <a:lstStyle/>
          <a:p>
            <a:pPr eaLnBrk="1" hangingPunct="1"/>
            <a:r>
              <a:rPr lang="zh-CN" altLang="en-US" b="1" i="1" dirty="0" smtClean="0">
                <a:latin typeface="Arial Unicode MS" pitchFamily="34" charset="-122"/>
                <a:ea typeface="Arial Unicode MS" pitchFamily="34" charset="-122"/>
                <a:cs typeface="Arial Unicode MS" pitchFamily="34" charset="-122"/>
              </a:rPr>
              <a:t>资源包简介</a:t>
            </a:r>
          </a:p>
        </p:txBody>
      </p:sp>
      <p:sp>
        <p:nvSpPr>
          <p:cNvPr id="26627" name="Rectangle 3"/>
          <p:cNvSpPr>
            <a:spLocks noGrp="1" noChangeArrowheads="1"/>
          </p:cNvSpPr>
          <p:nvPr>
            <p:ph type="body" idx="1"/>
          </p:nvPr>
        </p:nvSpPr>
        <p:spPr>
          <a:xfrm>
            <a:off x="714348" y="1777914"/>
            <a:ext cx="7786742" cy="40989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一个应用程序可以有多个资源包，</a:t>
            </a:r>
            <a:r>
              <a:rPr lang="zh-CN" altLang="en-US" sz="2400" b="1" dirty="0" smtClean="0">
                <a:solidFill>
                  <a:srgbClr val="0000FF"/>
                </a:solidFill>
                <a:latin typeface="Arial Unicode MS" pitchFamily="34" charset="-122"/>
                <a:ea typeface="Arial Unicode MS" pitchFamily="34" charset="-122"/>
                <a:cs typeface="Arial Unicode MS" pitchFamily="34" charset="-122"/>
              </a:rPr>
              <a:t>一个资源包中的每个资源文件都拥有共同的基名</a:t>
            </a:r>
            <a:r>
              <a:rPr lang="zh-CN" altLang="en-US" sz="2400" dirty="0" smtClean="0">
                <a:latin typeface="Arial Unicode MS" pitchFamily="34" charset="-122"/>
                <a:ea typeface="Arial Unicode MS" pitchFamily="34" charset="-122"/>
                <a:cs typeface="Arial Unicode MS" pitchFamily="34" charset="-122"/>
              </a:rPr>
              <a:t>。除了基名，每个资源文件的名称中</a:t>
            </a:r>
            <a:r>
              <a:rPr lang="zh-CN" altLang="en-US" sz="2400" b="1" dirty="0" smtClean="0">
                <a:solidFill>
                  <a:srgbClr val="0000FF"/>
                </a:solidFill>
                <a:latin typeface="Arial Unicode MS" pitchFamily="34" charset="-122"/>
                <a:ea typeface="Arial Unicode MS" pitchFamily="34" charset="-122"/>
                <a:cs typeface="Arial Unicode MS" pitchFamily="34" charset="-122"/>
              </a:rPr>
              <a:t>还有标识其本地信息的附加部分</a:t>
            </a:r>
            <a:r>
              <a:rPr lang="zh-CN" altLang="en-US" sz="2400" dirty="0" smtClean="0">
                <a:latin typeface="Arial Unicode MS" pitchFamily="34" charset="-122"/>
                <a:ea typeface="Arial Unicode MS" pitchFamily="34" charset="-122"/>
                <a:cs typeface="Arial Unicode MS" pitchFamily="34" charset="-122"/>
              </a:rPr>
              <a:t>。例如：一个资源包的基名是：“</a:t>
            </a:r>
            <a:r>
              <a:rPr lang="en-US" altLang="zh-CN" sz="2400" dirty="0" err="1" smtClean="0">
                <a:latin typeface="Arial Unicode MS" pitchFamily="34" charset="-122"/>
                <a:ea typeface="Arial Unicode MS" pitchFamily="34" charset="-122"/>
                <a:cs typeface="Arial Unicode MS" pitchFamily="34" charset="-122"/>
              </a:rPr>
              <a:t>myproperties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则该资源包中与中文环境相对应的资源文件为</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myproperites_zh.properties</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一般情况下，每个资源包都有一个</a:t>
            </a:r>
            <a:r>
              <a:rPr lang="zh-CN" altLang="en-US" sz="2400" b="1" dirty="0" smtClean="0">
                <a:solidFill>
                  <a:srgbClr val="0000FF"/>
                </a:solidFill>
                <a:latin typeface="Arial Unicode MS" pitchFamily="34" charset="-122"/>
                <a:ea typeface="Arial Unicode MS" pitchFamily="34" charset="-122"/>
                <a:cs typeface="Arial Unicode MS" pitchFamily="34" charset="-122"/>
              </a:rPr>
              <a:t>默认的资源文件</a:t>
            </a:r>
            <a:r>
              <a:rPr lang="zh-CN" altLang="en-US" sz="2400" dirty="0" smtClean="0">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默认的资源文件不带标识本地信息的附加部分</a:t>
            </a:r>
            <a:r>
              <a:rPr lang="zh-CN" altLang="en-US" sz="2400" dirty="0" smtClean="0">
                <a:latin typeface="Arial Unicode MS" pitchFamily="34" charset="-122"/>
                <a:ea typeface="Arial Unicode MS" pitchFamily="34" charset="-122"/>
                <a:cs typeface="Arial Unicode MS" pitchFamily="34" charset="-122"/>
              </a:rPr>
              <a:t>。若应用程序在资源包中找不到某个本地环境匹配的资源文件，最后将选择该资源包中的默认资源文件。</a:t>
            </a:r>
          </a:p>
        </p:txBody>
      </p:sp>
    </p:spTree>
    <p:extLst>
      <p:ext uri="{BB962C8B-B14F-4D97-AF65-F5344CB8AC3E}">
        <p14:creationId xmlns:p14="http://schemas.microsoft.com/office/powerpoint/2010/main" val="81937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14480" y="692696"/>
            <a:ext cx="8229600" cy="857256"/>
          </a:xfrm>
        </p:spPr>
        <p:txBody>
          <a:bodyPr/>
          <a:lstStyle/>
          <a:p>
            <a:pPr eaLnBrk="1" hangingPunct="1"/>
            <a:r>
              <a:rPr lang="zh-CN" altLang="en-US" b="1" i="1" dirty="0" smtClean="0">
                <a:latin typeface="Arial Unicode MS" pitchFamily="34" charset="-122"/>
                <a:ea typeface="Arial Unicode MS" pitchFamily="34" charset="-122"/>
                <a:cs typeface="Arial Unicode MS" pitchFamily="34" charset="-122"/>
              </a:rPr>
              <a:t>资源文件的内部格式</a:t>
            </a:r>
          </a:p>
        </p:txBody>
      </p:sp>
      <p:sp>
        <p:nvSpPr>
          <p:cNvPr id="27651" name="Rectangle 3"/>
          <p:cNvSpPr>
            <a:spLocks noGrp="1" noChangeArrowheads="1"/>
          </p:cNvSpPr>
          <p:nvPr>
            <p:ph type="body" idx="1"/>
          </p:nvPr>
        </p:nvSpPr>
        <p:spPr>
          <a:xfrm>
            <a:off x="571472" y="1849352"/>
            <a:ext cx="8072494" cy="4314825"/>
          </a:xfrm>
        </p:spPr>
        <p:txBody>
          <a:bodyPr/>
          <a:lstStyle/>
          <a:p>
            <a:pPr eaLnBrk="1" hangingPunct="1">
              <a:lnSpc>
                <a:spcPct val="90000"/>
              </a:lnSpc>
            </a:pPr>
            <a:r>
              <a:rPr lang="zh-CN" altLang="en-US" sz="2400" b="1" dirty="0" smtClean="0">
                <a:solidFill>
                  <a:srgbClr val="0000FF"/>
                </a:solidFill>
                <a:latin typeface="Arial Unicode MS" pitchFamily="34" charset="-122"/>
                <a:ea typeface="Arial Unicode MS" pitchFamily="34" charset="-122"/>
                <a:cs typeface="Arial Unicode MS" pitchFamily="34" charset="-122"/>
              </a:rPr>
              <a:t>资源文件通常采用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java.util.</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Properties</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类要求的文件格式</a:t>
            </a:r>
            <a:r>
              <a:rPr lang="zh-CN" altLang="en-US" sz="2400" dirty="0" smtClean="0">
                <a:latin typeface="Arial Unicode MS" pitchFamily="34" charset="-122"/>
                <a:ea typeface="Arial Unicode MS" pitchFamily="34" charset="-122"/>
                <a:cs typeface="Arial Unicode MS" pitchFamily="34" charset="-122"/>
              </a:rPr>
              <a:t>，其中包含每项资源信息的名称项和值内容，每个名称项用于唯一地标识一个资源信息，值内容用于指定资源信息在某个本地环境下的内容</a:t>
            </a:r>
          </a:p>
          <a:p>
            <a:pPr eaLnBrk="1" hangingPunct="1">
              <a:lnSpc>
                <a:spcPct val="90000"/>
              </a:lnSpc>
            </a:pPr>
            <a:r>
              <a:rPr lang="zh-CN" altLang="en-US" sz="2400" b="1" dirty="0" smtClean="0">
                <a:solidFill>
                  <a:srgbClr val="0000FF"/>
                </a:solidFill>
                <a:latin typeface="Arial Unicode MS" pitchFamily="34" charset="-122"/>
                <a:ea typeface="Arial Unicode MS" pitchFamily="34" charset="-122"/>
                <a:cs typeface="Arial Unicode MS" pitchFamily="34" charset="-122"/>
              </a:rPr>
              <a:t>一个资源包中的所有资源文件中通常都应包含相同的名称项</a:t>
            </a:r>
            <a:r>
              <a:rPr lang="zh-CN" altLang="en-US" sz="2400" dirty="0" smtClean="0">
                <a:latin typeface="Arial Unicode MS" pitchFamily="34" charset="-122"/>
                <a:ea typeface="Arial Unicode MS" pitchFamily="34" charset="-122"/>
                <a:cs typeface="Arial Unicode MS" pitchFamily="34" charset="-122"/>
              </a:rPr>
              <a:t>，与各个本地环境对应的资源文件中为这些名称项设置的值分别是适合该本地环境的内容。</a:t>
            </a:r>
          </a:p>
          <a:p>
            <a:pPr eaLnBrk="1" hangingPunct="1">
              <a:lnSpc>
                <a:spcPct val="90000"/>
              </a:lnSpc>
            </a:pPr>
            <a:r>
              <a:rPr lang="zh-CN" altLang="en-US" sz="2400" b="1" dirty="0" smtClean="0">
                <a:solidFill>
                  <a:srgbClr val="0000FF"/>
                </a:solidFill>
                <a:latin typeface="Arial Unicode MS" pitchFamily="34" charset="-122"/>
                <a:ea typeface="Arial Unicode MS" pitchFamily="34" charset="-122"/>
                <a:cs typeface="Arial Unicode MS" pitchFamily="34" charset="-122"/>
              </a:rPr>
              <a:t>资源文件</a:t>
            </a:r>
            <a:r>
              <a:rPr lang="zh-CN" altLang="en-US" sz="2400" dirty="0" smtClean="0">
                <a:latin typeface="Arial Unicode MS" pitchFamily="34" charset="-122"/>
                <a:ea typeface="Arial Unicode MS" pitchFamily="34" charset="-122"/>
                <a:cs typeface="Arial Unicode MS" pitchFamily="34" charset="-122"/>
              </a:rPr>
              <a:t>完全遵循 </a:t>
            </a:r>
            <a:r>
              <a:rPr lang="en-US" altLang="zh-CN" sz="2400" dirty="0" err="1" smtClean="0">
                <a:latin typeface="Arial Unicode MS" pitchFamily="34" charset="-122"/>
                <a:ea typeface="Arial Unicode MS" pitchFamily="34" charset="-122"/>
                <a:cs typeface="Arial Unicode MS" pitchFamily="34" charset="-122"/>
              </a:rPr>
              <a:t>java.util.Properties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类要求的文件格式，它</a:t>
            </a:r>
            <a:r>
              <a:rPr lang="zh-CN" altLang="en-US" sz="2400" b="1" dirty="0" smtClean="0">
                <a:solidFill>
                  <a:srgbClr val="0000FF"/>
                </a:solidFill>
                <a:latin typeface="Arial Unicode MS" pitchFamily="34" charset="-122"/>
                <a:ea typeface="Arial Unicode MS" pitchFamily="34" charset="-122"/>
                <a:cs typeface="Arial Unicode MS" pitchFamily="34" charset="-122"/>
              </a:rPr>
              <a:t>要求资源文件中的字符必须全部为有效的 </a:t>
            </a:r>
            <a:r>
              <a:rPr lang="en-US" altLang="zh-CN" sz="2400" b="1" dirty="0" smtClean="0">
                <a:solidFill>
                  <a:srgbClr val="0000FF"/>
                </a:solidFill>
                <a:latin typeface="Arial Unicode MS" pitchFamily="34" charset="-122"/>
                <a:ea typeface="Arial Unicode MS" pitchFamily="34" charset="-122"/>
                <a:cs typeface="Arial Unicode MS" pitchFamily="34" charset="-122"/>
              </a:rPr>
              <a:t>ASCII </a:t>
            </a:r>
            <a:r>
              <a:rPr lang="zh-CN" altLang="en-US" sz="2400" b="1" dirty="0" smtClean="0">
                <a:solidFill>
                  <a:srgbClr val="0000FF"/>
                </a:solidFill>
                <a:latin typeface="Arial Unicode MS" pitchFamily="34" charset="-122"/>
                <a:ea typeface="Arial Unicode MS" pitchFamily="34" charset="-122"/>
                <a:cs typeface="Arial Unicode MS" pitchFamily="34" charset="-122"/>
              </a:rPr>
              <a:t>字符</a:t>
            </a:r>
            <a:r>
              <a:rPr lang="zh-CN" altLang="en-US" sz="2400" dirty="0" smtClean="0">
                <a:latin typeface="Arial Unicode MS" pitchFamily="34" charset="-122"/>
                <a:ea typeface="Arial Unicode MS" pitchFamily="34" charset="-122"/>
                <a:cs typeface="Arial Unicode MS" pitchFamily="34" charset="-122"/>
              </a:rPr>
              <a:t>。若资源文件中要包含非 </a:t>
            </a:r>
            <a:r>
              <a:rPr lang="en-US" altLang="zh-CN" sz="2400" dirty="0" smtClean="0">
                <a:latin typeface="Arial Unicode MS" pitchFamily="34" charset="-122"/>
                <a:ea typeface="Arial Unicode MS" pitchFamily="34" charset="-122"/>
                <a:cs typeface="Arial Unicode MS" pitchFamily="34" charset="-122"/>
              </a:rPr>
              <a:t>ASCII </a:t>
            </a:r>
            <a:r>
              <a:rPr lang="zh-CN" altLang="en-US" sz="2400" dirty="0" smtClean="0">
                <a:latin typeface="Arial Unicode MS" pitchFamily="34" charset="-122"/>
                <a:ea typeface="Arial Unicode MS" pitchFamily="34" charset="-122"/>
                <a:cs typeface="Arial Unicode MS" pitchFamily="34" charset="-122"/>
              </a:rPr>
              <a:t>的字符，必须将它们转化成”</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uXXXX</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形式的转移序列，其中 </a:t>
            </a:r>
            <a:r>
              <a:rPr lang="en-US" altLang="zh-CN" sz="2400" dirty="0" smtClean="0">
                <a:latin typeface="Arial Unicode MS" pitchFamily="34" charset="-122"/>
                <a:ea typeface="Arial Unicode MS" pitchFamily="34" charset="-122"/>
                <a:cs typeface="Arial Unicode MS" pitchFamily="34" charset="-122"/>
              </a:rPr>
              <a:t>XXXX </a:t>
            </a:r>
            <a:r>
              <a:rPr lang="zh-CN" altLang="en-US" sz="2400" dirty="0" smtClean="0">
                <a:latin typeface="Arial Unicode MS" pitchFamily="34" charset="-122"/>
                <a:ea typeface="Arial Unicode MS" pitchFamily="34" charset="-122"/>
                <a:cs typeface="Arial Unicode MS" pitchFamily="34" charset="-122"/>
              </a:rPr>
              <a:t>是该字符的 </a:t>
            </a:r>
            <a:r>
              <a:rPr lang="en-US" altLang="zh-CN" sz="2400" dirty="0" smtClean="0">
                <a:latin typeface="Arial Unicode MS" pitchFamily="34" charset="-122"/>
                <a:ea typeface="Arial Unicode MS" pitchFamily="34" charset="-122"/>
                <a:cs typeface="Arial Unicode MS" pitchFamily="34" charset="-122"/>
              </a:rPr>
              <a:t>Unicode </a:t>
            </a:r>
            <a:r>
              <a:rPr lang="zh-CN" altLang="en-US" sz="2400" dirty="0" smtClean="0">
                <a:latin typeface="Arial Unicode MS" pitchFamily="34" charset="-122"/>
                <a:ea typeface="Arial Unicode MS" pitchFamily="34" charset="-122"/>
                <a:cs typeface="Arial Unicode MS" pitchFamily="34" charset="-122"/>
              </a:rPr>
              <a:t>编码的十六进制数值</a:t>
            </a:r>
          </a:p>
        </p:txBody>
      </p:sp>
    </p:spTree>
    <p:extLst>
      <p:ext uri="{BB962C8B-B14F-4D97-AF65-F5344CB8AC3E}">
        <p14:creationId xmlns:p14="http://schemas.microsoft.com/office/powerpoint/2010/main" val="162366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90872" y="704518"/>
            <a:ext cx="8229600" cy="857256"/>
          </a:xfrm>
        </p:spPr>
        <p:txBody>
          <a:bodyPr>
            <a:normAutofit fontScale="90000"/>
          </a:bodyPr>
          <a:lstStyle/>
          <a:p>
            <a:pPr eaLnBrk="1" hangingPunct="1"/>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native2ascii </a:t>
            </a:r>
            <a:r>
              <a:rPr lang="zh-CN" altLang="en-US" dirty="0" smtClean="0">
                <a:latin typeface="Arial Unicode MS" pitchFamily="34" charset="-122"/>
                <a:ea typeface="Arial Unicode MS" pitchFamily="34" charset="-122"/>
                <a:cs typeface="Arial Unicode MS" pitchFamily="34" charset="-122"/>
              </a:rPr>
              <a:t>程序转换字符编码</a:t>
            </a:r>
          </a:p>
        </p:txBody>
      </p:sp>
      <p:sp>
        <p:nvSpPr>
          <p:cNvPr id="28675" name="Rectangle 3"/>
          <p:cNvSpPr>
            <a:spLocks noGrp="1" noChangeArrowheads="1"/>
          </p:cNvSpPr>
          <p:nvPr>
            <p:ph type="body" idx="1"/>
          </p:nvPr>
        </p:nvSpPr>
        <p:spPr>
          <a:xfrm>
            <a:off x="642910" y="1935810"/>
            <a:ext cx="8001056" cy="40989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JDK </a:t>
            </a:r>
            <a:r>
              <a:rPr lang="zh-CN" altLang="en-US" sz="2400" dirty="0" smtClean="0">
                <a:latin typeface="Arial Unicode MS" pitchFamily="34" charset="-122"/>
                <a:ea typeface="Arial Unicode MS" pitchFamily="34" charset="-122"/>
                <a:cs typeface="Arial Unicode MS" pitchFamily="34" charset="-122"/>
              </a:rPr>
              <a:t>中提供了一个 </a:t>
            </a:r>
            <a:r>
              <a:rPr lang="en-US" altLang="zh-CN" sz="2400" dirty="0" smtClean="0">
                <a:latin typeface="Arial Unicode MS" pitchFamily="34" charset="-122"/>
                <a:ea typeface="Arial Unicode MS" pitchFamily="34" charset="-122"/>
                <a:cs typeface="Arial Unicode MS" pitchFamily="34" charset="-122"/>
              </a:rPr>
              <a:t>native2ascii </a:t>
            </a:r>
            <a:r>
              <a:rPr lang="zh-CN" altLang="en-US" sz="2400" dirty="0" smtClean="0">
                <a:latin typeface="Arial Unicode MS" pitchFamily="34" charset="-122"/>
                <a:ea typeface="Arial Unicode MS" pitchFamily="34" charset="-122"/>
                <a:cs typeface="Arial Unicode MS" pitchFamily="34" charset="-122"/>
              </a:rPr>
              <a:t>工具程序，它可以将某种本地字符集编码的字符转换成 </a:t>
            </a:r>
            <a:r>
              <a:rPr lang="en-US" altLang="zh-CN" sz="2400" dirty="0" smtClean="0">
                <a:latin typeface="Arial Unicode MS" pitchFamily="34" charset="-122"/>
                <a:ea typeface="Arial Unicode MS" pitchFamily="34" charset="-122"/>
                <a:cs typeface="Arial Unicode MS" pitchFamily="34" charset="-122"/>
              </a:rPr>
              <a:t>Unicode </a:t>
            </a:r>
            <a:r>
              <a:rPr lang="zh-CN" altLang="en-US" sz="2400" dirty="0" smtClean="0">
                <a:latin typeface="Arial Unicode MS" pitchFamily="34" charset="-122"/>
                <a:ea typeface="Arial Unicode MS" pitchFamily="34" charset="-122"/>
                <a:cs typeface="Arial Unicode MS" pitchFamily="34" charset="-122"/>
              </a:rPr>
              <a:t>转义序列的形式</a:t>
            </a:r>
            <a:endParaRPr lang="zh-CN" altLang="en-US" sz="1600" b="1" dirty="0" smtClean="0">
              <a:solidFill>
                <a:srgbClr val="0000FF"/>
              </a:solidFill>
              <a:latin typeface="Arial Unicode MS" pitchFamily="34" charset="-122"/>
              <a:ea typeface="Arial Unicode MS" pitchFamily="34" charset="-122"/>
              <a:cs typeface="Arial Unicode MS" pitchFamily="34" charset="-122"/>
            </a:endParaRPr>
          </a:p>
          <a:p>
            <a:pPr eaLnBrk="1" hangingPunct="1"/>
            <a:r>
              <a:rPr lang="en-US" altLang="zh-CN" sz="2400" dirty="0" smtClean="0">
                <a:latin typeface="Arial Unicode MS" pitchFamily="34" charset="-122"/>
                <a:ea typeface="Arial Unicode MS" pitchFamily="34" charset="-122"/>
                <a:cs typeface="Arial Unicode MS" pitchFamily="34" charset="-122"/>
              </a:rPr>
              <a:t>DOS </a:t>
            </a:r>
            <a:r>
              <a:rPr lang="zh-CN" altLang="en-US" sz="2400" dirty="0" smtClean="0">
                <a:latin typeface="Arial Unicode MS" pitchFamily="34" charset="-122"/>
                <a:ea typeface="Arial Unicode MS" pitchFamily="34" charset="-122"/>
                <a:cs typeface="Arial Unicode MS" pitchFamily="34" charset="-122"/>
              </a:rPr>
              <a:t>下进入 </a:t>
            </a:r>
            <a:r>
              <a:rPr lang="en-US" altLang="zh-CN" sz="2400" dirty="0" smtClean="0">
                <a:latin typeface="Arial Unicode MS" pitchFamily="34" charset="-122"/>
                <a:ea typeface="Arial Unicode MS" pitchFamily="34" charset="-122"/>
                <a:cs typeface="Arial Unicode MS" pitchFamily="34" charset="-122"/>
              </a:rPr>
              <a:t>haha.txt </a:t>
            </a:r>
            <a:r>
              <a:rPr lang="zh-CN" altLang="en-US" sz="2400" dirty="0" smtClean="0">
                <a:latin typeface="Arial Unicode MS" pitchFamily="34" charset="-122"/>
                <a:ea typeface="Arial Unicode MS" pitchFamily="34" charset="-122"/>
                <a:cs typeface="Arial Unicode MS" pitchFamily="34" charset="-122"/>
              </a:rPr>
              <a:t>文件所在目录，运行下面的命令后将在当前目录下生成一个名为 </a:t>
            </a:r>
            <a:r>
              <a:rPr lang="en-US" altLang="zh-CN" sz="2400" dirty="0" err="1" smtClean="0">
                <a:latin typeface="Arial Unicode MS" pitchFamily="34" charset="-122"/>
                <a:ea typeface="Arial Unicode MS" pitchFamily="34" charset="-122"/>
                <a:cs typeface="Arial Unicode MS" pitchFamily="34" charset="-122"/>
              </a:rPr>
              <a:t>hehe.properites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文件：</a:t>
            </a:r>
          </a:p>
          <a:p>
            <a:pPr eaLnBrk="1" hangingPunct="1">
              <a:buFont typeface="Wingdings" pitchFamily="2" charset="2"/>
              <a:buNone/>
            </a:pPr>
            <a:r>
              <a:rPr lang="zh-CN" altLang="en-US" sz="2400" dirty="0" smtClean="0">
                <a:latin typeface="Arial Unicode MS" pitchFamily="34" charset="-122"/>
                <a:ea typeface="Arial Unicode MS" pitchFamily="34" charset="-122"/>
                <a:cs typeface="Arial Unicode MS" pitchFamily="34" charset="-122"/>
              </a:rPr>
              <a:t>    </a:t>
            </a:r>
            <a:r>
              <a:rPr lang="en-US" altLang="zh-CN" sz="2100" b="1" dirty="0" smtClean="0">
                <a:solidFill>
                  <a:srgbClr val="0000FF"/>
                </a:solidFill>
                <a:latin typeface="Arial Unicode MS" pitchFamily="34" charset="-122"/>
                <a:ea typeface="Arial Unicode MS" pitchFamily="34" charset="-122"/>
                <a:cs typeface="Arial Unicode MS" pitchFamily="34" charset="-122"/>
              </a:rPr>
              <a:t>native2ascii -encoding gb2312 haha.txt </a:t>
            </a:r>
            <a:r>
              <a:rPr lang="en-US" altLang="zh-CN" sz="2100" b="1" dirty="0" err="1" smtClean="0">
                <a:solidFill>
                  <a:srgbClr val="0000FF"/>
                </a:solidFill>
                <a:latin typeface="Arial Unicode MS" pitchFamily="34" charset="-122"/>
                <a:ea typeface="Arial Unicode MS" pitchFamily="34" charset="-122"/>
                <a:cs typeface="Arial Unicode MS" pitchFamily="34" charset="-122"/>
              </a:rPr>
              <a:t>haha.properites</a:t>
            </a:r>
            <a:endParaRPr lang="en-US" altLang="zh-CN" sz="21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3930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131840" y="692696"/>
            <a:ext cx="3384376" cy="936104"/>
          </a:xfrm>
        </p:spPr>
        <p:txBody>
          <a:bodyPr>
            <a:normAutofit/>
          </a:bodyPr>
          <a:lstStyle/>
          <a:p>
            <a:pPr eaLnBrk="1" hangingPunct="1"/>
            <a:r>
              <a:rPr lang="zh-CN" altLang="en-US" dirty="0" smtClean="0">
                <a:latin typeface="Arial Unicode MS" pitchFamily="34" charset="-122"/>
                <a:ea typeface="Arial Unicode MS" pitchFamily="34" charset="-122"/>
                <a:cs typeface="Arial Unicode MS" pitchFamily="34" charset="-122"/>
              </a:rPr>
              <a:t>装载资源包</a:t>
            </a:r>
          </a:p>
        </p:txBody>
      </p:sp>
      <p:sp>
        <p:nvSpPr>
          <p:cNvPr id="29699" name="Rectangle 3"/>
          <p:cNvSpPr>
            <a:spLocks noGrp="1" noChangeArrowheads="1"/>
          </p:cNvSpPr>
          <p:nvPr>
            <p:ph type="body" idx="1"/>
          </p:nvPr>
        </p:nvSpPr>
        <p:spPr>
          <a:xfrm>
            <a:off x="467544" y="1772816"/>
            <a:ext cx="8208912" cy="4291012"/>
          </a:xfrm>
        </p:spPr>
        <p:txBody>
          <a:bodyPr/>
          <a:lstStyle/>
          <a:p>
            <a:pPr eaLnBrk="1" hangingPunct="1"/>
            <a:r>
              <a:rPr lang="en-US" altLang="zh-CN" sz="2400" dirty="0" err="1" smtClean="0">
                <a:latin typeface="Arial Unicode MS" pitchFamily="34" charset="-122"/>
                <a:ea typeface="Arial Unicode MS" pitchFamily="34" charset="-122"/>
                <a:cs typeface="Arial Unicode MS" pitchFamily="34" charset="-122"/>
              </a:rPr>
              <a:t>ResourceBundle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类提供了存放和管理资源包的功能</a:t>
            </a:r>
          </a:p>
          <a:p>
            <a:pPr eaLnBrk="1" hangingPunct="1"/>
            <a:r>
              <a:rPr lang="zh-CN" altLang="en-US" sz="2400" dirty="0" smtClean="0">
                <a:latin typeface="Arial Unicode MS" pitchFamily="34" charset="-122"/>
                <a:ea typeface="Arial Unicode MS" pitchFamily="34" charset="-122"/>
                <a:cs typeface="Arial Unicode MS" pitchFamily="34" charset="-122"/>
              </a:rPr>
              <a:t>当应用程序需要获取特定</a:t>
            </a:r>
            <a:r>
              <a:rPr lang="en-US" altLang="zh-CN" sz="2400" dirty="0" smtClean="0">
                <a:latin typeface="Arial Unicode MS" pitchFamily="34" charset="-122"/>
                <a:ea typeface="Arial Unicode MS" pitchFamily="34" charset="-122"/>
                <a:cs typeface="Arial Unicode MS" pitchFamily="34" charset="-122"/>
              </a:rPr>
              <a:t>locale</a:t>
            </a:r>
            <a:r>
              <a:rPr lang="zh-CN" altLang="en-US" sz="2400" dirty="0" smtClean="0">
                <a:latin typeface="Arial Unicode MS" pitchFamily="34" charset="-122"/>
                <a:ea typeface="Arial Unicode MS" pitchFamily="34" charset="-122"/>
                <a:cs typeface="Arial Unicode MS" pitchFamily="34" charset="-122"/>
              </a:rPr>
              <a:t>对象关联的资源包时，可以调用</a:t>
            </a:r>
            <a:r>
              <a:rPr lang="en-US" altLang="zh-CN" sz="2400" dirty="0" err="1" smtClean="0">
                <a:latin typeface="Arial Unicode MS" pitchFamily="34" charset="-122"/>
                <a:ea typeface="Arial Unicode MS" pitchFamily="34" charset="-122"/>
                <a:cs typeface="Arial Unicode MS" pitchFamily="34" charset="-122"/>
              </a:rPr>
              <a:t>ResourceBundle</a:t>
            </a:r>
            <a:r>
              <a:rPr lang="zh-CN" altLang="en-US" sz="2400" dirty="0" smtClean="0">
                <a:latin typeface="Arial Unicode MS" pitchFamily="34" charset="-122"/>
                <a:ea typeface="Arial Unicode MS" pitchFamily="34" charset="-122"/>
                <a:cs typeface="Arial Unicode MS" pitchFamily="34" charset="-122"/>
              </a:rPr>
              <a:t>的</a:t>
            </a:r>
            <a:r>
              <a:rPr lang="en-US" altLang="zh-CN" sz="2400" dirty="0" err="1" smtClean="0">
                <a:latin typeface="Arial Unicode MS" pitchFamily="34" charset="-122"/>
                <a:ea typeface="Arial Unicode MS" pitchFamily="34" charset="-122"/>
                <a:cs typeface="Arial Unicode MS" pitchFamily="34" charset="-122"/>
              </a:rPr>
              <a:t>getBundle</a:t>
            </a:r>
            <a:r>
              <a:rPr lang="zh-CN" altLang="en-US" sz="2400" dirty="0" smtClean="0">
                <a:latin typeface="Arial Unicode MS" pitchFamily="34" charset="-122"/>
                <a:ea typeface="Arial Unicode MS" pitchFamily="34" charset="-122"/>
                <a:cs typeface="Arial Unicode MS" pitchFamily="34" charset="-122"/>
              </a:rPr>
              <a:t>方法，并将</a:t>
            </a:r>
            <a:r>
              <a:rPr lang="en-US" altLang="zh-CN" sz="2400" dirty="0" smtClean="0">
                <a:latin typeface="Arial Unicode MS" pitchFamily="34" charset="-122"/>
                <a:ea typeface="Arial Unicode MS" pitchFamily="34" charset="-122"/>
                <a:cs typeface="Arial Unicode MS" pitchFamily="34" charset="-122"/>
              </a:rPr>
              <a:t>locale</a:t>
            </a:r>
            <a:r>
              <a:rPr lang="zh-CN" altLang="en-US" sz="2400" dirty="0" smtClean="0">
                <a:latin typeface="Arial Unicode MS" pitchFamily="34" charset="-122"/>
                <a:ea typeface="Arial Unicode MS" pitchFamily="34" charset="-122"/>
                <a:cs typeface="Arial Unicode MS" pitchFamily="34" charset="-122"/>
              </a:rPr>
              <a:t>对象作为参数传入。</a:t>
            </a:r>
          </a:p>
          <a:p>
            <a:pPr eaLnBrk="1" hangingPunct="1">
              <a:buFont typeface="Wingdings" pitchFamily="2" charset="2"/>
              <a:buNone/>
            </a:pPr>
            <a:r>
              <a:rPr lang="zh-CN" altLang="en-US" sz="16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Locale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currentLocale</a:t>
            </a:r>
            <a:r>
              <a:rPr lang="en-US" altLang="zh-CN" sz="1800" b="1" dirty="0" smtClean="0">
                <a:solidFill>
                  <a:srgbClr val="0000FF"/>
                </a:solidFill>
                <a:latin typeface="Arial Unicode MS" pitchFamily="34" charset="-122"/>
                <a:ea typeface="Arial Unicode MS" pitchFamily="34" charset="-122"/>
                <a:cs typeface="Arial Unicode MS" pitchFamily="34" charset="-122"/>
              </a:rPr>
              <a:t>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Locale.</a:t>
            </a:r>
            <a:r>
              <a:rPr lang="en-US" altLang="zh-CN" sz="1800" b="1" i="1" dirty="0" err="1" smtClean="0">
                <a:solidFill>
                  <a:srgbClr val="0000FF"/>
                </a:solidFill>
                <a:latin typeface="Arial Unicode MS" pitchFamily="34" charset="-122"/>
                <a:ea typeface="Arial Unicode MS" pitchFamily="34" charset="-122"/>
                <a:cs typeface="Arial Unicode MS" pitchFamily="34" charset="-122"/>
              </a:rPr>
              <a:t>getDefault</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p>
          <a:p>
            <a:pPr eaLnBrk="1" hangingPunct="1">
              <a:buFont typeface="Wingdings" pitchFamily="2" charset="2"/>
              <a:buNone/>
            </a:pP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ResourceBundle</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myResources</a:t>
            </a:r>
            <a:r>
              <a:rPr lang="en-US" altLang="zh-CN" sz="1800" b="1" dirty="0" smtClean="0">
                <a:solidFill>
                  <a:srgbClr val="0000FF"/>
                </a:solidFill>
                <a:latin typeface="Arial Unicode MS" pitchFamily="34" charset="-122"/>
                <a:ea typeface="Arial Unicode MS" pitchFamily="34" charset="-122"/>
                <a:cs typeface="Arial Unicode MS" pitchFamily="34" charset="-122"/>
              </a:rPr>
              <a:t> = </a:t>
            </a:r>
          </a:p>
          <a:p>
            <a:pPr eaLnBrk="1" hangingPunct="1">
              <a:buFont typeface="Wingdings" pitchFamily="2" charset="2"/>
              <a:buNone/>
            </a:pP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ResourceBundle.getBundle</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myproperties</a:t>
            </a:r>
            <a:r>
              <a:rPr lang="en-US" altLang="zh-CN" sz="1800" b="1" dirty="0" smtClean="0">
                <a:solidFill>
                  <a:srgbClr val="0000FF"/>
                </a:solidFill>
                <a:latin typeface="Arial Unicode MS" pitchFamily="34" charset="-122"/>
                <a:ea typeface="Arial Unicode MS" pitchFamily="34" charset="-122"/>
                <a:cs typeface="Arial Unicode MS" pitchFamily="34" charset="-122"/>
              </a:rPr>
              <a:t>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currentLocale</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如果与该</a:t>
            </a:r>
            <a:r>
              <a:rPr lang="en-US" altLang="zh-CN" sz="2400" dirty="0" smtClean="0">
                <a:latin typeface="Arial Unicode MS" pitchFamily="34" charset="-122"/>
                <a:ea typeface="Arial Unicode MS" pitchFamily="34" charset="-122"/>
                <a:cs typeface="Arial Unicode MS" pitchFamily="34" charset="-122"/>
              </a:rPr>
              <a:t>locale</a:t>
            </a:r>
            <a:r>
              <a:rPr lang="zh-CN" altLang="en-US" sz="2400" dirty="0" smtClean="0">
                <a:latin typeface="Arial Unicode MS" pitchFamily="34" charset="-122"/>
                <a:ea typeface="Arial Unicode MS" pitchFamily="34" charset="-122"/>
                <a:cs typeface="Arial Unicode MS" pitchFamily="34" charset="-122"/>
              </a:rPr>
              <a:t>对象匹配的资源包子类找不到，</a:t>
            </a:r>
            <a:r>
              <a:rPr lang="en-US" altLang="zh-CN" sz="2400" dirty="0" err="1" smtClean="0">
                <a:latin typeface="Arial Unicode MS" pitchFamily="34" charset="-122"/>
                <a:ea typeface="Arial Unicode MS" pitchFamily="34" charset="-122"/>
                <a:cs typeface="Arial Unicode MS" pitchFamily="34" charset="-122"/>
              </a:rPr>
              <a:t>getBundle</a:t>
            </a:r>
            <a:r>
              <a:rPr lang="zh-CN" altLang="en-US" sz="2400" dirty="0" smtClean="0">
                <a:latin typeface="Arial Unicode MS" pitchFamily="34" charset="-122"/>
                <a:ea typeface="Arial Unicode MS" pitchFamily="34" charset="-122"/>
                <a:cs typeface="Arial Unicode MS" pitchFamily="34" charset="-122"/>
              </a:rPr>
              <a:t>将试着查找最匹配的一个子类。如果特定</a:t>
            </a:r>
            <a:r>
              <a:rPr lang="en-US" altLang="zh-CN" sz="2400" dirty="0" smtClean="0">
                <a:latin typeface="Arial Unicode MS" pitchFamily="34" charset="-122"/>
                <a:ea typeface="Arial Unicode MS" pitchFamily="34" charset="-122"/>
                <a:cs typeface="Arial Unicode MS" pitchFamily="34" charset="-122"/>
              </a:rPr>
              <a:t>locale</a:t>
            </a:r>
            <a:r>
              <a:rPr lang="zh-CN" altLang="en-US" sz="2400" dirty="0" smtClean="0">
                <a:latin typeface="Arial Unicode MS" pitchFamily="34" charset="-122"/>
                <a:ea typeface="Arial Unicode MS" pitchFamily="34" charset="-122"/>
                <a:cs typeface="Arial Unicode MS" pitchFamily="34" charset="-122"/>
              </a:rPr>
              <a:t>对象的语言代码、国家代码和可选变量都是空值，则基名是唯一的候选资源包名称。</a:t>
            </a:r>
            <a:r>
              <a:rPr lang="zh-CN" altLang="en-US" sz="27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94961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90872"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读取资源信息</a:t>
            </a:r>
          </a:p>
        </p:txBody>
      </p:sp>
      <p:sp>
        <p:nvSpPr>
          <p:cNvPr id="30723" name="Rectangle 3"/>
          <p:cNvSpPr>
            <a:spLocks noGrp="1" noChangeArrowheads="1"/>
          </p:cNvSpPr>
          <p:nvPr>
            <p:ph type="body" idx="1"/>
          </p:nvPr>
        </p:nvSpPr>
        <p:spPr>
          <a:xfrm>
            <a:off x="395536" y="1772816"/>
            <a:ext cx="8280920" cy="4341813"/>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加载资源文件后， </a:t>
            </a:r>
            <a:r>
              <a:rPr lang="en-US" altLang="zh-CN" sz="2800" dirty="0" err="1" smtClean="0">
                <a:latin typeface="Arial Unicode MS" pitchFamily="34" charset="-122"/>
                <a:ea typeface="Arial Unicode MS" pitchFamily="34" charset="-122"/>
                <a:cs typeface="Arial Unicode MS" pitchFamily="34" charset="-122"/>
              </a:rPr>
              <a:t>ResourceBundle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的实例对象就可以使用 </a:t>
            </a:r>
            <a:r>
              <a:rPr lang="en-US" altLang="zh-CN" sz="2800" dirty="0" err="1" smtClean="0">
                <a:latin typeface="Arial Unicode MS" pitchFamily="34" charset="-122"/>
                <a:ea typeface="Arial Unicode MS" pitchFamily="34" charset="-122"/>
                <a:cs typeface="Arial Unicode MS" pitchFamily="34" charset="-122"/>
              </a:rPr>
              <a:t>getString</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方法获取指定的资源信息名称所对应的值。</a:t>
            </a:r>
          </a:p>
          <a:p>
            <a:pPr eaLnBrk="1" hangingPunct="1">
              <a:buFont typeface="Wingdings" pitchFamily="2" charset="2"/>
              <a:buNone/>
            </a:pPr>
            <a:r>
              <a:rPr lang="zh-CN" altLang="en-US" sz="2000" dirty="0" smtClean="0">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String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OkKey</a:t>
            </a:r>
            <a:r>
              <a:rPr lang="en-US" altLang="zh-CN" sz="2000" b="1" dirty="0" smtClean="0">
                <a:solidFill>
                  <a:srgbClr val="0000FF"/>
                </a:solidFill>
                <a:latin typeface="Arial Unicode MS" pitchFamily="34" charset="-122"/>
                <a:ea typeface="Arial Unicode MS" pitchFamily="34" charset="-122"/>
                <a:cs typeface="Arial Unicode MS" pitchFamily="34" charset="-122"/>
              </a:rPr>
              <a:t>  =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myResources.getString</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OkKey</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31514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5576" y="692696"/>
            <a:ext cx="8229600" cy="857256"/>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Web </a:t>
            </a:r>
            <a:r>
              <a:rPr lang="zh-CN" altLang="en-US" dirty="0" smtClean="0">
                <a:latin typeface="Arial Unicode MS" pitchFamily="34" charset="-122"/>
                <a:ea typeface="Arial Unicode MS" pitchFamily="34" charset="-122"/>
                <a:cs typeface="Arial Unicode MS" pitchFamily="34" charset="-122"/>
              </a:rPr>
              <a:t>应用程序的国际化</a:t>
            </a:r>
          </a:p>
        </p:txBody>
      </p:sp>
      <p:sp>
        <p:nvSpPr>
          <p:cNvPr id="31747" name="Rectangle 3"/>
          <p:cNvSpPr>
            <a:spLocks noGrp="1" noChangeArrowheads="1"/>
          </p:cNvSpPr>
          <p:nvPr>
            <p:ph type="body" idx="1"/>
          </p:nvPr>
        </p:nvSpPr>
        <p:spPr>
          <a:xfrm>
            <a:off x="500034" y="1849352"/>
            <a:ext cx="8072494" cy="4265612"/>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实现 </a:t>
            </a:r>
            <a:r>
              <a:rPr lang="en-US" altLang="zh-CN" sz="2800" dirty="0" smtClean="0">
                <a:latin typeface="Arial Unicode MS" pitchFamily="34" charset="-122"/>
                <a:ea typeface="Arial Unicode MS" pitchFamily="34" charset="-122"/>
                <a:cs typeface="Arial Unicode MS" pitchFamily="34" charset="-122"/>
              </a:rPr>
              <a:t>web </a:t>
            </a:r>
            <a:r>
              <a:rPr lang="zh-CN" altLang="en-US" sz="2800" dirty="0" smtClean="0">
                <a:latin typeface="Arial Unicode MS" pitchFamily="34" charset="-122"/>
                <a:ea typeface="Arial Unicode MS" pitchFamily="34" charset="-122"/>
                <a:cs typeface="Arial Unicode MS" pitchFamily="34" charset="-122"/>
              </a:rPr>
              <a:t>应用国际化有两种方式：</a:t>
            </a:r>
          </a:p>
          <a:p>
            <a:pPr lvl="1" eaLnBrk="1" hangingPunct="1"/>
            <a:r>
              <a:rPr lang="zh-CN" altLang="en-US" sz="2400" dirty="0" smtClean="0">
                <a:latin typeface="Arial Unicode MS" pitchFamily="34" charset="-122"/>
                <a:ea typeface="Arial Unicode MS" pitchFamily="34" charset="-122"/>
                <a:cs typeface="Arial Unicode MS" pitchFamily="34" charset="-122"/>
              </a:rPr>
              <a:t>针对不同语言和地区的用户开发出不同的 </a:t>
            </a:r>
            <a:r>
              <a:rPr lang="en-US" altLang="zh-CN" sz="2400" dirty="0" smtClean="0">
                <a:latin typeface="Arial Unicode MS" pitchFamily="34" charset="-122"/>
                <a:ea typeface="Arial Unicode MS" pitchFamily="34" charset="-122"/>
                <a:cs typeface="Arial Unicode MS" pitchFamily="34" charset="-122"/>
              </a:rPr>
              <a:t>JSP </a:t>
            </a:r>
            <a:r>
              <a:rPr lang="zh-CN" altLang="en-US" sz="2400" dirty="0" smtClean="0">
                <a:latin typeface="Arial Unicode MS" pitchFamily="34" charset="-122"/>
                <a:ea typeface="Arial Unicode MS" pitchFamily="34" charset="-122"/>
                <a:cs typeface="Arial Unicode MS" pitchFamily="34" charset="-122"/>
              </a:rPr>
              <a:t>网页版本，当用户请求资源时，根据请求消息中携带的本地信息为用户提供合适的版本</a:t>
            </a:r>
          </a:p>
          <a:p>
            <a:pPr lvl="1" eaLnBrk="1" hangingPunct="1"/>
            <a:r>
              <a:rPr lang="zh-CN" altLang="en-US" sz="2400" dirty="0" smtClean="0">
                <a:latin typeface="Arial Unicode MS" pitchFamily="34" charset="-122"/>
                <a:ea typeface="Arial Unicode MS" pitchFamily="34" charset="-122"/>
                <a:cs typeface="Arial Unicode MS" pitchFamily="34" charset="-122"/>
              </a:rPr>
              <a:t>将对本地环境敏感的资源数据</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例如：错误提示信息，菜单文字等</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从网页中分离出来，放在 </a:t>
            </a:r>
            <a:r>
              <a:rPr lang="en-US" altLang="zh-CN" sz="2400" dirty="0" smtClean="0">
                <a:latin typeface="Arial Unicode MS" pitchFamily="34" charset="-122"/>
                <a:ea typeface="Arial Unicode MS" pitchFamily="34" charset="-122"/>
                <a:cs typeface="Arial Unicode MS" pitchFamily="34" charset="-122"/>
              </a:rPr>
              <a:t>.properties </a:t>
            </a:r>
            <a:r>
              <a:rPr lang="zh-CN" altLang="en-US" sz="2400" dirty="0" smtClean="0">
                <a:latin typeface="Arial Unicode MS" pitchFamily="34" charset="-122"/>
                <a:ea typeface="Arial Unicode MS" pitchFamily="34" charset="-122"/>
                <a:cs typeface="Arial Unicode MS" pitchFamily="34" charset="-122"/>
              </a:rPr>
              <a:t>属性资源文件中。对于应用程序中的数值，货币和日期</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时间等本地敏感数据，可以通过占位符的方式设置它们的格式类型和格式模式。</a:t>
            </a:r>
          </a:p>
          <a:p>
            <a:pPr lvl="1" eaLnBrk="1" hangingPunct="1">
              <a:buFontTx/>
              <a:buNone/>
            </a:pPr>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23213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0316" y="692696"/>
            <a:ext cx="8229600" cy="857256"/>
          </a:xfrm>
        </p:spPr>
        <p:txBody>
          <a:bodyPr/>
          <a:lstStyle/>
          <a:p>
            <a:pPr eaLnBrk="1" hangingPunct="1"/>
            <a:r>
              <a:rPr lang="zh-CN" altLang="en-US" b="1" i="1" dirty="0" smtClean="0">
                <a:latin typeface="Arial Unicode MS" pitchFamily="34" charset="-122"/>
                <a:ea typeface="Arial Unicode MS" pitchFamily="34" charset="-122"/>
                <a:cs typeface="Arial Unicode MS" pitchFamily="34" charset="-122"/>
              </a:rPr>
              <a:t>概述		</a:t>
            </a:r>
          </a:p>
        </p:txBody>
      </p:sp>
      <p:sp>
        <p:nvSpPr>
          <p:cNvPr id="14339" name="Rectangle 3"/>
          <p:cNvSpPr>
            <a:spLocks noGrp="1" noChangeArrowheads="1"/>
          </p:cNvSpPr>
          <p:nvPr>
            <p:ph type="body" idx="1"/>
          </p:nvPr>
        </p:nvSpPr>
        <p:spPr>
          <a:xfrm>
            <a:off x="467544" y="1706476"/>
            <a:ext cx="8280920" cy="4098925"/>
          </a:xfrm>
        </p:spPr>
        <p:txBody>
          <a:bodyPr/>
          <a:lstStyle/>
          <a:p>
            <a:pPr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软件的本地化</a:t>
            </a:r>
            <a:r>
              <a:rPr lang="zh-CN" altLang="en-US" sz="2400" dirty="0" smtClean="0">
                <a:latin typeface="Arial Unicode MS" pitchFamily="34" charset="-122"/>
                <a:ea typeface="Arial Unicode MS" pitchFamily="34" charset="-122"/>
                <a:cs typeface="Arial Unicode MS" pitchFamily="34" charset="-122"/>
              </a:rPr>
              <a:t>：一个软件在某个国家或地区使用时，采用该国家或地区的语言，数字，货币，日期等习惯。</a:t>
            </a:r>
          </a:p>
          <a:p>
            <a:pPr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软件的国际化</a:t>
            </a:r>
            <a:r>
              <a:rPr lang="zh-CN" altLang="en-US" sz="2400" dirty="0" smtClean="0">
                <a:latin typeface="Arial Unicode MS" pitchFamily="34" charset="-122"/>
                <a:ea typeface="Arial Unicode MS" pitchFamily="34" charset="-122"/>
                <a:cs typeface="Arial Unicode MS" pitchFamily="34" charset="-122"/>
              </a:rPr>
              <a:t>：软件开发时，</a:t>
            </a:r>
            <a:r>
              <a:rPr lang="zh-CN" altLang="en-US" sz="2400" b="1" dirty="0" smtClean="0">
                <a:solidFill>
                  <a:srgbClr val="0000FF"/>
                </a:solidFill>
                <a:latin typeface="Arial Unicode MS" pitchFamily="34" charset="-122"/>
                <a:ea typeface="Arial Unicode MS" pitchFamily="34" charset="-122"/>
                <a:cs typeface="Arial Unicode MS" pitchFamily="34" charset="-122"/>
              </a:rPr>
              <a:t>让它能支持多个国家和地区的本地化应用</a:t>
            </a:r>
            <a:r>
              <a:rPr lang="zh-CN" altLang="en-US" sz="2400" dirty="0" smtClean="0">
                <a:latin typeface="Arial Unicode MS" pitchFamily="34" charset="-122"/>
                <a:ea typeface="Arial Unicode MS" pitchFamily="34" charset="-122"/>
                <a:cs typeface="Arial Unicode MS" pitchFamily="34" charset="-122"/>
              </a:rPr>
              <a:t>。使得应用软件能够适应多个地区的语言和文化风俗习惯。</a:t>
            </a:r>
          </a:p>
          <a:p>
            <a:pPr eaLnBrk="1" hangingPunct="1"/>
            <a:r>
              <a:rPr lang="zh-CN" altLang="en-US" sz="2400" dirty="0" smtClean="0">
                <a:latin typeface="Arial Unicode MS" pitchFamily="34" charset="-122"/>
                <a:ea typeface="Arial Unicode MS" pitchFamily="34" charset="-122"/>
                <a:cs typeface="Arial Unicode MS" pitchFamily="34" charset="-122"/>
              </a:rPr>
              <a:t>随用户区域信息而变化的数据称为</a:t>
            </a:r>
            <a:r>
              <a:rPr lang="zh-CN" altLang="en-US" sz="2400" b="1" dirty="0" smtClean="0">
                <a:solidFill>
                  <a:srgbClr val="0000FF"/>
                </a:solidFill>
                <a:latin typeface="Arial Unicode MS" pitchFamily="34" charset="-122"/>
                <a:ea typeface="Arial Unicode MS" pitchFamily="34" charset="-122"/>
                <a:cs typeface="Arial Unicode MS" pitchFamily="34" charset="-122"/>
              </a:rPr>
              <a:t>本地信息敏感数据</a:t>
            </a:r>
            <a:r>
              <a:rPr lang="zh-CN" altLang="en-US" sz="2400" dirty="0" smtClean="0">
                <a:latin typeface="Arial Unicode MS" pitchFamily="34" charset="-122"/>
                <a:ea typeface="Arial Unicode MS" pitchFamily="34" charset="-122"/>
                <a:cs typeface="Arial Unicode MS" pitchFamily="34" charset="-122"/>
              </a:rPr>
              <a:t>。例如数字，货币等数据。</a:t>
            </a:r>
          </a:p>
          <a:p>
            <a:pPr eaLnBrk="1" hangingPunct="1"/>
            <a:r>
              <a:rPr lang="zh-CN" altLang="en-US" sz="2400" dirty="0" smtClean="0">
                <a:latin typeface="Arial Unicode MS" pitchFamily="34" charset="-122"/>
                <a:ea typeface="Arial Unicode MS" pitchFamily="34" charset="-122"/>
                <a:cs typeface="Arial Unicode MS" pitchFamily="34" charset="-122"/>
              </a:rPr>
              <a:t>应用程序的国际化就是在应用软件的设计阶段，使软件能够支持多个国家和地区的用户的使用习惯。</a:t>
            </a:r>
          </a:p>
          <a:p>
            <a:pPr eaLnBrk="1" hangingPunct="1"/>
            <a:r>
              <a:rPr lang="zh-CN" altLang="en-US" sz="2400" dirty="0" smtClean="0">
                <a:latin typeface="Arial Unicode MS" pitchFamily="34" charset="-122"/>
                <a:ea typeface="Arial Unicode MS" pitchFamily="34" charset="-122"/>
                <a:cs typeface="Arial Unicode MS" pitchFamily="34" charset="-122"/>
              </a:rPr>
              <a:t>国际化又称为 </a:t>
            </a:r>
            <a:r>
              <a:rPr lang="en-US" altLang="zh-CN" sz="2400" b="1" dirty="0" smtClean="0">
                <a:solidFill>
                  <a:srgbClr val="0000FF"/>
                </a:solidFill>
                <a:latin typeface="Arial Unicode MS" pitchFamily="34" charset="-122"/>
                <a:ea typeface="Arial Unicode MS" pitchFamily="34" charset="-122"/>
                <a:cs typeface="Arial Unicode MS" pitchFamily="34" charset="-122"/>
              </a:rPr>
              <a:t>i18n</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internationalization</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7436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99592"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获取 </a:t>
            </a:r>
            <a:r>
              <a:rPr lang="en-US" altLang="zh-CN" dirty="0" smtClean="0">
                <a:latin typeface="Arial Unicode MS" pitchFamily="34" charset="-122"/>
                <a:ea typeface="Arial Unicode MS" pitchFamily="34" charset="-122"/>
                <a:cs typeface="Arial Unicode MS" pitchFamily="34" charset="-122"/>
              </a:rPr>
              <a:t>web </a:t>
            </a:r>
            <a:r>
              <a:rPr lang="zh-CN" altLang="en-US" dirty="0" smtClean="0">
                <a:latin typeface="Arial Unicode MS" pitchFamily="34" charset="-122"/>
                <a:ea typeface="Arial Unicode MS" pitchFamily="34" charset="-122"/>
                <a:cs typeface="Arial Unicode MS" pitchFamily="34" charset="-122"/>
              </a:rPr>
              <a:t>应用中的本地信息</a:t>
            </a:r>
          </a:p>
        </p:txBody>
      </p:sp>
      <p:sp>
        <p:nvSpPr>
          <p:cNvPr id="32771" name="Rectangle 3"/>
          <p:cNvSpPr>
            <a:spLocks noGrp="1" noChangeArrowheads="1"/>
          </p:cNvSpPr>
          <p:nvPr>
            <p:ph type="body" idx="1"/>
          </p:nvPr>
        </p:nvSpPr>
        <p:spPr>
          <a:xfrm>
            <a:off x="395536" y="1706476"/>
            <a:ext cx="8496944" cy="4314812"/>
          </a:xfrm>
        </p:spPr>
        <p:txBody>
          <a:bodyPr>
            <a:normAutofit lnSpcReduction="10000"/>
          </a:bodyPr>
          <a:lstStyle/>
          <a:p>
            <a:pPr eaLnBrk="1" hangingPunct="1">
              <a:lnSpc>
                <a:spcPct val="110000"/>
              </a:lnSpc>
            </a:pPr>
            <a:r>
              <a:rPr lang="zh-CN" altLang="en-US" sz="2800" dirty="0" smtClean="0">
                <a:latin typeface="Arial Unicode MS" pitchFamily="34" charset="-122"/>
                <a:ea typeface="Arial Unicode MS" pitchFamily="34" charset="-122"/>
                <a:cs typeface="Arial Unicode MS" pitchFamily="34" charset="-122"/>
              </a:rPr>
              <a:t>要实现 </a:t>
            </a:r>
            <a:r>
              <a:rPr lang="en-US" altLang="zh-CN" sz="2800" dirty="0" smtClean="0">
                <a:latin typeface="Arial Unicode MS" pitchFamily="34" charset="-122"/>
                <a:ea typeface="Arial Unicode MS" pitchFamily="34" charset="-122"/>
                <a:cs typeface="Arial Unicode MS" pitchFamily="34" charset="-122"/>
              </a:rPr>
              <a:t>web </a:t>
            </a:r>
            <a:r>
              <a:rPr lang="zh-CN" altLang="en-US" sz="2800" dirty="0" smtClean="0">
                <a:latin typeface="Arial Unicode MS" pitchFamily="34" charset="-122"/>
                <a:ea typeface="Arial Unicode MS" pitchFamily="34" charset="-122"/>
                <a:cs typeface="Arial Unicode MS" pitchFamily="34" charset="-122"/>
              </a:rPr>
              <a:t>应用的国际化，首先要获得客户端浏览器的本地信息。</a:t>
            </a:r>
          </a:p>
          <a:p>
            <a:pPr eaLnBrk="1" hangingPunct="1">
              <a:lnSpc>
                <a:spcPct val="110000"/>
              </a:lnSpc>
            </a:pPr>
            <a:r>
              <a:rPr lang="zh-CN" altLang="en-US" sz="2800" dirty="0" smtClean="0">
                <a:latin typeface="Arial Unicode MS" pitchFamily="34" charset="-122"/>
                <a:ea typeface="Arial Unicode MS" pitchFamily="34" charset="-122"/>
                <a:cs typeface="Arial Unicode MS" pitchFamily="34" charset="-122"/>
              </a:rPr>
              <a:t>在 </a:t>
            </a:r>
            <a:r>
              <a:rPr lang="en-US" altLang="zh-CN" sz="2800" dirty="0" err="1" smtClean="0">
                <a:latin typeface="Arial Unicode MS" pitchFamily="34" charset="-122"/>
                <a:ea typeface="Arial Unicode MS" pitchFamily="34" charset="-122"/>
                <a:cs typeface="Arial Unicode MS" pitchFamily="34" charset="-122"/>
              </a:rPr>
              <a:t>Servlet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程序中，调用 </a:t>
            </a:r>
            <a:r>
              <a:rPr lang="en-US" altLang="zh-CN" sz="2800" dirty="0" err="1" smtClean="0">
                <a:latin typeface="Arial Unicode MS" pitchFamily="34" charset="-122"/>
                <a:ea typeface="Arial Unicode MS" pitchFamily="34" charset="-122"/>
                <a:cs typeface="Arial Unicode MS" pitchFamily="34" charset="-122"/>
              </a:rPr>
              <a:t>HttpServletRequest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对象的 方法获得代表客户端本地信息的 </a:t>
            </a:r>
            <a:r>
              <a:rPr lang="en-US" altLang="zh-CN" sz="2800" dirty="0" smtClean="0">
                <a:latin typeface="Arial Unicode MS" pitchFamily="34" charset="-122"/>
                <a:ea typeface="Arial Unicode MS" pitchFamily="34" charset="-122"/>
                <a:cs typeface="Arial Unicode MS" pitchFamily="34" charset="-122"/>
              </a:rPr>
              <a:t>Locale </a:t>
            </a:r>
            <a:r>
              <a:rPr lang="zh-CN" altLang="en-US" sz="2800" dirty="0" smtClean="0">
                <a:latin typeface="Arial Unicode MS" pitchFamily="34" charset="-122"/>
                <a:ea typeface="Arial Unicode MS" pitchFamily="34" charset="-122"/>
                <a:cs typeface="Arial Unicode MS" pitchFamily="34" charset="-122"/>
              </a:rPr>
              <a:t>对象：</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getLocale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：返回代表客户端的首选本地信息的 </a:t>
            </a:r>
            <a:r>
              <a:rPr lang="en-US" altLang="zh-CN" sz="2400" dirty="0" smtClean="0">
                <a:latin typeface="Arial Unicode MS" pitchFamily="34" charset="-122"/>
                <a:ea typeface="Arial Unicode MS" pitchFamily="34" charset="-122"/>
                <a:cs typeface="Arial Unicode MS" pitchFamily="34" charset="-122"/>
              </a:rPr>
              <a:t>Locale </a:t>
            </a:r>
            <a:r>
              <a:rPr lang="zh-CN" altLang="en-US" sz="2400" dirty="0" smtClean="0">
                <a:latin typeface="Arial Unicode MS" pitchFamily="34" charset="-122"/>
                <a:ea typeface="Arial Unicode MS" pitchFamily="34" charset="-122"/>
                <a:cs typeface="Arial Unicode MS" pitchFamily="34" charset="-122"/>
              </a:rPr>
              <a:t>对象</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getLocales</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：返回一个包含客户端支持的所有本地信息的 </a:t>
            </a:r>
            <a:r>
              <a:rPr lang="en-US" altLang="zh-CN" sz="2400" dirty="0" smtClean="0">
                <a:latin typeface="Arial Unicode MS" pitchFamily="34" charset="-122"/>
                <a:ea typeface="Arial Unicode MS" pitchFamily="34" charset="-122"/>
                <a:cs typeface="Arial Unicode MS" pitchFamily="34" charset="-122"/>
              </a:rPr>
              <a:t>Locale </a:t>
            </a:r>
            <a:r>
              <a:rPr lang="zh-CN" altLang="en-US" sz="2400" dirty="0" smtClean="0">
                <a:latin typeface="Arial Unicode MS" pitchFamily="34" charset="-122"/>
                <a:ea typeface="Arial Unicode MS" pitchFamily="34" charset="-122"/>
                <a:cs typeface="Arial Unicode MS" pitchFamily="34" charset="-122"/>
              </a:rPr>
              <a:t>对象的 </a:t>
            </a:r>
            <a:r>
              <a:rPr lang="en-US" altLang="zh-CN" sz="2400" dirty="0" smtClean="0">
                <a:latin typeface="Arial Unicode MS" pitchFamily="34" charset="-122"/>
                <a:ea typeface="Arial Unicode MS" pitchFamily="34" charset="-122"/>
                <a:cs typeface="Arial Unicode MS" pitchFamily="34" charset="-122"/>
              </a:rPr>
              <a:t>Enumeration </a:t>
            </a:r>
            <a:r>
              <a:rPr lang="zh-CN" altLang="en-US" sz="2400" dirty="0" smtClean="0">
                <a:latin typeface="Arial Unicode MS" pitchFamily="34" charset="-122"/>
                <a:ea typeface="Arial Unicode MS" pitchFamily="34" charset="-122"/>
                <a:cs typeface="Arial Unicode MS" pitchFamily="34" charset="-122"/>
              </a:rPr>
              <a:t>对象，这些</a:t>
            </a:r>
            <a:r>
              <a:rPr lang="en-US" altLang="zh-CN" sz="2400" dirty="0" smtClean="0">
                <a:latin typeface="Arial Unicode MS" pitchFamily="34" charset="-122"/>
                <a:ea typeface="Arial Unicode MS" pitchFamily="34" charset="-122"/>
                <a:cs typeface="Arial Unicode MS" pitchFamily="34" charset="-122"/>
              </a:rPr>
              <a:t>Locale </a:t>
            </a:r>
            <a:r>
              <a:rPr lang="zh-CN" altLang="en-US" sz="2400" dirty="0" smtClean="0">
                <a:latin typeface="Arial Unicode MS" pitchFamily="34" charset="-122"/>
                <a:ea typeface="Arial Unicode MS" pitchFamily="34" charset="-122"/>
                <a:cs typeface="Arial Unicode MS" pitchFamily="34" charset="-122"/>
              </a:rPr>
              <a:t>对象按照客户端支持的所有本地信息的优先级在集合中一次排列</a:t>
            </a:r>
          </a:p>
        </p:txBody>
      </p:sp>
    </p:spTree>
    <p:extLst>
      <p:ext uri="{BB962C8B-B14F-4D97-AF65-F5344CB8AC3E}">
        <p14:creationId xmlns:p14="http://schemas.microsoft.com/office/powerpoint/2010/main" val="375213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14480"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国际化格式标签库示例</a:t>
            </a:r>
            <a:r>
              <a:rPr lang="en-US" altLang="zh-CN" dirty="0" smtClean="0">
                <a:latin typeface="Arial Unicode MS" pitchFamily="34" charset="-122"/>
                <a:ea typeface="Arial Unicode MS" pitchFamily="34" charset="-122"/>
                <a:cs typeface="Arial Unicode MS" pitchFamily="34" charset="-122"/>
              </a:rPr>
              <a:t>(1)</a:t>
            </a:r>
          </a:p>
        </p:txBody>
      </p:sp>
      <p:sp>
        <p:nvSpPr>
          <p:cNvPr id="33795" name="Rectangle 3"/>
          <p:cNvSpPr>
            <a:spLocks noGrp="1" noChangeArrowheads="1"/>
          </p:cNvSpPr>
          <p:nvPr>
            <p:ph type="body" idx="1"/>
          </p:nvPr>
        </p:nvSpPr>
        <p:spPr>
          <a:xfrm>
            <a:off x="755650" y="1920790"/>
            <a:ext cx="7696200" cy="43180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国际化</a:t>
            </a:r>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fmt:setLocale</a:t>
            </a:r>
            <a:r>
              <a:rPr lang="en-US" altLang="zh-CN" sz="2400" dirty="0" smtClean="0">
                <a:latin typeface="Arial Unicode MS" pitchFamily="34" charset="-122"/>
                <a:ea typeface="Arial Unicode MS" pitchFamily="34" charset="-122"/>
                <a:cs typeface="Arial Unicode MS" pitchFamily="34" charset="-122"/>
              </a:rPr>
              <a:t>&gt; &lt;</a:t>
            </a:r>
            <a:r>
              <a:rPr lang="en-US" altLang="zh-CN" sz="2400" dirty="0" err="1" smtClean="0">
                <a:latin typeface="Arial Unicode MS" pitchFamily="34" charset="-122"/>
                <a:ea typeface="Arial Unicode MS" pitchFamily="34" charset="-122"/>
                <a:cs typeface="Arial Unicode MS" pitchFamily="34" charset="-122"/>
              </a:rPr>
              <a:t>fmt</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formatDate</a:t>
            </a:r>
            <a:r>
              <a:rPr lang="en-US" altLang="zh-CN" sz="2400" dirty="0" smtClean="0">
                <a:latin typeface="Arial Unicode MS" pitchFamily="34" charset="-122"/>
                <a:ea typeface="Arial Unicode MS" pitchFamily="34" charset="-122"/>
                <a:cs typeface="Arial Unicode MS" pitchFamily="34" charset="-122"/>
              </a:rPr>
              <a:t>&gt; </a:t>
            </a:r>
          </a:p>
        </p:txBody>
      </p:sp>
      <p:pic>
        <p:nvPicPr>
          <p:cNvPr id="33796" name="Picture 5"/>
          <p:cNvPicPr>
            <a:picLocks noChangeAspect="1" noChangeArrowheads="1"/>
          </p:cNvPicPr>
          <p:nvPr/>
        </p:nvPicPr>
        <p:blipFill>
          <a:blip r:embed="rId2"/>
          <a:srcRect/>
          <a:stretch>
            <a:fillRect/>
          </a:stretch>
        </p:blipFill>
        <p:spPr bwMode="auto">
          <a:xfrm>
            <a:off x="1214414" y="2549460"/>
            <a:ext cx="5256213" cy="377031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291247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71600"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国际化格式标签库示例</a:t>
            </a:r>
            <a:r>
              <a:rPr lang="en-US" altLang="zh-CN" dirty="0" smtClean="0">
                <a:latin typeface="Arial Unicode MS" pitchFamily="34" charset="-122"/>
                <a:ea typeface="Arial Unicode MS" pitchFamily="34" charset="-122"/>
                <a:cs typeface="Arial Unicode MS" pitchFamily="34" charset="-122"/>
              </a:rPr>
              <a:t>(2)</a:t>
            </a:r>
          </a:p>
        </p:txBody>
      </p:sp>
      <p:sp>
        <p:nvSpPr>
          <p:cNvPr id="34819" name="Rectangle 3"/>
          <p:cNvSpPr>
            <a:spLocks noGrp="1" noChangeArrowheads="1"/>
          </p:cNvSpPr>
          <p:nvPr>
            <p:ph type="body" idx="1"/>
          </p:nvPr>
        </p:nvSpPr>
        <p:spPr>
          <a:xfrm>
            <a:off x="468313" y="1934438"/>
            <a:ext cx="8424862" cy="576262"/>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消息标签</a:t>
            </a:r>
            <a:r>
              <a:rPr lang="en-US" altLang="zh-CN" sz="1800" b="1" smtClean="0">
                <a:solidFill>
                  <a:srgbClr val="0000FF"/>
                </a:solidFill>
                <a:latin typeface="Arial Unicode MS" pitchFamily="34" charset="-122"/>
                <a:ea typeface="Arial Unicode MS" pitchFamily="34" charset="-122"/>
                <a:cs typeface="Arial Unicode MS" pitchFamily="34" charset="-122"/>
              </a:rPr>
              <a:t>:&lt;fmt:bundle&gt; &lt;fmt:message&gt; &lt;fmt:setBundle&gt; &lt;fmt:param&gt;</a:t>
            </a:r>
            <a:r>
              <a:rPr lang="en-US" altLang="zh-CN" sz="2400" smtClean="0">
                <a:latin typeface="Arial Unicode MS" pitchFamily="34" charset="-122"/>
                <a:ea typeface="Arial Unicode MS" pitchFamily="34" charset="-122"/>
                <a:cs typeface="Arial Unicode MS" pitchFamily="34" charset="-122"/>
              </a:rPr>
              <a:t> </a:t>
            </a:r>
          </a:p>
        </p:txBody>
      </p:sp>
      <p:sp>
        <p:nvSpPr>
          <p:cNvPr id="34820" name="Text Box 6"/>
          <p:cNvSpPr txBox="1">
            <a:spLocks noChangeArrowheads="1"/>
          </p:cNvSpPr>
          <p:nvPr/>
        </p:nvSpPr>
        <p:spPr bwMode="auto">
          <a:xfrm>
            <a:off x="611188" y="2629763"/>
            <a:ext cx="7416800" cy="338554"/>
          </a:xfrm>
          <a:prstGeom prst="rect">
            <a:avLst/>
          </a:prstGeom>
          <a:noFill/>
          <a:ln w="9525" algn="ctr">
            <a:noFill/>
            <a:miter lim="800000"/>
            <a:headEnd/>
            <a:tailEnd/>
          </a:ln>
        </p:spPr>
        <p:txBody>
          <a:bodyPr>
            <a:spAutoFit/>
          </a:bodyPr>
          <a:lstStyle/>
          <a:p>
            <a:pPr marL="342900" indent="-342900" algn="l">
              <a:spcBef>
                <a:spcPct val="50000"/>
              </a:spcBef>
              <a:buFont typeface="Wingdings" pitchFamily="2" charset="2"/>
              <a:buNone/>
            </a:pPr>
            <a:r>
              <a:rPr lang="zh-CN" altLang="en-US" sz="1600" b="1">
                <a:latin typeface="Arial Unicode MS" pitchFamily="34" charset="-122"/>
                <a:ea typeface="Arial Unicode MS" pitchFamily="34" charset="-122"/>
                <a:cs typeface="Arial Unicode MS" pitchFamily="34" charset="-122"/>
              </a:rPr>
              <a:t>所对应的读取文件为 </a:t>
            </a:r>
            <a:r>
              <a:rPr lang="en-US" altLang="zh-CN" sz="1600" b="1">
                <a:latin typeface="Arial Unicode MS" pitchFamily="34" charset="-122"/>
                <a:ea typeface="Arial Unicode MS" pitchFamily="34" charset="-122"/>
                <a:cs typeface="Arial Unicode MS" pitchFamily="34" charset="-122"/>
              </a:rPr>
              <a:t>dbconn.properties(</a:t>
            </a:r>
            <a:r>
              <a:rPr lang="zh-CN" altLang="en-US" sz="1600" b="1">
                <a:latin typeface="Arial Unicode MS" pitchFamily="34" charset="-122"/>
                <a:ea typeface="Arial Unicode MS" pitchFamily="34" charset="-122"/>
                <a:cs typeface="Arial Unicode MS" pitchFamily="34" charset="-122"/>
              </a:rPr>
              <a:t>放在</a:t>
            </a:r>
            <a:r>
              <a:rPr lang="en-US" altLang="zh-CN" sz="1600" b="1">
                <a:latin typeface="Arial Unicode MS" pitchFamily="34" charset="-122"/>
                <a:ea typeface="Arial Unicode MS" pitchFamily="34" charset="-122"/>
                <a:cs typeface="Arial Unicode MS" pitchFamily="34" charset="-122"/>
              </a:rPr>
              <a:t>WEB-INF/classes</a:t>
            </a:r>
            <a:r>
              <a:rPr lang="zh-CN" altLang="en-US" sz="1600" b="1">
                <a:latin typeface="Arial Unicode MS" pitchFamily="34" charset="-122"/>
                <a:ea typeface="Arial Unicode MS" pitchFamily="34" charset="-122"/>
                <a:cs typeface="Arial Unicode MS" pitchFamily="34" charset="-122"/>
              </a:rPr>
              <a:t>下了</a:t>
            </a:r>
            <a:r>
              <a:rPr lang="en-US" altLang="zh-CN" sz="1600" b="1">
                <a:latin typeface="Arial Unicode MS" pitchFamily="34" charset="-122"/>
                <a:ea typeface="Arial Unicode MS" pitchFamily="34" charset="-122"/>
                <a:cs typeface="Arial Unicode MS" pitchFamily="34" charset="-122"/>
              </a:rPr>
              <a:t>), </a:t>
            </a:r>
            <a:r>
              <a:rPr lang="zh-CN" altLang="en-US" sz="1600" b="1">
                <a:latin typeface="Arial Unicode MS" pitchFamily="34" charset="-122"/>
                <a:ea typeface="Arial Unicode MS" pitchFamily="34" charset="-122"/>
                <a:cs typeface="Arial Unicode MS" pitchFamily="34" charset="-122"/>
              </a:rPr>
              <a:t>内容为</a:t>
            </a:r>
            <a:r>
              <a:rPr lang="en-US" altLang="zh-CN" sz="1600" b="1">
                <a:latin typeface="Arial Unicode MS" pitchFamily="34" charset="-122"/>
                <a:ea typeface="Arial Unicode MS" pitchFamily="34" charset="-122"/>
                <a:cs typeface="Arial Unicode MS" pitchFamily="34" charset="-122"/>
              </a:rPr>
              <a:t>:</a:t>
            </a:r>
          </a:p>
        </p:txBody>
      </p:sp>
      <p:pic>
        <p:nvPicPr>
          <p:cNvPr id="34821" name="Picture 7"/>
          <p:cNvPicPr>
            <a:picLocks noChangeAspect="1" noChangeArrowheads="1"/>
          </p:cNvPicPr>
          <p:nvPr/>
        </p:nvPicPr>
        <p:blipFill>
          <a:blip r:embed="rId2"/>
          <a:srcRect/>
          <a:stretch>
            <a:fillRect/>
          </a:stretch>
        </p:blipFill>
        <p:spPr bwMode="auto">
          <a:xfrm>
            <a:off x="611188" y="3139350"/>
            <a:ext cx="7921625" cy="1603375"/>
          </a:xfrm>
          <a:prstGeom prst="rect">
            <a:avLst/>
          </a:prstGeom>
          <a:noFill/>
          <a:ln w="9525">
            <a:noFill/>
            <a:miter lim="800000"/>
            <a:headEnd/>
            <a:tailEnd/>
          </a:ln>
        </p:spPr>
      </p:pic>
    </p:spTree>
    <p:extLst>
      <p:ext uri="{BB962C8B-B14F-4D97-AF65-F5344CB8AC3E}">
        <p14:creationId xmlns:p14="http://schemas.microsoft.com/office/powerpoint/2010/main" val="1118136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620688"/>
            <a:ext cx="82296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国际化格式标签库示例</a:t>
            </a:r>
            <a:r>
              <a:rPr lang="en-US" altLang="zh-CN" smtClean="0">
                <a:latin typeface="Arial Unicode MS" pitchFamily="34" charset="-122"/>
                <a:ea typeface="Arial Unicode MS" pitchFamily="34" charset="-122"/>
                <a:cs typeface="Arial Unicode MS" pitchFamily="34" charset="-122"/>
              </a:rPr>
              <a:t>(2)</a:t>
            </a:r>
          </a:p>
        </p:txBody>
      </p:sp>
      <p:pic>
        <p:nvPicPr>
          <p:cNvPr id="35843" name="Picture 4"/>
          <p:cNvPicPr>
            <a:picLocks noChangeAspect="1" noChangeArrowheads="1"/>
          </p:cNvPicPr>
          <p:nvPr/>
        </p:nvPicPr>
        <p:blipFill>
          <a:blip r:embed="rId2"/>
          <a:srcRect/>
          <a:stretch>
            <a:fillRect/>
          </a:stretch>
        </p:blipFill>
        <p:spPr bwMode="auto">
          <a:xfrm>
            <a:off x="642910" y="1889086"/>
            <a:ext cx="5759450" cy="4729163"/>
          </a:xfrm>
          <a:prstGeom prst="rect">
            <a:avLst/>
          </a:prstGeom>
          <a:noFill/>
          <a:ln w="9525">
            <a:solidFill>
              <a:schemeClr val="tx1"/>
            </a:solidFill>
            <a:miter lim="800000"/>
            <a:headEnd/>
            <a:tailEnd/>
          </a:ln>
        </p:spPr>
      </p:pic>
      <p:sp>
        <p:nvSpPr>
          <p:cNvPr id="35844" name="Oval 5"/>
          <p:cNvSpPr>
            <a:spLocks noChangeArrowheads="1"/>
          </p:cNvSpPr>
          <p:nvPr/>
        </p:nvSpPr>
        <p:spPr bwMode="auto">
          <a:xfrm>
            <a:off x="2773335" y="1774786"/>
            <a:ext cx="1079500" cy="431800"/>
          </a:xfrm>
          <a:prstGeom prst="ellipse">
            <a:avLst/>
          </a:prstGeom>
          <a:noFill/>
          <a:ln w="9525" algn="ctr">
            <a:solidFill>
              <a:srgbClr val="FF0000"/>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50381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71600"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国际化格式标签库简介</a:t>
            </a:r>
          </a:p>
        </p:txBody>
      </p:sp>
      <p:sp>
        <p:nvSpPr>
          <p:cNvPr id="36867" name="Rectangle 3"/>
          <p:cNvSpPr>
            <a:spLocks noGrp="1" noChangeArrowheads="1"/>
          </p:cNvSpPr>
          <p:nvPr>
            <p:ph type="body" idx="1"/>
          </p:nvPr>
        </p:nvSpPr>
        <p:spPr>
          <a:xfrm>
            <a:off x="285720" y="1563600"/>
            <a:ext cx="8569325" cy="4929222"/>
          </a:xfrm>
        </p:spPr>
        <p:txBody>
          <a:bodyPr>
            <a:normAutofit lnSpcReduction="10000"/>
          </a:bodyPr>
          <a:lstStyle/>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fmt:bundle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标签用于绑定数据源</a:t>
            </a:r>
            <a:r>
              <a:rPr lang="en-US" altLang="zh-CN" sz="2400" dirty="0" smtClean="0">
                <a:latin typeface="Arial Unicode MS" pitchFamily="34" charset="-122"/>
                <a:ea typeface="Arial Unicode MS" pitchFamily="34" charset="-122"/>
                <a:cs typeface="Arial Unicode MS" pitchFamily="34" charset="-122"/>
              </a:rPr>
              <a:t>.properties</a:t>
            </a:r>
            <a:r>
              <a:rPr lang="zh-CN" altLang="en-US" sz="2400" dirty="0" smtClean="0">
                <a:latin typeface="Arial Unicode MS" pitchFamily="34" charset="-122"/>
                <a:ea typeface="Arial Unicode MS" pitchFamily="34" charset="-122"/>
                <a:cs typeface="Arial Unicode MS" pitchFamily="34" charset="-122"/>
              </a:rPr>
              <a:t>文件</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基名</a:t>
            </a:r>
            <a:r>
              <a:rPr lang="en-US" altLang="zh-CN" sz="24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a:t>
            </a:r>
          </a:p>
          <a:p>
            <a:pPr eaLnBrk="1" hangingPunct="1">
              <a:buFont typeface="Wingdings" pitchFamily="2" charset="2"/>
              <a:buNone/>
            </a:pPr>
            <a:r>
              <a:rPr lang="zh-CN" altLang="en-US" sz="20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&lt;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fmt:bundle</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basename</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源文件名</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且不能带后缀哦</a:t>
            </a:r>
            <a:r>
              <a:rPr lang="en-US" altLang="zh-CN" sz="1800" b="1" dirty="0" smtClean="0">
                <a:solidFill>
                  <a:srgbClr val="0000FF"/>
                </a:solidFill>
                <a:latin typeface="Arial Unicode MS" pitchFamily="34" charset="-122"/>
                <a:ea typeface="Arial Unicode MS" pitchFamily="34" charset="-122"/>
                <a:cs typeface="Arial Unicode MS" pitchFamily="34" charset="-122"/>
              </a:rPr>
              <a:t>)" prefix=""&gt; </a:t>
            </a:r>
          </a:p>
          <a:p>
            <a:pPr eaLnBrk="1" hangingPunct="1">
              <a:buFont typeface="Wingdings" pitchFamily="2" charset="2"/>
              <a:buNone/>
            </a:pP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语句，代码等 </a:t>
            </a:r>
          </a:p>
          <a:p>
            <a:pPr eaLnBrk="1" hangingPunct="1">
              <a:buFont typeface="Wingdings" pitchFamily="2" charset="2"/>
              <a:buNone/>
            </a:pPr>
            <a:r>
              <a:rPr lang="zh-CN" altLang="en-US"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&lt;/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fmt:bundle</a:t>
            </a:r>
            <a:r>
              <a:rPr lang="en-US" altLang="zh-CN" sz="1800" b="1" dirty="0" smtClean="0">
                <a:solidFill>
                  <a:srgbClr val="0000FF"/>
                </a:solidFill>
                <a:latin typeface="Arial Unicode MS" pitchFamily="34" charset="-122"/>
                <a:ea typeface="Arial Unicode MS" pitchFamily="34" charset="-122"/>
                <a:cs typeface="Arial Unicode MS" pitchFamily="34" charset="-122"/>
              </a:rPr>
              <a:t>&gt;</a:t>
            </a:r>
          </a:p>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fmt:message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标签用于从指定的资源文件中把指定的键值取来</a:t>
            </a:r>
            <a:r>
              <a:rPr lang="zh-CN" altLang="en-US" sz="2000" dirty="0" smtClean="0">
                <a:latin typeface="Arial Unicode MS" pitchFamily="34" charset="-122"/>
                <a:ea typeface="Arial Unicode MS" pitchFamily="34" charset="-122"/>
                <a:cs typeface="Arial Unicode MS" pitchFamily="34" charset="-122"/>
              </a:rPr>
              <a:t>：</a:t>
            </a:r>
          </a:p>
          <a:p>
            <a:pPr eaLnBrk="1" hangingPunct="1">
              <a:buFont typeface="Wingdings" pitchFamily="2" charset="2"/>
              <a:buNone/>
            </a:pPr>
            <a:r>
              <a:rPr lang="zh-CN" altLang="en-US"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&lt;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fmt:message</a:t>
            </a:r>
            <a:r>
              <a:rPr lang="en-US" altLang="zh-CN" sz="1800" b="1" dirty="0" smtClean="0">
                <a:solidFill>
                  <a:srgbClr val="0000FF"/>
                </a:solidFill>
                <a:latin typeface="Arial Unicode MS" pitchFamily="34" charset="-122"/>
                <a:ea typeface="Arial Unicode MS" pitchFamily="34" charset="-122"/>
                <a:cs typeface="Arial Unicode MS" pitchFamily="34" charset="-122"/>
              </a:rPr>
              <a:t> key=""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var</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varname</a:t>
            </a:r>
            <a:r>
              <a:rPr lang="en-US" altLang="zh-CN" sz="1800" b="1" dirty="0" smtClean="0">
                <a:solidFill>
                  <a:srgbClr val="0000FF"/>
                </a:solidFill>
                <a:latin typeface="Arial Unicode MS" pitchFamily="34" charset="-122"/>
                <a:ea typeface="Arial Unicode MS" pitchFamily="34" charset="-122"/>
                <a:cs typeface="Arial Unicode MS" pitchFamily="34" charset="-122"/>
              </a:rPr>
              <a:t>"] [bundle=""] [scope="page|..."] /&gt;  </a:t>
            </a:r>
          </a:p>
          <a:p>
            <a:pPr eaLnBrk="1" hangingPunct="1">
              <a:buFont typeface="Wingdings" pitchFamily="2" charset="2"/>
              <a:buNone/>
            </a:pP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如果用到</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var</a:t>
            </a:r>
            <a:r>
              <a:rPr lang="zh-CN" altLang="en-US" sz="1800" b="1" dirty="0" smtClean="0">
                <a:solidFill>
                  <a:srgbClr val="0000FF"/>
                </a:solidFill>
                <a:latin typeface="Arial Unicode MS" pitchFamily="34" charset="-122"/>
                <a:ea typeface="Arial Unicode MS" pitchFamily="34" charset="-122"/>
                <a:cs typeface="Arial Unicode MS" pitchFamily="34" charset="-122"/>
              </a:rPr>
              <a:t>的话就不会在页面直接输出，而需要用到</a:t>
            </a:r>
            <a:r>
              <a:rPr lang="en-US" altLang="zh-CN" sz="1800" b="1" dirty="0" smtClean="0">
                <a:solidFill>
                  <a:srgbClr val="0000FF"/>
                </a:solidFill>
                <a:latin typeface="Arial Unicode MS" pitchFamily="34" charset="-122"/>
                <a:ea typeface="Arial Unicode MS" pitchFamily="34" charset="-122"/>
                <a:cs typeface="Arial Unicode MS" pitchFamily="34" charset="-122"/>
              </a:rPr>
              <a:t>&lt;c:out&gt;</a:t>
            </a:r>
            <a:r>
              <a:rPr lang="zh-CN" altLang="en-US" sz="1800" b="1" dirty="0" smtClean="0">
                <a:solidFill>
                  <a:srgbClr val="0000FF"/>
                </a:solidFill>
                <a:latin typeface="Arial Unicode MS" pitchFamily="34" charset="-122"/>
                <a:ea typeface="Arial Unicode MS" pitchFamily="34" charset="-122"/>
                <a:cs typeface="Arial Unicode MS" pitchFamily="34" charset="-122"/>
              </a:rPr>
              <a:t>标签来进行页面  </a:t>
            </a:r>
          </a:p>
          <a:p>
            <a:pPr eaLnBrk="1" hangingPunct="1">
              <a:buFont typeface="Wingdings" pitchFamily="2" charset="2"/>
              <a:buNone/>
            </a:pPr>
            <a:r>
              <a:rPr lang="zh-CN" altLang="en-US" sz="1800" b="1" dirty="0" smtClean="0">
                <a:solidFill>
                  <a:srgbClr val="0000FF"/>
                </a:solidFill>
                <a:latin typeface="Arial Unicode MS" pitchFamily="34" charset="-122"/>
                <a:ea typeface="Arial Unicode MS" pitchFamily="34" charset="-122"/>
                <a:cs typeface="Arial Unicode MS" pitchFamily="34" charset="-122"/>
              </a:rPr>
              <a:t>      的输出</a:t>
            </a:r>
            <a:endParaRPr lang="zh-CN" altLang="en-US" sz="2000" dirty="0" smtClean="0">
              <a:latin typeface="Arial Unicode MS" pitchFamily="34" charset="-122"/>
              <a:ea typeface="Arial Unicode MS" pitchFamily="34" charset="-122"/>
              <a:cs typeface="Arial Unicode MS" pitchFamily="34" charset="-122"/>
            </a:endParaRPr>
          </a:p>
          <a:p>
            <a:pPr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&lt;</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fmt:message</a:t>
            </a:r>
            <a:r>
              <a:rPr lang="en-US" altLang="zh-CN" sz="2400" b="1" dirty="0" smtClean="0">
                <a:solidFill>
                  <a:srgbClr val="FF0000"/>
                </a:solidFill>
                <a:latin typeface="Arial Unicode MS" pitchFamily="34" charset="-122"/>
                <a:ea typeface="Arial Unicode MS" pitchFamily="34" charset="-122"/>
                <a:cs typeface="Arial Unicode MS" pitchFamily="34" charset="-122"/>
              </a:rPr>
              <a:t>&gt;</a:t>
            </a:r>
            <a:r>
              <a:rPr lang="zh-CN" altLang="en-US" sz="2400" b="1" dirty="0" smtClean="0">
                <a:solidFill>
                  <a:srgbClr val="FF0000"/>
                </a:solidFill>
                <a:latin typeface="Arial Unicode MS" pitchFamily="34" charset="-122"/>
                <a:ea typeface="Arial Unicode MS" pitchFamily="34" charset="-122"/>
                <a:cs typeface="Arial Unicode MS" pitchFamily="34" charset="-122"/>
              </a:rPr>
              <a:t>必须和</a:t>
            </a:r>
            <a:r>
              <a:rPr lang="en-US" altLang="zh-CN" sz="2400" b="1" dirty="0" smtClean="0">
                <a:solidFill>
                  <a:srgbClr val="FF0000"/>
                </a:solidFill>
                <a:latin typeface="Arial Unicode MS" pitchFamily="34" charset="-122"/>
                <a:ea typeface="Arial Unicode MS" pitchFamily="34" charset="-122"/>
                <a:cs typeface="Arial Unicode MS" pitchFamily="34" charset="-122"/>
              </a:rPr>
              <a:t>&lt;</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fmt:bundle</a:t>
            </a:r>
            <a:r>
              <a:rPr lang="en-US" altLang="zh-CN" sz="2400" b="1" dirty="0" smtClean="0">
                <a:solidFill>
                  <a:srgbClr val="FF0000"/>
                </a:solidFill>
                <a:latin typeface="Arial Unicode MS" pitchFamily="34" charset="-122"/>
                <a:ea typeface="Arial Unicode MS" pitchFamily="34" charset="-122"/>
                <a:cs typeface="Arial Unicode MS" pitchFamily="34" charset="-122"/>
              </a:rPr>
              <a:t> &gt;</a:t>
            </a:r>
            <a:r>
              <a:rPr lang="zh-CN" altLang="en-US" sz="2400" b="1" dirty="0" smtClean="0">
                <a:solidFill>
                  <a:srgbClr val="FF0000"/>
                </a:solidFill>
                <a:latin typeface="Arial Unicode MS" pitchFamily="34" charset="-122"/>
                <a:ea typeface="Arial Unicode MS" pitchFamily="34" charset="-122"/>
                <a:cs typeface="Arial Unicode MS" pitchFamily="34" charset="-122"/>
              </a:rPr>
              <a:t>搭配使用</a:t>
            </a:r>
            <a:r>
              <a:rPr lang="zh-CN" altLang="en-US"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b="1" dirty="0" err="1" smtClean="0">
                <a:latin typeface="Arial Unicode MS" pitchFamily="34" charset="-122"/>
                <a:ea typeface="Arial Unicode MS" pitchFamily="34" charset="-122"/>
                <a:cs typeface="Arial Unicode MS" pitchFamily="34" charset="-122"/>
              </a:rPr>
              <a:t>fmt:message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标签可以配合</a:t>
            </a:r>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fmt:param</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标签来进行设定</a:t>
            </a:r>
            <a:r>
              <a:rPr lang="en-US" altLang="zh-CN" sz="2400" dirty="0" smtClean="0">
                <a:latin typeface="Arial Unicode MS" pitchFamily="34" charset="-122"/>
                <a:ea typeface="Arial Unicode MS" pitchFamily="34" charset="-122"/>
                <a:cs typeface="Arial Unicode MS" pitchFamily="34" charset="-122"/>
              </a:rPr>
              <a:t>&lt;</a:t>
            </a:r>
            <a:r>
              <a:rPr lang="en-US" altLang="zh-CN" sz="2400" b="1" dirty="0" err="1" smtClean="0">
                <a:latin typeface="Arial Unicode MS" pitchFamily="34" charset="-122"/>
                <a:ea typeface="Arial Unicode MS" pitchFamily="34" charset="-122"/>
                <a:cs typeface="Arial Unicode MS" pitchFamily="34" charset="-122"/>
              </a:rPr>
              <a:t>fmt:message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标签指向键的动态值</a:t>
            </a:r>
          </a:p>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fmt:setBundle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标签用于设置默认的数据来源：</a:t>
            </a:r>
          </a:p>
          <a:p>
            <a:pPr eaLnBrk="1" hangingPunct="1">
              <a:buFont typeface="Wingdings" pitchFamily="2" charset="2"/>
              <a:buNone/>
            </a:pPr>
            <a:r>
              <a:rPr lang="zh-CN" altLang="en-US" sz="20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&lt;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fmt:setBundle</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basename</a:t>
            </a:r>
            <a:r>
              <a:rPr lang="en-US" altLang="zh-CN" sz="1800" b="1" dirty="0" smtClean="0">
                <a:solidFill>
                  <a:srgbClr val="0000FF"/>
                </a:solidFill>
                <a:latin typeface="Arial Unicode MS" pitchFamily="34" charset="-122"/>
                <a:ea typeface="Arial Unicode MS" pitchFamily="34" charset="-122"/>
                <a:cs typeface="Arial Unicode MS" pitchFamily="34" charset="-122"/>
              </a:rPr>
              <a:t>="" [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var</a:t>
            </a:r>
            <a:r>
              <a:rPr lang="en-US" altLang="zh-CN" sz="1800" b="1" dirty="0" smtClean="0">
                <a:solidFill>
                  <a:srgbClr val="0000FF"/>
                </a:solidFill>
                <a:latin typeface="Arial Unicode MS" pitchFamily="34" charset="-122"/>
                <a:ea typeface="Arial Unicode MS" pitchFamily="34" charset="-122"/>
                <a:cs typeface="Arial Unicode MS" pitchFamily="34" charset="-122"/>
              </a:rPr>
              <a:t>=""]  [scope="" ]  /&gt;</a:t>
            </a:r>
          </a:p>
        </p:txBody>
      </p:sp>
    </p:spTree>
    <p:extLst>
      <p:ext uri="{BB962C8B-B14F-4D97-AF65-F5344CB8AC3E}">
        <p14:creationId xmlns:p14="http://schemas.microsoft.com/office/powerpoint/2010/main" val="485322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50912" y="692696"/>
            <a:ext cx="8229600" cy="857256"/>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国际化格式标签库简介</a:t>
            </a:r>
          </a:p>
        </p:txBody>
      </p:sp>
      <p:sp>
        <p:nvSpPr>
          <p:cNvPr id="37891" name="Rectangle 3"/>
          <p:cNvSpPr>
            <a:spLocks noGrp="1" noChangeArrowheads="1"/>
          </p:cNvSpPr>
          <p:nvPr>
            <p:ph type="body" idx="1"/>
          </p:nvPr>
        </p:nvSpPr>
        <p:spPr>
          <a:xfrm>
            <a:off x="467544" y="1700808"/>
            <a:ext cx="8352928" cy="3811603"/>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fmt:formatNumber</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标签用于根据设定的区域将数据格式化输出；</a:t>
            </a:r>
          </a:p>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fmt:formatDate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标签用于格式化输出日期和时间</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fmt:parseDate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标签用于把字符串类型的日期和时间转换成日期型数据类型</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fmt:setTimeZone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标签用于设定默认的时区</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smtClean="0">
                <a:latin typeface="Arial Unicode MS" pitchFamily="34" charset="-122"/>
                <a:ea typeface="Arial Unicode MS" pitchFamily="34" charset="-122"/>
                <a:cs typeface="Arial Unicode MS" pitchFamily="34" charset="-122"/>
              </a:rPr>
              <a:t>fmt:timeZone</a:t>
            </a:r>
            <a:r>
              <a:rPr lang="en-US" altLang="zh-CN" sz="2400" dirty="0" smtClean="0">
                <a:latin typeface="Arial Unicode MS" pitchFamily="34" charset="-122"/>
                <a:ea typeface="Arial Unicode MS" pitchFamily="34" charset="-122"/>
                <a:cs typeface="Arial Unicode MS" pitchFamily="34" charset="-122"/>
              </a:rPr>
              <a:t>&gt;</a:t>
            </a:r>
            <a:r>
              <a:rPr lang="zh-CN" altLang="en-US" sz="2400" dirty="0" smtClean="0">
                <a:latin typeface="Arial Unicode MS" pitchFamily="34" charset="-122"/>
                <a:ea typeface="Arial Unicode MS" pitchFamily="34" charset="-122"/>
                <a:cs typeface="Arial Unicode MS" pitchFamily="34" charset="-122"/>
              </a:rPr>
              <a:t>标签用于设定在本签体内有效的时区</a:t>
            </a:r>
          </a:p>
        </p:txBody>
      </p:sp>
    </p:spTree>
    <p:extLst>
      <p:ext uri="{BB962C8B-B14F-4D97-AF65-F5344CB8AC3E}">
        <p14:creationId xmlns:p14="http://schemas.microsoft.com/office/powerpoint/2010/main" val="281682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3608" y="699536"/>
            <a:ext cx="8229600" cy="857256"/>
          </a:xfrm>
        </p:spPr>
        <p:txBody>
          <a:bodyPr/>
          <a:lstStyle/>
          <a:p>
            <a:pPr eaLnBrk="1" hangingPunct="1"/>
            <a:r>
              <a:rPr lang="zh-CN" altLang="en-US" b="1" i="1" dirty="0" smtClean="0">
                <a:latin typeface="Arial Unicode MS" pitchFamily="34" charset="-122"/>
                <a:ea typeface="Arial Unicode MS" pitchFamily="34" charset="-122"/>
                <a:cs typeface="Arial Unicode MS" pitchFamily="34" charset="-122"/>
              </a:rPr>
              <a:t>软件国际化的特征</a:t>
            </a:r>
          </a:p>
        </p:txBody>
      </p:sp>
      <p:sp>
        <p:nvSpPr>
          <p:cNvPr id="15363" name="Rectangle 3"/>
          <p:cNvSpPr>
            <a:spLocks noGrp="1" noChangeArrowheads="1"/>
          </p:cNvSpPr>
          <p:nvPr>
            <p:ph type="body" idx="1"/>
          </p:nvPr>
        </p:nvSpPr>
        <p:spPr>
          <a:xfrm>
            <a:off x="395536" y="1916832"/>
            <a:ext cx="8352928" cy="4525963"/>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一个国际化的应用软件应有下面的特性：</a:t>
            </a:r>
          </a:p>
          <a:p>
            <a:pPr lvl="1" eaLnBrk="1" hangingPunct="1"/>
            <a:r>
              <a:rPr lang="zh-CN" altLang="en-US" sz="2400" dirty="0" smtClean="0">
                <a:latin typeface="Arial Unicode MS" pitchFamily="34" charset="-122"/>
                <a:ea typeface="Arial Unicode MS" pitchFamily="34" charset="-122"/>
                <a:cs typeface="Arial Unicode MS" pitchFamily="34" charset="-122"/>
              </a:rPr>
              <a:t>对于程序中的</a:t>
            </a:r>
            <a:r>
              <a:rPr lang="zh-CN" altLang="en-US" sz="2400" b="1" dirty="0" smtClean="0">
                <a:solidFill>
                  <a:srgbClr val="0000FF"/>
                </a:solidFill>
                <a:latin typeface="Arial Unicode MS" pitchFamily="34" charset="-122"/>
                <a:ea typeface="Arial Unicode MS" pitchFamily="34" charset="-122"/>
                <a:cs typeface="Arial Unicode MS" pitchFamily="34" charset="-122"/>
              </a:rPr>
              <a:t>本地信息敏感的数据</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日期，货币等</a:t>
            </a:r>
            <a:r>
              <a:rPr lang="en-US" altLang="zh-CN" sz="2400" dirty="0" smtClean="0">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能根据当前所在的国家或地区的文化习惯进行显示</a:t>
            </a:r>
          </a:p>
          <a:p>
            <a:pPr lvl="1"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对于文本元素</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错误提示信息，状态信息等</a:t>
            </a:r>
            <a:r>
              <a:rPr lang="en-US" altLang="zh-CN" sz="2400" dirty="0" smtClean="0">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不是直接写在应用程序中，而是存储在应用程序外部的资源文件中，在应用程序中通过程序代码来动态获得这些数据</a:t>
            </a:r>
          </a:p>
          <a:p>
            <a:pPr lvl="1" eaLnBrk="1" hangingPunct="1"/>
            <a:r>
              <a:rPr lang="zh-CN" altLang="en-US" sz="2400" dirty="0" smtClean="0">
                <a:latin typeface="Arial Unicode MS" pitchFamily="34" charset="-122"/>
                <a:ea typeface="Arial Unicode MS" pitchFamily="34" charset="-122"/>
                <a:cs typeface="Arial Unicode MS" pitchFamily="34" charset="-122"/>
              </a:rPr>
              <a:t>无需修改和重新编译程序就能支持新的国家或地区的用户使用</a:t>
            </a:r>
          </a:p>
        </p:txBody>
      </p:sp>
    </p:spTree>
    <p:extLst>
      <p:ext uri="{BB962C8B-B14F-4D97-AF65-F5344CB8AC3E}">
        <p14:creationId xmlns:p14="http://schemas.microsoft.com/office/powerpoint/2010/main" val="426037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43608" y="692696"/>
            <a:ext cx="8229600" cy="857256"/>
          </a:xfrm>
        </p:spPr>
        <p:txBody>
          <a:bodyPr/>
          <a:lstStyle/>
          <a:p>
            <a:pPr eaLnBrk="1" hangingPunct="1"/>
            <a:r>
              <a:rPr lang="en-US" altLang="zh-CN" b="1" i="1" dirty="0" smtClean="0">
                <a:latin typeface="Arial Unicode MS" pitchFamily="34" charset="-122"/>
                <a:ea typeface="Arial Unicode MS" pitchFamily="34" charset="-122"/>
                <a:cs typeface="Arial Unicode MS" pitchFamily="34" charset="-122"/>
              </a:rPr>
              <a:t>Java </a:t>
            </a:r>
            <a:r>
              <a:rPr lang="zh-CN" altLang="en-US" b="1" i="1" dirty="0" smtClean="0">
                <a:latin typeface="Arial Unicode MS" pitchFamily="34" charset="-122"/>
                <a:ea typeface="Arial Unicode MS" pitchFamily="34" charset="-122"/>
                <a:cs typeface="Arial Unicode MS" pitchFamily="34" charset="-122"/>
              </a:rPr>
              <a:t>国际化解决方案</a:t>
            </a:r>
          </a:p>
        </p:txBody>
      </p:sp>
      <p:sp>
        <p:nvSpPr>
          <p:cNvPr id="16387" name="Rectangle 3"/>
          <p:cNvSpPr>
            <a:spLocks noGrp="1" noChangeArrowheads="1"/>
          </p:cNvSpPr>
          <p:nvPr>
            <p:ph type="body" idx="1"/>
          </p:nvPr>
        </p:nvSpPr>
        <p:spPr>
          <a:xfrm>
            <a:off x="642910" y="1777915"/>
            <a:ext cx="7929618" cy="3286148"/>
          </a:xfrm>
        </p:spPr>
        <p:txBody>
          <a:bodyPr/>
          <a:lstStyle/>
          <a:p>
            <a:pPr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本文信息</a:t>
            </a:r>
            <a:r>
              <a:rPr lang="zh-CN" altLang="en-US" sz="2400" dirty="0" smtClean="0">
                <a:latin typeface="Arial Unicode MS" pitchFamily="34" charset="-122"/>
                <a:ea typeface="Arial Unicode MS" pitchFamily="34" charset="-122"/>
                <a:cs typeface="Arial Unicode MS" pitchFamily="34" charset="-122"/>
              </a:rPr>
              <a:t>不能硬编码在程序代码中，而是</a:t>
            </a:r>
            <a:r>
              <a:rPr lang="zh-CN" altLang="en-US" sz="2400" b="1" dirty="0" smtClean="0">
                <a:solidFill>
                  <a:srgbClr val="0000FF"/>
                </a:solidFill>
                <a:latin typeface="Arial Unicode MS" pitchFamily="34" charset="-122"/>
                <a:ea typeface="Arial Unicode MS" pitchFamily="34" charset="-122"/>
                <a:cs typeface="Arial Unicode MS" pitchFamily="34" charset="-122"/>
              </a:rPr>
              <a:t>需要将它们从应用程序中分离出来</a:t>
            </a:r>
            <a:r>
              <a:rPr lang="zh-CN" altLang="en-US" sz="2400" dirty="0" smtClean="0">
                <a:latin typeface="Arial Unicode MS" pitchFamily="34" charset="-122"/>
                <a:ea typeface="Arial Unicode MS" pitchFamily="34" charset="-122"/>
                <a:cs typeface="Arial Unicode MS" pitchFamily="34" charset="-122"/>
              </a:rPr>
              <a:t>，在软件运行时根据本地信息读取相应的文本内容进行显示</a:t>
            </a:r>
          </a:p>
          <a:p>
            <a:pPr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数值，货币，时间，日期等本地敏感数据</a:t>
            </a:r>
            <a:r>
              <a:rPr lang="zh-CN" altLang="en-US" sz="2400" dirty="0" smtClean="0">
                <a:latin typeface="Arial Unicode MS" pitchFamily="34" charset="-122"/>
                <a:ea typeface="Arial Unicode MS" pitchFamily="34" charset="-122"/>
                <a:cs typeface="Arial Unicode MS" pitchFamily="34" charset="-122"/>
              </a:rPr>
              <a:t>可能在程序运行时动态产生，所以无法像文字一样简单地将它们从应用程序中分离出来，而是需要特殊处理。</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中提供了解决这些问题的 </a:t>
            </a:r>
            <a:r>
              <a:rPr lang="en-US" altLang="zh-CN" sz="2400" b="1" dirty="0" smtClean="0">
                <a:solidFill>
                  <a:srgbClr val="0000FF"/>
                </a:solidFill>
                <a:latin typeface="Arial Unicode MS" pitchFamily="34" charset="-122"/>
                <a:ea typeface="Arial Unicode MS" pitchFamily="34" charset="-122"/>
                <a:cs typeface="Arial Unicode MS" pitchFamily="34" charset="-122"/>
              </a:rPr>
              <a:t>API </a:t>
            </a:r>
            <a:r>
              <a:rPr lang="zh-CN" altLang="en-US" sz="2400" b="1" dirty="0" smtClean="0">
                <a:solidFill>
                  <a:srgbClr val="0000FF"/>
                </a:solidFill>
                <a:latin typeface="Arial Unicode MS" pitchFamily="34" charset="-122"/>
                <a:ea typeface="Arial Unicode MS" pitchFamily="34" charset="-122"/>
                <a:cs typeface="Arial Unicode MS" pitchFamily="34" charset="-122"/>
              </a:rPr>
              <a:t>类</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位于 </a:t>
            </a:r>
            <a:r>
              <a:rPr lang="en-US" altLang="zh-CN" sz="2400" dirty="0" err="1" smtClean="0">
                <a:latin typeface="Arial Unicode MS" pitchFamily="34" charset="-122"/>
                <a:ea typeface="Arial Unicode MS" pitchFamily="34" charset="-122"/>
                <a:cs typeface="Arial Unicode MS" pitchFamily="34" charset="-122"/>
              </a:rPr>
              <a:t>java.util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包和 </a:t>
            </a:r>
            <a:r>
              <a:rPr lang="en-US" altLang="zh-CN" sz="2400" dirty="0" err="1" smtClean="0">
                <a:latin typeface="Arial Unicode MS" pitchFamily="34" charset="-122"/>
                <a:ea typeface="Arial Unicode MS" pitchFamily="34" charset="-122"/>
                <a:cs typeface="Arial Unicode MS" pitchFamily="34" charset="-122"/>
              </a:rPr>
              <a:t>java.text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包中</a:t>
            </a:r>
            <a:r>
              <a:rPr lang="en-US" altLang="zh-CN" sz="2400" dirty="0" smtClean="0">
                <a:latin typeface="Arial Unicode MS" pitchFamily="34" charset="-122"/>
                <a:ea typeface="Arial Unicode MS" pitchFamily="34" charset="-122"/>
                <a:cs typeface="Arial Unicode MS" pitchFamily="34" charset="-122"/>
              </a:rPr>
              <a:t>)</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520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39684" y="692696"/>
            <a:ext cx="8229600" cy="857256"/>
          </a:xfrm>
        </p:spPr>
        <p:txBody>
          <a:bodyPr/>
          <a:lstStyle/>
          <a:p>
            <a:pPr eaLnBrk="1" hangingPunct="1"/>
            <a:r>
              <a:rPr lang="en-US" altLang="zh-CN" b="1" i="1" dirty="0" smtClean="0">
                <a:latin typeface="Arial Unicode MS" pitchFamily="34" charset="-122"/>
                <a:ea typeface="Arial Unicode MS" pitchFamily="34" charset="-122"/>
                <a:cs typeface="Arial Unicode MS" pitchFamily="34" charset="-122"/>
              </a:rPr>
              <a:t>Locale </a:t>
            </a:r>
            <a:r>
              <a:rPr lang="zh-CN" altLang="en-US" b="1" i="1" dirty="0" smtClean="0">
                <a:latin typeface="Arial Unicode MS" pitchFamily="34" charset="-122"/>
                <a:ea typeface="Arial Unicode MS" pitchFamily="34" charset="-122"/>
                <a:cs typeface="Arial Unicode MS" pitchFamily="34" charset="-122"/>
              </a:rPr>
              <a:t>类</a:t>
            </a:r>
          </a:p>
        </p:txBody>
      </p:sp>
      <p:sp>
        <p:nvSpPr>
          <p:cNvPr id="17411" name="Rectangle 3"/>
          <p:cNvSpPr>
            <a:spLocks noGrp="1" noChangeArrowheads="1"/>
          </p:cNvSpPr>
          <p:nvPr>
            <p:ph type="body" idx="1"/>
          </p:nvPr>
        </p:nvSpPr>
        <p:spPr>
          <a:xfrm>
            <a:off x="539552" y="1849352"/>
            <a:ext cx="8136904" cy="40989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Locale </a:t>
            </a:r>
            <a:r>
              <a:rPr lang="zh-CN" altLang="en-US" sz="2400" dirty="0" smtClean="0">
                <a:latin typeface="Arial Unicode MS" pitchFamily="34" charset="-122"/>
                <a:ea typeface="Arial Unicode MS" pitchFamily="34" charset="-122"/>
                <a:cs typeface="Arial Unicode MS" pitchFamily="34" charset="-122"/>
              </a:rPr>
              <a:t>实例对象代表一个特定的地理，政治或文化上的区域</a:t>
            </a:r>
          </a:p>
          <a:p>
            <a:pPr eaLnBrk="1" hangingPunct="1"/>
            <a:r>
              <a:rPr lang="zh-CN" altLang="en-US" sz="2400" dirty="0" smtClean="0">
                <a:latin typeface="Arial Unicode MS" pitchFamily="34" charset="-122"/>
                <a:ea typeface="Arial Unicode MS" pitchFamily="34" charset="-122"/>
                <a:cs typeface="Arial Unicode MS" pitchFamily="34" charset="-122"/>
              </a:rPr>
              <a:t>一个 </a:t>
            </a:r>
            <a:r>
              <a:rPr lang="en-US" altLang="zh-CN" sz="2400" dirty="0" smtClean="0">
                <a:latin typeface="Arial Unicode MS" pitchFamily="34" charset="-122"/>
                <a:ea typeface="Arial Unicode MS" pitchFamily="34" charset="-122"/>
                <a:cs typeface="Arial Unicode MS" pitchFamily="34" charset="-122"/>
              </a:rPr>
              <a:t>Locale </a:t>
            </a:r>
            <a:r>
              <a:rPr lang="zh-CN" altLang="en-US" sz="2400" dirty="0" smtClean="0">
                <a:latin typeface="Arial Unicode MS" pitchFamily="34" charset="-122"/>
                <a:ea typeface="Arial Unicode MS" pitchFamily="34" charset="-122"/>
                <a:cs typeface="Arial Unicode MS" pitchFamily="34" charset="-122"/>
              </a:rPr>
              <a:t>对象本身不会验证它代表的语言和国家地区信息是否正确，</a:t>
            </a:r>
            <a:r>
              <a:rPr lang="zh-CN" altLang="en-US" sz="2400" b="1" dirty="0" smtClean="0">
                <a:solidFill>
                  <a:srgbClr val="0000FF"/>
                </a:solidFill>
                <a:latin typeface="Arial Unicode MS" pitchFamily="34" charset="-122"/>
                <a:ea typeface="Arial Unicode MS" pitchFamily="34" charset="-122"/>
                <a:cs typeface="Arial Unicode MS" pitchFamily="34" charset="-122"/>
              </a:rPr>
              <a:t>只是向本地敏感的类提供本地信息</a:t>
            </a:r>
            <a:r>
              <a:rPr lang="zh-CN" altLang="en-US" sz="2400" dirty="0" smtClean="0">
                <a:latin typeface="Arial Unicode MS" pitchFamily="34" charset="-122"/>
                <a:ea typeface="Arial Unicode MS" pitchFamily="34" charset="-122"/>
                <a:cs typeface="Arial Unicode MS" pitchFamily="34" charset="-122"/>
              </a:rPr>
              <a:t>，与国际化相关的格式化和解析任务由本地敏感的类</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若</a:t>
            </a:r>
            <a:r>
              <a:rPr lang="en-US" altLang="zh-CN" sz="2400" dirty="0" smtClean="0">
                <a:latin typeface="Arial Unicode MS" pitchFamily="34" charset="-122"/>
                <a:ea typeface="Arial Unicode MS" pitchFamily="34" charset="-122"/>
                <a:cs typeface="Arial Unicode MS" pitchFamily="34" charset="-122"/>
              </a:rPr>
              <a:t>JDK</a:t>
            </a:r>
            <a:r>
              <a:rPr lang="zh-CN" altLang="en-US" sz="2400" dirty="0" smtClean="0">
                <a:latin typeface="Arial Unicode MS" pitchFamily="34" charset="-122"/>
                <a:ea typeface="Arial Unicode MS" pitchFamily="34" charset="-122"/>
                <a:cs typeface="Arial Unicode MS" pitchFamily="34" charset="-122"/>
              </a:rPr>
              <a:t>中的某个类在运行时需要根据 </a:t>
            </a:r>
            <a:r>
              <a:rPr lang="en-US" altLang="zh-CN" sz="2400" dirty="0" smtClean="0">
                <a:latin typeface="Arial Unicode MS" pitchFamily="34" charset="-122"/>
                <a:ea typeface="Arial Unicode MS" pitchFamily="34" charset="-122"/>
                <a:cs typeface="Arial Unicode MS" pitchFamily="34" charset="-122"/>
              </a:rPr>
              <a:t>Locale </a:t>
            </a:r>
            <a:r>
              <a:rPr lang="zh-CN" altLang="en-US" sz="2400" dirty="0" smtClean="0">
                <a:latin typeface="Arial Unicode MS" pitchFamily="34" charset="-122"/>
                <a:ea typeface="Arial Unicode MS" pitchFamily="34" charset="-122"/>
                <a:cs typeface="Arial Unicode MS" pitchFamily="34" charset="-122"/>
              </a:rPr>
              <a:t>对象来调整其功能，这个类就称为本地敏感类</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去完成</a:t>
            </a:r>
          </a:p>
        </p:txBody>
      </p:sp>
    </p:spTree>
    <p:extLst>
      <p:ext uri="{BB962C8B-B14F-4D97-AF65-F5344CB8AC3E}">
        <p14:creationId xmlns:p14="http://schemas.microsoft.com/office/powerpoint/2010/main" val="74032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47664" y="692696"/>
            <a:ext cx="8229600" cy="857256"/>
          </a:xfrm>
        </p:spPr>
        <p:txBody>
          <a:bodyPr/>
          <a:lstStyle/>
          <a:p>
            <a:pPr eaLnBrk="1" hangingPunct="1"/>
            <a:r>
              <a:rPr lang="en-US" altLang="zh-CN" b="1" i="1" dirty="0" err="1" smtClean="0">
                <a:latin typeface="Arial Unicode MS" pitchFamily="34" charset="-122"/>
                <a:ea typeface="Arial Unicode MS" pitchFamily="34" charset="-122"/>
                <a:cs typeface="Arial Unicode MS" pitchFamily="34" charset="-122"/>
              </a:rPr>
              <a:t>DateFormat</a:t>
            </a:r>
            <a:r>
              <a:rPr lang="en-US" altLang="zh-CN" b="1" i="1" dirty="0" smtClean="0">
                <a:latin typeface="Arial Unicode MS" pitchFamily="34" charset="-122"/>
                <a:ea typeface="Arial Unicode MS" pitchFamily="34" charset="-122"/>
                <a:cs typeface="Arial Unicode MS" pitchFamily="34" charset="-122"/>
              </a:rPr>
              <a:t> </a:t>
            </a:r>
            <a:r>
              <a:rPr lang="zh-CN" altLang="en-US" b="1" i="1" dirty="0" smtClean="0">
                <a:latin typeface="Arial Unicode MS" pitchFamily="34" charset="-122"/>
                <a:ea typeface="Arial Unicode MS" pitchFamily="34" charset="-122"/>
                <a:cs typeface="Arial Unicode MS" pitchFamily="34" charset="-122"/>
              </a:rPr>
              <a:t>类</a:t>
            </a:r>
          </a:p>
        </p:txBody>
      </p:sp>
      <p:sp>
        <p:nvSpPr>
          <p:cNvPr id="18435" name="Rectangle 3"/>
          <p:cNvSpPr>
            <a:spLocks noGrp="1" noChangeArrowheads="1"/>
          </p:cNvSpPr>
          <p:nvPr>
            <p:ph type="body" idx="1"/>
          </p:nvPr>
        </p:nvSpPr>
        <p:spPr>
          <a:xfrm>
            <a:off x="467544" y="1777914"/>
            <a:ext cx="8247860" cy="4098925"/>
          </a:xfrm>
        </p:spPr>
        <p:txBody>
          <a:bodyPr/>
          <a:lstStyle/>
          <a:p>
            <a:pPr eaLnBrk="1" hangingPunct="1"/>
            <a:r>
              <a:rPr lang="en-US" altLang="zh-CN" sz="2400" dirty="0" err="1" smtClean="0">
                <a:latin typeface="Arial Unicode MS" pitchFamily="34" charset="-122"/>
                <a:ea typeface="Arial Unicode MS" pitchFamily="34" charset="-122"/>
                <a:cs typeface="Arial Unicode MS" pitchFamily="34" charset="-122"/>
              </a:rPr>
              <a:t>DateFormat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将一个日期</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时间对象格式化为表示某个国家地区的日期</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时间字符串</a:t>
            </a:r>
            <a:r>
              <a:rPr lang="zh-CN" altLang="en-US" sz="2400" dirty="0" smtClean="0">
                <a:latin typeface="Arial Unicode MS" pitchFamily="34" charset="-122"/>
                <a:ea typeface="Arial Unicode MS" pitchFamily="34" charset="-122"/>
                <a:cs typeface="Arial Unicode MS" pitchFamily="34" charset="-122"/>
              </a:rPr>
              <a:t>，</a:t>
            </a:r>
            <a:r>
              <a:rPr lang="zh-CN" altLang="en-US" sz="2400" b="1" dirty="0" smtClean="0">
                <a:latin typeface="Arial Unicode MS" pitchFamily="34" charset="-122"/>
                <a:ea typeface="Arial Unicode MS" pitchFamily="34" charset="-122"/>
                <a:cs typeface="Arial Unicode MS" pitchFamily="34" charset="-122"/>
              </a:rPr>
              <a:t>也可以将表示某个本地的日期</a:t>
            </a:r>
            <a:r>
              <a:rPr lang="en-US" altLang="zh-CN" sz="2400" b="1" dirty="0" smtClean="0">
                <a:latin typeface="Arial Unicode MS" pitchFamily="34" charset="-122"/>
                <a:ea typeface="Arial Unicode MS" pitchFamily="34" charset="-122"/>
                <a:cs typeface="Arial Unicode MS" pitchFamily="34" charset="-122"/>
              </a:rPr>
              <a:t>/</a:t>
            </a:r>
            <a:r>
              <a:rPr lang="zh-CN" altLang="en-US" sz="2400" b="1" dirty="0" smtClean="0">
                <a:latin typeface="Arial Unicode MS" pitchFamily="34" charset="-122"/>
                <a:ea typeface="Arial Unicode MS" pitchFamily="34" charset="-122"/>
                <a:cs typeface="Arial Unicode MS" pitchFamily="34" charset="-122"/>
              </a:rPr>
              <a:t>时间的字符串解析为相应的日期</a:t>
            </a:r>
            <a:r>
              <a:rPr lang="en-US" altLang="zh-CN" sz="2400" b="1" dirty="0" smtClean="0">
                <a:latin typeface="Arial Unicode MS" pitchFamily="34" charset="-122"/>
                <a:ea typeface="Arial Unicode MS" pitchFamily="34" charset="-122"/>
                <a:cs typeface="Arial Unicode MS" pitchFamily="34" charset="-122"/>
              </a:rPr>
              <a:t>/</a:t>
            </a:r>
            <a:r>
              <a:rPr lang="zh-CN" altLang="en-US" sz="2400" b="1" dirty="0" smtClean="0">
                <a:latin typeface="Arial Unicode MS" pitchFamily="34" charset="-122"/>
                <a:ea typeface="Arial Unicode MS" pitchFamily="34" charset="-122"/>
                <a:cs typeface="Arial Unicode MS" pitchFamily="34" charset="-122"/>
              </a:rPr>
              <a:t>时间对象</a:t>
            </a:r>
          </a:p>
          <a:p>
            <a:pPr eaLnBrk="1" hangingPunct="1"/>
            <a:r>
              <a:rPr lang="en-US" altLang="zh-CN" sz="2400" dirty="0" err="1" smtClean="0">
                <a:latin typeface="Arial Unicode MS" pitchFamily="34" charset="-122"/>
                <a:ea typeface="Arial Unicode MS" pitchFamily="34" charset="-122"/>
                <a:cs typeface="Arial Unicode MS" pitchFamily="34" charset="-122"/>
              </a:rPr>
              <a:t>DateFormat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类定义了一些用于描述日期</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时间的显示模式的 </a:t>
            </a:r>
            <a:r>
              <a:rPr lang="en-US" altLang="zh-CN" sz="2400" dirty="0" err="1" smtClean="0">
                <a:latin typeface="Arial Unicode MS" pitchFamily="34" charset="-122"/>
                <a:ea typeface="Arial Unicode MS" pitchFamily="34" charset="-122"/>
                <a:cs typeface="Arial Unicode MS" pitchFamily="34" charset="-122"/>
              </a:rPr>
              <a:t>int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型的常量，包括</a:t>
            </a:r>
            <a:r>
              <a:rPr lang="en-US" altLang="zh-CN" sz="2400" dirty="0" smtClean="0">
                <a:latin typeface="Arial Unicode MS" pitchFamily="34" charset="-122"/>
                <a:ea typeface="Arial Unicode MS" pitchFamily="34" charset="-122"/>
                <a:cs typeface="Arial Unicode MS" pitchFamily="34" charset="-122"/>
              </a:rPr>
              <a:t>FULL, LONG, MEDIUM, DEFAULT, SHORT</a:t>
            </a:r>
            <a:r>
              <a:rPr lang="zh-CN" altLang="en-US" sz="2400" dirty="0" smtClean="0">
                <a:latin typeface="Arial Unicode MS" pitchFamily="34" charset="-122"/>
                <a:ea typeface="Arial Unicode MS" pitchFamily="34" charset="-122"/>
                <a:cs typeface="Arial Unicode MS" pitchFamily="34" charset="-122"/>
              </a:rPr>
              <a:t>，这些常量用于描述表示日期</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时间字符串的长度。这些常量说明表示的日期</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时间的确切格式取决于具体的国家和地区</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5837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43042" y="719517"/>
            <a:ext cx="8229600" cy="857256"/>
          </a:xfrm>
        </p:spPr>
        <p:txBody>
          <a:bodyPr/>
          <a:lstStyle/>
          <a:p>
            <a:pPr eaLnBrk="1" hangingPunct="1"/>
            <a:r>
              <a:rPr lang="en-US" altLang="zh-CN" b="1" i="1" dirty="0" err="1" smtClean="0">
                <a:latin typeface="Arial Unicode MS" pitchFamily="34" charset="-122"/>
                <a:ea typeface="Arial Unicode MS" pitchFamily="34" charset="-122"/>
                <a:cs typeface="Arial Unicode MS" pitchFamily="34" charset="-122"/>
              </a:rPr>
              <a:t>DateFormat</a:t>
            </a:r>
            <a:r>
              <a:rPr lang="en-US" altLang="zh-CN" b="1" i="1" dirty="0" smtClean="0">
                <a:latin typeface="Arial Unicode MS" pitchFamily="34" charset="-122"/>
                <a:ea typeface="Arial Unicode MS" pitchFamily="34" charset="-122"/>
                <a:cs typeface="Arial Unicode MS" pitchFamily="34" charset="-122"/>
              </a:rPr>
              <a:t> </a:t>
            </a:r>
            <a:r>
              <a:rPr lang="zh-CN" altLang="en-US" b="1" i="1" dirty="0" smtClean="0">
                <a:latin typeface="Arial Unicode MS" pitchFamily="34" charset="-122"/>
                <a:ea typeface="Arial Unicode MS" pitchFamily="34" charset="-122"/>
                <a:cs typeface="Arial Unicode MS" pitchFamily="34" charset="-122"/>
              </a:rPr>
              <a:t>类</a:t>
            </a:r>
          </a:p>
        </p:txBody>
      </p:sp>
      <p:sp>
        <p:nvSpPr>
          <p:cNvPr id="19459" name="Rectangle 3"/>
          <p:cNvSpPr>
            <a:spLocks noGrp="1" noChangeArrowheads="1"/>
          </p:cNvSpPr>
          <p:nvPr>
            <p:ph type="body" idx="1"/>
          </p:nvPr>
        </p:nvSpPr>
        <p:spPr>
          <a:xfrm>
            <a:off x="395536" y="1804736"/>
            <a:ext cx="8424936" cy="4000528"/>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获取 </a:t>
            </a:r>
            <a:r>
              <a:rPr lang="en-US" altLang="zh-CN" sz="2800" dirty="0" err="1" smtClean="0">
                <a:latin typeface="Arial Unicode MS" pitchFamily="34" charset="-122"/>
                <a:ea typeface="Arial Unicode MS" pitchFamily="34" charset="-122"/>
                <a:cs typeface="Arial Unicode MS" pitchFamily="34" charset="-122"/>
              </a:rPr>
              <a:t>DateFormat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对象</a:t>
            </a:r>
          </a:p>
          <a:p>
            <a:pPr eaLnBrk="1" hangingPunct="1"/>
            <a:r>
              <a:rPr lang="en-US" altLang="zh-CN" sz="2800" dirty="0" err="1" smtClean="0">
                <a:latin typeface="Arial Unicode MS" pitchFamily="34" charset="-122"/>
                <a:ea typeface="Arial Unicode MS" pitchFamily="34" charset="-122"/>
                <a:cs typeface="Arial Unicode MS" pitchFamily="34" charset="-122"/>
              </a:rPr>
              <a:t>DateFormat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对象通常不是线程安全的，每个线程都应该创建自己的 </a:t>
            </a:r>
            <a:r>
              <a:rPr lang="en-US" altLang="zh-CN" sz="2800" dirty="0" err="1" smtClean="0">
                <a:latin typeface="Arial Unicode MS" pitchFamily="34" charset="-122"/>
                <a:ea typeface="Arial Unicode MS" pitchFamily="34" charset="-122"/>
                <a:cs typeface="Arial Unicode MS" pitchFamily="34" charset="-122"/>
              </a:rPr>
              <a:t>DateFormat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实例对象</a:t>
            </a:r>
          </a:p>
          <a:p>
            <a:pPr eaLnBrk="1" hangingPunct="1"/>
            <a:r>
              <a:rPr lang="en-US" altLang="zh-CN" sz="2800" dirty="0" err="1" smtClean="0">
                <a:latin typeface="Arial Unicode MS" pitchFamily="34" charset="-122"/>
                <a:ea typeface="Arial Unicode MS" pitchFamily="34" charset="-122"/>
                <a:cs typeface="Arial Unicode MS" pitchFamily="34" charset="-122"/>
              </a:rPr>
              <a:t>DateFormat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对象的方法：</a:t>
            </a:r>
          </a:p>
          <a:p>
            <a:pPr lvl="1" eaLnBrk="1" hangingPunct="1"/>
            <a:r>
              <a:rPr lang="en-US" altLang="zh-CN" sz="2400" b="1" dirty="0" smtClean="0">
                <a:solidFill>
                  <a:srgbClr val="0000FF"/>
                </a:solidFill>
                <a:latin typeface="Arial Unicode MS" pitchFamily="34" charset="-122"/>
                <a:ea typeface="Arial Unicode MS" pitchFamily="34" charset="-122"/>
                <a:cs typeface="Arial Unicode MS" pitchFamily="34" charset="-122"/>
              </a:rPr>
              <a:t>format</a:t>
            </a:r>
            <a:r>
              <a:rPr lang="zh-CN" altLang="en-US" sz="2400" b="1" dirty="0" smtClean="0">
                <a:solidFill>
                  <a:srgbClr val="0000FF"/>
                </a:solidFill>
                <a:latin typeface="Arial Unicode MS" pitchFamily="34" charset="-122"/>
                <a:ea typeface="Arial Unicode MS" pitchFamily="34" charset="-122"/>
                <a:cs typeface="Arial Unicode MS" pitchFamily="34" charset="-122"/>
              </a:rPr>
              <a:t>： 将日期</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时间对象格式化为符合某个本地环境习惯的字符串</a:t>
            </a:r>
          </a:p>
          <a:p>
            <a:pPr lvl="1" eaLnBrk="1" hangingPunct="1"/>
            <a:r>
              <a:rPr lang="en-US" altLang="zh-CN" sz="2400" dirty="0" smtClean="0">
                <a:latin typeface="Arial Unicode MS" pitchFamily="34" charset="-122"/>
                <a:ea typeface="Arial Unicode MS" pitchFamily="34" charset="-122"/>
                <a:cs typeface="Arial Unicode MS" pitchFamily="34" charset="-122"/>
              </a:rPr>
              <a:t>parse</a:t>
            </a:r>
            <a:r>
              <a:rPr lang="zh-CN" altLang="en-US" sz="2400" dirty="0" smtClean="0">
                <a:latin typeface="Arial Unicode MS" pitchFamily="34" charset="-122"/>
                <a:ea typeface="Arial Unicode MS" pitchFamily="34" charset="-122"/>
                <a:cs typeface="Arial Unicode MS" pitchFamily="34" charset="-122"/>
              </a:rPr>
              <a:t>：将符合某个本地环境习惯的日期</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时间字符串解析为日期</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时间对象</a:t>
            </a:r>
          </a:p>
        </p:txBody>
      </p:sp>
    </p:spTree>
    <p:extLst>
      <p:ext uri="{BB962C8B-B14F-4D97-AF65-F5344CB8AC3E}">
        <p14:creationId xmlns:p14="http://schemas.microsoft.com/office/powerpoint/2010/main" val="210236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47800" y="692696"/>
            <a:ext cx="7696200" cy="865188"/>
          </a:xfrm>
        </p:spPr>
        <p:txBody>
          <a:bodyPr/>
          <a:lstStyle/>
          <a:p>
            <a:pPr eaLnBrk="1" hangingPunct="1"/>
            <a:r>
              <a:rPr lang="en-US" altLang="zh-CN" b="1" i="1" dirty="0" err="1" smtClean="0"/>
              <a:t>NumberFormat</a:t>
            </a:r>
            <a:r>
              <a:rPr lang="en-US" altLang="zh-CN" b="1" i="1" dirty="0" smtClean="0"/>
              <a:t> </a:t>
            </a:r>
            <a:r>
              <a:rPr lang="zh-CN" altLang="en-US" b="1" i="1" dirty="0" smtClean="0"/>
              <a:t>类</a:t>
            </a:r>
          </a:p>
        </p:txBody>
      </p:sp>
      <p:sp>
        <p:nvSpPr>
          <p:cNvPr id="20483" name="Rectangle 3"/>
          <p:cNvSpPr>
            <a:spLocks noGrp="1" noChangeArrowheads="1"/>
          </p:cNvSpPr>
          <p:nvPr>
            <p:ph type="body" idx="1"/>
          </p:nvPr>
        </p:nvSpPr>
        <p:spPr>
          <a:xfrm>
            <a:off x="323528" y="1711349"/>
            <a:ext cx="8424936" cy="4525963"/>
          </a:xfrm>
        </p:spPr>
        <p:txBody>
          <a:bodyPr/>
          <a:lstStyle/>
          <a:p>
            <a:pPr eaLnBrk="1" hangingPunct="1"/>
            <a:r>
              <a:rPr lang="en-US" altLang="zh-CN" sz="2800" dirty="0" err="1" smtClean="0">
                <a:latin typeface="Arial Unicode MS" pitchFamily="34" charset="-122"/>
                <a:ea typeface="Arial Unicode MS" pitchFamily="34" charset="-122"/>
                <a:cs typeface="Arial Unicode MS" pitchFamily="34" charset="-122"/>
              </a:rPr>
              <a:t>NumberFormat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可以</a:t>
            </a:r>
            <a:r>
              <a:rPr lang="zh-CN" altLang="en-US" sz="2800" b="1" dirty="0" smtClean="0">
                <a:solidFill>
                  <a:srgbClr val="0000FF"/>
                </a:solidFill>
                <a:latin typeface="Arial Unicode MS" pitchFamily="34" charset="-122"/>
                <a:ea typeface="Arial Unicode MS" pitchFamily="34" charset="-122"/>
                <a:cs typeface="Arial Unicode MS" pitchFamily="34" charset="-122"/>
              </a:rPr>
              <a:t>将一个数值格式化为符合某个国家地区习惯的数值字符串</a:t>
            </a:r>
            <a:r>
              <a:rPr lang="zh-CN" altLang="en-US" sz="2800" dirty="0" smtClean="0">
                <a:latin typeface="Arial Unicode MS" pitchFamily="34" charset="-122"/>
                <a:ea typeface="Arial Unicode MS" pitchFamily="34" charset="-122"/>
                <a:cs typeface="Arial Unicode MS" pitchFamily="34" charset="-122"/>
              </a:rPr>
              <a:t>，也可以将符合某个国家地区习惯的数值字符串解析为对应的数值</a:t>
            </a:r>
          </a:p>
          <a:p>
            <a:pPr eaLnBrk="1" hangingPunct="1"/>
            <a:r>
              <a:rPr lang="en-US" altLang="zh-CN" sz="2800" dirty="0" err="1" smtClean="0">
                <a:latin typeface="Arial Unicode MS" pitchFamily="34" charset="-122"/>
                <a:ea typeface="Arial Unicode MS" pitchFamily="34" charset="-122"/>
                <a:cs typeface="Arial Unicode MS" pitchFamily="34" charset="-122"/>
              </a:rPr>
              <a:t>NumberFormat</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类的方法：</a:t>
            </a:r>
          </a:p>
          <a:p>
            <a:pPr lvl="1" eaLnBrk="1" hangingPunct="1"/>
            <a:r>
              <a:rPr lang="en-US" altLang="zh-CN" sz="2400" b="1" dirty="0" smtClean="0">
                <a:solidFill>
                  <a:srgbClr val="0000FF"/>
                </a:solidFill>
                <a:latin typeface="Arial Unicode MS" pitchFamily="34" charset="-122"/>
                <a:ea typeface="Arial Unicode MS" pitchFamily="34" charset="-122"/>
                <a:cs typeface="Arial Unicode MS" pitchFamily="34" charset="-122"/>
              </a:rPr>
              <a:t>format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方法：将一个数值格式化为符合某个国家地区习惯的数值字符串</a:t>
            </a:r>
          </a:p>
          <a:p>
            <a:pPr lvl="1" eaLnBrk="1" hangingPunct="1"/>
            <a:r>
              <a:rPr lang="en-US" altLang="zh-CN" sz="2400" dirty="0" smtClean="0">
                <a:latin typeface="Arial Unicode MS" pitchFamily="34" charset="-122"/>
                <a:ea typeface="Arial Unicode MS" pitchFamily="34" charset="-122"/>
                <a:cs typeface="Arial Unicode MS" pitchFamily="34" charset="-122"/>
              </a:rPr>
              <a:t>parse </a:t>
            </a:r>
            <a:r>
              <a:rPr lang="zh-CN" altLang="en-US" sz="2400" dirty="0" smtClean="0">
                <a:latin typeface="Arial Unicode MS" pitchFamily="34" charset="-122"/>
                <a:ea typeface="Arial Unicode MS" pitchFamily="34" charset="-122"/>
                <a:cs typeface="Arial Unicode MS" pitchFamily="34" charset="-122"/>
              </a:rPr>
              <a:t>方法：符合某个国家地区习惯的数值字符串解析为对应的数值</a:t>
            </a:r>
          </a:p>
          <a:p>
            <a:pPr lvl="1"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3451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14480" y="692696"/>
            <a:ext cx="8229600" cy="857256"/>
          </a:xfrm>
        </p:spPr>
        <p:txBody>
          <a:bodyPr/>
          <a:lstStyle/>
          <a:p>
            <a:pPr eaLnBrk="1" hangingPunct="1"/>
            <a:r>
              <a:rPr lang="en-US" altLang="zh-CN" b="1" i="1" dirty="0" err="1" smtClean="0">
                <a:latin typeface="Arial Unicode MS" pitchFamily="34" charset="-122"/>
                <a:ea typeface="Arial Unicode MS" pitchFamily="34" charset="-122"/>
                <a:cs typeface="Arial Unicode MS" pitchFamily="34" charset="-122"/>
              </a:rPr>
              <a:t>MessageFormat</a:t>
            </a:r>
            <a:r>
              <a:rPr lang="en-US" altLang="zh-CN" b="1" i="1" dirty="0" smtClean="0">
                <a:latin typeface="Arial Unicode MS" pitchFamily="34" charset="-122"/>
                <a:ea typeface="Arial Unicode MS" pitchFamily="34" charset="-122"/>
                <a:cs typeface="Arial Unicode MS" pitchFamily="34" charset="-122"/>
              </a:rPr>
              <a:t> </a:t>
            </a:r>
            <a:r>
              <a:rPr lang="zh-CN" altLang="en-US" b="1" i="1" dirty="0" smtClean="0">
                <a:latin typeface="Arial Unicode MS" pitchFamily="34" charset="-122"/>
                <a:ea typeface="Arial Unicode MS" pitchFamily="34" charset="-122"/>
                <a:cs typeface="Arial Unicode MS" pitchFamily="34" charset="-122"/>
              </a:rPr>
              <a:t>类</a:t>
            </a:r>
          </a:p>
        </p:txBody>
      </p:sp>
      <p:sp>
        <p:nvSpPr>
          <p:cNvPr id="21507" name="Rectangle 3"/>
          <p:cNvSpPr>
            <a:spLocks noGrp="1" noChangeArrowheads="1"/>
          </p:cNvSpPr>
          <p:nvPr>
            <p:ph type="body" idx="1"/>
          </p:nvPr>
        </p:nvSpPr>
        <p:spPr>
          <a:xfrm>
            <a:off x="395536" y="1920790"/>
            <a:ext cx="8424936" cy="4098925"/>
          </a:xfrm>
        </p:spPr>
        <p:txBody>
          <a:bodyPr/>
          <a:lstStyle/>
          <a:p>
            <a:pPr eaLnBrk="1" hangingPunct="1"/>
            <a:r>
              <a:rPr lang="en-US" altLang="zh-CN" sz="2400" b="1" dirty="0" err="1" smtClean="0">
                <a:solidFill>
                  <a:srgbClr val="0000FF"/>
                </a:solidFill>
                <a:latin typeface="Arial Unicode MS" pitchFamily="34" charset="-122"/>
                <a:ea typeface="Arial Unicode MS" pitchFamily="34" charset="-122"/>
                <a:cs typeface="Arial Unicode MS" pitchFamily="34" charset="-122"/>
              </a:rPr>
              <a:t>MessageFormat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类提供了一种</a:t>
            </a:r>
            <a:r>
              <a:rPr lang="zh-CN" altLang="en-US" sz="2400" b="1" dirty="0" smtClean="0">
                <a:solidFill>
                  <a:srgbClr val="0000FF"/>
                </a:solidFill>
                <a:latin typeface="Arial Unicode MS" pitchFamily="34" charset="-122"/>
                <a:ea typeface="Arial Unicode MS" pitchFamily="34" charset="-122"/>
                <a:cs typeface="Arial Unicode MS" pitchFamily="34" charset="-122"/>
              </a:rPr>
              <a:t>参数替换模式字符串中的占位符的方式</a:t>
            </a:r>
            <a:r>
              <a:rPr lang="zh-CN" altLang="en-US" sz="2400" dirty="0" smtClean="0">
                <a:latin typeface="Arial Unicode MS" pitchFamily="34" charset="-122"/>
                <a:ea typeface="Arial Unicode MS" pitchFamily="34" charset="-122"/>
                <a:cs typeface="Arial Unicode MS" pitchFamily="34" charset="-122"/>
              </a:rPr>
              <a:t>，它将根据模式字符串中包含的占位符产生一系列的格式化对象，然会调用这些格式化对象对参数进行格式化，并用格式化后的结果字符串替换模式字符串中的相应占位符。</a:t>
            </a:r>
          </a:p>
        </p:txBody>
      </p:sp>
    </p:spTree>
    <p:extLst>
      <p:ext uri="{BB962C8B-B14F-4D97-AF65-F5344CB8AC3E}">
        <p14:creationId xmlns:p14="http://schemas.microsoft.com/office/powerpoint/2010/main" val="19903775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1991</Words>
  <Application>Microsoft Office PowerPoint</Application>
  <PresentationFormat>全屏显示(4:3)</PresentationFormat>
  <Paragraphs>111</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JavaWEB-国际化</vt:lpstr>
      <vt:lpstr>概述  </vt:lpstr>
      <vt:lpstr>软件国际化的特征</vt:lpstr>
      <vt:lpstr>Java 国际化解决方案</vt:lpstr>
      <vt:lpstr>Locale 类</vt:lpstr>
      <vt:lpstr>DateFormat 类</vt:lpstr>
      <vt:lpstr>DateFormat 类</vt:lpstr>
      <vt:lpstr>NumberFormat 类</vt:lpstr>
      <vt:lpstr>MessageFormat 类</vt:lpstr>
      <vt:lpstr>模式字符串与占位符</vt:lpstr>
      <vt:lpstr>MessageFormat 格式化模式字符串</vt:lpstr>
      <vt:lpstr>ResourceBundle 类</vt:lpstr>
      <vt:lpstr>资源包简介</vt:lpstr>
      <vt:lpstr>资源包简介</vt:lpstr>
      <vt:lpstr>资源文件的内部格式</vt:lpstr>
      <vt:lpstr>使用 native2ascii 程序转换字符编码</vt:lpstr>
      <vt:lpstr>装载资源包</vt:lpstr>
      <vt:lpstr>读取资源信息</vt:lpstr>
      <vt:lpstr>Web 应用程序的国际化</vt:lpstr>
      <vt:lpstr>获取 web 应用中的本地信息</vt:lpstr>
      <vt:lpstr>国际化格式标签库示例(1)</vt:lpstr>
      <vt:lpstr>国际化格式标签库示例(2)</vt:lpstr>
      <vt:lpstr>国际化格式标签库示例(2)</vt:lpstr>
      <vt:lpstr>国际化格式标签库简介</vt:lpstr>
      <vt:lpstr>国际化格式标签库简介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27</cp:revision>
  <dcterms:created xsi:type="dcterms:W3CDTF">2013-03-04T07:19:04Z</dcterms:created>
  <dcterms:modified xsi:type="dcterms:W3CDTF">2013-07-10T00:11:54Z</dcterms:modified>
</cp:coreProperties>
</file>