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307" r:id="rId20"/>
    <p:sldId id="308" r:id="rId21"/>
    <p:sldId id="309" r:id="rId22"/>
    <p:sldId id="310" r:id="rId23"/>
    <p:sldId id="311" r:id="rId24"/>
    <p:sldId id="312" r:id="rId25"/>
    <p:sldId id="313" r:id="rId26"/>
    <p:sldId id="314" r:id="rId27"/>
    <p:sldId id="301" r:id="rId28"/>
    <p:sldId id="302" r:id="rId29"/>
    <p:sldId id="303" r:id="rId30"/>
    <p:sldId id="304" r:id="rId31"/>
    <p:sldId id="305" r:id="rId32"/>
    <p:sldId id="306" r:id="rId33"/>
    <p:sldId id="278" r:id="rId34"/>
    <p:sldId id="279" r:id="rId35"/>
    <p:sldId id="280" r:id="rId36"/>
    <p:sldId id="281" r:id="rId37"/>
    <p:sldId id="282" r:id="rId38"/>
    <p:sldId id="283" r:id="rId39"/>
    <p:sldId id="292" r:id="rId40"/>
    <p:sldId id="293" r:id="rId41"/>
    <p:sldId id="294" r:id="rId42"/>
    <p:sldId id="295" r:id="rId43"/>
    <p:sldId id="296" r:id="rId44"/>
    <p:sldId id="297" r:id="rId45"/>
    <p:sldId id="298" r:id="rId46"/>
    <p:sldId id="299" r:id="rId47"/>
    <p:sldId id="300" r:id="rId48"/>
    <p:sldId id="260"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p:restoredTop sz="50092" autoAdjust="0"/>
  </p:normalViewPr>
  <p:slideViewPr>
    <p:cSldViewPr>
      <p:cViewPr varScale="1">
        <p:scale>
          <a:sx n="71" d="100"/>
          <a:sy n="71" d="100"/>
        </p:scale>
        <p:origin x="-1122"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9.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18.wmf"/><Relationship Id="rId16" Type="http://schemas.openxmlformats.org/officeDocument/2006/relationships/image" Target="../media/image32.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5" Type="http://schemas.openxmlformats.org/officeDocument/2006/relationships/image" Target="../media/image3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 Id="rId1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2013/7/13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2013/7/13</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F1603-3ECA-457A-967F-75E1BE9B1761}" type="slidenum">
              <a:rPr lang="en-US" altLang="zh-CN"/>
              <a:pPr/>
              <a:t>3</a:t>
            </a:fld>
            <a:endParaRPr lang="en-US" altLang="zh-CN"/>
          </a:p>
        </p:txBody>
      </p:sp>
      <p:sp>
        <p:nvSpPr>
          <p:cNvPr id="784386" name="Rectangle 2"/>
          <p:cNvSpPr>
            <a:spLocks noGrp="1" noRot="1" noChangeAspect="1" noChangeArrowheads="1" noTextEdit="1"/>
          </p:cNvSpPr>
          <p:nvPr>
            <p:ph type="sldImg"/>
          </p:nvPr>
        </p:nvSpPr>
        <p:spPr>
          <a:xfrm>
            <a:off x="1143000" y="685800"/>
            <a:ext cx="4572000" cy="3429000"/>
          </a:xfrm>
          <a:prstGeom prst="rect">
            <a:avLst/>
          </a:prstGeom>
          <a:ln/>
        </p:spPr>
      </p:sp>
      <p:sp>
        <p:nvSpPr>
          <p:cNvPr id="784387" name="Rectangle 3"/>
          <p:cNvSpPr>
            <a:spLocks noGrp="1" noChangeArrowheads="1"/>
          </p:cNvSpPr>
          <p:nvPr>
            <p:ph type="body" idx="1"/>
          </p:nvPr>
        </p:nvSpPr>
        <p:spPr/>
        <p:txBody>
          <a:bodyPr/>
          <a:lstStyle/>
          <a:p>
            <a:r>
              <a:rPr lang="zh-CN" altLang="en-US"/>
              <a:t>试想一下</a:t>
            </a:r>
            <a:r>
              <a:rPr lang="en-US" altLang="zh-CN"/>
              <a:t>,</a:t>
            </a:r>
            <a:r>
              <a:rPr lang="zh-CN" altLang="en-US"/>
              <a:t>要使用</a:t>
            </a:r>
            <a:r>
              <a:rPr lang="en-US" altLang="zh-CN"/>
              <a:t>Servlet</a:t>
            </a:r>
            <a:r>
              <a:rPr lang="zh-CN" altLang="en-US"/>
              <a:t>程序来输出</a:t>
            </a:r>
            <a:r>
              <a:rPr lang="en-US" altLang="zh-CN"/>
              <a:t>sina</a:t>
            </a:r>
            <a:r>
              <a:rPr lang="zh-CN" altLang="en-US"/>
              <a:t>的首页</a:t>
            </a:r>
            <a:r>
              <a:rPr lang="en-US" altLang="zh-CN"/>
              <a:t>,</a:t>
            </a:r>
            <a:r>
              <a:rPr lang="zh-CN" altLang="en-US"/>
              <a:t>这是多么可怕的一件事情</a:t>
            </a:r>
            <a:r>
              <a:rPr lang="en-US" altLang="zh-CN"/>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A26D1-1717-4DAB-8EE5-CF01AE2BABF4}" type="slidenum">
              <a:rPr lang="en-US" altLang="zh-CN"/>
              <a:pPr/>
              <a:t>5</a:t>
            </a:fld>
            <a:endParaRPr lang="en-US" altLang="zh-CN"/>
          </a:p>
        </p:txBody>
      </p:sp>
      <p:sp>
        <p:nvSpPr>
          <p:cNvPr id="787458" name="Rectangle 2"/>
          <p:cNvSpPr>
            <a:spLocks noGrp="1" noRot="1" noChangeAspect="1" noChangeArrowheads="1" noTextEdit="1"/>
          </p:cNvSpPr>
          <p:nvPr>
            <p:ph type="sldImg"/>
          </p:nvPr>
        </p:nvSpPr>
        <p:spPr>
          <a:xfrm>
            <a:off x="1143000" y="685800"/>
            <a:ext cx="4572000" cy="3429000"/>
          </a:xfrm>
          <a:prstGeom prst="rect">
            <a:avLst/>
          </a:prstGeom>
          <a:ln/>
        </p:spPr>
      </p:sp>
      <p:sp>
        <p:nvSpPr>
          <p:cNvPr id="787459" name="Rectangle 3"/>
          <p:cNvSpPr>
            <a:spLocks noGrp="1" noChangeArrowheads="1"/>
          </p:cNvSpPr>
          <p:nvPr>
            <p:ph type="body" idx="1"/>
          </p:nvPr>
        </p:nvSpPr>
        <p:spPr/>
        <p:txBody>
          <a:bodyPr/>
          <a:lstStyle/>
          <a:p>
            <a:r>
              <a:rPr lang="zh-CN" altLang="en-US"/>
              <a:t>在</a:t>
            </a:r>
            <a:r>
              <a:rPr lang="en-US" altLang="zh-CN"/>
              <a:t>web.xml</a:t>
            </a:r>
            <a:r>
              <a:rPr lang="zh-CN" altLang="en-US"/>
              <a:t>文件中看</a:t>
            </a:r>
            <a:r>
              <a:rPr lang="en-US" altLang="zh-CN"/>
              <a:t>JSP</a:t>
            </a:r>
            <a:r>
              <a:rPr lang="zh-CN" altLang="en-US"/>
              <a:t>引擎</a:t>
            </a:r>
            <a:r>
              <a:rPr lang="en-US" altLang="zh-CN"/>
              <a:t>,</a:t>
            </a:r>
            <a:r>
              <a:rPr lang="zh-CN" altLang="en-US"/>
              <a:t>可以通过初始化参数调整</a:t>
            </a:r>
            <a:r>
              <a:rPr lang="en-US" altLang="zh-CN"/>
              <a:t>JSP</a:t>
            </a:r>
            <a:r>
              <a:rPr lang="zh-CN" altLang="en-US"/>
              <a:t>的某些处理行为和处理方式。</a:t>
            </a:r>
          </a:p>
          <a:p>
            <a:endParaRPr lang="zh-CN" altLang="en-US"/>
          </a:p>
          <a:p>
            <a:r>
              <a:rPr lang="zh-CN" altLang="en-US"/>
              <a:t>举例：</a:t>
            </a:r>
            <a:r>
              <a:rPr lang="en-US" altLang="zh-CN"/>
              <a:t>ROOT</a:t>
            </a:r>
            <a:r>
              <a:rPr lang="zh-CN" altLang="en-US"/>
              <a:t>根目录下面的</a:t>
            </a:r>
            <a:r>
              <a:rPr lang="en-US" altLang="zh-CN"/>
              <a:t>JSP</a:t>
            </a:r>
            <a:r>
              <a:rPr lang="zh-CN" altLang="en-US"/>
              <a:t>文件就是直接采用</a:t>
            </a:r>
            <a:r>
              <a:rPr lang="en-US" altLang="zh-CN"/>
              <a:t>Servlet</a:t>
            </a:r>
            <a:r>
              <a:rPr lang="zh-CN" altLang="en-US"/>
              <a:t>程序发布的</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DCFF8A-EF2C-463D-BCBA-4199CC0A7702}" type="slidenum">
              <a:rPr lang="en-US" altLang="zh-CN"/>
              <a:pPr/>
              <a:t>8</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CCAF7-FFBD-4237-B1F3-E8F320005985}" type="slidenum">
              <a:rPr lang="en-US" altLang="zh-CN"/>
              <a:pPr/>
              <a:t>9</a:t>
            </a:fld>
            <a:endParaRPr lang="en-US" altLang="zh-CN"/>
          </a:p>
        </p:txBody>
      </p:sp>
      <p:sp>
        <p:nvSpPr>
          <p:cNvPr id="8079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07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9FE34-DD6B-458C-B646-9DCE0644734C}" type="slidenum">
              <a:rPr lang="en-US" altLang="zh-CN"/>
              <a:pPr/>
              <a:t>10</a:t>
            </a:fld>
            <a:endParaRPr lang="en-US" altLang="zh-CN"/>
          </a:p>
        </p:txBody>
      </p:sp>
      <p:sp>
        <p:nvSpPr>
          <p:cNvPr id="809986" name="Rectangle 2"/>
          <p:cNvSpPr>
            <a:spLocks noGrp="1" noRot="1" noChangeAspect="1" noChangeArrowheads="1" noTextEdit="1"/>
          </p:cNvSpPr>
          <p:nvPr>
            <p:ph type="sldImg"/>
          </p:nvPr>
        </p:nvSpPr>
        <p:spPr>
          <a:xfrm>
            <a:off x="1143000" y="685800"/>
            <a:ext cx="4572000" cy="3429000"/>
          </a:xfrm>
          <a:prstGeom prst="rect">
            <a:avLst/>
          </a:prstGeom>
          <a:ln/>
        </p:spPr>
      </p:sp>
      <p:sp>
        <p:nvSpPr>
          <p:cNvPr id="809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58077-971B-4A2F-859B-93129B038DC5}" type="slidenum">
              <a:rPr lang="en-US" altLang="zh-CN"/>
              <a:pPr/>
              <a:t>11</a:t>
            </a:fld>
            <a:endParaRPr lang="en-US" altLang="zh-CN"/>
          </a:p>
        </p:txBody>
      </p:sp>
      <p:sp>
        <p:nvSpPr>
          <p:cNvPr id="812034" name="Rectangle 2"/>
          <p:cNvSpPr>
            <a:spLocks noGrp="1" noRot="1" noChangeAspect="1" noChangeArrowheads="1" noTextEdit="1"/>
          </p:cNvSpPr>
          <p:nvPr>
            <p:ph type="sldImg"/>
          </p:nvPr>
        </p:nvSpPr>
        <p:spPr>
          <a:xfrm>
            <a:off x="1143000" y="685800"/>
            <a:ext cx="4572000" cy="3429000"/>
          </a:xfrm>
          <a:prstGeom prst="rect">
            <a:avLst/>
          </a:prstGeom>
          <a:ln/>
        </p:spPr>
      </p:sp>
      <p:sp>
        <p:nvSpPr>
          <p:cNvPr id="812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3AAA5-CCC9-4274-982B-D17619186DE5}" type="slidenum">
              <a:rPr lang="en-US" altLang="zh-CN"/>
              <a:pPr/>
              <a:t>28</a:t>
            </a:fld>
            <a:endParaRPr lang="en-US" altLang="zh-CN"/>
          </a:p>
        </p:txBody>
      </p:sp>
      <p:sp>
        <p:nvSpPr>
          <p:cNvPr id="752642" name="Rectangle 2"/>
          <p:cNvSpPr>
            <a:spLocks noGrp="1" noRot="1" noChangeAspect="1" noChangeArrowheads="1" noTextEdit="1"/>
          </p:cNvSpPr>
          <p:nvPr>
            <p:ph type="sldImg"/>
          </p:nvPr>
        </p:nvSpPr>
        <p:spPr>
          <a:xfrm>
            <a:off x="1143000" y="685800"/>
            <a:ext cx="4572000" cy="3429000"/>
          </a:xfrm>
          <a:prstGeom prst="rect">
            <a:avLst/>
          </a:prstGeom>
          <a:ln/>
        </p:spPr>
      </p:sp>
      <p:sp>
        <p:nvSpPr>
          <p:cNvPr id="752643" name="Rectangle 3"/>
          <p:cNvSpPr>
            <a:spLocks noGrp="1" noChangeArrowheads="1"/>
          </p:cNvSpPr>
          <p:nvPr>
            <p:ph type="body" idx="1"/>
          </p:nvPr>
        </p:nvSpPr>
        <p:spPr/>
        <p:txBody>
          <a:bodyPr/>
          <a:lstStyle/>
          <a:p>
            <a:r>
              <a:rPr lang="zh-CN" altLang="en-US"/>
              <a:t>如果想跳转或引入一个资源，应将该资源包装成</a:t>
            </a:r>
            <a:r>
              <a:rPr lang="en-US" altLang="zh-CN"/>
              <a:t>RequestDispatcher</a:t>
            </a:r>
            <a:r>
              <a:rPr lang="zh-CN" altLang="en-US"/>
              <a:t>对象。怎样获得</a:t>
            </a:r>
            <a:r>
              <a:rPr lang="en-US" altLang="zh-CN"/>
              <a:t>RequestDispatcher</a:t>
            </a:r>
            <a:r>
              <a:rPr lang="zh-CN" altLang="en-US"/>
              <a:t>对象呢？</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2399D4-EA7D-4E90-AFAE-D8CE0E6B3AD0}" type="slidenum">
              <a:rPr lang="en-US" altLang="zh-CN"/>
              <a:pPr/>
              <a:t>35</a:t>
            </a:fld>
            <a:endParaRPr lang="en-US" altLang="zh-CN"/>
          </a:p>
        </p:txBody>
      </p:sp>
      <p:sp>
        <p:nvSpPr>
          <p:cNvPr id="8335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33539" name="Rectangle 3"/>
          <p:cNvSpPr>
            <a:spLocks noGrp="1" noChangeArrowheads="1"/>
          </p:cNvSpPr>
          <p:nvPr>
            <p:ph type="body" idx="1"/>
          </p:nvPr>
        </p:nvSpPr>
        <p:spPr/>
        <p:txBody>
          <a:bodyPr/>
          <a:lstStyle/>
          <a:p>
            <a:r>
              <a:rPr lang="zh-CN" altLang="en-US"/>
              <a:t>讲解</a:t>
            </a:r>
            <a:r>
              <a:rPr lang="en-US" altLang="zh-CN"/>
              <a:t>page</a:t>
            </a:r>
            <a:r>
              <a:rPr lang="zh-CN" altLang="en-US"/>
              <a:t>指令的</a:t>
            </a:r>
            <a:r>
              <a:rPr lang="en-US" altLang="zh-CN"/>
              <a:t>session</a:t>
            </a:r>
            <a:r>
              <a:rPr lang="zh-CN" altLang="en-US"/>
              <a:t>属性时，实际演示一下所生成的</a:t>
            </a:r>
            <a:r>
              <a:rPr lang="en-US" altLang="zh-CN"/>
              <a:t>Servlet</a:t>
            </a:r>
            <a:r>
              <a:rPr lang="zh-CN" altLang="en-US"/>
              <a:t>源文件。</a:t>
            </a:r>
          </a:p>
          <a:p>
            <a:r>
              <a:rPr lang="zh-CN" altLang="en-US"/>
              <a:t>讲解</a:t>
            </a:r>
            <a:r>
              <a:rPr lang="en-US" altLang="zh-CN"/>
              <a:t>isThreadSafe</a:t>
            </a:r>
            <a:r>
              <a:rPr lang="zh-CN" altLang="en-US"/>
              <a:t>时，用</a:t>
            </a:r>
            <a:r>
              <a:rPr lang="en-US" altLang="zh-CN"/>
              <a:t>ultraedit</a:t>
            </a:r>
            <a:r>
              <a:rPr lang="zh-CN" altLang="en-US"/>
              <a:t>比较文件前后生成的</a:t>
            </a:r>
            <a:r>
              <a:rPr lang="en-US" altLang="zh-CN"/>
              <a:t>Servlet</a:t>
            </a:r>
            <a:r>
              <a:rPr lang="zh-CN" altLang="en-US"/>
              <a:t>源文件。 </a:t>
            </a: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a:xfrm>
            <a:off x="6858000" y="6400800"/>
            <a:ext cx="1600200" cy="457200"/>
          </a:xfrm>
          <a:prstGeom prst="rect">
            <a:avLst/>
          </a:prstGeom>
        </p:spPr>
        <p:txBody>
          <a:bodyPr/>
          <a:lstStyle>
            <a:lvl1pPr>
              <a:defRPr/>
            </a:lvl1pPr>
          </a:lstStyle>
          <a:p>
            <a:fld id="{764CE709-88F8-46FA-A583-19518F0BB5E6}" type="slidenum">
              <a:rPr lang="en-US" altLang="zh-CN"/>
              <a:pPr/>
              <a:t>‹#›</a:t>
            </a:fld>
            <a:endParaRPr lang="en-US" altLang="zh-CN"/>
          </a:p>
        </p:txBody>
      </p:sp>
    </p:spTree>
    <p:extLst>
      <p:ext uri="{BB962C8B-B14F-4D97-AF65-F5344CB8AC3E}">
        <p14:creationId xmlns:p14="http://schemas.microsoft.com/office/powerpoint/2010/main" val="167648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2013/7/13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7.bin"/><Relationship Id="rId18" Type="http://schemas.openxmlformats.org/officeDocument/2006/relationships/image" Target="../media/image11.wmf"/><Relationship Id="rId26" Type="http://schemas.openxmlformats.org/officeDocument/2006/relationships/image" Target="../media/image15.wmf"/><Relationship Id="rId3" Type="http://schemas.openxmlformats.org/officeDocument/2006/relationships/oleObject" Target="../embeddings/oleObject2.bin"/><Relationship Id="rId21" Type="http://schemas.openxmlformats.org/officeDocument/2006/relationships/oleObject" Target="../embeddings/oleObject11.bin"/><Relationship Id="rId7" Type="http://schemas.openxmlformats.org/officeDocument/2006/relationships/oleObject" Target="../embeddings/oleObject4.bin"/><Relationship Id="rId12" Type="http://schemas.openxmlformats.org/officeDocument/2006/relationships/image" Target="../media/image8.wmf"/><Relationship Id="rId17" Type="http://schemas.openxmlformats.org/officeDocument/2006/relationships/oleObject" Target="../embeddings/oleObject9.bin"/><Relationship Id="rId25"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6.bin"/><Relationship Id="rId24" Type="http://schemas.openxmlformats.org/officeDocument/2006/relationships/image" Target="../media/image14.wmf"/><Relationship Id="rId5" Type="http://schemas.openxmlformats.org/officeDocument/2006/relationships/oleObject" Target="../embeddings/oleObject3.bin"/><Relationship Id="rId15" Type="http://schemas.openxmlformats.org/officeDocument/2006/relationships/oleObject" Target="../embeddings/oleObject8.bin"/><Relationship Id="rId23" Type="http://schemas.openxmlformats.org/officeDocument/2006/relationships/oleObject" Target="../embeddings/oleObject12.bin"/><Relationship Id="rId28" Type="http://schemas.openxmlformats.org/officeDocument/2006/relationships/image" Target="../media/image16.wmf"/><Relationship Id="rId10" Type="http://schemas.openxmlformats.org/officeDocument/2006/relationships/image" Target="../media/image7.wmf"/><Relationship Id="rId19" Type="http://schemas.openxmlformats.org/officeDocument/2006/relationships/oleObject" Target="../embeddings/oleObject10.bin"/><Relationship Id="rId4" Type="http://schemas.openxmlformats.org/officeDocument/2006/relationships/image" Target="../media/image4.wmf"/><Relationship Id="rId9" Type="http://schemas.openxmlformats.org/officeDocument/2006/relationships/oleObject" Target="../embeddings/oleObject5.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0.bin"/><Relationship Id="rId18" Type="http://schemas.openxmlformats.org/officeDocument/2006/relationships/image" Target="../media/image24.wmf"/><Relationship Id="rId26" Type="http://schemas.openxmlformats.org/officeDocument/2006/relationships/image" Target="../media/image28.wmf"/><Relationship Id="rId3" Type="http://schemas.openxmlformats.org/officeDocument/2006/relationships/oleObject" Target="../embeddings/oleObject15.bin"/><Relationship Id="rId21" Type="http://schemas.openxmlformats.org/officeDocument/2006/relationships/oleObject" Target="../embeddings/oleObject24.bin"/><Relationship Id="rId34" Type="http://schemas.openxmlformats.org/officeDocument/2006/relationships/image" Target="../media/image32.wmf"/><Relationship Id="rId7" Type="http://schemas.openxmlformats.org/officeDocument/2006/relationships/oleObject" Target="../embeddings/oleObject17.bin"/><Relationship Id="rId12" Type="http://schemas.openxmlformats.org/officeDocument/2006/relationships/image" Target="../media/image21.wmf"/><Relationship Id="rId17" Type="http://schemas.openxmlformats.org/officeDocument/2006/relationships/oleObject" Target="../embeddings/oleObject22.bin"/><Relationship Id="rId25" Type="http://schemas.openxmlformats.org/officeDocument/2006/relationships/oleObject" Target="../embeddings/oleObject26.bin"/><Relationship Id="rId33"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23.wmf"/><Relationship Id="rId20" Type="http://schemas.openxmlformats.org/officeDocument/2006/relationships/image" Target="../media/image25.wmf"/><Relationship Id="rId29" Type="http://schemas.openxmlformats.org/officeDocument/2006/relationships/oleObject" Target="../embeddings/oleObject28.bin"/><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19.bin"/><Relationship Id="rId24" Type="http://schemas.openxmlformats.org/officeDocument/2006/relationships/image" Target="../media/image27.wmf"/><Relationship Id="rId32" Type="http://schemas.openxmlformats.org/officeDocument/2006/relationships/image" Target="../media/image31.wmf"/><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28" Type="http://schemas.openxmlformats.org/officeDocument/2006/relationships/image" Target="../media/image29.wmf"/><Relationship Id="rId10" Type="http://schemas.openxmlformats.org/officeDocument/2006/relationships/image" Target="../media/image20.wmf"/><Relationship Id="rId19" Type="http://schemas.openxmlformats.org/officeDocument/2006/relationships/oleObject" Target="../embeddings/oleObject23.bin"/><Relationship Id="rId31" Type="http://schemas.openxmlformats.org/officeDocument/2006/relationships/oleObject" Target="../embeddings/oleObject29.bin"/><Relationship Id="rId4" Type="http://schemas.openxmlformats.org/officeDocument/2006/relationships/image" Target="../media/image17.wmf"/><Relationship Id="rId9" Type="http://schemas.openxmlformats.org/officeDocument/2006/relationships/oleObject" Target="../embeddings/oleObject18.bin"/><Relationship Id="rId14" Type="http://schemas.openxmlformats.org/officeDocument/2006/relationships/image" Target="../media/image22.wmf"/><Relationship Id="rId22" Type="http://schemas.openxmlformats.org/officeDocument/2006/relationships/image" Target="../media/image26.wmf"/><Relationship Id="rId27" Type="http://schemas.openxmlformats.org/officeDocument/2006/relationships/oleObject" Target="../embeddings/oleObject27.bin"/><Relationship Id="rId30" Type="http://schemas.openxmlformats.org/officeDocument/2006/relationships/image" Target="../media/image3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5" name="标题 1"/>
          <p:cNvSpPr>
            <a:spLocks noGrp="1"/>
          </p:cNvSpPr>
          <p:nvPr>
            <p:ph type="ctrTitle"/>
          </p:nvPr>
        </p:nvSpPr>
        <p:spPr>
          <a:xfrm>
            <a:off x="323528" y="2276872"/>
            <a:ext cx="7772400"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JSP</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827584"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模版元素</a:t>
            </a:r>
            <a:r>
              <a:rPr lang="zh-CN" altLang="en-US" dirty="0">
                <a:latin typeface="Arial Unicode MS" pitchFamily="34" charset="-122"/>
                <a:ea typeface="Arial Unicode MS" pitchFamily="34" charset="-122"/>
                <a:cs typeface="Arial Unicode MS" pitchFamily="34" charset="-122"/>
              </a:rPr>
              <a:t> </a:t>
            </a:r>
          </a:p>
        </p:txBody>
      </p:sp>
      <p:sp>
        <p:nvSpPr>
          <p:cNvPr id="808963" name="Rectangle 3"/>
          <p:cNvSpPr>
            <a:spLocks noGrp="1" noChangeArrowheads="1"/>
          </p:cNvSpPr>
          <p:nvPr>
            <p:ph type="body" idx="1"/>
          </p:nvPr>
        </p:nvSpPr>
        <p:spPr>
          <a:xfrm>
            <a:off x="395536" y="1862494"/>
            <a:ext cx="8352928" cy="2214578"/>
          </a:xfrm>
        </p:spPr>
        <p:txBody>
          <a:bodyPr/>
          <a:lstStyle/>
          <a:p>
            <a:pPr>
              <a:spcAft>
                <a:spcPct val="20000"/>
              </a:spcAft>
            </a:pP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页面中的静态</a:t>
            </a:r>
            <a:r>
              <a:rPr lang="en-US" altLang="zh-CN" sz="2400" dirty="0">
                <a:latin typeface="Arial Unicode MS" pitchFamily="34" charset="-122"/>
                <a:ea typeface="Arial Unicode MS" pitchFamily="34" charset="-122"/>
                <a:cs typeface="Arial Unicode MS" pitchFamily="34" charset="-122"/>
              </a:rPr>
              <a:t>HTML</a:t>
            </a:r>
            <a:r>
              <a:rPr lang="zh-CN" altLang="en-US" sz="2400" dirty="0">
                <a:latin typeface="Arial Unicode MS" pitchFamily="34" charset="-122"/>
                <a:ea typeface="Arial Unicode MS" pitchFamily="34" charset="-122"/>
                <a:cs typeface="Arial Unicode MS" pitchFamily="34" charset="-122"/>
              </a:rPr>
              <a:t>内容称之为</a:t>
            </a: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模版元素，在静态的</a:t>
            </a:r>
            <a:r>
              <a:rPr lang="en-US" altLang="zh-CN" sz="2400" dirty="0">
                <a:latin typeface="Arial Unicode MS" pitchFamily="34" charset="-122"/>
                <a:ea typeface="Arial Unicode MS" pitchFamily="34" charset="-122"/>
                <a:cs typeface="Arial Unicode MS" pitchFamily="34" charset="-122"/>
              </a:rPr>
              <a:t>HTML</a:t>
            </a:r>
            <a:r>
              <a:rPr lang="zh-CN" altLang="en-US" sz="2400" dirty="0">
                <a:latin typeface="Arial Unicode MS" pitchFamily="34" charset="-122"/>
                <a:ea typeface="Arial Unicode MS" pitchFamily="34" charset="-122"/>
                <a:cs typeface="Arial Unicode MS" pitchFamily="34" charset="-122"/>
              </a:rPr>
              <a:t>内容之中可以嵌套</a:t>
            </a: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的其他各种元素来产生动态内容和执行业务逻辑。 </a:t>
            </a:r>
          </a:p>
          <a:p>
            <a:pPr>
              <a:spcAft>
                <a:spcPct val="20000"/>
              </a:spcAft>
            </a:pP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模版元素定义了网页的基本骨架，即定义了页面的结构和外观。</a:t>
            </a:r>
          </a:p>
        </p:txBody>
      </p:sp>
    </p:spTree>
    <p:extLst>
      <p:ext uri="{BB962C8B-B14F-4D97-AF65-F5344CB8AC3E}">
        <p14:creationId xmlns:p14="http://schemas.microsoft.com/office/powerpoint/2010/main" val="806132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anim calcmode="lin" valueType="num">
                                      <p:cBhvr additive="base">
                                        <p:cTn id="7" dur="500" fill="hold"/>
                                        <p:tgtEl>
                                          <p:spTgt spid="8089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8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08963">
                                            <p:txEl>
                                              <p:pRg st="1" end="1"/>
                                            </p:txEl>
                                          </p:spTgt>
                                        </p:tgtEl>
                                        <p:attrNameLst>
                                          <p:attrName>style.visibility</p:attrName>
                                        </p:attrNameLst>
                                      </p:cBhvr>
                                      <p:to>
                                        <p:strVal val="visible"/>
                                      </p:to>
                                    </p:set>
                                    <p:anim calcmode="lin" valueType="num">
                                      <p:cBhvr additive="base">
                                        <p:cTn id="13" dur="500" fill="hold"/>
                                        <p:tgtEl>
                                          <p:spTgt spid="80896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89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395536" y="723490"/>
            <a:ext cx="8229600" cy="857256"/>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表达式</a:t>
            </a:r>
            <a:r>
              <a:rPr lang="zh-CN" altLang="en-US" dirty="0">
                <a:latin typeface="Arial Unicode MS" pitchFamily="34" charset="-122"/>
                <a:ea typeface="Arial Unicode MS" pitchFamily="34" charset="-122"/>
                <a:cs typeface="Arial Unicode MS" pitchFamily="34" charset="-122"/>
              </a:rPr>
              <a:t> </a:t>
            </a:r>
          </a:p>
        </p:txBody>
      </p:sp>
      <p:sp>
        <p:nvSpPr>
          <p:cNvPr id="811011" name="Rectangle 3"/>
          <p:cNvSpPr>
            <a:spLocks noGrp="1" noChangeArrowheads="1"/>
          </p:cNvSpPr>
          <p:nvPr>
            <p:ph type="body" idx="1"/>
          </p:nvPr>
        </p:nvSpPr>
        <p:spPr>
          <a:xfrm>
            <a:off x="499464" y="1736148"/>
            <a:ext cx="8321008" cy="4429156"/>
          </a:xfrm>
        </p:spPr>
        <p:txBody>
          <a:bodyPr>
            <a:noAutofit/>
          </a:bodyPr>
          <a:lstStyle/>
          <a:p>
            <a:pPr>
              <a:spcAft>
                <a:spcPct val="20000"/>
              </a:spcAft>
            </a:pP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表达式（</a:t>
            </a:r>
            <a:r>
              <a:rPr lang="en-US" altLang="zh-CN" sz="2400" dirty="0">
                <a:latin typeface="Arial Unicode MS" pitchFamily="34" charset="-122"/>
                <a:ea typeface="Arial Unicode MS" pitchFamily="34" charset="-122"/>
                <a:cs typeface="Arial Unicode MS" pitchFamily="34" charset="-122"/>
              </a:rPr>
              <a:t>expression</a:t>
            </a:r>
            <a:r>
              <a:rPr lang="zh-CN" altLang="en-US" sz="2400" dirty="0">
                <a:latin typeface="Arial Unicode MS" pitchFamily="34" charset="-122"/>
                <a:ea typeface="Arial Unicode MS" pitchFamily="34" charset="-122"/>
                <a:cs typeface="Arial Unicode MS" pitchFamily="34" charset="-122"/>
              </a:rPr>
              <a:t>）提供了将一个</a:t>
            </a:r>
            <a:r>
              <a:rPr lang="en-US" altLang="zh-CN" sz="2400" dirty="0">
                <a:latin typeface="Arial Unicode MS" pitchFamily="34" charset="-122"/>
                <a:ea typeface="Arial Unicode MS" pitchFamily="34" charset="-122"/>
                <a:cs typeface="Arial Unicode MS" pitchFamily="34" charset="-122"/>
              </a:rPr>
              <a:t>java</a:t>
            </a:r>
            <a:r>
              <a:rPr lang="zh-CN" altLang="en-US" sz="2400" dirty="0">
                <a:latin typeface="Arial Unicode MS" pitchFamily="34" charset="-122"/>
                <a:ea typeface="Arial Unicode MS" pitchFamily="34" charset="-122"/>
                <a:cs typeface="Arial Unicode MS" pitchFamily="34" charset="-122"/>
              </a:rPr>
              <a:t>变量或表达式的计算结果输出到客户端的简化方式，它将要输出的变量或表达式直接封装在</a:t>
            </a:r>
            <a:r>
              <a:rPr lang="en-US" altLang="zh-CN" sz="2400" dirty="0">
                <a:latin typeface="Arial Unicode MS" pitchFamily="34" charset="-122"/>
                <a:ea typeface="Arial Unicode MS" pitchFamily="34" charset="-122"/>
                <a:cs typeface="Arial Unicode MS" pitchFamily="34" charset="-122"/>
              </a:rPr>
              <a:t>&lt;%=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%&gt;</a:t>
            </a:r>
            <a:r>
              <a:rPr lang="zh-CN" altLang="en-US" sz="2400" dirty="0">
                <a:latin typeface="Arial Unicode MS" pitchFamily="34" charset="-122"/>
                <a:ea typeface="Arial Unicode MS" pitchFamily="34" charset="-122"/>
                <a:cs typeface="Arial Unicode MS" pitchFamily="34" charset="-122"/>
              </a:rPr>
              <a:t>之中。</a:t>
            </a:r>
          </a:p>
          <a:p>
            <a:pPr>
              <a:spcAft>
                <a:spcPct val="20000"/>
              </a:spcAft>
              <a:buFont typeface="Wingdings" pitchFamily="2" charset="2"/>
              <a:buNone/>
            </a:pPr>
            <a:r>
              <a:rPr lang="zh-CN" altLang="en-US" sz="2400"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举例：</a:t>
            </a:r>
            <a:r>
              <a:rPr lang="en-US" altLang="zh-CN" sz="2400" dirty="0">
                <a:latin typeface="Arial Unicode MS" pitchFamily="34" charset="-122"/>
                <a:ea typeface="Arial Unicode MS" pitchFamily="34" charset="-122"/>
                <a:cs typeface="Arial Unicode MS" pitchFamily="34" charset="-122"/>
              </a:rPr>
              <a:t>Current time: &lt;%= new </a:t>
            </a:r>
            <a:r>
              <a:rPr lang="en-US" altLang="zh-CN" sz="2400" dirty="0" err="1">
                <a:latin typeface="Arial Unicode MS" pitchFamily="34" charset="-122"/>
                <a:ea typeface="Arial Unicode MS" pitchFamily="34" charset="-122"/>
                <a:cs typeface="Arial Unicode MS" pitchFamily="34" charset="-122"/>
              </a:rPr>
              <a:t>java.util.Date</a:t>
            </a:r>
            <a:r>
              <a:rPr lang="en-US" altLang="zh-CN" sz="2400" dirty="0">
                <a:latin typeface="Arial Unicode MS" pitchFamily="34" charset="-122"/>
                <a:ea typeface="Arial Unicode MS" pitchFamily="34" charset="-122"/>
                <a:cs typeface="Arial Unicode MS" pitchFamily="34" charset="-122"/>
              </a:rPr>
              <a:t>() %&gt; </a:t>
            </a:r>
          </a:p>
          <a:p>
            <a:pPr>
              <a:spcAft>
                <a:spcPct val="20000"/>
              </a:spcAft>
            </a:pP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表达式中的变量或表达式的计算结果将被转换成一个字符串，然后被插入进整个</a:t>
            </a: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页面输出结果的相应位置处。</a:t>
            </a:r>
          </a:p>
          <a:p>
            <a:pPr>
              <a:spcAft>
                <a:spcPct val="20000"/>
              </a:spcAft>
            </a:pP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表达式中的变量或表达式后面</a:t>
            </a:r>
            <a:r>
              <a:rPr lang="zh-CN" altLang="en-US" sz="2400" b="1" dirty="0">
                <a:solidFill>
                  <a:srgbClr val="FF0000"/>
                </a:solidFill>
                <a:latin typeface="Arial Unicode MS" pitchFamily="34" charset="-122"/>
                <a:ea typeface="Arial Unicode MS" pitchFamily="34" charset="-122"/>
                <a:cs typeface="Arial Unicode MS" pitchFamily="34" charset="-122"/>
              </a:rPr>
              <a:t>不能有分号（</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zh-CN" altLang="en-US" sz="2400" b="1" dirty="0">
                <a:solidFill>
                  <a:srgbClr val="FF0000"/>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表达式被翻译成</a:t>
            </a:r>
            <a:r>
              <a:rPr lang="en-US" altLang="zh-CN" sz="2400" dirty="0" err="1">
                <a:latin typeface="Arial Unicode MS" pitchFamily="34" charset="-122"/>
                <a:ea typeface="Arial Unicode MS" pitchFamily="34" charset="-122"/>
                <a:cs typeface="Arial Unicode MS" pitchFamily="34" charset="-122"/>
              </a:rPr>
              <a:t>Servlet</a:t>
            </a:r>
            <a:r>
              <a:rPr lang="zh-CN" altLang="en-US" sz="2400" dirty="0">
                <a:latin typeface="Arial Unicode MS" pitchFamily="34" charset="-122"/>
                <a:ea typeface="Arial Unicode MS" pitchFamily="34" charset="-122"/>
                <a:cs typeface="Arial Unicode MS" pitchFamily="34" charset="-122"/>
              </a:rPr>
              <a:t>程序中的一条</a:t>
            </a:r>
            <a:r>
              <a:rPr lang="en-US" altLang="zh-CN" sz="2400" dirty="0" err="1">
                <a:latin typeface="Arial Unicode MS" pitchFamily="34" charset="-122"/>
                <a:ea typeface="Arial Unicode MS" pitchFamily="34" charset="-122"/>
                <a:cs typeface="Arial Unicode MS" pitchFamily="34" charset="-122"/>
              </a:rPr>
              <a:t>out.print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语句。</a:t>
            </a:r>
          </a:p>
        </p:txBody>
      </p:sp>
    </p:spTree>
    <p:extLst>
      <p:ext uri="{BB962C8B-B14F-4D97-AF65-F5344CB8AC3E}">
        <p14:creationId xmlns:p14="http://schemas.microsoft.com/office/powerpoint/2010/main" val="1961168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1011">
                                            <p:txEl>
                                              <p:pRg st="0" end="0"/>
                                            </p:txEl>
                                          </p:spTgt>
                                        </p:tgtEl>
                                        <p:attrNameLst>
                                          <p:attrName>style.visibility</p:attrName>
                                        </p:attrNameLst>
                                      </p:cBhvr>
                                      <p:to>
                                        <p:strVal val="visible"/>
                                      </p:to>
                                    </p:set>
                                    <p:anim calcmode="lin" valueType="num">
                                      <p:cBhvr additive="base">
                                        <p:cTn id="7" dur="500" fill="hold"/>
                                        <p:tgtEl>
                                          <p:spTgt spid="811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1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1011">
                                            <p:txEl>
                                              <p:pRg st="1" end="1"/>
                                            </p:txEl>
                                          </p:spTgt>
                                        </p:tgtEl>
                                        <p:attrNameLst>
                                          <p:attrName>style.visibility</p:attrName>
                                        </p:attrNameLst>
                                      </p:cBhvr>
                                      <p:to>
                                        <p:strVal val="visible"/>
                                      </p:to>
                                    </p:set>
                                    <p:anim calcmode="lin" valueType="num">
                                      <p:cBhvr additive="base">
                                        <p:cTn id="13" dur="500" fill="hold"/>
                                        <p:tgtEl>
                                          <p:spTgt spid="8110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1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11011">
                                            <p:txEl>
                                              <p:pRg st="2" end="2"/>
                                            </p:txEl>
                                          </p:spTgt>
                                        </p:tgtEl>
                                        <p:attrNameLst>
                                          <p:attrName>style.visibility</p:attrName>
                                        </p:attrNameLst>
                                      </p:cBhvr>
                                      <p:to>
                                        <p:strVal val="visible"/>
                                      </p:to>
                                    </p:set>
                                    <p:anim calcmode="lin" valueType="num">
                                      <p:cBhvr additive="base">
                                        <p:cTn id="19" dur="500" fill="hold"/>
                                        <p:tgtEl>
                                          <p:spTgt spid="8110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1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11011">
                                            <p:txEl>
                                              <p:pRg st="3" end="3"/>
                                            </p:txEl>
                                          </p:spTgt>
                                        </p:tgtEl>
                                        <p:attrNameLst>
                                          <p:attrName>style.visibility</p:attrName>
                                        </p:attrNameLst>
                                      </p:cBhvr>
                                      <p:to>
                                        <p:strVal val="visible"/>
                                      </p:to>
                                    </p:set>
                                    <p:anim calcmode="lin" valueType="num">
                                      <p:cBhvr additive="base">
                                        <p:cTn id="25" dur="500" fill="hold"/>
                                        <p:tgtEl>
                                          <p:spTgt spid="8110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10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1115616" y="476969"/>
            <a:ext cx="7696200" cy="1439863"/>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脚本片断（</a:t>
            </a:r>
            <a:r>
              <a:rPr lang="en-US" altLang="zh-CN" b="1" dirty="0">
                <a:latin typeface="Arial Unicode MS" pitchFamily="34" charset="-122"/>
                <a:ea typeface="Arial Unicode MS" pitchFamily="34" charset="-122"/>
                <a:cs typeface="Arial Unicode MS" pitchFamily="34" charset="-122"/>
              </a:rPr>
              <a:t>1</a:t>
            </a:r>
            <a:r>
              <a:rPr lang="zh-CN" altLang="en-US" b="1"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 </a:t>
            </a:r>
          </a:p>
        </p:txBody>
      </p:sp>
      <p:sp>
        <p:nvSpPr>
          <p:cNvPr id="813059" name="Rectangle 3"/>
          <p:cNvSpPr>
            <a:spLocks noGrp="1" noChangeArrowheads="1"/>
          </p:cNvSpPr>
          <p:nvPr>
            <p:ph type="body" sz="half" idx="1"/>
          </p:nvPr>
        </p:nvSpPr>
        <p:spPr>
          <a:xfrm>
            <a:off x="395536" y="1668700"/>
            <a:ext cx="8424936" cy="5000660"/>
          </a:xfrm>
        </p:spPr>
        <p:txBody>
          <a:bodyPr>
            <a:noAutofit/>
          </a:bodyPr>
          <a:lstStyle/>
          <a:p>
            <a:pPr marL="355600" indent="-355600">
              <a:lnSpc>
                <a:spcPct val="90000"/>
              </a:lnSpc>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脚本片断（</a:t>
            </a:r>
            <a:r>
              <a:rPr lang="en-US" altLang="zh-CN" sz="2000" dirty="0" err="1">
                <a:latin typeface="Arial Unicode MS" pitchFamily="34" charset="-122"/>
                <a:ea typeface="Arial Unicode MS" pitchFamily="34" charset="-122"/>
                <a:cs typeface="Arial Unicode MS" pitchFamily="34" charset="-122"/>
              </a:rPr>
              <a:t>scriptlet</a:t>
            </a:r>
            <a:r>
              <a:rPr lang="zh-CN" altLang="en-US" sz="2000" dirty="0">
                <a:latin typeface="Arial Unicode MS" pitchFamily="34" charset="-122"/>
                <a:ea typeface="Arial Unicode MS" pitchFamily="34" charset="-122"/>
                <a:cs typeface="Arial Unicode MS" pitchFamily="34" charset="-122"/>
              </a:rPr>
              <a:t>）是指嵌套在</a:t>
            </a:r>
            <a:r>
              <a:rPr lang="en-US" altLang="zh-CN" sz="2000" dirty="0">
                <a:latin typeface="Arial Unicode MS" pitchFamily="34" charset="-122"/>
                <a:ea typeface="Arial Unicode MS" pitchFamily="34" charset="-122"/>
                <a:cs typeface="Arial Unicode MS" pitchFamily="34" charset="-122"/>
              </a:rPr>
              <a:t>&lt;%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%&gt;</a:t>
            </a:r>
            <a:r>
              <a:rPr lang="zh-CN" altLang="en-US" sz="2000" dirty="0">
                <a:latin typeface="Arial Unicode MS" pitchFamily="34" charset="-122"/>
                <a:ea typeface="Arial Unicode MS" pitchFamily="34" charset="-122"/>
                <a:cs typeface="Arial Unicode MS" pitchFamily="34" charset="-122"/>
              </a:rPr>
              <a:t>之中的一条或多条</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程序代码。 </a:t>
            </a:r>
          </a:p>
          <a:p>
            <a:pPr marL="355600" indent="-355600">
              <a:lnSpc>
                <a:spcPct val="90000"/>
              </a:lnSpc>
              <a:spcAft>
                <a:spcPct val="20000"/>
              </a:spcAft>
            </a:pPr>
            <a:r>
              <a:rPr lang="zh-CN" altLang="en-US" sz="2000" dirty="0">
                <a:latin typeface="Arial Unicode MS" pitchFamily="34" charset="-122"/>
                <a:ea typeface="Arial Unicode MS" pitchFamily="34" charset="-122"/>
                <a:cs typeface="Arial Unicode MS" pitchFamily="34" charset="-122"/>
              </a:rPr>
              <a:t>在</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脚本片断中，可以定义变量、执行基本的程序运算、调用其他</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类、访问数据库、访问文件系统等普通</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程序所能实现的功能。 </a:t>
            </a:r>
          </a:p>
          <a:p>
            <a:pPr marL="355600" indent="-355600">
              <a:lnSpc>
                <a:spcPct val="90000"/>
              </a:lnSpc>
              <a:spcAft>
                <a:spcPct val="20000"/>
              </a:spcAft>
            </a:pPr>
            <a:r>
              <a:rPr lang="zh-CN" altLang="en-US" sz="2000" dirty="0">
                <a:latin typeface="Arial Unicode MS" pitchFamily="34" charset="-122"/>
                <a:ea typeface="Arial Unicode MS" pitchFamily="34" charset="-122"/>
                <a:cs typeface="Arial Unicode MS" pitchFamily="34" charset="-122"/>
              </a:rPr>
              <a:t>在</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脚本片断可以直接使用</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提供的隐式对象来完成</a:t>
            </a: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应用程序特有的功能。</a:t>
            </a:r>
          </a:p>
          <a:p>
            <a:pPr marL="355600" indent="-355600">
              <a:lnSpc>
                <a:spcPct val="90000"/>
              </a:lnSpc>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脚本片断中的</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代码</a:t>
            </a:r>
            <a:r>
              <a:rPr lang="zh-CN" altLang="en-US" sz="2000" b="1" dirty="0">
                <a:solidFill>
                  <a:srgbClr val="FF0000"/>
                </a:solidFill>
                <a:latin typeface="Arial Unicode MS" pitchFamily="34" charset="-122"/>
                <a:ea typeface="Arial Unicode MS" pitchFamily="34" charset="-122"/>
                <a:cs typeface="Arial Unicode MS" pitchFamily="34" charset="-122"/>
              </a:rPr>
              <a:t>将被原封不动地搬移进由</a:t>
            </a:r>
            <a:r>
              <a:rPr lang="en-US" altLang="zh-CN" sz="2000" b="1" dirty="0">
                <a:solidFill>
                  <a:srgbClr val="FF0000"/>
                </a:solidFill>
                <a:latin typeface="Arial Unicode MS" pitchFamily="34" charset="-122"/>
                <a:ea typeface="Arial Unicode MS" pitchFamily="34" charset="-122"/>
                <a:cs typeface="Arial Unicode MS" pitchFamily="34" charset="-122"/>
              </a:rPr>
              <a:t>JSP</a:t>
            </a:r>
            <a:r>
              <a:rPr lang="zh-CN" altLang="en-US" sz="2000" b="1" dirty="0">
                <a:solidFill>
                  <a:srgbClr val="FF0000"/>
                </a:solidFill>
                <a:latin typeface="Arial Unicode MS" pitchFamily="34" charset="-122"/>
                <a:ea typeface="Arial Unicode MS" pitchFamily="34" charset="-122"/>
                <a:cs typeface="Arial Unicode MS" pitchFamily="34" charset="-122"/>
              </a:rPr>
              <a:t>页面所翻译成的</a:t>
            </a:r>
            <a:r>
              <a:rPr lang="en-US" altLang="zh-CN" sz="2000" b="1" dirty="0" err="1">
                <a:solidFill>
                  <a:srgbClr val="FF0000"/>
                </a:solidFill>
                <a:latin typeface="Arial Unicode MS" pitchFamily="34" charset="-122"/>
                <a:ea typeface="Arial Unicode MS" pitchFamily="34" charset="-122"/>
                <a:cs typeface="Arial Unicode MS" pitchFamily="34" charset="-122"/>
              </a:rPr>
              <a:t>Servlet</a:t>
            </a:r>
            <a:r>
              <a:rPr lang="zh-CN" altLang="en-US" sz="2000" b="1" dirty="0">
                <a:solidFill>
                  <a:srgbClr val="FF0000"/>
                </a:solidFill>
                <a:latin typeface="Arial Unicode MS" pitchFamily="34" charset="-122"/>
                <a:ea typeface="Arial Unicode MS" pitchFamily="34" charset="-122"/>
                <a:cs typeface="Arial Unicode MS" pitchFamily="34" charset="-122"/>
              </a:rPr>
              <a:t>的</a:t>
            </a:r>
            <a:r>
              <a:rPr lang="en-US" altLang="zh-CN" sz="2000" b="1" dirty="0">
                <a:solidFill>
                  <a:srgbClr val="FF0000"/>
                </a:solidFill>
                <a:latin typeface="Arial Unicode MS" pitchFamily="34" charset="-122"/>
                <a:ea typeface="Arial Unicode MS" pitchFamily="34" charset="-122"/>
                <a:cs typeface="Arial Unicode MS" pitchFamily="34" charset="-122"/>
              </a:rPr>
              <a:t>_</a:t>
            </a:r>
            <a:r>
              <a:rPr lang="en-US" altLang="zh-CN" sz="2000" b="1" dirty="0" err="1">
                <a:solidFill>
                  <a:srgbClr val="FF0000"/>
                </a:solidFill>
                <a:latin typeface="Arial Unicode MS" pitchFamily="34" charset="-122"/>
                <a:ea typeface="Arial Unicode MS" pitchFamily="34" charset="-122"/>
                <a:cs typeface="Arial Unicode MS" pitchFamily="34" charset="-122"/>
              </a:rPr>
              <a:t>jspService</a:t>
            </a:r>
            <a:r>
              <a:rPr lang="zh-CN" altLang="en-US" sz="2000" b="1" dirty="0">
                <a:solidFill>
                  <a:srgbClr val="FF0000"/>
                </a:solidFill>
                <a:latin typeface="Arial Unicode MS" pitchFamily="34" charset="-122"/>
                <a:ea typeface="Arial Unicode MS" pitchFamily="34" charset="-122"/>
                <a:cs typeface="Arial Unicode MS" pitchFamily="34" charset="-122"/>
              </a:rPr>
              <a:t>方法中</a:t>
            </a:r>
            <a:r>
              <a:rPr lang="zh-CN" altLang="en-US" sz="2000" dirty="0">
                <a:latin typeface="Arial Unicode MS" pitchFamily="34" charset="-122"/>
                <a:ea typeface="Arial Unicode MS" pitchFamily="34" charset="-122"/>
                <a:cs typeface="Arial Unicode MS" pitchFamily="34" charset="-122"/>
              </a:rPr>
              <a:t>，所以，</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脚本片断之中只能是符合</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语法要求的程序代码，除此之外的任何文本、</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标记、其他</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元素都必须在脚本片断之外编写。 </a:t>
            </a:r>
          </a:p>
          <a:p>
            <a:pPr marL="355600" indent="-355600">
              <a:lnSpc>
                <a:spcPct val="90000"/>
              </a:lnSpc>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脚本片断中的</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代码必须严格遵循</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语法，例如，每条命令执行语句后面必须用分号（</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）结束。 </a:t>
            </a:r>
          </a:p>
          <a:p>
            <a:pPr marL="355600" indent="-355600">
              <a:lnSpc>
                <a:spcPct val="90000"/>
              </a:lnSpc>
              <a:spcAft>
                <a:spcPct val="20000"/>
              </a:spcAft>
            </a:pPr>
            <a:r>
              <a:rPr lang="zh-CN" altLang="en-US" sz="2000" dirty="0">
                <a:latin typeface="Arial Unicode MS" pitchFamily="34" charset="-122"/>
                <a:ea typeface="Arial Unicode MS" pitchFamily="34" charset="-122"/>
                <a:cs typeface="Arial Unicode MS" pitchFamily="34" charset="-122"/>
              </a:rPr>
              <a:t>在一个</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页面中可以有多个脚本片断（每个脚本片断代码嵌套在各自独立的一对</a:t>
            </a:r>
            <a:r>
              <a:rPr lang="en-US" altLang="zh-CN" sz="2000" dirty="0">
                <a:latin typeface="Arial Unicode MS" pitchFamily="34" charset="-122"/>
                <a:ea typeface="Arial Unicode MS" pitchFamily="34" charset="-122"/>
                <a:cs typeface="Arial Unicode MS" pitchFamily="34" charset="-122"/>
              </a:rPr>
              <a:t>&lt;%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%&gt;</a:t>
            </a:r>
            <a:r>
              <a:rPr lang="zh-CN" altLang="en-US" sz="2000" dirty="0">
                <a:latin typeface="Arial Unicode MS" pitchFamily="34" charset="-122"/>
                <a:ea typeface="Arial Unicode MS" pitchFamily="34" charset="-122"/>
                <a:cs typeface="Arial Unicode MS" pitchFamily="34" charset="-122"/>
              </a:rPr>
              <a:t>之间），在两个或多个脚本片断之间可以嵌入文本、</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标记和其他</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元素。</a:t>
            </a:r>
          </a:p>
        </p:txBody>
      </p:sp>
    </p:spTree>
    <p:extLst>
      <p:ext uri="{BB962C8B-B14F-4D97-AF65-F5344CB8AC3E}">
        <p14:creationId xmlns:p14="http://schemas.microsoft.com/office/powerpoint/2010/main" val="10918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3059">
                                            <p:txEl>
                                              <p:pRg st="0" end="0"/>
                                            </p:txEl>
                                          </p:spTgt>
                                        </p:tgtEl>
                                        <p:attrNameLst>
                                          <p:attrName>style.visibility</p:attrName>
                                        </p:attrNameLst>
                                      </p:cBhvr>
                                      <p:to>
                                        <p:strVal val="visible"/>
                                      </p:to>
                                    </p:set>
                                    <p:anim calcmode="lin" valueType="num">
                                      <p:cBhvr additive="base">
                                        <p:cTn id="7" dur="500" fill="hold"/>
                                        <p:tgtEl>
                                          <p:spTgt spid="8130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3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3059">
                                            <p:txEl>
                                              <p:pRg st="1" end="1"/>
                                            </p:txEl>
                                          </p:spTgt>
                                        </p:tgtEl>
                                        <p:attrNameLst>
                                          <p:attrName>style.visibility</p:attrName>
                                        </p:attrNameLst>
                                      </p:cBhvr>
                                      <p:to>
                                        <p:strVal val="visible"/>
                                      </p:to>
                                    </p:set>
                                    <p:anim calcmode="lin" valueType="num">
                                      <p:cBhvr additive="base">
                                        <p:cTn id="13" dur="500" fill="hold"/>
                                        <p:tgtEl>
                                          <p:spTgt spid="8130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3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13059">
                                            <p:txEl>
                                              <p:pRg st="2" end="2"/>
                                            </p:txEl>
                                          </p:spTgt>
                                        </p:tgtEl>
                                        <p:attrNameLst>
                                          <p:attrName>style.visibility</p:attrName>
                                        </p:attrNameLst>
                                      </p:cBhvr>
                                      <p:to>
                                        <p:strVal val="visible"/>
                                      </p:to>
                                    </p:set>
                                    <p:anim calcmode="lin" valueType="num">
                                      <p:cBhvr additive="base">
                                        <p:cTn id="19" dur="500" fill="hold"/>
                                        <p:tgtEl>
                                          <p:spTgt spid="8130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3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13059">
                                            <p:txEl>
                                              <p:pRg st="3" end="3"/>
                                            </p:txEl>
                                          </p:spTgt>
                                        </p:tgtEl>
                                        <p:attrNameLst>
                                          <p:attrName>style.visibility</p:attrName>
                                        </p:attrNameLst>
                                      </p:cBhvr>
                                      <p:to>
                                        <p:strVal val="visible"/>
                                      </p:to>
                                    </p:set>
                                    <p:anim calcmode="lin" valueType="num">
                                      <p:cBhvr additive="base">
                                        <p:cTn id="25" dur="500" fill="hold"/>
                                        <p:tgtEl>
                                          <p:spTgt spid="81305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3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13059">
                                            <p:txEl>
                                              <p:pRg st="4" end="4"/>
                                            </p:txEl>
                                          </p:spTgt>
                                        </p:tgtEl>
                                        <p:attrNameLst>
                                          <p:attrName>style.visibility</p:attrName>
                                        </p:attrNameLst>
                                      </p:cBhvr>
                                      <p:to>
                                        <p:strVal val="visible"/>
                                      </p:to>
                                    </p:set>
                                    <p:anim calcmode="lin" valueType="num">
                                      <p:cBhvr additive="base">
                                        <p:cTn id="31" dur="500" fill="hold"/>
                                        <p:tgtEl>
                                          <p:spTgt spid="81305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3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13059">
                                            <p:txEl>
                                              <p:pRg st="5" end="5"/>
                                            </p:txEl>
                                          </p:spTgt>
                                        </p:tgtEl>
                                        <p:attrNameLst>
                                          <p:attrName>style.visibility</p:attrName>
                                        </p:attrNameLst>
                                      </p:cBhvr>
                                      <p:to>
                                        <p:strVal val="visible"/>
                                      </p:to>
                                    </p:set>
                                    <p:anim calcmode="lin" valueType="num">
                                      <p:cBhvr additive="base">
                                        <p:cTn id="37" dur="500" fill="hold"/>
                                        <p:tgtEl>
                                          <p:spTgt spid="81305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30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827584" y="476969"/>
            <a:ext cx="7696200" cy="1439863"/>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脚本片断（</a:t>
            </a:r>
            <a:r>
              <a:rPr lang="en-US" altLang="zh-CN" b="1" dirty="0">
                <a:latin typeface="Arial Unicode MS" pitchFamily="34" charset="-122"/>
                <a:ea typeface="Arial Unicode MS" pitchFamily="34" charset="-122"/>
                <a:cs typeface="Arial Unicode MS" pitchFamily="34" charset="-122"/>
              </a:rPr>
              <a:t>2</a:t>
            </a:r>
            <a:r>
              <a:rPr lang="zh-CN" altLang="en-US" b="1"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 </a:t>
            </a:r>
          </a:p>
        </p:txBody>
      </p:sp>
      <p:sp>
        <p:nvSpPr>
          <p:cNvPr id="814083" name="Rectangle 3"/>
          <p:cNvSpPr>
            <a:spLocks noGrp="1" noChangeArrowheads="1"/>
          </p:cNvSpPr>
          <p:nvPr>
            <p:ph type="body" sz="half" idx="1"/>
          </p:nvPr>
        </p:nvSpPr>
        <p:spPr>
          <a:xfrm>
            <a:off x="611560" y="1844129"/>
            <a:ext cx="7929618" cy="4321175"/>
          </a:xfrm>
        </p:spPr>
        <p:txBody>
          <a:bodyPr/>
          <a:lstStyle/>
          <a:p>
            <a:pPr marL="355600" indent="-355600">
              <a:lnSpc>
                <a:spcPct val="80000"/>
              </a:lnSpc>
              <a:spcAft>
                <a:spcPct val="20000"/>
              </a:spcAft>
            </a:pPr>
            <a:r>
              <a:rPr lang="zh-CN" altLang="en-US" sz="1600" dirty="0">
                <a:latin typeface="Arial Unicode MS" pitchFamily="34" charset="-122"/>
                <a:ea typeface="Arial Unicode MS" pitchFamily="34" charset="-122"/>
                <a:cs typeface="Arial Unicode MS" pitchFamily="34" charset="-122"/>
              </a:rPr>
              <a:t>在一个</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页面中</a:t>
            </a:r>
            <a:r>
              <a:rPr lang="zh-CN" altLang="en-US" sz="1600" b="1" dirty="0">
                <a:solidFill>
                  <a:srgbClr val="FF0000"/>
                </a:solidFill>
                <a:latin typeface="Arial Unicode MS" pitchFamily="34" charset="-122"/>
                <a:ea typeface="Arial Unicode MS" pitchFamily="34" charset="-122"/>
                <a:cs typeface="Arial Unicode MS" pitchFamily="34" charset="-122"/>
              </a:rPr>
              <a:t>可以有多个脚本片断</a:t>
            </a:r>
            <a:r>
              <a:rPr lang="zh-CN" altLang="en-US" sz="1600" dirty="0">
                <a:latin typeface="Arial Unicode MS" pitchFamily="34" charset="-122"/>
                <a:ea typeface="Arial Unicode MS" pitchFamily="34" charset="-122"/>
                <a:cs typeface="Arial Unicode MS" pitchFamily="34" charset="-122"/>
              </a:rPr>
              <a:t>（每个脚本片断代码嵌套在各自独立的一对</a:t>
            </a:r>
            <a:r>
              <a:rPr lang="en-US" altLang="zh-CN" sz="1600" dirty="0">
                <a:latin typeface="Arial Unicode MS" pitchFamily="34" charset="-122"/>
                <a:ea typeface="Arial Unicode MS" pitchFamily="34" charset="-122"/>
                <a:cs typeface="Arial Unicode MS" pitchFamily="34" charset="-122"/>
              </a:rPr>
              <a:t>&lt;% </a:t>
            </a:r>
            <a:r>
              <a:rPr lang="zh-CN" altLang="en-US" sz="1600" dirty="0">
                <a:latin typeface="Arial Unicode MS" pitchFamily="34" charset="-122"/>
                <a:ea typeface="Arial Unicode MS" pitchFamily="34" charset="-122"/>
                <a:cs typeface="Arial Unicode MS" pitchFamily="34" charset="-122"/>
              </a:rPr>
              <a:t>和 </a:t>
            </a:r>
            <a:r>
              <a:rPr lang="en-US" altLang="zh-CN" sz="1600" dirty="0">
                <a:latin typeface="Arial Unicode MS" pitchFamily="34" charset="-122"/>
                <a:ea typeface="Arial Unicode MS" pitchFamily="34" charset="-122"/>
                <a:cs typeface="Arial Unicode MS" pitchFamily="34" charset="-122"/>
              </a:rPr>
              <a:t>%&gt;</a:t>
            </a:r>
            <a:r>
              <a:rPr lang="zh-CN" altLang="en-US" sz="1600" dirty="0">
                <a:latin typeface="Arial Unicode MS" pitchFamily="34" charset="-122"/>
                <a:ea typeface="Arial Unicode MS" pitchFamily="34" charset="-122"/>
                <a:cs typeface="Arial Unicode MS" pitchFamily="34" charset="-122"/>
              </a:rPr>
              <a:t>之间），在两个或多个脚本片断之间可以嵌入文本、</a:t>
            </a:r>
            <a:r>
              <a:rPr lang="en-US" altLang="zh-CN" sz="1600" dirty="0">
                <a:latin typeface="Arial Unicode MS" pitchFamily="34" charset="-122"/>
                <a:ea typeface="Arial Unicode MS" pitchFamily="34" charset="-122"/>
                <a:cs typeface="Arial Unicode MS" pitchFamily="34" charset="-122"/>
              </a:rPr>
              <a:t>HTML</a:t>
            </a:r>
            <a:r>
              <a:rPr lang="zh-CN" altLang="en-US" sz="1600" dirty="0">
                <a:latin typeface="Arial Unicode MS" pitchFamily="34" charset="-122"/>
                <a:ea typeface="Arial Unicode MS" pitchFamily="34" charset="-122"/>
                <a:cs typeface="Arial Unicode MS" pitchFamily="34" charset="-122"/>
              </a:rPr>
              <a:t>标记和其他</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元素。</a:t>
            </a:r>
          </a:p>
          <a:p>
            <a:pPr marL="355600" indent="-355600">
              <a:lnSpc>
                <a:spcPct val="80000"/>
              </a:lnSpc>
              <a:spcAft>
                <a:spcPct val="20000"/>
              </a:spcAft>
              <a:buFont typeface="Wingdings" pitchFamily="2" charset="2"/>
              <a:buNone/>
            </a:pPr>
            <a:r>
              <a:rPr lang="zh-CN" altLang="en-US" sz="1600" dirty="0">
                <a:latin typeface="Arial Unicode MS" pitchFamily="34" charset="-122"/>
                <a:ea typeface="Arial Unicode MS" pitchFamily="34" charset="-122"/>
                <a:cs typeface="Arial Unicode MS" pitchFamily="34" charset="-122"/>
              </a:rPr>
              <a:t>	举例：</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&lt;%</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	</a:t>
            </a:r>
            <a:r>
              <a:rPr lang="en-US" altLang="zh-CN" sz="1400" i="1" dirty="0" err="1">
                <a:latin typeface="Arial Unicode MS" pitchFamily="34" charset="-122"/>
                <a:ea typeface="Arial Unicode MS" pitchFamily="34" charset="-122"/>
                <a:cs typeface="Arial Unicode MS" pitchFamily="34" charset="-122"/>
              </a:rPr>
              <a:t>int</a:t>
            </a:r>
            <a:r>
              <a:rPr lang="en-US" altLang="zh-CN" sz="1400" i="1" dirty="0">
                <a:latin typeface="Arial Unicode MS" pitchFamily="34" charset="-122"/>
                <a:ea typeface="Arial Unicode MS" pitchFamily="34" charset="-122"/>
                <a:cs typeface="Arial Unicode MS" pitchFamily="34" charset="-122"/>
              </a:rPr>
              <a:t> x = 3;</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%&gt;</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&lt;p&gt;</a:t>
            </a:r>
            <a:r>
              <a:rPr lang="zh-CN" altLang="en-US" sz="1400" i="1" dirty="0">
                <a:latin typeface="Arial Unicode MS" pitchFamily="34" charset="-122"/>
                <a:ea typeface="Arial Unicode MS" pitchFamily="34" charset="-122"/>
                <a:cs typeface="Arial Unicode MS" pitchFamily="34" charset="-122"/>
              </a:rPr>
              <a:t>这是一个</a:t>
            </a:r>
            <a:r>
              <a:rPr lang="en-US" altLang="zh-CN" sz="1400" i="1" dirty="0">
                <a:latin typeface="Arial Unicode MS" pitchFamily="34" charset="-122"/>
                <a:ea typeface="Arial Unicode MS" pitchFamily="34" charset="-122"/>
                <a:cs typeface="Arial Unicode MS" pitchFamily="34" charset="-122"/>
              </a:rPr>
              <a:t>HTML</a:t>
            </a:r>
            <a:r>
              <a:rPr lang="zh-CN" altLang="en-US" sz="1400" i="1" dirty="0">
                <a:latin typeface="Arial Unicode MS" pitchFamily="34" charset="-122"/>
                <a:ea typeface="Arial Unicode MS" pitchFamily="34" charset="-122"/>
                <a:cs typeface="Arial Unicode MS" pitchFamily="34" charset="-122"/>
              </a:rPr>
              <a:t>段落</a:t>
            </a:r>
            <a:r>
              <a:rPr lang="en-US" altLang="zh-CN" sz="1400" i="1" dirty="0">
                <a:latin typeface="Arial Unicode MS" pitchFamily="34" charset="-122"/>
                <a:ea typeface="Arial Unicode MS" pitchFamily="34" charset="-122"/>
                <a:cs typeface="Arial Unicode MS" pitchFamily="34" charset="-122"/>
              </a:rPr>
              <a:t>&lt;/p&gt;</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&lt;%</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	</a:t>
            </a:r>
            <a:r>
              <a:rPr lang="en-US" altLang="zh-CN" sz="1400" i="1" dirty="0" err="1">
                <a:latin typeface="Arial Unicode MS" pitchFamily="34" charset="-122"/>
                <a:ea typeface="Arial Unicode MS" pitchFamily="34" charset="-122"/>
                <a:cs typeface="Arial Unicode MS" pitchFamily="34" charset="-122"/>
              </a:rPr>
              <a:t>out.println</a:t>
            </a:r>
            <a:r>
              <a:rPr lang="en-US" altLang="zh-CN" sz="1400" i="1" dirty="0">
                <a:latin typeface="Arial Unicode MS" pitchFamily="34" charset="-122"/>
                <a:ea typeface="Arial Unicode MS" pitchFamily="34" charset="-122"/>
                <a:cs typeface="Arial Unicode MS" pitchFamily="34" charset="-122"/>
              </a:rPr>
              <a:t>(x);</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%&gt;</a:t>
            </a:r>
          </a:p>
          <a:p>
            <a:pPr marL="355600" indent="-355600">
              <a:lnSpc>
                <a:spcPct val="80000"/>
              </a:lnSpc>
              <a:spcAft>
                <a:spcPct val="20000"/>
              </a:spcAft>
            </a:pPr>
            <a:r>
              <a:rPr lang="zh-CN" altLang="en-US" sz="1600" b="1" dirty="0">
                <a:solidFill>
                  <a:srgbClr val="FF0000"/>
                </a:solidFill>
                <a:latin typeface="Arial Unicode MS" pitchFamily="34" charset="-122"/>
                <a:ea typeface="Arial Unicode MS" pitchFamily="34" charset="-122"/>
                <a:cs typeface="Arial Unicode MS" pitchFamily="34" charset="-122"/>
              </a:rPr>
              <a:t>多个脚本片断中的代码可以相互访问</a:t>
            </a:r>
            <a:r>
              <a:rPr lang="zh-CN" altLang="en-US" sz="1600" dirty="0">
                <a:latin typeface="Arial Unicode MS" pitchFamily="34" charset="-122"/>
                <a:ea typeface="Arial Unicode MS" pitchFamily="34" charset="-122"/>
                <a:cs typeface="Arial Unicode MS" pitchFamily="34" charset="-122"/>
              </a:rPr>
              <a:t>，犹如将所有的代码放在一对</a:t>
            </a:r>
            <a:r>
              <a:rPr lang="en-US" altLang="zh-CN" sz="1600" dirty="0">
                <a:latin typeface="Arial Unicode MS" pitchFamily="34" charset="-122"/>
                <a:ea typeface="Arial Unicode MS" pitchFamily="34" charset="-122"/>
                <a:cs typeface="Arial Unicode MS" pitchFamily="34" charset="-122"/>
              </a:rPr>
              <a:t>&lt;%%&gt;</a:t>
            </a:r>
            <a:r>
              <a:rPr lang="zh-CN" altLang="en-US" sz="1600" dirty="0">
                <a:latin typeface="Arial Unicode MS" pitchFamily="34" charset="-122"/>
                <a:ea typeface="Arial Unicode MS" pitchFamily="34" charset="-122"/>
                <a:cs typeface="Arial Unicode MS" pitchFamily="34" charset="-122"/>
              </a:rPr>
              <a:t>之中的情况。</a:t>
            </a:r>
          </a:p>
          <a:p>
            <a:pPr marL="355600" indent="-355600">
              <a:lnSpc>
                <a:spcPct val="80000"/>
              </a:lnSpc>
              <a:buClr>
                <a:schemeClr val="accent1"/>
              </a:buClr>
              <a:buSzPct val="150000"/>
              <a:buFontTx/>
              <a:buNone/>
            </a:pPr>
            <a:r>
              <a:rPr lang="zh-CN" altLang="en-US" sz="1600" dirty="0">
                <a:latin typeface="Arial Unicode MS" pitchFamily="34" charset="-122"/>
                <a:ea typeface="Arial Unicode MS" pitchFamily="34" charset="-122"/>
                <a:cs typeface="Arial Unicode MS" pitchFamily="34" charset="-122"/>
              </a:rPr>
              <a:t>	举例：</a:t>
            </a:r>
            <a:r>
              <a:rPr lang="zh-CN" altLang="en-US" sz="1400" i="1" dirty="0">
                <a:latin typeface="Arial Unicode MS" pitchFamily="34" charset="-122"/>
                <a:ea typeface="Arial Unicode MS" pitchFamily="34" charset="-122"/>
                <a:cs typeface="Arial Unicode MS" pitchFamily="34" charset="-122"/>
              </a:rPr>
              <a:t>上面的</a:t>
            </a:r>
            <a:r>
              <a:rPr lang="en-US" altLang="zh-CN" sz="1400" i="1" dirty="0">
                <a:latin typeface="Arial Unicode MS" pitchFamily="34" charset="-122"/>
                <a:ea typeface="Arial Unicode MS" pitchFamily="34" charset="-122"/>
                <a:cs typeface="Arial Unicode MS" pitchFamily="34" charset="-122"/>
              </a:rPr>
              <a:t>JSP</a:t>
            </a:r>
            <a:r>
              <a:rPr lang="zh-CN" altLang="en-US" sz="1400" i="1" dirty="0">
                <a:latin typeface="Arial Unicode MS" pitchFamily="34" charset="-122"/>
                <a:ea typeface="Arial Unicode MS" pitchFamily="34" charset="-122"/>
                <a:cs typeface="Arial Unicode MS" pitchFamily="34" charset="-122"/>
              </a:rPr>
              <a:t>内容与下面的</a:t>
            </a:r>
            <a:r>
              <a:rPr lang="en-US" altLang="zh-CN" sz="1400" i="1" dirty="0">
                <a:latin typeface="Arial Unicode MS" pitchFamily="34" charset="-122"/>
                <a:ea typeface="Arial Unicode MS" pitchFamily="34" charset="-122"/>
                <a:cs typeface="Arial Unicode MS" pitchFamily="34" charset="-122"/>
              </a:rPr>
              <a:t>JSP</a:t>
            </a:r>
            <a:r>
              <a:rPr lang="zh-CN" altLang="en-US" sz="1400" i="1" dirty="0">
                <a:latin typeface="Arial Unicode MS" pitchFamily="34" charset="-122"/>
                <a:ea typeface="Arial Unicode MS" pitchFamily="34" charset="-122"/>
                <a:cs typeface="Arial Unicode MS" pitchFamily="34" charset="-122"/>
              </a:rPr>
              <a:t>内容具有同样的运行效果</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&lt;p&gt;</a:t>
            </a:r>
            <a:r>
              <a:rPr lang="zh-CN" altLang="en-US" sz="1400" i="1" dirty="0">
                <a:latin typeface="Arial Unicode MS" pitchFamily="34" charset="-122"/>
                <a:ea typeface="Arial Unicode MS" pitchFamily="34" charset="-122"/>
                <a:cs typeface="Arial Unicode MS" pitchFamily="34" charset="-122"/>
              </a:rPr>
              <a:t>这是一个</a:t>
            </a:r>
            <a:r>
              <a:rPr lang="en-US" altLang="zh-CN" sz="1400" i="1" dirty="0">
                <a:latin typeface="Arial Unicode MS" pitchFamily="34" charset="-122"/>
                <a:ea typeface="Arial Unicode MS" pitchFamily="34" charset="-122"/>
                <a:cs typeface="Arial Unicode MS" pitchFamily="34" charset="-122"/>
              </a:rPr>
              <a:t>HTML</a:t>
            </a:r>
            <a:r>
              <a:rPr lang="zh-CN" altLang="en-US" sz="1400" i="1" dirty="0">
                <a:latin typeface="Arial Unicode MS" pitchFamily="34" charset="-122"/>
                <a:ea typeface="Arial Unicode MS" pitchFamily="34" charset="-122"/>
                <a:cs typeface="Arial Unicode MS" pitchFamily="34" charset="-122"/>
              </a:rPr>
              <a:t>段落</a:t>
            </a:r>
            <a:r>
              <a:rPr lang="en-US" altLang="zh-CN" sz="1400" i="1" dirty="0">
                <a:latin typeface="Arial Unicode MS" pitchFamily="34" charset="-122"/>
                <a:ea typeface="Arial Unicode MS" pitchFamily="34" charset="-122"/>
                <a:cs typeface="Arial Unicode MS" pitchFamily="34" charset="-122"/>
              </a:rPr>
              <a:t>&lt;/p&gt;</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&lt;%</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	</a:t>
            </a:r>
            <a:r>
              <a:rPr lang="en-US" altLang="zh-CN" sz="1400" i="1" dirty="0" err="1">
                <a:latin typeface="Arial Unicode MS" pitchFamily="34" charset="-122"/>
                <a:ea typeface="Arial Unicode MS" pitchFamily="34" charset="-122"/>
                <a:cs typeface="Arial Unicode MS" pitchFamily="34" charset="-122"/>
              </a:rPr>
              <a:t>int</a:t>
            </a:r>
            <a:r>
              <a:rPr lang="en-US" altLang="zh-CN" sz="1400" i="1" dirty="0">
                <a:latin typeface="Arial Unicode MS" pitchFamily="34" charset="-122"/>
                <a:ea typeface="Arial Unicode MS" pitchFamily="34" charset="-122"/>
                <a:cs typeface="Arial Unicode MS" pitchFamily="34" charset="-122"/>
              </a:rPr>
              <a:t> x = 3;</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	</a:t>
            </a:r>
            <a:r>
              <a:rPr lang="en-US" altLang="zh-CN" sz="1400" i="1" dirty="0" err="1">
                <a:latin typeface="Arial Unicode MS" pitchFamily="34" charset="-122"/>
                <a:ea typeface="Arial Unicode MS" pitchFamily="34" charset="-122"/>
                <a:cs typeface="Arial Unicode MS" pitchFamily="34" charset="-122"/>
              </a:rPr>
              <a:t>out.println</a:t>
            </a:r>
            <a:r>
              <a:rPr lang="en-US" altLang="zh-CN" sz="1400" i="1" dirty="0">
                <a:latin typeface="Arial Unicode MS" pitchFamily="34" charset="-122"/>
                <a:ea typeface="Arial Unicode MS" pitchFamily="34" charset="-122"/>
                <a:cs typeface="Arial Unicode MS" pitchFamily="34" charset="-122"/>
              </a:rPr>
              <a:t>(x);</a:t>
            </a:r>
          </a:p>
          <a:p>
            <a:pPr marL="723900" lvl="1" indent="-188913">
              <a:lnSpc>
                <a:spcPct val="80000"/>
              </a:lnSpc>
              <a:buFontTx/>
              <a:buNone/>
            </a:pPr>
            <a:r>
              <a:rPr lang="en-US" altLang="zh-CN" sz="1400" i="1" dirty="0">
                <a:latin typeface="Arial Unicode MS" pitchFamily="34" charset="-122"/>
                <a:ea typeface="Arial Unicode MS" pitchFamily="34" charset="-122"/>
                <a:cs typeface="Arial Unicode MS" pitchFamily="34" charset="-122"/>
              </a:rPr>
              <a:t>%&gt;</a:t>
            </a:r>
          </a:p>
        </p:txBody>
      </p:sp>
    </p:spTree>
    <p:extLst>
      <p:ext uri="{BB962C8B-B14F-4D97-AF65-F5344CB8AC3E}">
        <p14:creationId xmlns:p14="http://schemas.microsoft.com/office/powerpoint/2010/main" val="416338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4083">
                                            <p:txEl>
                                              <p:pRg st="0" end="0"/>
                                            </p:txEl>
                                          </p:spTgt>
                                        </p:tgtEl>
                                        <p:attrNameLst>
                                          <p:attrName>style.visibility</p:attrName>
                                        </p:attrNameLst>
                                      </p:cBhvr>
                                      <p:to>
                                        <p:strVal val="visible"/>
                                      </p:to>
                                    </p:set>
                                    <p:anim calcmode="lin" valueType="num">
                                      <p:cBhvr additive="base">
                                        <p:cTn id="7" dur="500" fill="hold"/>
                                        <p:tgtEl>
                                          <p:spTgt spid="814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4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408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408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408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408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408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408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408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408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14083">
                                            <p:txEl>
                                              <p:pRg st="9" end="9"/>
                                            </p:txEl>
                                          </p:spTgt>
                                        </p:tgtEl>
                                        <p:attrNameLst>
                                          <p:attrName>style.visibility</p:attrName>
                                        </p:attrNameLst>
                                      </p:cBhvr>
                                      <p:to>
                                        <p:strVal val="visible"/>
                                      </p:to>
                                    </p:set>
                                    <p:anim calcmode="lin" valueType="num">
                                      <p:cBhvr additive="base">
                                        <p:cTn id="31" dur="500" fill="hold"/>
                                        <p:tgtEl>
                                          <p:spTgt spid="814083">
                                            <p:txEl>
                                              <p:pRg st="9" end="9"/>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408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408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408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1408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14083">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14083">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40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a:xfrm>
            <a:off x="1043608" y="404961"/>
            <a:ext cx="7696200" cy="1439863"/>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脚本片断（</a:t>
            </a:r>
            <a:r>
              <a:rPr lang="en-US" altLang="zh-CN" b="1" dirty="0">
                <a:latin typeface="Arial Unicode MS" pitchFamily="34" charset="-122"/>
                <a:ea typeface="Arial Unicode MS" pitchFamily="34" charset="-122"/>
                <a:cs typeface="Arial Unicode MS" pitchFamily="34" charset="-122"/>
              </a:rPr>
              <a:t>3</a:t>
            </a:r>
            <a:r>
              <a:rPr lang="zh-CN" altLang="en-US" b="1"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 </a:t>
            </a:r>
          </a:p>
        </p:txBody>
      </p:sp>
      <p:sp>
        <p:nvSpPr>
          <p:cNvPr id="815107" name="Rectangle 3"/>
          <p:cNvSpPr>
            <a:spLocks noGrp="1" noChangeArrowheads="1"/>
          </p:cNvSpPr>
          <p:nvPr>
            <p:ph type="body" sz="half" idx="1"/>
          </p:nvPr>
        </p:nvSpPr>
        <p:spPr>
          <a:xfrm>
            <a:off x="642910" y="1777251"/>
            <a:ext cx="7858180" cy="2952750"/>
          </a:xfrm>
        </p:spPr>
        <p:txBody>
          <a:bodyPr>
            <a:normAutofit/>
          </a:bodyPr>
          <a:lstStyle/>
          <a:p>
            <a:pPr marL="266700" indent="-266700">
              <a:lnSpc>
                <a:spcPct val="85000"/>
              </a:lnSpc>
              <a:spcBef>
                <a:spcPct val="15000"/>
              </a:spcBef>
              <a:spcAft>
                <a:spcPct val="15000"/>
              </a:spcAft>
            </a:pPr>
            <a:r>
              <a:rPr lang="zh-CN" altLang="en-US" sz="1600" b="1" dirty="0">
                <a:solidFill>
                  <a:srgbClr val="FF0000"/>
                </a:solidFill>
                <a:latin typeface="Arial Unicode MS" pitchFamily="34" charset="-122"/>
                <a:ea typeface="Arial Unicode MS" pitchFamily="34" charset="-122"/>
                <a:cs typeface="Arial Unicode MS" pitchFamily="34" charset="-122"/>
              </a:rPr>
              <a:t>单个脚本片断中的</a:t>
            </a:r>
            <a:r>
              <a:rPr lang="en-US" altLang="zh-CN" sz="1600" b="1" dirty="0">
                <a:solidFill>
                  <a:srgbClr val="FF0000"/>
                </a:solidFill>
                <a:latin typeface="Arial Unicode MS" pitchFamily="34" charset="-122"/>
                <a:ea typeface="Arial Unicode MS" pitchFamily="34" charset="-122"/>
                <a:cs typeface="Arial Unicode MS" pitchFamily="34" charset="-122"/>
              </a:rPr>
              <a:t>Java</a:t>
            </a:r>
            <a:r>
              <a:rPr lang="zh-CN" altLang="en-US" sz="1600" b="1" dirty="0">
                <a:solidFill>
                  <a:srgbClr val="FF0000"/>
                </a:solidFill>
                <a:latin typeface="Arial Unicode MS" pitchFamily="34" charset="-122"/>
                <a:ea typeface="Arial Unicode MS" pitchFamily="34" charset="-122"/>
                <a:cs typeface="Arial Unicode MS" pitchFamily="34" charset="-122"/>
              </a:rPr>
              <a:t>语句可以是不完整的，但是，多个脚本片断组合后的结果必须是完整的</a:t>
            </a:r>
            <a:r>
              <a:rPr lang="en-US" altLang="zh-CN" sz="1600" b="1" dirty="0">
                <a:solidFill>
                  <a:srgbClr val="FF0000"/>
                </a:solidFill>
                <a:latin typeface="Arial Unicode MS" pitchFamily="34" charset="-122"/>
                <a:ea typeface="Arial Unicode MS" pitchFamily="34" charset="-122"/>
                <a:cs typeface="Arial Unicode MS" pitchFamily="34" charset="-122"/>
              </a:rPr>
              <a:t>Java</a:t>
            </a:r>
            <a:r>
              <a:rPr lang="zh-CN" altLang="en-US" sz="1600" b="1" dirty="0">
                <a:solidFill>
                  <a:srgbClr val="FF0000"/>
                </a:solidFill>
                <a:latin typeface="Arial Unicode MS" pitchFamily="34" charset="-122"/>
                <a:ea typeface="Arial Unicode MS" pitchFamily="34" charset="-122"/>
                <a:cs typeface="Arial Unicode MS" pitchFamily="34" charset="-122"/>
              </a:rPr>
              <a:t>语句</a:t>
            </a:r>
            <a:r>
              <a:rPr lang="zh-CN" altLang="en-US" sz="1600" dirty="0">
                <a:latin typeface="Arial Unicode MS" pitchFamily="34" charset="-122"/>
                <a:ea typeface="Arial Unicode MS" pitchFamily="34" charset="-122"/>
                <a:cs typeface="Arial Unicode MS" pitchFamily="34" charset="-122"/>
              </a:rPr>
              <a:t>，例如，涉及条件和循环处理时，多个脚本片断及其他元素组合的结果必须能形成完整的条件和循环控制语句。 </a:t>
            </a:r>
          </a:p>
          <a:p>
            <a:pPr marL="266700" indent="-266700">
              <a:lnSpc>
                <a:spcPct val="85000"/>
              </a:lnSpc>
              <a:spcBef>
                <a:spcPct val="15000"/>
              </a:spcBef>
              <a:spcAft>
                <a:spcPct val="15000"/>
              </a:spcAft>
            </a:pPr>
            <a:r>
              <a:rPr lang="zh-CN" altLang="en-US" sz="1600" dirty="0">
                <a:latin typeface="Arial Unicode MS" pitchFamily="34" charset="-122"/>
                <a:ea typeface="Arial Unicode MS" pitchFamily="34" charset="-122"/>
                <a:cs typeface="Arial Unicode MS" pitchFamily="34" charset="-122"/>
              </a:rPr>
              <a:t>由于脚本片断中的</a:t>
            </a:r>
            <a:r>
              <a:rPr lang="en-US" altLang="zh-CN" sz="1600" dirty="0">
                <a:latin typeface="Arial Unicode MS" pitchFamily="34" charset="-122"/>
                <a:ea typeface="Arial Unicode MS" pitchFamily="34" charset="-122"/>
                <a:cs typeface="Arial Unicode MS" pitchFamily="34" charset="-122"/>
              </a:rPr>
              <a:t>Java</a:t>
            </a:r>
            <a:r>
              <a:rPr lang="zh-CN" altLang="en-US" sz="1600" dirty="0">
                <a:latin typeface="Arial Unicode MS" pitchFamily="34" charset="-122"/>
                <a:ea typeface="Arial Unicode MS" pitchFamily="34" charset="-122"/>
                <a:cs typeface="Arial Unicode MS" pitchFamily="34" charset="-122"/>
              </a:rPr>
              <a:t>代码将被原封不动地搬移进由</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页面所翻译成的</a:t>
            </a:r>
            <a:r>
              <a:rPr lang="en-US" altLang="zh-CN" sz="1600" dirty="0" err="1">
                <a:latin typeface="Arial Unicode MS" pitchFamily="34" charset="-122"/>
                <a:ea typeface="Arial Unicode MS" pitchFamily="34" charset="-122"/>
                <a:cs typeface="Arial Unicode MS" pitchFamily="34" charset="-122"/>
              </a:rPr>
              <a:t>Servlet</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_</a:t>
            </a:r>
            <a:r>
              <a:rPr lang="en-US" altLang="zh-CN" sz="1600" dirty="0" err="1">
                <a:latin typeface="Arial Unicode MS" pitchFamily="34" charset="-122"/>
                <a:ea typeface="Arial Unicode MS" pitchFamily="34" charset="-122"/>
                <a:cs typeface="Arial Unicode MS" pitchFamily="34" charset="-122"/>
              </a:rPr>
              <a:t>jspService</a:t>
            </a:r>
            <a:r>
              <a:rPr lang="zh-CN" altLang="en-US" sz="1600" dirty="0">
                <a:latin typeface="Arial Unicode MS" pitchFamily="34" charset="-122"/>
                <a:ea typeface="Arial Unicode MS" pitchFamily="34" charset="-122"/>
                <a:cs typeface="Arial Unicode MS" pitchFamily="34" charset="-122"/>
              </a:rPr>
              <a:t>方法中，脚本片断之外的任何文本、</a:t>
            </a:r>
            <a:r>
              <a:rPr lang="en-US" altLang="zh-CN" sz="1600" dirty="0">
                <a:latin typeface="Arial Unicode MS" pitchFamily="34" charset="-122"/>
                <a:ea typeface="Arial Unicode MS" pitchFamily="34" charset="-122"/>
                <a:cs typeface="Arial Unicode MS" pitchFamily="34" charset="-122"/>
              </a:rPr>
              <a:t>HTML</a:t>
            </a:r>
            <a:r>
              <a:rPr lang="zh-CN" altLang="en-US" sz="1600" dirty="0">
                <a:latin typeface="Arial Unicode MS" pitchFamily="34" charset="-122"/>
                <a:ea typeface="Arial Unicode MS" pitchFamily="34" charset="-122"/>
                <a:cs typeface="Arial Unicode MS" pitchFamily="34" charset="-122"/>
              </a:rPr>
              <a:t>标记以及其他</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元素也都会被转换成相应的</a:t>
            </a:r>
            <a:r>
              <a:rPr lang="en-US" altLang="zh-CN" sz="1600" dirty="0">
                <a:latin typeface="Arial Unicode MS" pitchFamily="34" charset="-122"/>
                <a:ea typeface="Arial Unicode MS" pitchFamily="34" charset="-122"/>
                <a:cs typeface="Arial Unicode MS" pitchFamily="34" charset="-122"/>
              </a:rPr>
              <a:t>Java</a:t>
            </a:r>
            <a:r>
              <a:rPr lang="zh-CN" altLang="en-US" sz="1600" dirty="0">
                <a:latin typeface="Arial Unicode MS" pitchFamily="34" charset="-122"/>
                <a:ea typeface="Arial Unicode MS" pitchFamily="34" charset="-122"/>
                <a:cs typeface="Arial Unicode MS" pitchFamily="34" charset="-122"/>
              </a:rPr>
              <a:t>程序代码插入进</a:t>
            </a:r>
            <a:r>
              <a:rPr lang="en-US" altLang="zh-CN" sz="1600" dirty="0">
                <a:latin typeface="Arial Unicode MS" pitchFamily="34" charset="-122"/>
                <a:ea typeface="Arial Unicode MS" pitchFamily="34" charset="-122"/>
                <a:cs typeface="Arial Unicode MS" pitchFamily="34" charset="-122"/>
              </a:rPr>
              <a:t>_</a:t>
            </a:r>
            <a:r>
              <a:rPr lang="en-US" altLang="zh-CN" sz="1600" dirty="0" err="1">
                <a:latin typeface="Arial Unicode MS" pitchFamily="34" charset="-122"/>
                <a:ea typeface="Arial Unicode MS" pitchFamily="34" charset="-122"/>
                <a:cs typeface="Arial Unicode MS" pitchFamily="34" charset="-122"/>
              </a:rPr>
              <a:t>jspService</a:t>
            </a:r>
            <a:r>
              <a:rPr lang="zh-CN" altLang="en-US" sz="1600" dirty="0">
                <a:latin typeface="Arial Unicode MS" pitchFamily="34" charset="-122"/>
                <a:ea typeface="Arial Unicode MS" pitchFamily="34" charset="-122"/>
                <a:cs typeface="Arial Unicode MS" pitchFamily="34" charset="-122"/>
              </a:rPr>
              <a:t>方法中，且脚本片断和其他</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元素的插入位置与它们在</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页面中的原始位置相对应。 </a:t>
            </a:r>
          </a:p>
          <a:p>
            <a:pPr marL="266700" indent="-266700">
              <a:lnSpc>
                <a:spcPct val="85000"/>
              </a:lnSpc>
              <a:spcBef>
                <a:spcPct val="15000"/>
              </a:spcBef>
              <a:spcAft>
                <a:spcPct val="15000"/>
              </a:spcAft>
            </a:pPr>
            <a:r>
              <a:rPr lang="zh-CN" altLang="en-US" sz="1600" dirty="0">
                <a:latin typeface="Arial Unicode MS" pitchFamily="34" charset="-122"/>
                <a:ea typeface="Arial Unicode MS" pitchFamily="34" charset="-122"/>
                <a:cs typeface="Arial Unicode MS" pitchFamily="34" charset="-122"/>
              </a:rPr>
              <a:t>在脚本片断中可以使用条件、循环、选择等流程控制语句来创建其周围的其他元素的执行逻辑，因此，在编写</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页面时应考虑各个元素之间的先后顺序和相互关系，特别是将循环、条件判断等语句分布在若干个脚本片断中编写时对其邻近的其他</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元素产生的影响。 </a:t>
            </a:r>
          </a:p>
          <a:p>
            <a:pPr marL="266700" indent="-266700">
              <a:lnSpc>
                <a:spcPct val="80000"/>
              </a:lnSpc>
              <a:spcAft>
                <a:spcPct val="20000"/>
              </a:spcAft>
            </a:pPr>
            <a:r>
              <a:rPr lang="zh-CN" altLang="en-US" sz="1600" dirty="0">
                <a:latin typeface="Arial Unicode MS" pitchFamily="34" charset="-122"/>
                <a:ea typeface="Arial Unicode MS" pitchFamily="34" charset="-122"/>
                <a:cs typeface="Arial Unicode MS" pitchFamily="34" charset="-122"/>
              </a:rPr>
              <a:t>举例</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a:t>
            </a:r>
          </a:p>
        </p:txBody>
      </p:sp>
      <p:sp>
        <p:nvSpPr>
          <p:cNvPr id="815108" name="Rectangle 4"/>
          <p:cNvSpPr>
            <a:spLocks noChangeArrowheads="1"/>
          </p:cNvSpPr>
          <p:nvPr/>
        </p:nvSpPr>
        <p:spPr bwMode="auto">
          <a:xfrm>
            <a:off x="1001686" y="4587124"/>
            <a:ext cx="3816350" cy="722312"/>
          </a:xfrm>
          <a:prstGeom prst="rect">
            <a:avLst/>
          </a:prstGeom>
          <a:noFill/>
          <a:ln w="9525">
            <a:noFill/>
            <a:miter lim="800000"/>
            <a:headEnd/>
            <a:tailEnd/>
          </a:ln>
          <a:effectLst/>
        </p:spPr>
        <p:txBody>
          <a:bodyPr/>
          <a:lstStyle/>
          <a:p>
            <a:pPr marL="355600" indent="-355600" algn="l">
              <a:lnSpc>
                <a:spcPct val="100000"/>
              </a:lnSpc>
              <a:buFont typeface="Wingdings" pitchFamily="2" charset="2"/>
              <a:buNone/>
            </a:pPr>
            <a:r>
              <a:rPr lang="en-US" altLang="zh-CN" sz="1200"/>
              <a:t>&lt;%for (int i=1; i&lt;5; i++) {%&gt;</a:t>
            </a:r>
          </a:p>
          <a:p>
            <a:pPr marL="355600" indent="-355600" algn="l">
              <a:lnSpc>
                <a:spcPct val="100000"/>
              </a:lnSpc>
              <a:buFont typeface="Wingdings" pitchFamily="2" charset="2"/>
              <a:buNone/>
            </a:pPr>
            <a:r>
              <a:rPr lang="en-US" altLang="zh-CN" sz="1200"/>
              <a:t>	&lt;H&lt;%=i%&gt;&gt;www.it315.org&lt;/H&lt;%=i%&gt;&gt;</a:t>
            </a:r>
          </a:p>
          <a:p>
            <a:pPr marL="355600" indent="-355600" algn="l">
              <a:lnSpc>
                <a:spcPct val="100000"/>
              </a:lnSpc>
              <a:buFont typeface="Wingdings" pitchFamily="2" charset="2"/>
              <a:buNone/>
            </a:pPr>
            <a:r>
              <a:rPr lang="en-US" altLang="zh-CN" sz="1200"/>
              <a:t>&lt;%}%&gt; </a:t>
            </a:r>
          </a:p>
        </p:txBody>
      </p:sp>
      <p:sp>
        <p:nvSpPr>
          <p:cNvPr id="815109" name="Rectangle 5"/>
          <p:cNvSpPr>
            <a:spLocks noChangeArrowheads="1"/>
          </p:cNvSpPr>
          <p:nvPr/>
        </p:nvSpPr>
        <p:spPr bwMode="auto">
          <a:xfrm>
            <a:off x="5143504" y="4287098"/>
            <a:ext cx="2808288" cy="1800225"/>
          </a:xfrm>
          <a:prstGeom prst="rect">
            <a:avLst/>
          </a:prstGeom>
          <a:noFill/>
          <a:ln w="9525">
            <a:noFill/>
            <a:miter lim="800000"/>
            <a:headEnd/>
            <a:tailEnd/>
          </a:ln>
          <a:effectLst/>
        </p:spPr>
        <p:txBody>
          <a:bodyPr/>
          <a:lstStyle/>
          <a:p>
            <a:pPr marL="355600" indent="-355600" algn="l">
              <a:lnSpc>
                <a:spcPct val="100000"/>
              </a:lnSpc>
              <a:buFont typeface="Wingdings" pitchFamily="2" charset="2"/>
              <a:buNone/>
            </a:pPr>
            <a:r>
              <a:rPr lang="en-US" altLang="zh-CN" sz="1200" dirty="0"/>
              <a:t>for (</a:t>
            </a:r>
            <a:r>
              <a:rPr lang="en-US" altLang="zh-CN" sz="1200" dirty="0" err="1"/>
              <a:t>int</a:t>
            </a:r>
            <a:r>
              <a:rPr lang="en-US" altLang="zh-CN" sz="1200" dirty="0"/>
              <a:t> </a:t>
            </a:r>
            <a:r>
              <a:rPr lang="en-US" altLang="zh-CN" sz="1200" dirty="0" err="1"/>
              <a:t>i</a:t>
            </a:r>
            <a:r>
              <a:rPr lang="en-US" altLang="zh-CN" sz="1200" dirty="0"/>
              <a:t>=1; </a:t>
            </a:r>
            <a:r>
              <a:rPr lang="en-US" altLang="zh-CN" sz="1200" dirty="0" err="1"/>
              <a:t>i</a:t>
            </a:r>
            <a:r>
              <a:rPr lang="en-US" altLang="zh-CN" sz="1200" dirty="0"/>
              <a:t>&lt;5; </a:t>
            </a:r>
            <a:r>
              <a:rPr lang="en-US" altLang="zh-CN" sz="1200" dirty="0" err="1"/>
              <a:t>i</a:t>
            </a:r>
            <a:r>
              <a:rPr lang="en-US" altLang="zh-CN" sz="1200" dirty="0"/>
              <a:t>++) { </a:t>
            </a:r>
          </a:p>
          <a:p>
            <a:pPr marL="355600" indent="-355600" algn="l">
              <a:lnSpc>
                <a:spcPct val="100000"/>
              </a:lnSpc>
              <a:buFont typeface="Wingdings" pitchFamily="2" charset="2"/>
              <a:buNone/>
            </a:pPr>
            <a:r>
              <a:rPr lang="en-US" altLang="zh-CN" sz="1200" dirty="0"/>
              <a:t>	</a:t>
            </a:r>
            <a:r>
              <a:rPr lang="en-US" altLang="zh-CN" sz="1200" dirty="0" err="1"/>
              <a:t>out.write</a:t>
            </a:r>
            <a:r>
              <a:rPr lang="en-US" altLang="zh-CN" sz="1200" dirty="0"/>
              <a:t>("\r\n");</a:t>
            </a:r>
          </a:p>
          <a:p>
            <a:pPr marL="355600" indent="-355600" algn="l">
              <a:lnSpc>
                <a:spcPct val="100000"/>
              </a:lnSpc>
              <a:buFont typeface="Wingdings" pitchFamily="2" charset="2"/>
              <a:buNone/>
            </a:pPr>
            <a:r>
              <a:rPr lang="en-US" altLang="zh-CN" sz="1200" dirty="0"/>
              <a:t>	</a:t>
            </a:r>
            <a:r>
              <a:rPr lang="en-US" altLang="zh-CN" sz="1200" dirty="0" err="1"/>
              <a:t>out.write</a:t>
            </a:r>
            <a:r>
              <a:rPr lang="en-US" altLang="zh-CN" sz="1200" dirty="0"/>
              <a:t>("\t&lt;H");</a:t>
            </a:r>
          </a:p>
          <a:p>
            <a:pPr marL="355600" indent="-355600" algn="l">
              <a:lnSpc>
                <a:spcPct val="100000"/>
              </a:lnSpc>
              <a:buFont typeface="Wingdings" pitchFamily="2" charset="2"/>
              <a:buNone/>
            </a:pPr>
            <a:r>
              <a:rPr lang="en-US" altLang="zh-CN" sz="1200" dirty="0"/>
              <a:t>	</a:t>
            </a:r>
            <a:r>
              <a:rPr lang="en-US" altLang="zh-CN" sz="1200" dirty="0" err="1"/>
              <a:t>out.print</a:t>
            </a:r>
            <a:r>
              <a:rPr lang="en-US" altLang="zh-CN" sz="1200" dirty="0"/>
              <a:t>(</a:t>
            </a:r>
            <a:r>
              <a:rPr lang="en-US" altLang="zh-CN" sz="1200" dirty="0" err="1"/>
              <a:t>i</a:t>
            </a:r>
            <a:r>
              <a:rPr lang="en-US" altLang="zh-CN" sz="1200" dirty="0"/>
              <a:t>);</a:t>
            </a:r>
          </a:p>
          <a:p>
            <a:pPr marL="355600" indent="-355600" algn="l">
              <a:lnSpc>
                <a:spcPct val="100000"/>
              </a:lnSpc>
              <a:buFont typeface="Wingdings" pitchFamily="2" charset="2"/>
              <a:buNone/>
            </a:pPr>
            <a:r>
              <a:rPr lang="en-US" altLang="zh-CN" sz="1200" dirty="0"/>
              <a:t>	</a:t>
            </a:r>
            <a:r>
              <a:rPr lang="en-US" altLang="zh-CN" sz="1200" dirty="0" err="1"/>
              <a:t>out.write</a:t>
            </a:r>
            <a:r>
              <a:rPr lang="en-US" altLang="zh-CN" sz="1200" dirty="0"/>
              <a:t>("&gt;www.it315.org&lt;/H");</a:t>
            </a:r>
          </a:p>
          <a:p>
            <a:pPr marL="355600" indent="-355600" algn="l">
              <a:lnSpc>
                <a:spcPct val="100000"/>
              </a:lnSpc>
              <a:buFont typeface="Wingdings" pitchFamily="2" charset="2"/>
              <a:buNone/>
            </a:pPr>
            <a:r>
              <a:rPr lang="en-US" altLang="zh-CN" sz="1200" dirty="0"/>
              <a:t>	</a:t>
            </a:r>
            <a:r>
              <a:rPr lang="en-US" altLang="zh-CN" sz="1200" dirty="0" err="1"/>
              <a:t>out.print</a:t>
            </a:r>
            <a:r>
              <a:rPr lang="en-US" altLang="zh-CN" sz="1200" dirty="0"/>
              <a:t>(</a:t>
            </a:r>
            <a:r>
              <a:rPr lang="en-US" altLang="zh-CN" sz="1200" dirty="0" err="1"/>
              <a:t>i</a:t>
            </a:r>
            <a:r>
              <a:rPr lang="en-US" altLang="zh-CN" sz="1200" dirty="0"/>
              <a:t>);</a:t>
            </a:r>
          </a:p>
          <a:p>
            <a:pPr marL="355600" indent="-355600" algn="l">
              <a:lnSpc>
                <a:spcPct val="100000"/>
              </a:lnSpc>
              <a:buFont typeface="Wingdings" pitchFamily="2" charset="2"/>
              <a:buNone/>
            </a:pPr>
            <a:r>
              <a:rPr lang="en-US" altLang="zh-CN" sz="1200" dirty="0"/>
              <a:t>	</a:t>
            </a:r>
            <a:r>
              <a:rPr lang="en-US" altLang="zh-CN" sz="1200" dirty="0" err="1"/>
              <a:t>out.write</a:t>
            </a:r>
            <a:r>
              <a:rPr lang="en-US" altLang="zh-CN" sz="1200" dirty="0"/>
              <a:t>("&gt;\r\n");</a:t>
            </a:r>
          </a:p>
          <a:p>
            <a:pPr marL="355600" indent="-355600" algn="l">
              <a:lnSpc>
                <a:spcPct val="100000"/>
              </a:lnSpc>
              <a:buFont typeface="Wingdings" pitchFamily="2" charset="2"/>
              <a:buNone/>
            </a:pPr>
            <a:r>
              <a:rPr lang="en-US" altLang="zh-CN" sz="1200" dirty="0"/>
              <a:t>}</a:t>
            </a:r>
          </a:p>
        </p:txBody>
      </p:sp>
      <p:sp>
        <p:nvSpPr>
          <p:cNvPr id="815110" name="AutoShape 6"/>
          <p:cNvSpPr>
            <a:spLocks noChangeArrowheads="1"/>
          </p:cNvSpPr>
          <p:nvPr/>
        </p:nvSpPr>
        <p:spPr bwMode="auto">
          <a:xfrm>
            <a:off x="4386236" y="4803024"/>
            <a:ext cx="576263" cy="288925"/>
          </a:xfrm>
          <a:prstGeom prst="rightArrow">
            <a:avLst>
              <a:gd name="adj1" fmla="val 50000"/>
              <a:gd name="adj2" fmla="val 49863"/>
            </a:avLst>
          </a:prstGeom>
          <a:solidFill>
            <a:schemeClr val="accent1"/>
          </a:solidFill>
          <a:ln w="9525" algn="ctr">
            <a:solidFill>
              <a:schemeClr val="tx1"/>
            </a:solidFill>
            <a:miter lim="800000"/>
            <a:headEnd/>
            <a:tailEnd/>
          </a:ln>
          <a:effectLst/>
        </p:spPr>
        <p:txBody>
          <a:bodyPr wrap="none" anchor="ctr"/>
          <a:lstStyle/>
          <a:p>
            <a:endParaRPr lang="zh-CN" altLang="en-US"/>
          </a:p>
        </p:txBody>
      </p:sp>
      <p:sp>
        <p:nvSpPr>
          <p:cNvPr id="815111" name="Rectangle 7"/>
          <p:cNvSpPr>
            <a:spLocks noChangeArrowheads="1"/>
          </p:cNvSpPr>
          <p:nvPr/>
        </p:nvSpPr>
        <p:spPr bwMode="auto">
          <a:xfrm>
            <a:off x="982490" y="5301505"/>
            <a:ext cx="3816350" cy="1439863"/>
          </a:xfrm>
          <a:prstGeom prst="rect">
            <a:avLst/>
          </a:prstGeom>
          <a:noFill/>
          <a:ln w="9525">
            <a:noFill/>
            <a:miter lim="800000"/>
            <a:headEnd/>
            <a:tailEnd/>
          </a:ln>
          <a:effectLst/>
        </p:spPr>
        <p:txBody>
          <a:bodyPr/>
          <a:lstStyle/>
          <a:p>
            <a:pPr marL="266700" indent="-266700" algn="l">
              <a:lnSpc>
                <a:spcPct val="100000"/>
              </a:lnSpc>
              <a:spcAft>
                <a:spcPct val="20000"/>
              </a:spcAft>
            </a:pPr>
            <a:r>
              <a:rPr lang="zh-CN" altLang="en-US" sz="1400" dirty="0">
                <a:latin typeface="宋体" charset="-122"/>
              </a:rPr>
              <a:t>举例</a:t>
            </a:r>
            <a:r>
              <a:rPr lang="en-US" altLang="zh-CN" sz="1400" dirty="0">
                <a:latin typeface="宋体" charset="-122"/>
              </a:rPr>
              <a:t>2</a:t>
            </a:r>
            <a:r>
              <a:rPr lang="zh-CN" altLang="en-US" sz="1400" dirty="0">
                <a:latin typeface="宋体" charset="-122"/>
              </a:rPr>
              <a:t>：</a:t>
            </a:r>
          </a:p>
          <a:p>
            <a:pPr marL="266700" indent="-266700" algn="l">
              <a:lnSpc>
                <a:spcPct val="100000"/>
              </a:lnSpc>
              <a:buFont typeface="Wingdings" pitchFamily="2" charset="2"/>
              <a:buNone/>
            </a:pPr>
            <a:r>
              <a:rPr lang="en-US" altLang="zh-CN" sz="1200" dirty="0">
                <a:latin typeface="宋体" charset="-122"/>
              </a:rPr>
              <a:t>&lt;%if</a:t>
            </a:r>
            <a:r>
              <a:rPr lang="zh-CN" altLang="en-US" sz="1200" dirty="0">
                <a:latin typeface="宋体" charset="-122"/>
              </a:rPr>
              <a:t>（</a:t>
            </a:r>
            <a:r>
              <a:rPr lang="en-US" altLang="zh-CN" sz="1200" dirty="0">
                <a:latin typeface="宋体" charset="-122"/>
              </a:rPr>
              <a:t>java</a:t>
            </a:r>
            <a:r>
              <a:rPr lang="zh-CN" altLang="en-US" sz="1200" dirty="0">
                <a:latin typeface="宋体" charset="-122"/>
              </a:rPr>
              <a:t>条件表达式）</a:t>
            </a:r>
            <a:r>
              <a:rPr lang="en-US" altLang="zh-CN" sz="1200" dirty="0">
                <a:latin typeface="宋体" charset="-122"/>
              </a:rPr>
              <a:t>{%&gt;</a:t>
            </a:r>
          </a:p>
          <a:p>
            <a:pPr marL="266700" indent="-266700" algn="l">
              <a:lnSpc>
                <a:spcPct val="100000"/>
              </a:lnSpc>
              <a:buFont typeface="Wingdings" pitchFamily="2" charset="2"/>
              <a:buNone/>
            </a:pPr>
            <a:r>
              <a:rPr lang="en-US" altLang="zh-CN" sz="1200" dirty="0">
                <a:latin typeface="宋体" charset="-122"/>
              </a:rPr>
              <a:t>	</a:t>
            </a:r>
            <a:r>
              <a:rPr lang="zh-CN" altLang="en-US" sz="1200" dirty="0">
                <a:latin typeface="宋体" charset="-122"/>
              </a:rPr>
              <a:t>其他元素</a:t>
            </a:r>
          </a:p>
          <a:p>
            <a:pPr marL="266700" indent="-266700" algn="l">
              <a:lnSpc>
                <a:spcPct val="100000"/>
              </a:lnSpc>
              <a:buFont typeface="Wingdings" pitchFamily="2" charset="2"/>
              <a:buNone/>
            </a:pPr>
            <a:r>
              <a:rPr lang="en-US" altLang="zh-CN" sz="1200" dirty="0">
                <a:latin typeface="宋体" charset="-122"/>
              </a:rPr>
              <a:t>&lt;%}else{%&gt;</a:t>
            </a:r>
          </a:p>
          <a:p>
            <a:pPr marL="266700" indent="-266700" algn="l">
              <a:lnSpc>
                <a:spcPct val="100000"/>
              </a:lnSpc>
              <a:buFont typeface="Wingdings" pitchFamily="2" charset="2"/>
              <a:buNone/>
            </a:pPr>
            <a:r>
              <a:rPr lang="en-US" altLang="zh-CN" sz="1200" dirty="0">
                <a:latin typeface="宋体" charset="-122"/>
              </a:rPr>
              <a:t>	</a:t>
            </a:r>
            <a:r>
              <a:rPr lang="zh-CN" altLang="en-US" sz="1200" dirty="0">
                <a:latin typeface="宋体" charset="-122"/>
              </a:rPr>
              <a:t>其他元素</a:t>
            </a:r>
          </a:p>
          <a:p>
            <a:pPr marL="266700" indent="-266700" algn="l">
              <a:lnSpc>
                <a:spcPct val="100000"/>
              </a:lnSpc>
              <a:buFont typeface="Wingdings" pitchFamily="2" charset="2"/>
              <a:buNone/>
            </a:pPr>
            <a:r>
              <a:rPr lang="en-US" altLang="zh-CN" sz="1200" dirty="0">
                <a:latin typeface="宋体" charset="-122"/>
              </a:rPr>
              <a:t>&lt;%}%&gt;</a:t>
            </a:r>
          </a:p>
          <a:p>
            <a:pPr marL="266700" indent="-266700" algn="l">
              <a:lnSpc>
                <a:spcPct val="100000"/>
              </a:lnSpc>
              <a:buFont typeface="Wingdings" pitchFamily="2" charset="2"/>
              <a:buNone/>
            </a:pPr>
            <a:endParaRPr lang="en-US" altLang="zh-CN" sz="1200" dirty="0">
              <a:latin typeface="宋体" charset="-122"/>
            </a:endParaRPr>
          </a:p>
        </p:txBody>
      </p:sp>
    </p:spTree>
    <p:extLst>
      <p:ext uri="{BB962C8B-B14F-4D97-AF65-F5344CB8AC3E}">
        <p14:creationId xmlns:p14="http://schemas.microsoft.com/office/powerpoint/2010/main" val="14013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 calcmode="lin" valueType="num">
                                      <p:cBhvr additive="base">
                                        <p:cTn id="7" dur="500" fill="hold"/>
                                        <p:tgtEl>
                                          <p:spTgt spid="815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5107">
                                            <p:txEl>
                                              <p:pRg st="1" end="1"/>
                                            </p:txEl>
                                          </p:spTgt>
                                        </p:tgtEl>
                                        <p:attrNameLst>
                                          <p:attrName>style.visibility</p:attrName>
                                        </p:attrNameLst>
                                      </p:cBhvr>
                                      <p:to>
                                        <p:strVal val="visible"/>
                                      </p:to>
                                    </p:set>
                                    <p:anim calcmode="lin" valueType="num">
                                      <p:cBhvr additive="base">
                                        <p:cTn id="13" dur="500" fill="hold"/>
                                        <p:tgtEl>
                                          <p:spTgt spid="8151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5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15107">
                                            <p:txEl>
                                              <p:pRg st="2" end="2"/>
                                            </p:txEl>
                                          </p:spTgt>
                                        </p:tgtEl>
                                        <p:attrNameLst>
                                          <p:attrName>style.visibility</p:attrName>
                                        </p:attrNameLst>
                                      </p:cBhvr>
                                      <p:to>
                                        <p:strVal val="visible"/>
                                      </p:to>
                                    </p:set>
                                    <p:anim calcmode="lin" valueType="num">
                                      <p:cBhvr additive="base">
                                        <p:cTn id="19" dur="500" fill="hold"/>
                                        <p:tgtEl>
                                          <p:spTgt spid="8151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5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5107">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510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5108">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510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51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5109">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5109">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15109">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15109">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15109">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5109">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15109">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5109">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511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5111">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15111">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15111">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15111">
                                            <p:txEl>
                                              <p:pRg st="3" end="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151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980256" y="476969"/>
            <a:ext cx="7696200" cy="1439863"/>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声明</a:t>
            </a:r>
            <a:r>
              <a:rPr lang="zh-CN" altLang="en-US" dirty="0">
                <a:latin typeface="Arial Unicode MS" pitchFamily="34" charset="-122"/>
                <a:ea typeface="Arial Unicode MS" pitchFamily="34" charset="-122"/>
                <a:cs typeface="Arial Unicode MS" pitchFamily="34" charset="-122"/>
              </a:rPr>
              <a:t> </a:t>
            </a:r>
          </a:p>
        </p:txBody>
      </p:sp>
      <p:sp>
        <p:nvSpPr>
          <p:cNvPr id="816131" name="Rectangle 3"/>
          <p:cNvSpPr>
            <a:spLocks noGrp="1" noChangeArrowheads="1"/>
          </p:cNvSpPr>
          <p:nvPr>
            <p:ph type="body" sz="half" idx="1"/>
          </p:nvPr>
        </p:nvSpPr>
        <p:spPr>
          <a:xfrm>
            <a:off x="395536" y="1843559"/>
            <a:ext cx="8424936" cy="4537769"/>
          </a:xfrm>
        </p:spPr>
        <p:txBody>
          <a:bodyPr>
            <a:normAutofit lnSpcReduction="10000"/>
          </a:bodyPr>
          <a:lstStyle/>
          <a:p>
            <a:pPr marL="355600" indent="-355600">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声明将</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代码封装在</a:t>
            </a:r>
            <a:r>
              <a:rPr lang="en-US" altLang="zh-CN" sz="2000" dirty="0">
                <a:latin typeface="Arial Unicode MS" pitchFamily="34" charset="-122"/>
                <a:ea typeface="Arial Unicode MS" pitchFamily="34" charset="-122"/>
                <a:cs typeface="Arial Unicode MS" pitchFamily="34" charset="-122"/>
              </a:rPr>
              <a:t>&lt;%</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%&gt;</a:t>
            </a:r>
            <a:r>
              <a:rPr lang="zh-CN" altLang="en-US" sz="2000" dirty="0">
                <a:latin typeface="Arial Unicode MS" pitchFamily="34" charset="-122"/>
                <a:ea typeface="Arial Unicode MS" pitchFamily="34" charset="-122"/>
                <a:cs typeface="Arial Unicode MS" pitchFamily="34" charset="-122"/>
              </a:rPr>
              <a:t>之中，它里面的代码</a:t>
            </a:r>
            <a:r>
              <a:rPr lang="zh-CN" altLang="en-US" sz="2000" b="1" dirty="0">
                <a:solidFill>
                  <a:srgbClr val="FF0000"/>
                </a:solidFill>
                <a:latin typeface="Arial Unicode MS" pitchFamily="34" charset="-122"/>
                <a:ea typeface="Arial Unicode MS" pitchFamily="34" charset="-122"/>
                <a:cs typeface="Arial Unicode MS" pitchFamily="34" charset="-122"/>
              </a:rPr>
              <a:t>将被插入进</a:t>
            </a:r>
            <a:r>
              <a:rPr lang="en-US" altLang="zh-CN" sz="2000" b="1" dirty="0" err="1">
                <a:solidFill>
                  <a:srgbClr val="FF0000"/>
                </a:solidFill>
                <a:latin typeface="Arial Unicode MS" pitchFamily="34" charset="-122"/>
                <a:ea typeface="Arial Unicode MS" pitchFamily="34" charset="-122"/>
                <a:cs typeface="Arial Unicode MS" pitchFamily="34" charset="-122"/>
              </a:rPr>
              <a:t>Servlet</a:t>
            </a:r>
            <a:r>
              <a:rPr lang="zh-CN" altLang="en-US" sz="2000" b="1" dirty="0">
                <a:solidFill>
                  <a:srgbClr val="FF0000"/>
                </a:solidFill>
                <a:latin typeface="Arial Unicode MS" pitchFamily="34" charset="-122"/>
                <a:ea typeface="Arial Unicode MS" pitchFamily="34" charset="-122"/>
                <a:cs typeface="Arial Unicode MS" pitchFamily="34" charset="-122"/>
              </a:rPr>
              <a:t>的</a:t>
            </a:r>
            <a:r>
              <a:rPr lang="en-US" altLang="zh-CN" sz="2000" b="1" dirty="0">
                <a:solidFill>
                  <a:srgbClr val="FF0000"/>
                </a:solidFill>
                <a:latin typeface="Arial Unicode MS" pitchFamily="34" charset="-122"/>
                <a:ea typeface="Arial Unicode MS" pitchFamily="34" charset="-122"/>
                <a:cs typeface="Arial Unicode MS" pitchFamily="34" charset="-122"/>
              </a:rPr>
              <a:t>_</a:t>
            </a:r>
            <a:r>
              <a:rPr lang="en-US" altLang="zh-CN" sz="2000" b="1" dirty="0" err="1">
                <a:solidFill>
                  <a:srgbClr val="FF0000"/>
                </a:solidFill>
                <a:latin typeface="Arial Unicode MS" pitchFamily="34" charset="-122"/>
                <a:ea typeface="Arial Unicode MS" pitchFamily="34" charset="-122"/>
                <a:cs typeface="Arial Unicode MS" pitchFamily="34" charset="-122"/>
              </a:rPr>
              <a:t>jspService</a:t>
            </a:r>
            <a:r>
              <a:rPr lang="zh-CN" altLang="en-US" sz="2000" b="1" dirty="0">
                <a:solidFill>
                  <a:srgbClr val="FF0000"/>
                </a:solidFill>
                <a:latin typeface="Arial Unicode MS" pitchFamily="34" charset="-122"/>
                <a:ea typeface="Arial Unicode MS" pitchFamily="34" charset="-122"/>
                <a:cs typeface="Arial Unicode MS" pitchFamily="34" charset="-122"/>
              </a:rPr>
              <a:t>方法的外面</a:t>
            </a:r>
            <a:r>
              <a:rPr lang="zh-CN" altLang="en-US" sz="2000" dirty="0">
                <a:latin typeface="Arial Unicode MS" pitchFamily="34" charset="-122"/>
                <a:ea typeface="Arial Unicode MS" pitchFamily="34" charset="-122"/>
                <a:cs typeface="Arial Unicode MS" pitchFamily="34" charset="-122"/>
              </a:rPr>
              <a:t>，所以，</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声明可用于定义</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页面转换成的</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程序的静态代码块、成员变量和方法 。 </a:t>
            </a:r>
          </a:p>
          <a:p>
            <a:pPr marL="355600" indent="-355600">
              <a:spcAft>
                <a:spcPct val="20000"/>
              </a:spcAft>
            </a:pPr>
            <a:r>
              <a:rPr lang="zh-CN" altLang="en-US" sz="2000" dirty="0">
                <a:latin typeface="Arial Unicode MS" pitchFamily="34" charset="-122"/>
                <a:ea typeface="Arial Unicode MS" pitchFamily="34" charset="-122"/>
                <a:cs typeface="Arial Unicode MS" pitchFamily="34" charset="-122"/>
              </a:rPr>
              <a:t>多个静态代码块、变量和函数可以定义在一个</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声明中，也可以分别单独定义在多个</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声明中。</a:t>
            </a:r>
          </a:p>
          <a:p>
            <a:pPr marL="355600" indent="-355600">
              <a:spcAft>
                <a:spcPct val="20000"/>
              </a:spcAft>
            </a:pPr>
            <a:r>
              <a:rPr lang="en-US" altLang="zh-CN" sz="2000" b="1" dirty="0">
                <a:solidFill>
                  <a:srgbClr val="FF0000"/>
                </a:solidFill>
                <a:latin typeface="Arial Unicode MS" pitchFamily="34" charset="-122"/>
                <a:ea typeface="Arial Unicode MS" pitchFamily="34" charset="-122"/>
                <a:cs typeface="Arial Unicode MS" pitchFamily="34" charset="-122"/>
              </a:rPr>
              <a:t>JSP</a:t>
            </a:r>
            <a:r>
              <a:rPr lang="zh-CN" altLang="en-US" sz="2000" b="1" dirty="0">
                <a:solidFill>
                  <a:srgbClr val="FF0000"/>
                </a:solidFill>
                <a:latin typeface="Arial Unicode MS" pitchFamily="34" charset="-122"/>
                <a:ea typeface="Arial Unicode MS" pitchFamily="34" charset="-122"/>
                <a:cs typeface="Arial Unicode MS" pitchFamily="34" charset="-122"/>
              </a:rPr>
              <a:t>隐式对象的作用范围仅限于</a:t>
            </a:r>
            <a:r>
              <a:rPr lang="en-US" altLang="zh-CN" sz="2000" b="1" dirty="0" err="1">
                <a:solidFill>
                  <a:srgbClr val="FF0000"/>
                </a:solidFill>
                <a:latin typeface="Arial Unicode MS" pitchFamily="34" charset="-122"/>
                <a:ea typeface="Arial Unicode MS" pitchFamily="34" charset="-122"/>
                <a:cs typeface="Arial Unicode MS" pitchFamily="34" charset="-122"/>
              </a:rPr>
              <a:t>Servlet</a:t>
            </a:r>
            <a:r>
              <a:rPr lang="zh-CN" altLang="en-US" sz="2000" b="1" dirty="0">
                <a:solidFill>
                  <a:srgbClr val="FF0000"/>
                </a:solidFill>
                <a:latin typeface="Arial Unicode MS" pitchFamily="34" charset="-122"/>
                <a:ea typeface="Arial Unicode MS" pitchFamily="34" charset="-122"/>
                <a:cs typeface="Arial Unicode MS" pitchFamily="34" charset="-122"/>
              </a:rPr>
              <a:t>的</a:t>
            </a:r>
            <a:r>
              <a:rPr lang="en-US" altLang="zh-CN" sz="2000" b="1" dirty="0">
                <a:solidFill>
                  <a:srgbClr val="FF0000"/>
                </a:solidFill>
                <a:latin typeface="Arial Unicode MS" pitchFamily="34" charset="-122"/>
                <a:ea typeface="Arial Unicode MS" pitchFamily="34" charset="-122"/>
                <a:cs typeface="Arial Unicode MS" pitchFamily="34" charset="-122"/>
              </a:rPr>
              <a:t>_</a:t>
            </a:r>
            <a:r>
              <a:rPr lang="en-US" altLang="zh-CN" sz="2000" b="1" dirty="0" err="1">
                <a:solidFill>
                  <a:srgbClr val="FF0000"/>
                </a:solidFill>
                <a:latin typeface="Arial Unicode MS" pitchFamily="34" charset="-122"/>
                <a:ea typeface="Arial Unicode MS" pitchFamily="34" charset="-122"/>
                <a:cs typeface="Arial Unicode MS" pitchFamily="34" charset="-122"/>
              </a:rPr>
              <a:t>jspService</a:t>
            </a:r>
            <a:r>
              <a:rPr lang="zh-CN" altLang="en-US" sz="2000" b="1" dirty="0">
                <a:solidFill>
                  <a:srgbClr val="FF0000"/>
                </a:solidFill>
                <a:latin typeface="Arial Unicode MS" pitchFamily="34" charset="-122"/>
                <a:ea typeface="Arial Unicode MS" pitchFamily="34" charset="-122"/>
                <a:cs typeface="Arial Unicode MS" pitchFamily="34" charset="-122"/>
              </a:rPr>
              <a:t>方法，所以在</a:t>
            </a:r>
            <a:r>
              <a:rPr lang="en-US" altLang="zh-CN" sz="2000" b="1" dirty="0">
                <a:solidFill>
                  <a:srgbClr val="FF0000"/>
                </a:solidFill>
                <a:latin typeface="Arial Unicode MS" pitchFamily="34" charset="-122"/>
                <a:ea typeface="Arial Unicode MS" pitchFamily="34" charset="-122"/>
                <a:cs typeface="Arial Unicode MS" pitchFamily="34" charset="-122"/>
              </a:rPr>
              <a:t>JSP</a:t>
            </a:r>
            <a:r>
              <a:rPr lang="zh-CN" altLang="en-US" sz="2000" b="1" dirty="0">
                <a:solidFill>
                  <a:srgbClr val="FF0000"/>
                </a:solidFill>
                <a:latin typeface="Arial Unicode MS" pitchFamily="34" charset="-122"/>
                <a:ea typeface="Arial Unicode MS" pitchFamily="34" charset="-122"/>
                <a:cs typeface="Arial Unicode MS" pitchFamily="34" charset="-122"/>
              </a:rPr>
              <a:t>声明中不能使用这些隐式对象</a:t>
            </a:r>
            <a:r>
              <a:rPr lang="zh-CN" altLang="en-US" sz="2000" dirty="0">
                <a:latin typeface="Arial Unicode MS" pitchFamily="34" charset="-122"/>
                <a:ea typeface="Arial Unicode MS" pitchFamily="34" charset="-122"/>
                <a:cs typeface="Arial Unicode MS" pitchFamily="34" charset="-122"/>
              </a:rPr>
              <a:t>。 </a:t>
            </a:r>
          </a:p>
          <a:p>
            <a:pPr marL="355600" indent="-355600">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脚本片断中的</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代码必须严格遵循</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语法，例如，每条命令执行语句后面必须用分号（</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）结束。</a:t>
            </a:r>
            <a:r>
              <a:rPr lang="zh-CN" altLang="en-US" sz="3800" dirty="0">
                <a:latin typeface="Arial Unicode MS" pitchFamily="34" charset="-122"/>
                <a:ea typeface="Arial Unicode MS" pitchFamily="34" charset="-122"/>
                <a:cs typeface="Arial Unicode MS" pitchFamily="34" charset="-122"/>
              </a:rPr>
              <a:t> </a:t>
            </a:r>
          </a:p>
          <a:p>
            <a:pPr marL="355600" indent="-355600">
              <a:spcAft>
                <a:spcPct val="20000"/>
              </a:spcAft>
            </a:pPr>
            <a:r>
              <a:rPr lang="zh-CN" altLang="en-US" sz="2000" dirty="0">
                <a:latin typeface="Arial Unicode MS" pitchFamily="34" charset="-122"/>
                <a:ea typeface="Arial Unicode MS" pitchFamily="34" charset="-122"/>
                <a:cs typeface="Arial Unicode MS" pitchFamily="34" charset="-122"/>
              </a:rPr>
              <a:t>在一个</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页面中可以有多个脚本片断（每个脚本片断代码嵌套在各自独立的一对</a:t>
            </a:r>
            <a:r>
              <a:rPr lang="en-US" altLang="zh-CN" sz="2000" dirty="0">
                <a:latin typeface="Arial Unicode MS" pitchFamily="34" charset="-122"/>
                <a:ea typeface="Arial Unicode MS" pitchFamily="34" charset="-122"/>
                <a:cs typeface="Arial Unicode MS" pitchFamily="34" charset="-122"/>
              </a:rPr>
              <a:t>&lt;%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%&gt;</a:t>
            </a:r>
            <a:r>
              <a:rPr lang="zh-CN" altLang="en-US" sz="2000" dirty="0">
                <a:latin typeface="Arial Unicode MS" pitchFamily="34" charset="-122"/>
                <a:ea typeface="Arial Unicode MS" pitchFamily="34" charset="-122"/>
                <a:cs typeface="Arial Unicode MS" pitchFamily="34" charset="-122"/>
              </a:rPr>
              <a:t>之间），在两个或多个脚本片断之间可以嵌入文本、</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标记和其他</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元素。</a:t>
            </a:r>
          </a:p>
        </p:txBody>
      </p:sp>
    </p:spTree>
    <p:extLst>
      <p:ext uri="{BB962C8B-B14F-4D97-AF65-F5344CB8AC3E}">
        <p14:creationId xmlns:p14="http://schemas.microsoft.com/office/powerpoint/2010/main" val="233143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 calcmode="lin" valueType="num">
                                      <p:cBhvr additive="base">
                                        <p:cTn id="7" dur="500" fill="hold"/>
                                        <p:tgtEl>
                                          <p:spTgt spid="816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6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6131">
                                            <p:txEl>
                                              <p:pRg st="1" end="1"/>
                                            </p:txEl>
                                          </p:spTgt>
                                        </p:tgtEl>
                                        <p:attrNameLst>
                                          <p:attrName>style.visibility</p:attrName>
                                        </p:attrNameLst>
                                      </p:cBhvr>
                                      <p:to>
                                        <p:strVal val="visible"/>
                                      </p:to>
                                    </p:set>
                                    <p:anim calcmode="lin" valueType="num">
                                      <p:cBhvr additive="base">
                                        <p:cTn id="13" dur="500" fill="hold"/>
                                        <p:tgtEl>
                                          <p:spTgt spid="8161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6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16131">
                                            <p:txEl>
                                              <p:pRg st="2" end="2"/>
                                            </p:txEl>
                                          </p:spTgt>
                                        </p:tgtEl>
                                        <p:attrNameLst>
                                          <p:attrName>style.visibility</p:attrName>
                                        </p:attrNameLst>
                                      </p:cBhvr>
                                      <p:to>
                                        <p:strVal val="visible"/>
                                      </p:to>
                                    </p:set>
                                    <p:anim calcmode="lin" valueType="num">
                                      <p:cBhvr additive="base">
                                        <p:cTn id="19" dur="500" fill="hold"/>
                                        <p:tgtEl>
                                          <p:spTgt spid="8161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16131">
                                            <p:txEl>
                                              <p:pRg st="3" end="3"/>
                                            </p:txEl>
                                          </p:spTgt>
                                        </p:tgtEl>
                                        <p:attrNameLst>
                                          <p:attrName>style.visibility</p:attrName>
                                        </p:attrNameLst>
                                      </p:cBhvr>
                                      <p:to>
                                        <p:strVal val="visible"/>
                                      </p:to>
                                    </p:set>
                                    <p:anim calcmode="lin" valueType="num">
                                      <p:cBhvr additive="base">
                                        <p:cTn id="25" dur="500" fill="hold"/>
                                        <p:tgtEl>
                                          <p:spTgt spid="8161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6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16131">
                                            <p:txEl>
                                              <p:pRg st="4" end="4"/>
                                            </p:txEl>
                                          </p:spTgt>
                                        </p:tgtEl>
                                        <p:attrNameLst>
                                          <p:attrName>style.visibility</p:attrName>
                                        </p:attrNameLst>
                                      </p:cBhvr>
                                      <p:to>
                                        <p:strVal val="visible"/>
                                      </p:to>
                                    </p:set>
                                    <p:anim calcmode="lin" valueType="num">
                                      <p:cBhvr additive="base">
                                        <p:cTn id="31" dur="500" fill="hold"/>
                                        <p:tgtEl>
                                          <p:spTgt spid="8161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61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1052264" y="548977"/>
            <a:ext cx="7696200" cy="1439863"/>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声明</a:t>
            </a:r>
            <a:r>
              <a:rPr lang="zh-CN" altLang="en-US" b="1" dirty="0">
                <a:latin typeface="Arial Unicode MS" pitchFamily="34" charset="-122"/>
                <a:ea typeface="Arial Unicode MS" pitchFamily="34" charset="-122"/>
                <a:cs typeface="Arial Unicode MS" pitchFamily="34" charset="-122"/>
                <a:sym typeface="Wingdings" pitchFamily="2" charset="2"/>
              </a:rPr>
              <a:t>实例</a:t>
            </a:r>
            <a:r>
              <a:rPr lang="zh-CN" altLang="en-US" dirty="0">
                <a:latin typeface="Arial Unicode MS" pitchFamily="34" charset="-122"/>
                <a:ea typeface="Arial Unicode MS" pitchFamily="34" charset="-122"/>
                <a:cs typeface="Arial Unicode MS" pitchFamily="34" charset="-122"/>
              </a:rPr>
              <a:t> </a:t>
            </a:r>
          </a:p>
        </p:txBody>
      </p:sp>
      <p:sp>
        <p:nvSpPr>
          <p:cNvPr id="817155" name="Rectangle 3"/>
          <p:cNvSpPr>
            <a:spLocks noGrp="1" noChangeArrowheads="1"/>
          </p:cNvSpPr>
          <p:nvPr>
            <p:ph type="body" sz="half" idx="1"/>
          </p:nvPr>
        </p:nvSpPr>
        <p:spPr>
          <a:xfrm>
            <a:off x="827088" y="1665280"/>
            <a:ext cx="7561262" cy="4572032"/>
          </a:xfrm>
        </p:spPr>
        <p:txBody>
          <a:bodyPr>
            <a:normAutofit/>
          </a:bodyPr>
          <a:lstStyle/>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&lt;%!</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static { </a:t>
            </a:r>
            <a:r>
              <a:rPr lang="en-US" altLang="zh-CN" sz="1400" dirty="0" err="1">
                <a:latin typeface="Arial Unicode MS" pitchFamily="34" charset="-122"/>
                <a:ea typeface="Arial Unicode MS" pitchFamily="34" charset="-122"/>
                <a:cs typeface="Arial Unicode MS" pitchFamily="34" charset="-122"/>
              </a:rPr>
              <a:t>System.out.println</a:t>
            </a:r>
            <a:r>
              <a:rPr lang="en-US" altLang="zh-CN" sz="1400" dirty="0">
                <a:latin typeface="Arial Unicode MS" pitchFamily="34" charset="-122"/>
                <a:ea typeface="Arial Unicode MS" pitchFamily="34" charset="-122"/>
                <a:cs typeface="Arial Unicode MS" pitchFamily="34" charset="-122"/>
              </a:rPr>
              <a:t>("loading </a:t>
            </a:r>
            <a:r>
              <a:rPr lang="en-US" altLang="zh-CN" sz="1400" dirty="0" err="1">
                <a:latin typeface="Arial Unicode MS" pitchFamily="34" charset="-122"/>
                <a:ea typeface="Arial Unicode MS" pitchFamily="34" charset="-122"/>
                <a:cs typeface="Arial Unicode MS" pitchFamily="34" charset="-122"/>
              </a:rPr>
              <a:t>Servlet</a:t>
            </a:r>
            <a:r>
              <a:rPr lang="en-US" altLang="zh-CN" sz="1400" dirty="0">
                <a:latin typeface="Arial Unicode MS" pitchFamily="34" charset="-122"/>
                <a:ea typeface="Arial Unicode MS" pitchFamily="34" charset="-122"/>
                <a:cs typeface="Arial Unicode MS" pitchFamily="34" charset="-122"/>
              </a:rPr>
              <a:t>!"); }</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private </a:t>
            </a:r>
            <a:r>
              <a:rPr lang="en-US" altLang="zh-CN" sz="1400" dirty="0" err="1">
                <a:latin typeface="Arial Unicode MS" pitchFamily="34" charset="-122"/>
                <a:ea typeface="Arial Unicode MS" pitchFamily="34" charset="-122"/>
                <a:cs typeface="Arial Unicode MS" pitchFamily="34" charset="-122"/>
              </a:rPr>
              <a:t>int</a:t>
            </a: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globalVar</a:t>
            </a:r>
            <a:r>
              <a:rPr lang="en-US" altLang="zh-CN" sz="1400" dirty="0">
                <a:latin typeface="Arial Unicode MS" pitchFamily="34" charset="-122"/>
                <a:ea typeface="Arial Unicode MS" pitchFamily="34" charset="-122"/>
                <a:cs typeface="Arial Unicode MS" pitchFamily="34" charset="-122"/>
              </a:rPr>
              <a:t> = 0;</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public void </a:t>
            </a:r>
            <a:r>
              <a:rPr lang="en-US" altLang="zh-CN" sz="1400" dirty="0" err="1">
                <a:latin typeface="Arial Unicode MS" pitchFamily="34" charset="-122"/>
                <a:ea typeface="Arial Unicode MS" pitchFamily="34" charset="-122"/>
                <a:cs typeface="Arial Unicode MS" pitchFamily="34" charset="-122"/>
              </a:rPr>
              <a:t>jspInit</a:t>
            </a:r>
            <a:r>
              <a:rPr lang="en-US" altLang="zh-CN" sz="1400" dirty="0">
                <a:latin typeface="Arial Unicode MS" pitchFamily="34" charset="-122"/>
                <a:ea typeface="Arial Unicode MS" pitchFamily="34" charset="-122"/>
                <a:cs typeface="Arial Unicode MS" pitchFamily="34" charset="-122"/>
              </a:rPr>
              <a:t>()</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System.out.println</a:t>
            </a:r>
            <a:r>
              <a:rPr lang="en-US" altLang="zh-CN" sz="1400" dirty="0">
                <a:latin typeface="Arial Unicode MS" pitchFamily="34" charset="-122"/>
                <a:ea typeface="Arial Unicode MS" pitchFamily="34" charset="-122"/>
                <a:cs typeface="Arial Unicode MS" pitchFamily="34" charset="-122"/>
              </a:rPr>
              <a:t>("initializing </a:t>
            </a:r>
            <a:r>
              <a:rPr lang="en-US" altLang="zh-CN" sz="1400" dirty="0" err="1">
                <a:latin typeface="Arial Unicode MS" pitchFamily="34" charset="-122"/>
                <a:ea typeface="Arial Unicode MS" pitchFamily="34" charset="-122"/>
                <a:cs typeface="Arial Unicode MS" pitchFamily="34" charset="-122"/>
              </a:rPr>
              <a:t>jsp</a:t>
            </a:r>
            <a:r>
              <a:rPr lang="en-US" altLang="zh-CN" sz="1400" dirty="0">
                <a:latin typeface="Arial Unicode MS" pitchFamily="34" charset="-122"/>
                <a:ea typeface="Arial Unicode MS" pitchFamily="34" charset="-122"/>
                <a:cs typeface="Arial Unicode MS" pitchFamily="34" charset="-122"/>
              </a:rPr>
              <a:t>!");</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%&gt;</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&lt;%!</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public void </a:t>
            </a:r>
            <a:r>
              <a:rPr lang="en-US" altLang="zh-CN" sz="1400" dirty="0" err="1">
                <a:latin typeface="Arial Unicode MS" pitchFamily="34" charset="-122"/>
                <a:ea typeface="Arial Unicode MS" pitchFamily="34" charset="-122"/>
                <a:cs typeface="Arial Unicode MS" pitchFamily="34" charset="-122"/>
              </a:rPr>
              <a:t>jspDestroy</a:t>
            </a:r>
            <a:r>
              <a:rPr lang="en-US" altLang="zh-CN" sz="1400" dirty="0">
                <a:latin typeface="Arial Unicode MS" pitchFamily="34" charset="-122"/>
                <a:ea typeface="Arial Unicode MS" pitchFamily="34" charset="-122"/>
                <a:cs typeface="Arial Unicode MS" pitchFamily="34" charset="-122"/>
              </a:rPr>
              <a:t>()</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a:t>
            </a:r>
          </a:p>
          <a:p>
            <a:pPr marL="355600" indent="-355600">
              <a:lnSpc>
                <a:spcPct val="90000"/>
              </a:lnSpc>
              <a:buFont typeface="Wingdings" pitchFamily="2" charset="2"/>
              <a:buNone/>
            </a:pP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System.out.println</a:t>
            </a:r>
            <a:r>
              <a:rPr lang="en-US" altLang="zh-CN" sz="1400" dirty="0">
                <a:latin typeface="Arial Unicode MS" pitchFamily="34" charset="-122"/>
                <a:ea typeface="Arial Unicode MS" pitchFamily="34" charset="-122"/>
                <a:cs typeface="Arial Unicode MS" pitchFamily="34" charset="-122"/>
              </a:rPr>
              <a:t>("destroying </a:t>
            </a:r>
            <a:r>
              <a:rPr lang="en-US" altLang="zh-CN" sz="1400" dirty="0" err="1">
                <a:latin typeface="Arial Unicode MS" pitchFamily="34" charset="-122"/>
                <a:ea typeface="Arial Unicode MS" pitchFamily="34" charset="-122"/>
                <a:cs typeface="Arial Unicode MS" pitchFamily="34" charset="-122"/>
              </a:rPr>
              <a:t>jsp</a:t>
            </a:r>
            <a:r>
              <a:rPr lang="en-US" altLang="zh-CN" sz="1400" dirty="0">
                <a:latin typeface="Arial Unicode MS" pitchFamily="34" charset="-122"/>
                <a:ea typeface="Arial Unicode MS" pitchFamily="34" charset="-122"/>
                <a:cs typeface="Arial Unicode MS" pitchFamily="34" charset="-122"/>
              </a:rPr>
              <a:t>!");</a:t>
            </a:r>
            <a:endParaRPr lang="es-PA" altLang="zh-CN" sz="1400" dirty="0">
              <a:latin typeface="Arial Unicode MS" pitchFamily="34" charset="-122"/>
              <a:ea typeface="Arial Unicode MS" pitchFamily="34" charset="-122"/>
              <a:cs typeface="Arial Unicode MS" pitchFamily="34" charset="-122"/>
            </a:endParaRPr>
          </a:p>
          <a:p>
            <a:pPr marL="355600" indent="-355600">
              <a:lnSpc>
                <a:spcPct val="90000"/>
              </a:lnSpc>
              <a:buFont typeface="Wingdings" pitchFamily="2" charset="2"/>
              <a:buNone/>
            </a:pPr>
            <a:r>
              <a:rPr lang="es-PA" altLang="zh-CN" sz="1400" dirty="0">
                <a:latin typeface="Arial Unicode MS" pitchFamily="34" charset="-122"/>
                <a:ea typeface="Arial Unicode MS" pitchFamily="34" charset="-122"/>
                <a:cs typeface="Arial Unicode MS" pitchFamily="34" charset="-122"/>
              </a:rPr>
              <a:t>}</a:t>
            </a:r>
          </a:p>
          <a:p>
            <a:pPr marL="355600" indent="-355600">
              <a:lnSpc>
                <a:spcPct val="90000"/>
              </a:lnSpc>
              <a:buFont typeface="Wingdings" pitchFamily="2" charset="2"/>
              <a:buNone/>
            </a:pPr>
            <a:r>
              <a:rPr lang="es-PA" altLang="zh-CN" sz="1400" dirty="0">
                <a:latin typeface="Arial Unicode MS" pitchFamily="34" charset="-122"/>
                <a:ea typeface="Arial Unicode MS" pitchFamily="34" charset="-122"/>
                <a:cs typeface="Arial Unicode MS" pitchFamily="34" charset="-122"/>
              </a:rPr>
              <a:t>%&gt;</a:t>
            </a:r>
          </a:p>
          <a:p>
            <a:pPr marL="355600" indent="-355600">
              <a:lnSpc>
                <a:spcPct val="90000"/>
              </a:lnSpc>
              <a:buFont typeface="Wingdings" pitchFamily="2" charset="2"/>
              <a:buNone/>
            </a:pPr>
            <a:r>
              <a:rPr lang="es-PA" altLang="zh-CN" sz="1400" dirty="0">
                <a:latin typeface="Arial Unicode MS" pitchFamily="34" charset="-122"/>
                <a:ea typeface="Arial Unicode MS" pitchFamily="34" charset="-122"/>
                <a:cs typeface="Arial Unicode MS" pitchFamily="34" charset="-122"/>
              </a:rPr>
              <a:t>&lt;%</a:t>
            </a:r>
          </a:p>
          <a:p>
            <a:pPr marL="355600" indent="-355600">
              <a:lnSpc>
                <a:spcPct val="90000"/>
              </a:lnSpc>
              <a:buFont typeface="Wingdings" pitchFamily="2" charset="2"/>
              <a:buNone/>
            </a:pPr>
            <a:r>
              <a:rPr lang="es-PA" altLang="zh-CN" sz="1400" dirty="0">
                <a:latin typeface="Arial Unicode MS" pitchFamily="34" charset="-122"/>
                <a:ea typeface="Arial Unicode MS" pitchFamily="34" charset="-122"/>
                <a:cs typeface="Arial Unicode MS" pitchFamily="34" charset="-122"/>
              </a:rPr>
              <a:t>	int localVar = 0;</a:t>
            </a:r>
          </a:p>
          <a:p>
            <a:pPr marL="355600" indent="-355600">
              <a:lnSpc>
                <a:spcPct val="90000"/>
              </a:lnSpc>
              <a:buFont typeface="Wingdings" pitchFamily="2" charset="2"/>
              <a:buNone/>
            </a:pPr>
            <a:r>
              <a:rPr lang="es-PA" altLang="zh-CN" sz="1400" dirty="0">
                <a:latin typeface="Arial Unicode MS" pitchFamily="34" charset="-122"/>
                <a:ea typeface="Arial Unicode MS" pitchFamily="34" charset="-122"/>
                <a:cs typeface="Arial Unicode MS" pitchFamily="34" charset="-122"/>
              </a:rPr>
              <a:t>%&gt;</a:t>
            </a:r>
          </a:p>
          <a:p>
            <a:pPr marL="355600" indent="-355600">
              <a:lnSpc>
                <a:spcPct val="90000"/>
              </a:lnSpc>
              <a:buFont typeface="Wingdings" pitchFamily="2" charset="2"/>
              <a:buNone/>
            </a:pPr>
            <a:r>
              <a:rPr lang="es-PA" altLang="zh-CN" sz="1400" dirty="0">
                <a:latin typeface="Arial Unicode MS" pitchFamily="34" charset="-122"/>
                <a:ea typeface="Arial Unicode MS" pitchFamily="34" charset="-122"/>
                <a:cs typeface="Arial Unicode MS" pitchFamily="34" charset="-122"/>
              </a:rPr>
              <a:t>globalVar:&lt;%= ++globalVar %&gt;&lt;br&gt; </a:t>
            </a:r>
          </a:p>
          <a:p>
            <a:pPr marL="355600" indent="-355600">
              <a:lnSpc>
                <a:spcPct val="90000"/>
              </a:lnSpc>
              <a:buFont typeface="Wingdings" pitchFamily="2" charset="2"/>
              <a:buNone/>
            </a:pPr>
            <a:r>
              <a:rPr lang="es-PA" altLang="zh-CN" sz="1400" dirty="0">
                <a:latin typeface="Arial Unicode MS" pitchFamily="34" charset="-122"/>
                <a:ea typeface="Arial Unicode MS" pitchFamily="34" charset="-122"/>
                <a:cs typeface="Arial Unicode MS" pitchFamily="34" charset="-122"/>
              </a:rPr>
              <a:t>localVar:&lt;%= ++localVar %&gt;</a:t>
            </a:r>
            <a:endParaRPr lang="en-US" altLang="zh-CN" sz="1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67742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683568" y="692696"/>
            <a:ext cx="8229600" cy="857256"/>
          </a:xfrm>
        </p:spPr>
        <p:txBody>
          <a:bodyPr/>
          <a:lstStyle/>
          <a:p>
            <a:r>
              <a:rPr lang="en-US" altLang="zh-CN" b="1" dirty="0">
                <a:latin typeface="Arial Unicode MS" pitchFamily="34" charset="-122"/>
                <a:ea typeface="Arial Unicode MS" pitchFamily="34" charset="-122"/>
                <a:cs typeface="Arial Unicode MS" pitchFamily="34" charset="-122"/>
                <a:sym typeface="Wingdings" pitchFamily="2" charset="2"/>
              </a:rPr>
              <a:t>JSP</a:t>
            </a:r>
            <a:r>
              <a:rPr lang="zh-CN" altLang="en-US" b="1" dirty="0">
                <a:latin typeface="Arial Unicode MS" pitchFamily="34" charset="-122"/>
                <a:ea typeface="Arial Unicode MS" pitchFamily="34" charset="-122"/>
                <a:cs typeface="Arial Unicode MS" pitchFamily="34" charset="-122"/>
                <a:sym typeface="Wingdings" pitchFamily="2" charset="2"/>
              </a:rPr>
              <a:t>注释</a:t>
            </a:r>
            <a:r>
              <a:rPr lang="zh-CN" altLang="en-US" dirty="0">
                <a:latin typeface="Arial Unicode MS" pitchFamily="34" charset="-122"/>
                <a:ea typeface="Arial Unicode MS" pitchFamily="34" charset="-122"/>
                <a:cs typeface="Arial Unicode MS" pitchFamily="34" charset="-122"/>
                <a:sym typeface="Wingdings" pitchFamily="2" charset="2"/>
              </a:rPr>
              <a:t> </a:t>
            </a:r>
          </a:p>
        </p:txBody>
      </p:sp>
      <p:sp>
        <p:nvSpPr>
          <p:cNvPr id="824323" name="Rectangle 3"/>
          <p:cNvSpPr>
            <a:spLocks noGrp="1" noChangeArrowheads="1"/>
          </p:cNvSpPr>
          <p:nvPr>
            <p:ph type="body" idx="1"/>
          </p:nvPr>
        </p:nvSpPr>
        <p:spPr>
          <a:xfrm>
            <a:off x="539552" y="1700808"/>
            <a:ext cx="8208912" cy="1657350"/>
          </a:xfrm>
          <a:noFill/>
        </p:spPr>
        <p:txBody>
          <a:bodyPr/>
          <a:lstStyle/>
          <a:p>
            <a:pPr marL="355600" indent="-355600">
              <a:lnSpc>
                <a:spcPct val="80000"/>
              </a:lnSpc>
            </a:pPr>
            <a:r>
              <a:rPr lang="en-US" altLang="zh-CN" sz="2000" dirty="0">
                <a:latin typeface="Arial Unicode MS" pitchFamily="34" charset="-122"/>
                <a:ea typeface="Arial Unicode MS" pitchFamily="34" charset="-122"/>
                <a:cs typeface="Arial Unicode MS" pitchFamily="34" charset="-122"/>
                <a:sym typeface="Wingdings" pitchFamily="2" charset="2"/>
              </a:rPr>
              <a:t>JSP</a:t>
            </a:r>
            <a:r>
              <a:rPr lang="zh-CN" altLang="en-US" sz="2000" dirty="0">
                <a:latin typeface="Arial Unicode MS" pitchFamily="34" charset="-122"/>
                <a:ea typeface="Arial Unicode MS" pitchFamily="34" charset="-122"/>
                <a:cs typeface="Arial Unicode MS" pitchFamily="34" charset="-122"/>
                <a:sym typeface="Wingdings" pitchFamily="2" charset="2"/>
              </a:rPr>
              <a:t>注释的</a:t>
            </a:r>
            <a:r>
              <a:rPr lang="zh-CN" altLang="en-US" sz="2000" dirty="0">
                <a:latin typeface="Arial Unicode MS" pitchFamily="34" charset="-122"/>
                <a:ea typeface="Arial Unicode MS" pitchFamily="34" charset="-122"/>
                <a:cs typeface="Arial Unicode MS" pitchFamily="34" charset="-122"/>
              </a:rPr>
              <a:t>格式：</a:t>
            </a:r>
          </a:p>
          <a:p>
            <a:pPr marL="355600" indent="-355600">
              <a:lnSpc>
                <a:spcPct val="80000"/>
              </a:lnSpc>
              <a:buFont typeface="Wingdings" pitchFamily="2" charset="2"/>
              <a:buNone/>
            </a:pPr>
            <a:r>
              <a:rPr lang="zh-CN" altLang="en-US" sz="24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	</a:t>
            </a:r>
            <a:r>
              <a:rPr lang="en-US" altLang="zh-CN" sz="1600" dirty="0">
                <a:solidFill>
                  <a:srgbClr val="FF0000"/>
                </a:solidFill>
                <a:latin typeface="Arial Unicode MS" pitchFamily="34" charset="-122"/>
                <a:ea typeface="Arial Unicode MS" pitchFamily="34" charset="-122"/>
                <a:cs typeface="Arial Unicode MS" pitchFamily="34" charset="-122"/>
              </a:rPr>
              <a:t>&lt;%-- </a:t>
            </a:r>
            <a:r>
              <a:rPr lang="zh-CN" altLang="en-US" sz="1600" dirty="0">
                <a:solidFill>
                  <a:srgbClr val="FF0000"/>
                </a:solidFill>
                <a:latin typeface="Arial Unicode MS" pitchFamily="34" charset="-122"/>
                <a:ea typeface="Arial Unicode MS" pitchFamily="34" charset="-122"/>
                <a:cs typeface="Arial Unicode MS" pitchFamily="34" charset="-122"/>
              </a:rPr>
              <a:t>注释信息 </a:t>
            </a:r>
            <a:r>
              <a:rPr lang="en-US" altLang="zh-CN" sz="1600" dirty="0">
                <a:solidFill>
                  <a:srgbClr val="FF0000"/>
                </a:solidFill>
                <a:latin typeface="Arial Unicode MS" pitchFamily="34" charset="-122"/>
                <a:ea typeface="Arial Unicode MS" pitchFamily="34" charset="-122"/>
                <a:cs typeface="Arial Unicode MS" pitchFamily="34" charset="-122"/>
              </a:rPr>
              <a:t>--%&gt;</a:t>
            </a:r>
          </a:p>
          <a:p>
            <a:pPr marL="355600" indent="-355600">
              <a:lnSpc>
                <a:spcPct val="80000"/>
              </a:lnSpc>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引擎在将</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页面翻译成</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程序时，忽略</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页面中被注释的内容。</a:t>
            </a:r>
            <a:r>
              <a:rPr lang="zh-CN" altLang="en-US"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10180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24323">
                                            <p:txEl>
                                              <p:pRg st="0" end="0"/>
                                            </p:txEl>
                                          </p:spTgt>
                                        </p:tgtEl>
                                        <p:attrNameLst>
                                          <p:attrName>style.visibility</p:attrName>
                                        </p:attrNameLst>
                                      </p:cBhvr>
                                      <p:to>
                                        <p:strVal val="visible"/>
                                      </p:to>
                                    </p:set>
                                    <p:anim calcmode="lin" valueType="num">
                                      <p:cBhvr additive="base">
                                        <p:cTn id="7" dur="500" fill="hold"/>
                                        <p:tgtEl>
                                          <p:spTgt spid="8243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24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24323">
                                            <p:txEl>
                                              <p:pRg st="1" end="1"/>
                                            </p:txEl>
                                          </p:spTgt>
                                        </p:tgtEl>
                                        <p:attrNameLst>
                                          <p:attrName>style.visibility</p:attrName>
                                        </p:attrNameLst>
                                      </p:cBhvr>
                                      <p:to>
                                        <p:strVal val="visible"/>
                                      </p:to>
                                    </p:set>
                                    <p:anim calcmode="lin" valueType="num">
                                      <p:cBhvr additive="base">
                                        <p:cTn id="13" dur="500" fill="hold"/>
                                        <p:tgtEl>
                                          <p:spTgt spid="8243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24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24323">
                                            <p:txEl>
                                              <p:pRg st="2" end="2"/>
                                            </p:txEl>
                                          </p:spTgt>
                                        </p:tgtEl>
                                        <p:attrNameLst>
                                          <p:attrName>style.visibility</p:attrName>
                                        </p:attrNameLst>
                                      </p:cBhvr>
                                      <p:to>
                                        <p:strVal val="visible"/>
                                      </p:to>
                                    </p:set>
                                    <p:anim calcmode="lin" valueType="num">
                                      <p:cBhvr additive="base">
                                        <p:cTn id="19" dur="500" fill="hold"/>
                                        <p:tgtEl>
                                          <p:spTgt spid="82432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243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899592" y="404664"/>
            <a:ext cx="76962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sym typeface="Wingdings" pitchFamily="2" charset="2"/>
              </a:rPr>
              <a:t>如何查找</a:t>
            </a:r>
            <a:r>
              <a:rPr lang="en-US" altLang="zh-CN" sz="3200" dirty="0">
                <a:latin typeface="Arial Unicode MS" pitchFamily="34" charset="-122"/>
                <a:ea typeface="Arial Unicode MS" pitchFamily="34" charset="-122"/>
                <a:cs typeface="Arial Unicode MS" pitchFamily="34" charset="-122"/>
                <a:sym typeface="Wingdings" pitchFamily="2" charset="2"/>
              </a:rPr>
              <a:t>JSP</a:t>
            </a:r>
            <a:r>
              <a:rPr lang="zh-CN" altLang="en-US" sz="3200" dirty="0">
                <a:latin typeface="Arial Unicode MS" pitchFamily="34" charset="-122"/>
                <a:ea typeface="Arial Unicode MS" pitchFamily="34" charset="-122"/>
                <a:cs typeface="Arial Unicode MS" pitchFamily="34" charset="-122"/>
                <a:sym typeface="Wingdings" pitchFamily="2" charset="2"/>
              </a:rPr>
              <a:t>页面中的错误 </a:t>
            </a:r>
          </a:p>
        </p:txBody>
      </p:sp>
      <p:sp>
        <p:nvSpPr>
          <p:cNvPr id="829443" name="Rectangle 3"/>
          <p:cNvSpPr>
            <a:spLocks noGrp="1" noChangeArrowheads="1"/>
          </p:cNvSpPr>
          <p:nvPr>
            <p:ph type="body" sz="half" idx="1"/>
          </p:nvPr>
        </p:nvSpPr>
        <p:spPr>
          <a:xfrm>
            <a:off x="395536" y="1772816"/>
            <a:ext cx="8208912" cy="3729596"/>
          </a:xfrm>
        </p:spPr>
        <p:txBody>
          <a:bodyPr>
            <a:normAutofit/>
          </a:bodyPr>
          <a:lstStyle/>
          <a:p>
            <a:pPr marL="355600" indent="-355600">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页面中的</a:t>
            </a:r>
            <a:r>
              <a:rPr lang="en-US" altLang="zh-CN" sz="2000" dirty="0">
                <a:latin typeface="Arial Unicode MS" pitchFamily="34" charset="-122"/>
                <a:ea typeface="Arial Unicode MS" pitchFamily="34" charset="-122"/>
                <a:cs typeface="Arial Unicode MS" pitchFamily="34" charset="-122"/>
              </a:rPr>
              <a:t>JSP</a:t>
            </a:r>
            <a:r>
              <a:rPr lang="zh-CN" altLang="en-US" sz="2000" b="1" dirty="0">
                <a:solidFill>
                  <a:srgbClr val="FF0000"/>
                </a:solidFill>
                <a:latin typeface="Arial Unicode MS" pitchFamily="34" charset="-122"/>
                <a:ea typeface="Arial Unicode MS" pitchFamily="34" charset="-122"/>
                <a:cs typeface="Arial Unicode MS" pitchFamily="34" charset="-122"/>
              </a:rPr>
              <a:t>语法格式有问题</a:t>
            </a:r>
            <a:r>
              <a:rPr lang="zh-CN" altLang="en-US" sz="2000" dirty="0">
                <a:latin typeface="Arial Unicode MS" pitchFamily="34" charset="-122"/>
                <a:ea typeface="Arial Unicode MS" pitchFamily="34" charset="-122"/>
                <a:cs typeface="Arial Unicode MS" pitchFamily="34" charset="-122"/>
              </a:rPr>
              <a:t>，导致其不能被翻译成</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源文件，</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引擎将提示这类错误发生在</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页面中的位置（行和列）以及相关信息。</a:t>
            </a:r>
          </a:p>
          <a:p>
            <a:pPr marL="355600" indent="-355600">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页面中的</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语法格式没有问题，但</a:t>
            </a:r>
            <a:r>
              <a:rPr lang="zh-CN" altLang="en-US" sz="2000" b="1" dirty="0">
                <a:solidFill>
                  <a:srgbClr val="FF0000"/>
                </a:solidFill>
                <a:latin typeface="Arial Unicode MS" pitchFamily="34" charset="-122"/>
                <a:ea typeface="Arial Unicode MS" pitchFamily="34" charset="-122"/>
                <a:cs typeface="Arial Unicode MS" pitchFamily="34" charset="-122"/>
              </a:rPr>
              <a:t>被翻译成的</a:t>
            </a:r>
            <a:r>
              <a:rPr lang="en-US" altLang="zh-CN" sz="2000" b="1" dirty="0" err="1">
                <a:solidFill>
                  <a:srgbClr val="FF0000"/>
                </a:solidFill>
                <a:latin typeface="Arial Unicode MS" pitchFamily="34" charset="-122"/>
                <a:ea typeface="Arial Unicode MS" pitchFamily="34" charset="-122"/>
                <a:cs typeface="Arial Unicode MS" pitchFamily="34" charset="-122"/>
              </a:rPr>
              <a:t>Servlet</a:t>
            </a:r>
            <a:r>
              <a:rPr lang="zh-CN" altLang="en-US" sz="2000" b="1" dirty="0">
                <a:solidFill>
                  <a:srgbClr val="FF0000"/>
                </a:solidFill>
                <a:latin typeface="Arial Unicode MS" pitchFamily="34" charset="-122"/>
                <a:ea typeface="Arial Unicode MS" pitchFamily="34" charset="-122"/>
                <a:cs typeface="Arial Unicode MS" pitchFamily="34" charset="-122"/>
              </a:rPr>
              <a:t>源文件中出现了</a:t>
            </a:r>
            <a:r>
              <a:rPr lang="en-US" altLang="zh-CN" sz="2000" b="1" dirty="0">
                <a:solidFill>
                  <a:srgbClr val="FF0000"/>
                </a:solidFill>
                <a:latin typeface="Arial Unicode MS" pitchFamily="34" charset="-122"/>
                <a:ea typeface="Arial Unicode MS" pitchFamily="34" charset="-122"/>
                <a:cs typeface="Arial Unicode MS" pitchFamily="34" charset="-122"/>
              </a:rPr>
              <a:t>Java</a:t>
            </a:r>
            <a:r>
              <a:rPr lang="zh-CN" altLang="en-US" sz="2000" b="1" dirty="0">
                <a:solidFill>
                  <a:srgbClr val="FF0000"/>
                </a:solidFill>
                <a:latin typeface="Arial Unicode MS" pitchFamily="34" charset="-122"/>
                <a:ea typeface="Arial Unicode MS" pitchFamily="34" charset="-122"/>
                <a:cs typeface="Arial Unicode MS" pitchFamily="34" charset="-122"/>
              </a:rPr>
              <a:t>语法问题</a:t>
            </a:r>
            <a:r>
              <a:rPr lang="zh-CN" altLang="en-US" sz="2000" dirty="0">
                <a:latin typeface="Arial Unicode MS" pitchFamily="34" charset="-122"/>
                <a:ea typeface="Arial Unicode MS" pitchFamily="34" charset="-122"/>
                <a:cs typeface="Arial Unicode MS" pitchFamily="34" charset="-122"/>
              </a:rPr>
              <a:t>，导致</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页面翻译成的</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源文件不能通过编译，</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引擎也将提示这类错误发生在</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页面中的位置（行和列）以及相关信息。</a:t>
            </a:r>
          </a:p>
          <a:p>
            <a:pPr marL="355600" indent="-355600">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a:t>
            </a:r>
            <a:r>
              <a:rPr lang="zh-CN" altLang="en-US" sz="2000" b="1" dirty="0">
                <a:solidFill>
                  <a:srgbClr val="FF0000"/>
                </a:solidFill>
                <a:latin typeface="Arial Unicode MS" pitchFamily="34" charset="-122"/>
                <a:ea typeface="Arial Unicode MS" pitchFamily="34" charset="-122"/>
                <a:cs typeface="Arial Unicode MS" pitchFamily="34" charset="-122"/>
              </a:rPr>
              <a:t>翻译成的</a:t>
            </a:r>
            <a:r>
              <a:rPr lang="en-US" altLang="zh-CN" sz="2000" b="1" dirty="0" err="1">
                <a:solidFill>
                  <a:srgbClr val="FF0000"/>
                </a:solidFill>
                <a:latin typeface="Arial Unicode MS" pitchFamily="34" charset="-122"/>
                <a:ea typeface="Arial Unicode MS" pitchFamily="34" charset="-122"/>
                <a:cs typeface="Arial Unicode MS" pitchFamily="34" charset="-122"/>
              </a:rPr>
              <a:t>Servlet</a:t>
            </a:r>
            <a:r>
              <a:rPr lang="zh-CN" altLang="en-US" sz="2000" b="1" dirty="0">
                <a:solidFill>
                  <a:srgbClr val="FF0000"/>
                </a:solidFill>
                <a:latin typeface="Arial Unicode MS" pitchFamily="34" charset="-122"/>
                <a:ea typeface="Arial Unicode MS" pitchFamily="34" charset="-122"/>
                <a:cs typeface="Arial Unicode MS" pitchFamily="34" charset="-122"/>
              </a:rPr>
              <a:t>程序在运行时出现异常</a:t>
            </a:r>
            <a:r>
              <a:rPr lang="zh-CN" altLang="en-US" sz="2000" dirty="0">
                <a:latin typeface="Arial Unicode MS" pitchFamily="34" charset="-122"/>
                <a:ea typeface="Arial Unicode MS" pitchFamily="34" charset="-122"/>
                <a:cs typeface="Arial Unicode MS" pitchFamily="34" charset="-122"/>
              </a:rPr>
              <a:t>，这与普通</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程序的运行时错误完全一样，</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虚拟机将提示错误发生在</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源文件中的位置（行和列）以及相关信息。</a:t>
            </a:r>
            <a:r>
              <a:rPr lang="zh-CN" altLang="en-US" sz="18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01848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29443">
                                            <p:txEl>
                                              <p:pRg st="0" end="0"/>
                                            </p:txEl>
                                          </p:spTgt>
                                        </p:tgtEl>
                                        <p:attrNameLst>
                                          <p:attrName>style.visibility</p:attrName>
                                        </p:attrNameLst>
                                      </p:cBhvr>
                                      <p:to>
                                        <p:strVal val="visible"/>
                                      </p:to>
                                    </p:set>
                                    <p:anim calcmode="lin" valueType="num">
                                      <p:cBhvr additive="base">
                                        <p:cTn id="7" dur="500" fill="hold"/>
                                        <p:tgtEl>
                                          <p:spTgt spid="8294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29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29443">
                                            <p:txEl>
                                              <p:pRg st="1" end="1"/>
                                            </p:txEl>
                                          </p:spTgt>
                                        </p:tgtEl>
                                        <p:attrNameLst>
                                          <p:attrName>style.visibility</p:attrName>
                                        </p:attrNameLst>
                                      </p:cBhvr>
                                      <p:to>
                                        <p:strVal val="visible"/>
                                      </p:to>
                                    </p:set>
                                    <p:anim calcmode="lin" valueType="num">
                                      <p:cBhvr additive="base">
                                        <p:cTn id="13" dur="500" fill="hold"/>
                                        <p:tgtEl>
                                          <p:spTgt spid="8294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29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29443">
                                            <p:txEl>
                                              <p:pRg st="2" end="2"/>
                                            </p:txEl>
                                          </p:spTgt>
                                        </p:tgtEl>
                                        <p:attrNameLst>
                                          <p:attrName>style.visibility</p:attrName>
                                        </p:attrNameLst>
                                      </p:cBhvr>
                                      <p:to>
                                        <p:strVal val="visible"/>
                                      </p:to>
                                    </p:set>
                                    <p:anim calcmode="lin" valueType="num">
                                      <p:cBhvr additive="base">
                                        <p:cTn id="19" dur="500" fill="hold"/>
                                        <p:tgtEl>
                                          <p:spTgt spid="8294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29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a:xfrm>
            <a:off x="755576" y="629808"/>
            <a:ext cx="8229600" cy="1143008"/>
          </a:xfrm>
        </p:spPr>
        <p:txBody>
          <a:bodyPr/>
          <a:lstStyle/>
          <a:p>
            <a:r>
              <a:rPr lang="en-US" altLang="zh-CN" dirty="0">
                <a:latin typeface="Arial Unicode MS" pitchFamily="34" charset="-122"/>
                <a:ea typeface="Arial Unicode MS" pitchFamily="34" charset="-122"/>
                <a:cs typeface="Arial Unicode MS" pitchFamily="34" charset="-122"/>
              </a:rPr>
              <a:t>out</a:t>
            </a:r>
            <a:r>
              <a:rPr lang="zh-CN" altLang="en-US" dirty="0">
                <a:latin typeface="Arial Unicode MS" pitchFamily="34" charset="-122"/>
                <a:ea typeface="Arial Unicode MS" pitchFamily="34" charset="-122"/>
                <a:cs typeface="Arial Unicode MS" pitchFamily="34" charset="-122"/>
              </a:rPr>
              <a:t>隐式对象</a:t>
            </a:r>
            <a:endParaRPr lang="zh-CN" altLang="en-US" dirty="0">
              <a:latin typeface="Arial Unicode MS" pitchFamily="34" charset="-122"/>
              <a:ea typeface="Arial Unicode MS" pitchFamily="34" charset="-122"/>
              <a:cs typeface="Arial Unicode MS" pitchFamily="34" charset="-122"/>
              <a:sym typeface="Wingdings" pitchFamily="2" charset="2"/>
            </a:endParaRPr>
          </a:p>
        </p:txBody>
      </p:sp>
      <p:sp>
        <p:nvSpPr>
          <p:cNvPr id="839683" name="Rectangle 3"/>
          <p:cNvSpPr>
            <a:spLocks noGrp="1" noChangeArrowheads="1"/>
          </p:cNvSpPr>
          <p:nvPr>
            <p:ph type="body" idx="1"/>
          </p:nvPr>
        </p:nvSpPr>
        <p:spPr>
          <a:xfrm>
            <a:off x="395536" y="1988840"/>
            <a:ext cx="8280920" cy="4968552"/>
          </a:xfrm>
          <a:noFill/>
        </p:spPr>
        <p:txBody>
          <a:bodyPr>
            <a:normAutofit/>
          </a:bodyPr>
          <a:lstStyle/>
          <a:p>
            <a:pPr marL="355600" indent="-355600">
              <a:spcAft>
                <a:spcPct val="10000"/>
              </a:spcAft>
            </a:pPr>
            <a:r>
              <a:rPr lang="zh-CN" altLang="en-US" sz="1800" b="1" dirty="0">
                <a:solidFill>
                  <a:srgbClr val="FF0000"/>
                </a:solidFill>
                <a:latin typeface="Arial Unicode MS" pitchFamily="34" charset="-122"/>
                <a:ea typeface="Arial Unicode MS" pitchFamily="34" charset="-122"/>
                <a:cs typeface="Arial Unicode MS" pitchFamily="34" charset="-122"/>
              </a:rPr>
              <a:t>在</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页面中应使用</a:t>
            </a:r>
            <a:r>
              <a:rPr lang="en-US" altLang="zh-CN" sz="1800" b="1" dirty="0">
                <a:solidFill>
                  <a:srgbClr val="FF0000"/>
                </a:solidFill>
                <a:latin typeface="Arial Unicode MS" pitchFamily="34" charset="-122"/>
                <a:ea typeface="Arial Unicode MS" pitchFamily="34" charset="-122"/>
                <a:cs typeface="Arial Unicode MS" pitchFamily="34" charset="-122"/>
              </a:rPr>
              <a:t>out</a:t>
            </a:r>
            <a:r>
              <a:rPr lang="zh-CN" altLang="en-US" sz="1800" b="1" dirty="0">
                <a:solidFill>
                  <a:srgbClr val="FF0000"/>
                </a:solidFill>
                <a:latin typeface="Arial Unicode MS" pitchFamily="34" charset="-122"/>
                <a:ea typeface="Arial Unicode MS" pitchFamily="34" charset="-122"/>
                <a:cs typeface="Arial Unicode MS" pitchFamily="34" charset="-122"/>
              </a:rPr>
              <a:t>隐式对象来向客户端发送文本形式的实体内容</a:t>
            </a:r>
            <a:r>
              <a:rPr lang="zh-CN" altLang="en-US" sz="1800" dirty="0">
                <a:latin typeface="Arial Unicode MS" pitchFamily="34" charset="-122"/>
                <a:ea typeface="Arial Unicode MS" pitchFamily="34" charset="-122"/>
                <a:cs typeface="Arial Unicode MS" pitchFamily="34" charset="-122"/>
              </a:rPr>
              <a:t>。 </a:t>
            </a:r>
          </a:p>
          <a:p>
            <a:pPr marL="355600" indent="-355600">
              <a:spcAft>
                <a:spcPct val="10000"/>
              </a:spcAft>
            </a:pPr>
            <a:r>
              <a:rPr lang="en-US" altLang="zh-CN" sz="1800" dirty="0">
                <a:latin typeface="Arial Unicode MS" pitchFamily="34" charset="-122"/>
                <a:ea typeface="Arial Unicode MS" pitchFamily="34" charset="-122"/>
                <a:cs typeface="Arial Unicode MS" pitchFamily="34" charset="-122"/>
              </a:rPr>
              <a:t>out</a:t>
            </a:r>
            <a:r>
              <a:rPr lang="zh-CN" altLang="en-US" sz="1800" dirty="0">
                <a:latin typeface="Arial Unicode MS" pitchFamily="34" charset="-122"/>
                <a:ea typeface="Arial Unicode MS" pitchFamily="34" charset="-122"/>
                <a:cs typeface="Arial Unicode MS" pitchFamily="34" charset="-122"/>
              </a:rPr>
              <a:t>对象是通过调用</a:t>
            </a:r>
            <a:r>
              <a:rPr lang="en-US" altLang="zh-CN" sz="1800" dirty="0" err="1">
                <a:latin typeface="Arial Unicode MS" pitchFamily="34" charset="-122"/>
                <a:ea typeface="Arial Unicode MS" pitchFamily="34" charset="-122"/>
                <a:cs typeface="Arial Unicode MS" pitchFamily="34" charset="-122"/>
              </a:rPr>
              <a:t>pageContext</a:t>
            </a:r>
            <a:r>
              <a:rPr lang="zh-CN" altLang="en-US" sz="1800" dirty="0">
                <a:latin typeface="Arial Unicode MS" pitchFamily="34" charset="-122"/>
                <a:ea typeface="Arial Unicode MS" pitchFamily="34" charset="-122"/>
                <a:cs typeface="Arial Unicode MS" pitchFamily="34" charset="-122"/>
              </a:rPr>
              <a:t>对象的</a:t>
            </a:r>
            <a:r>
              <a:rPr lang="en-US" altLang="zh-CN" sz="1800" dirty="0" err="1">
                <a:latin typeface="Arial Unicode MS" pitchFamily="34" charset="-122"/>
                <a:ea typeface="Arial Unicode MS" pitchFamily="34" charset="-122"/>
                <a:cs typeface="Arial Unicode MS" pitchFamily="34" charset="-122"/>
              </a:rPr>
              <a:t>getOut</a:t>
            </a:r>
            <a:r>
              <a:rPr lang="zh-CN" altLang="en-US" sz="1800" dirty="0">
                <a:latin typeface="Arial Unicode MS" pitchFamily="34" charset="-122"/>
                <a:ea typeface="Arial Unicode MS" pitchFamily="34" charset="-122"/>
                <a:cs typeface="Arial Unicode MS" pitchFamily="34" charset="-122"/>
              </a:rPr>
              <a:t>方法返回的，其作用和用法与</a:t>
            </a:r>
            <a:r>
              <a:rPr lang="en-US" altLang="zh-CN" sz="1800" dirty="0" err="1">
                <a:latin typeface="Arial Unicode MS" pitchFamily="34" charset="-122"/>
                <a:ea typeface="Arial Unicode MS" pitchFamily="34" charset="-122"/>
                <a:cs typeface="Arial Unicode MS" pitchFamily="34" charset="-122"/>
              </a:rPr>
              <a:t>ServletResponse.getWriter</a:t>
            </a:r>
            <a:r>
              <a:rPr lang="zh-CN" altLang="en-US" sz="1800" dirty="0">
                <a:latin typeface="Arial Unicode MS" pitchFamily="34" charset="-122"/>
                <a:ea typeface="Arial Unicode MS" pitchFamily="34" charset="-122"/>
                <a:cs typeface="Arial Unicode MS" pitchFamily="34" charset="-122"/>
              </a:rPr>
              <a:t>方法返回的</a:t>
            </a:r>
            <a:r>
              <a:rPr lang="en-US" altLang="zh-CN" sz="1800" dirty="0" err="1">
                <a:latin typeface="Arial Unicode MS" pitchFamily="34" charset="-122"/>
                <a:ea typeface="Arial Unicode MS" pitchFamily="34" charset="-122"/>
                <a:cs typeface="Arial Unicode MS" pitchFamily="34" charset="-122"/>
              </a:rPr>
              <a:t>PrintWriter</a:t>
            </a:r>
            <a:r>
              <a:rPr lang="zh-CN" altLang="en-US" sz="1800" dirty="0">
                <a:latin typeface="Arial Unicode MS" pitchFamily="34" charset="-122"/>
                <a:ea typeface="Arial Unicode MS" pitchFamily="34" charset="-122"/>
                <a:cs typeface="Arial Unicode MS" pitchFamily="34" charset="-122"/>
              </a:rPr>
              <a:t>对象非常相似。 </a:t>
            </a:r>
          </a:p>
          <a:p>
            <a:pPr marL="355600" indent="-355600">
              <a:spcAft>
                <a:spcPct val="10000"/>
              </a:spcAft>
            </a:pP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页面中的</a:t>
            </a:r>
            <a:r>
              <a:rPr lang="en-US" altLang="zh-CN" sz="1800" dirty="0">
                <a:latin typeface="Arial Unicode MS" pitchFamily="34" charset="-122"/>
                <a:ea typeface="Arial Unicode MS" pitchFamily="34" charset="-122"/>
                <a:cs typeface="Arial Unicode MS" pitchFamily="34" charset="-122"/>
              </a:rPr>
              <a:t>out</a:t>
            </a:r>
            <a:r>
              <a:rPr lang="zh-CN" altLang="en-US" sz="1800" dirty="0">
                <a:latin typeface="Arial Unicode MS" pitchFamily="34" charset="-122"/>
                <a:ea typeface="Arial Unicode MS" pitchFamily="34" charset="-122"/>
                <a:cs typeface="Arial Unicode MS" pitchFamily="34" charset="-122"/>
              </a:rPr>
              <a:t>隐式对象的类型为</a:t>
            </a:r>
            <a:r>
              <a:rPr lang="en-US" altLang="zh-CN" sz="1800" dirty="0" err="1">
                <a:latin typeface="Arial Unicode MS" pitchFamily="34" charset="-122"/>
                <a:ea typeface="Arial Unicode MS" pitchFamily="34" charset="-122"/>
                <a:cs typeface="Arial Unicode MS" pitchFamily="34" charset="-122"/>
              </a:rPr>
              <a:t>JspWriter</a:t>
            </a:r>
            <a:r>
              <a:rPr lang="zh-CN" altLang="en-US"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JspWriter</a:t>
            </a:r>
            <a:r>
              <a:rPr lang="zh-CN" altLang="en-US" sz="1800" dirty="0">
                <a:latin typeface="Arial Unicode MS" pitchFamily="34" charset="-122"/>
                <a:ea typeface="Arial Unicode MS" pitchFamily="34" charset="-122"/>
                <a:cs typeface="Arial Unicode MS" pitchFamily="34" charset="-122"/>
              </a:rPr>
              <a:t>相当于一种带缓存功能的</a:t>
            </a:r>
            <a:r>
              <a:rPr lang="en-US" altLang="zh-CN" sz="1800" dirty="0" err="1">
                <a:latin typeface="Arial Unicode MS" pitchFamily="34" charset="-122"/>
                <a:ea typeface="Arial Unicode MS" pitchFamily="34" charset="-122"/>
                <a:cs typeface="Arial Unicode MS" pitchFamily="34" charset="-122"/>
              </a:rPr>
              <a:t>PrintWriter</a:t>
            </a:r>
            <a:r>
              <a:rPr lang="zh-CN" altLang="en-US" sz="1800" dirty="0">
                <a:latin typeface="Arial Unicode MS" pitchFamily="34" charset="-122"/>
                <a:ea typeface="Arial Unicode MS" pitchFamily="34" charset="-122"/>
                <a:cs typeface="Arial Unicode MS" pitchFamily="34" charset="-122"/>
              </a:rPr>
              <a:t>，设置</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页面的</a:t>
            </a:r>
            <a:r>
              <a:rPr lang="en-US" altLang="zh-CN" sz="1800" dirty="0">
                <a:latin typeface="Arial Unicode MS" pitchFamily="34" charset="-122"/>
                <a:ea typeface="Arial Unicode MS" pitchFamily="34" charset="-122"/>
                <a:cs typeface="Arial Unicode MS" pitchFamily="34" charset="-122"/>
              </a:rPr>
              <a:t>page</a:t>
            </a:r>
            <a:r>
              <a:rPr lang="zh-CN" altLang="en-US" sz="1800" dirty="0">
                <a:latin typeface="Arial Unicode MS" pitchFamily="34" charset="-122"/>
                <a:ea typeface="Arial Unicode MS" pitchFamily="34" charset="-122"/>
                <a:cs typeface="Arial Unicode MS" pitchFamily="34" charset="-122"/>
              </a:rPr>
              <a:t>指令的</a:t>
            </a:r>
            <a:r>
              <a:rPr lang="en-US" altLang="zh-CN" sz="1800" dirty="0">
                <a:latin typeface="Arial Unicode MS" pitchFamily="34" charset="-122"/>
                <a:ea typeface="Arial Unicode MS" pitchFamily="34" charset="-122"/>
                <a:cs typeface="Arial Unicode MS" pitchFamily="34" charset="-122"/>
              </a:rPr>
              <a:t>buffer</a:t>
            </a:r>
            <a:r>
              <a:rPr lang="zh-CN" altLang="en-US" sz="1800" dirty="0">
                <a:latin typeface="Arial Unicode MS" pitchFamily="34" charset="-122"/>
                <a:ea typeface="Arial Unicode MS" pitchFamily="34" charset="-122"/>
                <a:cs typeface="Arial Unicode MS" pitchFamily="34" charset="-122"/>
              </a:rPr>
              <a:t>属性可以调整它的缓存大小，甚至关闭它的缓存。 </a:t>
            </a:r>
          </a:p>
          <a:p>
            <a:pPr marL="355600" indent="-355600">
              <a:spcAft>
                <a:spcPct val="10000"/>
              </a:spcAft>
            </a:pP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页面中的</a:t>
            </a:r>
            <a:r>
              <a:rPr lang="en-US" altLang="zh-CN" sz="1800" dirty="0">
                <a:latin typeface="Arial Unicode MS" pitchFamily="34" charset="-122"/>
                <a:ea typeface="Arial Unicode MS" pitchFamily="34" charset="-122"/>
                <a:cs typeface="Arial Unicode MS" pitchFamily="34" charset="-122"/>
              </a:rPr>
              <a:t>out</a:t>
            </a:r>
            <a:r>
              <a:rPr lang="zh-CN" altLang="en-US" sz="1800" dirty="0">
                <a:latin typeface="Arial Unicode MS" pitchFamily="34" charset="-122"/>
                <a:ea typeface="Arial Unicode MS" pitchFamily="34" charset="-122"/>
                <a:cs typeface="Arial Unicode MS" pitchFamily="34" charset="-122"/>
              </a:rPr>
              <a:t>隐式对象相当于插入到</a:t>
            </a:r>
            <a:r>
              <a:rPr lang="en-US" altLang="zh-CN" sz="1800" dirty="0" err="1">
                <a:latin typeface="Arial Unicode MS" pitchFamily="34" charset="-122"/>
                <a:ea typeface="Arial Unicode MS" pitchFamily="34" charset="-122"/>
                <a:cs typeface="Arial Unicode MS" pitchFamily="34" charset="-122"/>
              </a:rPr>
              <a:t>ServletResponse.getWriter</a:t>
            </a:r>
            <a:r>
              <a:rPr lang="zh-CN" altLang="en-US" sz="1800" dirty="0">
                <a:latin typeface="Arial Unicode MS" pitchFamily="34" charset="-122"/>
                <a:ea typeface="Arial Unicode MS" pitchFamily="34" charset="-122"/>
                <a:cs typeface="Arial Unicode MS" pitchFamily="34" charset="-122"/>
              </a:rPr>
              <a:t>方法返回的</a:t>
            </a:r>
            <a:r>
              <a:rPr lang="en-US" altLang="zh-CN" sz="1800" dirty="0" err="1">
                <a:latin typeface="Arial Unicode MS" pitchFamily="34" charset="-122"/>
                <a:ea typeface="Arial Unicode MS" pitchFamily="34" charset="-122"/>
                <a:cs typeface="Arial Unicode MS" pitchFamily="34" charset="-122"/>
              </a:rPr>
              <a:t>PrintWriter</a:t>
            </a:r>
            <a:r>
              <a:rPr lang="zh-CN" altLang="en-US" sz="1800" dirty="0">
                <a:latin typeface="Arial Unicode MS" pitchFamily="34" charset="-122"/>
                <a:ea typeface="Arial Unicode MS" pitchFamily="34" charset="-122"/>
                <a:cs typeface="Arial Unicode MS" pitchFamily="34" charset="-122"/>
              </a:rPr>
              <a:t>对象前面的缓冲包装类对象。</a:t>
            </a:r>
          </a:p>
          <a:p>
            <a:pPr marL="355600" indent="-355600">
              <a:spcAft>
                <a:spcPct val="10000"/>
              </a:spcAft>
            </a:pPr>
            <a:r>
              <a:rPr lang="zh-CN" altLang="en-US" sz="1800" dirty="0">
                <a:latin typeface="Arial Unicode MS" pitchFamily="34" charset="-122"/>
                <a:ea typeface="Arial Unicode MS" pitchFamily="34" charset="-122"/>
                <a:cs typeface="Arial Unicode MS" pitchFamily="34" charset="-122"/>
              </a:rPr>
              <a:t>只有向</a:t>
            </a:r>
            <a:r>
              <a:rPr lang="en-US" altLang="zh-CN" sz="1800" dirty="0">
                <a:latin typeface="Arial Unicode MS" pitchFamily="34" charset="-122"/>
                <a:ea typeface="Arial Unicode MS" pitchFamily="34" charset="-122"/>
                <a:cs typeface="Arial Unicode MS" pitchFamily="34" charset="-122"/>
              </a:rPr>
              <a:t>out</a:t>
            </a:r>
            <a:r>
              <a:rPr lang="zh-CN" altLang="en-US" sz="1800" dirty="0">
                <a:latin typeface="Arial Unicode MS" pitchFamily="34" charset="-122"/>
                <a:ea typeface="Arial Unicode MS" pitchFamily="34" charset="-122"/>
                <a:cs typeface="Arial Unicode MS" pitchFamily="34" charset="-122"/>
              </a:rPr>
              <a:t>对象中写入了内容，且满足如下任何一个条件时，</a:t>
            </a:r>
            <a:r>
              <a:rPr lang="en-US" altLang="zh-CN" sz="1800" dirty="0">
                <a:latin typeface="Arial Unicode MS" pitchFamily="34" charset="-122"/>
                <a:ea typeface="Arial Unicode MS" pitchFamily="34" charset="-122"/>
                <a:cs typeface="Arial Unicode MS" pitchFamily="34" charset="-122"/>
              </a:rPr>
              <a:t>out</a:t>
            </a:r>
            <a:r>
              <a:rPr lang="zh-CN" altLang="en-US" sz="1800" dirty="0">
                <a:latin typeface="Arial Unicode MS" pitchFamily="34" charset="-122"/>
                <a:ea typeface="Arial Unicode MS" pitchFamily="34" charset="-122"/>
                <a:cs typeface="Arial Unicode MS" pitchFamily="34" charset="-122"/>
              </a:rPr>
              <a:t>对象才去调用</a:t>
            </a:r>
            <a:r>
              <a:rPr lang="en-US" altLang="zh-CN" sz="1800" dirty="0" err="1">
                <a:latin typeface="Arial Unicode MS" pitchFamily="34" charset="-122"/>
                <a:ea typeface="Arial Unicode MS" pitchFamily="34" charset="-122"/>
                <a:cs typeface="Arial Unicode MS" pitchFamily="34" charset="-122"/>
              </a:rPr>
              <a:t>ServletResponse.getWriter</a:t>
            </a:r>
            <a:r>
              <a:rPr lang="zh-CN" altLang="en-US" sz="1800" dirty="0">
                <a:latin typeface="Arial Unicode MS" pitchFamily="34" charset="-122"/>
                <a:ea typeface="Arial Unicode MS" pitchFamily="34" charset="-122"/>
                <a:cs typeface="Arial Unicode MS" pitchFamily="34" charset="-122"/>
              </a:rPr>
              <a:t>方法，并通过该方法返回的</a:t>
            </a:r>
            <a:r>
              <a:rPr lang="en-US" altLang="zh-CN" sz="1800" dirty="0" err="1">
                <a:latin typeface="Arial Unicode MS" pitchFamily="34" charset="-122"/>
                <a:ea typeface="Arial Unicode MS" pitchFamily="34" charset="-122"/>
                <a:cs typeface="Arial Unicode MS" pitchFamily="34" charset="-122"/>
              </a:rPr>
              <a:t>PrintWriter</a:t>
            </a:r>
            <a:r>
              <a:rPr lang="zh-CN" altLang="en-US" sz="1800" dirty="0">
                <a:latin typeface="Arial Unicode MS" pitchFamily="34" charset="-122"/>
                <a:ea typeface="Arial Unicode MS" pitchFamily="34" charset="-122"/>
                <a:cs typeface="Arial Unicode MS" pitchFamily="34" charset="-122"/>
              </a:rPr>
              <a:t>对象将</a:t>
            </a:r>
            <a:r>
              <a:rPr lang="en-US" altLang="zh-CN" sz="1800" dirty="0">
                <a:latin typeface="Arial Unicode MS" pitchFamily="34" charset="-122"/>
                <a:ea typeface="Arial Unicode MS" pitchFamily="34" charset="-122"/>
                <a:cs typeface="Arial Unicode MS" pitchFamily="34" charset="-122"/>
              </a:rPr>
              <a:t>out</a:t>
            </a:r>
            <a:r>
              <a:rPr lang="zh-CN" altLang="en-US" sz="1800" dirty="0">
                <a:latin typeface="Arial Unicode MS" pitchFamily="34" charset="-122"/>
                <a:ea typeface="Arial Unicode MS" pitchFamily="34" charset="-122"/>
                <a:cs typeface="Arial Unicode MS" pitchFamily="34" charset="-122"/>
              </a:rPr>
              <a:t>对象的缓冲区中的内容真正写入到</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引擎提供的缓冲区中：</a:t>
            </a:r>
          </a:p>
          <a:p>
            <a:pPr marL="990600" lvl="1" indent="-277813">
              <a:spcAft>
                <a:spcPct val="10000"/>
              </a:spcAft>
              <a:buClr>
                <a:schemeClr val="tx1"/>
              </a:buClr>
              <a:buFont typeface="Wingdings" pitchFamily="2" charset="2"/>
              <a:buChar char="ü"/>
            </a:pPr>
            <a:r>
              <a:rPr lang="zh-CN" altLang="en-US" sz="1800" dirty="0">
                <a:latin typeface="Arial Unicode MS" pitchFamily="34" charset="-122"/>
                <a:ea typeface="Arial Unicode MS" pitchFamily="34" charset="-122"/>
                <a:cs typeface="Arial Unicode MS" pitchFamily="34" charset="-122"/>
              </a:rPr>
              <a:t>设置</a:t>
            </a:r>
            <a:r>
              <a:rPr lang="en-US" altLang="zh-CN" sz="1800" dirty="0">
                <a:latin typeface="Arial Unicode MS" pitchFamily="34" charset="-122"/>
                <a:ea typeface="Arial Unicode MS" pitchFamily="34" charset="-122"/>
                <a:cs typeface="Arial Unicode MS" pitchFamily="34" charset="-122"/>
              </a:rPr>
              <a:t>page</a:t>
            </a:r>
            <a:r>
              <a:rPr lang="zh-CN" altLang="en-US" sz="1800" dirty="0">
                <a:latin typeface="Arial Unicode MS" pitchFamily="34" charset="-122"/>
                <a:ea typeface="Arial Unicode MS" pitchFamily="34" charset="-122"/>
                <a:cs typeface="Arial Unicode MS" pitchFamily="34" charset="-122"/>
              </a:rPr>
              <a:t>指令的</a:t>
            </a:r>
            <a:r>
              <a:rPr lang="en-US" altLang="zh-CN" sz="1800" dirty="0">
                <a:latin typeface="Arial Unicode MS" pitchFamily="34" charset="-122"/>
                <a:ea typeface="Arial Unicode MS" pitchFamily="34" charset="-122"/>
                <a:cs typeface="Arial Unicode MS" pitchFamily="34" charset="-122"/>
              </a:rPr>
              <a:t>buffer</a:t>
            </a:r>
            <a:r>
              <a:rPr lang="zh-CN" altLang="en-US" sz="1800" dirty="0">
                <a:latin typeface="Arial Unicode MS" pitchFamily="34" charset="-122"/>
                <a:ea typeface="Arial Unicode MS" pitchFamily="34" charset="-122"/>
                <a:cs typeface="Arial Unicode MS" pitchFamily="34" charset="-122"/>
              </a:rPr>
              <a:t>属性关闭了</a:t>
            </a:r>
            <a:r>
              <a:rPr lang="en-US" altLang="zh-CN" sz="1800" dirty="0">
                <a:latin typeface="Arial Unicode MS" pitchFamily="34" charset="-122"/>
                <a:ea typeface="Arial Unicode MS" pitchFamily="34" charset="-122"/>
                <a:cs typeface="Arial Unicode MS" pitchFamily="34" charset="-122"/>
              </a:rPr>
              <a:t>out</a:t>
            </a:r>
            <a:r>
              <a:rPr lang="zh-CN" altLang="en-US" sz="1800" dirty="0">
                <a:latin typeface="Arial Unicode MS" pitchFamily="34" charset="-122"/>
                <a:ea typeface="Arial Unicode MS" pitchFamily="34" charset="-122"/>
                <a:cs typeface="Arial Unicode MS" pitchFamily="34" charset="-122"/>
              </a:rPr>
              <a:t>对象的缓存功能</a:t>
            </a:r>
          </a:p>
          <a:p>
            <a:pPr marL="990600" lvl="1" indent="-277813">
              <a:spcAft>
                <a:spcPct val="10000"/>
              </a:spcAft>
              <a:buClr>
                <a:schemeClr val="tx1"/>
              </a:buClr>
              <a:buFont typeface="Wingdings" pitchFamily="2" charset="2"/>
              <a:buChar char="ü"/>
            </a:pPr>
            <a:r>
              <a:rPr lang="zh-CN" altLang="en-US" sz="1800" dirty="0">
                <a:latin typeface="Arial Unicode MS" pitchFamily="34" charset="-122"/>
                <a:ea typeface="Arial Unicode MS" pitchFamily="34" charset="-122"/>
                <a:cs typeface="Arial Unicode MS" pitchFamily="34" charset="-122"/>
              </a:rPr>
              <a:t>写入到</a:t>
            </a:r>
            <a:r>
              <a:rPr lang="en-US" altLang="zh-CN" sz="1800" dirty="0">
                <a:latin typeface="Arial Unicode MS" pitchFamily="34" charset="-122"/>
                <a:ea typeface="Arial Unicode MS" pitchFamily="34" charset="-122"/>
                <a:cs typeface="Arial Unicode MS" pitchFamily="34" charset="-122"/>
              </a:rPr>
              <a:t>out</a:t>
            </a:r>
            <a:r>
              <a:rPr lang="zh-CN" altLang="en-US" sz="1800" dirty="0">
                <a:latin typeface="Arial Unicode MS" pitchFamily="34" charset="-122"/>
                <a:ea typeface="Arial Unicode MS" pitchFamily="34" charset="-122"/>
                <a:cs typeface="Arial Unicode MS" pitchFamily="34" charset="-122"/>
              </a:rPr>
              <a:t>对象中的内容充满了</a:t>
            </a:r>
            <a:r>
              <a:rPr lang="en-US" altLang="zh-CN" sz="1800" dirty="0">
                <a:latin typeface="Arial Unicode MS" pitchFamily="34" charset="-122"/>
                <a:ea typeface="Arial Unicode MS" pitchFamily="34" charset="-122"/>
                <a:cs typeface="Arial Unicode MS" pitchFamily="34" charset="-122"/>
              </a:rPr>
              <a:t>out</a:t>
            </a:r>
            <a:r>
              <a:rPr lang="zh-CN" altLang="en-US" sz="1800" dirty="0">
                <a:latin typeface="Arial Unicode MS" pitchFamily="34" charset="-122"/>
                <a:ea typeface="Arial Unicode MS" pitchFamily="34" charset="-122"/>
                <a:cs typeface="Arial Unicode MS" pitchFamily="34" charset="-122"/>
              </a:rPr>
              <a:t>对象的缓冲区</a:t>
            </a:r>
          </a:p>
          <a:p>
            <a:pPr marL="990600" lvl="1" indent="-277813">
              <a:spcAft>
                <a:spcPct val="10000"/>
              </a:spcAft>
              <a:buClr>
                <a:schemeClr val="tx1"/>
              </a:buClr>
              <a:buFont typeface="Wingdings" pitchFamily="2" charset="2"/>
              <a:buChar char="ü"/>
            </a:pPr>
            <a:r>
              <a:rPr lang="zh-CN" altLang="en-US" sz="1800" dirty="0">
                <a:latin typeface="Arial Unicode MS" pitchFamily="34" charset="-122"/>
                <a:ea typeface="Arial Unicode MS" pitchFamily="34" charset="-122"/>
                <a:cs typeface="Arial Unicode MS" pitchFamily="34" charset="-122"/>
              </a:rPr>
              <a:t>整个</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页面结束</a:t>
            </a:r>
          </a:p>
        </p:txBody>
      </p:sp>
    </p:spTree>
    <p:extLst>
      <p:ext uri="{BB962C8B-B14F-4D97-AF65-F5344CB8AC3E}">
        <p14:creationId xmlns:p14="http://schemas.microsoft.com/office/powerpoint/2010/main" val="28177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anim calcmode="lin" valueType="num">
                                      <p:cBhvr additive="base">
                                        <p:cTn id="7" dur="500" fill="hold"/>
                                        <p:tgtEl>
                                          <p:spTgt spid="839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9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39683">
                                            <p:txEl>
                                              <p:pRg st="1" end="1"/>
                                            </p:txEl>
                                          </p:spTgt>
                                        </p:tgtEl>
                                        <p:attrNameLst>
                                          <p:attrName>style.visibility</p:attrName>
                                        </p:attrNameLst>
                                      </p:cBhvr>
                                      <p:to>
                                        <p:strVal val="visible"/>
                                      </p:to>
                                    </p:set>
                                    <p:anim calcmode="lin" valueType="num">
                                      <p:cBhvr additive="base">
                                        <p:cTn id="13" dur="500" fill="hold"/>
                                        <p:tgtEl>
                                          <p:spTgt spid="8396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9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39683">
                                            <p:txEl>
                                              <p:pRg st="2" end="2"/>
                                            </p:txEl>
                                          </p:spTgt>
                                        </p:tgtEl>
                                        <p:attrNameLst>
                                          <p:attrName>style.visibility</p:attrName>
                                        </p:attrNameLst>
                                      </p:cBhvr>
                                      <p:to>
                                        <p:strVal val="visible"/>
                                      </p:to>
                                    </p:set>
                                    <p:anim calcmode="lin" valueType="num">
                                      <p:cBhvr additive="base">
                                        <p:cTn id="19" dur="500" fill="hold"/>
                                        <p:tgtEl>
                                          <p:spTgt spid="83968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9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39683">
                                            <p:txEl>
                                              <p:pRg st="3" end="3"/>
                                            </p:txEl>
                                          </p:spTgt>
                                        </p:tgtEl>
                                        <p:attrNameLst>
                                          <p:attrName>style.visibility</p:attrName>
                                        </p:attrNameLst>
                                      </p:cBhvr>
                                      <p:to>
                                        <p:strVal val="visible"/>
                                      </p:to>
                                    </p:set>
                                    <p:anim calcmode="lin" valueType="num">
                                      <p:cBhvr additive="base">
                                        <p:cTn id="25" dur="500" fill="hold"/>
                                        <p:tgtEl>
                                          <p:spTgt spid="83968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39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39683">
                                            <p:txEl>
                                              <p:pRg st="4" end="4"/>
                                            </p:txEl>
                                          </p:spTgt>
                                        </p:tgtEl>
                                        <p:attrNameLst>
                                          <p:attrName>style.visibility</p:attrName>
                                        </p:attrNameLst>
                                      </p:cBhvr>
                                      <p:to>
                                        <p:strVal val="visible"/>
                                      </p:to>
                                    </p:set>
                                    <p:anim calcmode="lin" valueType="num">
                                      <p:cBhvr additive="base">
                                        <p:cTn id="31" dur="500" fill="hold"/>
                                        <p:tgtEl>
                                          <p:spTgt spid="83968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3968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839683">
                                            <p:txEl>
                                              <p:pRg st="5" end="5"/>
                                            </p:txEl>
                                          </p:spTgt>
                                        </p:tgtEl>
                                        <p:attrNameLst>
                                          <p:attrName>style.visibility</p:attrName>
                                        </p:attrNameLst>
                                      </p:cBhvr>
                                      <p:to>
                                        <p:strVal val="visible"/>
                                      </p:to>
                                    </p:set>
                                    <p:anim calcmode="lin" valueType="num">
                                      <p:cBhvr additive="base">
                                        <p:cTn id="35" dur="500" fill="hold"/>
                                        <p:tgtEl>
                                          <p:spTgt spid="83968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3968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839683">
                                            <p:txEl>
                                              <p:pRg st="6" end="6"/>
                                            </p:txEl>
                                          </p:spTgt>
                                        </p:tgtEl>
                                        <p:attrNameLst>
                                          <p:attrName>style.visibility</p:attrName>
                                        </p:attrNameLst>
                                      </p:cBhvr>
                                      <p:to>
                                        <p:strVal val="visible"/>
                                      </p:to>
                                    </p:set>
                                    <p:anim calcmode="lin" valueType="num">
                                      <p:cBhvr additive="base">
                                        <p:cTn id="39" dur="500" fill="hold"/>
                                        <p:tgtEl>
                                          <p:spTgt spid="83968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39683">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839683">
                                            <p:txEl>
                                              <p:pRg st="7" end="7"/>
                                            </p:txEl>
                                          </p:spTgt>
                                        </p:tgtEl>
                                        <p:attrNameLst>
                                          <p:attrName>style.visibility</p:attrName>
                                        </p:attrNameLst>
                                      </p:cBhvr>
                                      <p:to>
                                        <p:strVal val="visible"/>
                                      </p:to>
                                    </p:set>
                                    <p:anim calcmode="lin" valueType="num">
                                      <p:cBhvr additive="base">
                                        <p:cTn id="43" dur="500" fill="hold"/>
                                        <p:tgtEl>
                                          <p:spTgt spid="83968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3968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1128746" y="-387424"/>
            <a:ext cx="8229600" cy="2582858"/>
          </a:xfrm>
        </p:spPr>
        <p:txBody>
          <a:bodyPr>
            <a:noAutofit/>
          </a:bodyPr>
          <a:lstStyle/>
          <a:p>
            <a:r>
              <a:rPr lang="en-US" altLang="zh-CN" dirty="0">
                <a:latin typeface="Arial Unicode MS" pitchFamily="34" charset="-122"/>
                <a:ea typeface="Arial Unicode MS" pitchFamily="34" charset="-122"/>
                <a:cs typeface="Arial Unicode MS" pitchFamily="34" charset="-122"/>
              </a:rPr>
              <a:t/>
            </a:r>
            <a:br>
              <a:rPr lang="en-US" altLang="zh-CN" dirty="0">
                <a:latin typeface="Arial Unicode MS" pitchFamily="34" charset="-122"/>
                <a:ea typeface="Arial Unicode MS" pitchFamily="34" charset="-122"/>
                <a:cs typeface="Arial Unicode MS" pitchFamily="34" charset="-122"/>
              </a:rPr>
            </a:br>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入门</a:t>
            </a:r>
            <a:r>
              <a:rPr lang="zh-CN" altLang="en-US" dirty="0">
                <a:latin typeface="Arial Unicode MS" pitchFamily="34" charset="-122"/>
                <a:ea typeface="Arial Unicode MS" pitchFamily="34" charset="-122"/>
                <a:cs typeface="Arial Unicode MS" pitchFamily="34" charset="-122"/>
              </a:rPr>
              <a:t>  </a:t>
            </a:r>
          </a:p>
        </p:txBody>
      </p:sp>
      <p:sp>
        <p:nvSpPr>
          <p:cNvPr id="782339" name="Rectangle 3"/>
          <p:cNvSpPr>
            <a:spLocks noGrp="1" noChangeArrowheads="1"/>
          </p:cNvSpPr>
          <p:nvPr>
            <p:ph type="body" idx="4294967295"/>
          </p:nvPr>
        </p:nvSpPr>
        <p:spPr>
          <a:xfrm>
            <a:off x="755650" y="1773014"/>
            <a:ext cx="7632700" cy="3024138"/>
          </a:xfrm>
        </p:spPr>
        <p:txBody>
          <a:bodyPr/>
          <a:lstStyle/>
          <a:p>
            <a:pPr>
              <a:spcAft>
                <a:spcPct val="20000"/>
              </a:spcAft>
            </a:pPr>
            <a:r>
              <a:rPr lang="zh-CN" altLang="en-US" sz="2700" dirty="0">
                <a:latin typeface="Arial Unicode MS" pitchFamily="34" charset="-122"/>
                <a:ea typeface="Arial Unicode MS" pitchFamily="34" charset="-122"/>
                <a:cs typeface="Arial Unicode MS" pitchFamily="34" charset="-122"/>
              </a:rPr>
              <a:t>建立对</a:t>
            </a:r>
            <a:r>
              <a:rPr lang="en-US" altLang="zh-CN" sz="2700" dirty="0">
                <a:latin typeface="Arial Unicode MS" pitchFamily="34" charset="-122"/>
                <a:ea typeface="Arial Unicode MS" pitchFamily="34" charset="-122"/>
                <a:cs typeface="Arial Unicode MS" pitchFamily="34" charset="-122"/>
              </a:rPr>
              <a:t>JSP</a:t>
            </a:r>
            <a:r>
              <a:rPr lang="zh-CN" altLang="en-US" sz="2700" dirty="0">
                <a:latin typeface="Arial Unicode MS" pitchFamily="34" charset="-122"/>
                <a:ea typeface="Arial Unicode MS" pitchFamily="34" charset="-122"/>
                <a:cs typeface="Arial Unicode MS" pitchFamily="34" charset="-122"/>
              </a:rPr>
              <a:t>的直观认识 </a:t>
            </a:r>
          </a:p>
          <a:p>
            <a:pPr>
              <a:spcAft>
                <a:spcPct val="20000"/>
              </a:spcAft>
            </a:pPr>
            <a:r>
              <a:rPr lang="en-US" altLang="zh-CN" sz="2700" dirty="0">
                <a:latin typeface="Arial Unicode MS" pitchFamily="34" charset="-122"/>
                <a:ea typeface="Arial Unicode MS" pitchFamily="34" charset="-122"/>
                <a:cs typeface="Arial Unicode MS" pitchFamily="34" charset="-122"/>
              </a:rPr>
              <a:t>JSP</a:t>
            </a:r>
            <a:r>
              <a:rPr lang="zh-CN" altLang="en-US" sz="2700" dirty="0">
                <a:latin typeface="Arial Unicode MS" pitchFamily="34" charset="-122"/>
                <a:ea typeface="Arial Unicode MS" pitchFamily="34" charset="-122"/>
                <a:cs typeface="Arial Unicode MS" pitchFamily="34" charset="-122"/>
              </a:rPr>
              <a:t>的运行原理 </a:t>
            </a:r>
          </a:p>
          <a:p>
            <a:pPr>
              <a:spcAft>
                <a:spcPct val="20000"/>
              </a:spcAft>
            </a:pPr>
            <a:r>
              <a:rPr lang="en-US" altLang="zh-CN" sz="2700" dirty="0" smtClean="0">
                <a:latin typeface="Arial Unicode MS" pitchFamily="34" charset="-122"/>
                <a:ea typeface="Arial Unicode MS" pitchFamily="34" charset="-122"/>
                <a:cs typeface="Arial Unicode MS" pitchFamily="34" charset="-122"/>
              </a:rPr>
              <a:t>JSP</a:t>
            </a:r>
            <a:r>
              <a:rPr lang="zh-CN" altLang="en-US" sz="2700" dirty="0">
                <a:latin typeface="Arial Unicode MS" pitchFamily="34" charset="-122"/>
                <a:ea typeface="Arial Unicode MS" pitchFamily="34" charset="-122"/>
                <a:cs typeface="Arial Unicode MS" pitchFamily="34" charset="-122"/>
              </a:rPr>
              <a:t>隐式对象 </a:t>
            </a:r>
          </a:p>
          <a:p>
            <a:pPr>
              <a:spcAft>
                <a:spcPct val="20000"/>
              </a:spcAft>
            </a:pPr>
            <a:r>
              <a:rPr lang="zh-CN" altLang="en-US" sz="2700" dirty="0">
                <a:latin typeface="Arial Unicode MS" pitchFamily="34" charset="-122"/>
                <a:ea typeface="Arial Unicode MS" pitchFamily="34" charset="-122"/>
                <a:cs typeface="Arial Unicode MS" pitchFamily="34" charset="-122"/>
              </a:rPr>
              <a:t>注册与配置</a:t>
            </a:r>
            <a:r>
              <a:rPr lang="en-US" altLang="zh-CN" sz="2700" dirty="0" err="1">
                <a:latin typeface="Arial Unicode MS" pitchFamily="34" charset="-122"/>
                <a:ea typeface="Arial Unicode MS" pitchFamily="34" charset="-122"/>
                <a:cs typeface="Arial Unicode MS" pitchFamily="34" charset="-122"/>
              </a:rPr>
              <a:t>jsp</a:t>
            </a:r>
            <a:r>
              <a:rPr lang="zh-CN" altLang="en-US" sz="2700" dirty="0">
                <a:latin typeface="Arial Unicode MS" pitchFamily="34" charset="-122"/>
                <a:ea typeface="Arial Unicode MS" pitchFamily="34" charset="-122"/>
                <a:cs typeface="Arial Unicode MS" pitchFamily="34" charset="-122"/>
              </a:rPr>
              <a:t>页面的访问路径 </a:t>
            </a:r>
          </a:p>
          <a:p>
            <a:pPr>
              <a:spcAft>
                <a:spcPct val="20000"/>
              </a:spcAft>
            </a:pPr>
            <a:r>
              <a:rPr lang="en-US" altLang="zh-CN" sz="2700" dirty="0" smtClean="0">
                <a:latin typeface="Arial Unicode MS" pitchFamily="34" charset="-122"/>
                <a:ea typeface="Arial Unicode MS" pitchFamily="34" charset="-122"/>
                <a:cs typeface="Arial Unicode MS" pitchFamily="34" charset="-122"/>
              </a:rPr>
              <a:t>JSP</a:t>
            </a:r>
            <a:r>
              <a:rPr lang="zh-CN" altLang="en-US" sz="2700" dirty="0">
                <a:latin typeface="Arial Unicode MS" pitchFamily="34" charset="-122"/>
                <a:ea typeface="Arial Unicode MS" pitchFamily="34" charset="-122"/>
                <a:cs typeface="Arial Unicode MS" pitchFamily="34" charset="-122"/>
              </a:rPr>
              <a:t>与</a:t>
            </a:r>
            <a:r>
              <a:rPr lang="en-US" altLang="zh-CN" sz="2700" dirty="0" err="1">
                <a:latin typeface="Arial Unicode MS" pitchFamily="34" charset="-122"/>
                <a:ea typeface="Arial Unicode MS" pitchFamily="34" charset="-122"/>
                <a:cs typeface="Arial Unicode MS" pitchFamily="34" charset="-122"/>
              </a:rPr>
              <a:t>Servlet</a:t>
            </a:r>
            <a:r>
              <a:rPr lang="zh-CN" altLang="en-US" sz="2700" dirty="0">
                <a:latin typeface="Arial Unicode MS" pitchFamily="34" charset="-122"/>
                <a:ea typeface="Arial Unicode MS" pitchFamily="34" charset="-122"/>
                <a:cs typeface="Arial Unicode MS" pitchFamily="34" charset="-122"/>
              </a:rPr>
              <a:t>的应用比较 </a:t>
            </a:r>
          </a:p>
        </p:txBody>
      </p:sp>
    </p:spTree>
    <p:extLst>
      <p:ext uri="{BB962C8B-B14F-4D97-AF65-F5344CB8AC3E}">
        <p14:creationId xmlns:p14="http://schemas.microsoft.com/office/powerpoint/2010/main" val="280951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2339">
                                            <p:txEl>
                                              <p:pRg st="0" end="0"/>
                                            </p:txEl>
                                          </p:spTgt>
                                        </p:tgtEl>
                                        <p:attrNameLst>
                                          <p:attrName>style.visibility</p:attrName>
                                        </p:attrNameLst>
                                      </p:cBhvr>
                                      <p:to>
                                        <p:strVal val="visible"/>
                                      </p:to>
                                    </p:set>
                                    <p:anim calcmode="lin" valueType="num">
                                      <p:cBhvr additive="base">
                                        <p:cTn id="7" dur="500" fill="hold"/>
                                        <p:tgtEl>
                                          <p:spTgt spid="7823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2339">
                                            <p:txEl>
                                              <p:pRg st="1" end="1"/>
                                            </p:txEl>
                                          </p:spTgt>
                                        </p:tgtEl>
                                        <p:attrNameLst>
                                          <p:attrName>style.visibility</p:attrName>
                                        </p:attrNameLst>
                                      </p:cBhvr>
                                      <p:to>
                                        <p:strVal val="visible"/>
                                      </p:to>
                                    </p:set>
                                    <p:anim calcmode="lin" valueType="num">
                                      <p:cBhvr additive="base">
                                        <p:cTn id="13" dur="500" fill="hold"/>
                                        <p:tgtEl>
                                          <p:spTgt spid="782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82339">
                                            <p:txEl>
                                              <p:pRg st="2" end="2"/>
                                            </p:txEl>
                                          </p:spTgt>
                                        </p:tgtEl>
                                        <p:attrNameLst>
                                          <p:attrName>style.visibility</p:attrName>
                                        </p:attrNameLst>
                                      </p:cBhvr>
                                      <p:to>
                                        <p:strVal val="visible"/>
                                      </p:to>
                                    </p:set>
                                    <p:anim calcmode="lin" valueType="num">
                                      <p:cBhvr additive="base">
                                        <p:cTn id="19" dur="500" fill="hold"/>
                                        <p:tgtEl>
                                          <p:spTgt spid="7823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82339">
                                            <p:txEl>
                                              <p:pRg st="3" end="3"/>
                                            </p:txEl>
                                          </p:spTgt>
                                        </p:tgtEl>
                                        <p:attrNameLst>
                                          <p:attrName>style.visibility</p:attrName>
                                        </p:attrNameLst>
                                      </p:cBhvr>
                                      <p:to>
                                        <p:strVal val="visible"/>
                                      </p:to>
                                    </p:set>
                                    <p:anim calcmode="lin" valueType="num">
                                      <p:cBhvr additive="base">
                                        <p:cTn id="25" dur="500" fill="hold"/>
                                        <p:tgtEl>
                                          <p:spTgt spid="78233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82339">
                                            <p:txEl>
                                              <p:pRg st="4" end="4"/>
                                            </p:txEl>
                                          </p:spTgt>
                                        </p:tgtEl>
                                        <p:attrNameLst>
                                          <p:attrName>style.visibility</p:attrName>
                                        </p:attrNameLst>
                                      </p:cBhvr>
                                      <p:to>
                                        <p:strVal val="visible"/>
                                      </p:to>
                                    </p:set>
                                    <p:anim calcmode="lin" valueType="num">
                                      <p:cBhvr additive="base">
                                        <p:cTn id="31" dur="500" fill="hold"/>
                                        <p:tgtEl>
                                          <p:spTgt spid="782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23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806896" y="771544"/>
            <a:ext cx="8229600" cy="857256"/>
          </a:xfrm>
        </p:spPr>
        <p:txBody>
          <a:bodyPr/>
          <a:lstStyle/>
          <a:p>
            <a:r>
              <a:rPr lang="en-US" altLang="zh-CN" b="1" dirty="0">
                <a:latin typeface="Arial Unicode MS" pitchFamily="34" charset="-122"/>
                <a:ea typeface="Arial Unicode MS" pitchFamily="34" charset="-122"/>
                <a:cs typeface="Arial Unicode MS" pitchFamily="34" charset="-122"/>
              </a:rPr>
              <a:t>out</a:t>
            </a:r>
            <a:r>
              <a:rPr lang="zh-CN" altLang="en-US" b="1" dirty="0">
                <a:latin typeface="Arial Unicode MS" pitchFamily="34" charset="-122"/>
                <a:ea typeface="Arial Unicode MS" pitchFamily="34" charset="-122"/>
                <a:cs typeface="Arial Unicode MS" pitchFamily="34" charset="-122"/>
              </a:rPr>
              <a:t>隐式对象的工作原理图</a:t>
            </a:r>
            <a:r>
              <a:rPr lang="zh-CN" altLang="en-US" dirty="0">
                <a:latin typeface="Arial Unicode MS" pitchFamily="34" charset="-122"/>
                <a:ea typeface="Arial Unicode MS" pitchFamily="34" charset="-122"/>
                <a:cs typeface="Arial Unicode MS" pitchFamily="34" charset="-122"/>
              </a:rPr>
              <a:t> </a:t>
            </a:r>
          </a:p>
        </p:txBody>
      </p:sp>
      <p:graphicFrame>
        <p:nvGraphicFramePr>
          <p:cNvPr id="840707" name="Object 3"/>
          <p:cNvGraphicFramePr>
            <a:graphicFrameLocks noGrp="1" noChangeAspect="1"/>
          </p:cNvGraphicFramePr>
          <p:nvPr>
            <p:ph idx="1"/>
            <p:extLst>
              <p:ext uri="{D42A27DB-BD31-4B8C-83A1-F6EECF244321}">
                <p14:modId xmlns:p14="http://schemas.microsoft.com/office/powerpoint/2010/main" val="2909520936"/>
              </p:ext>
            </p:extLst>
          </p:nvPr>
        </p:nvGraphicFramePr>
        <p:xfrm>
          <a:off x="1331640" y="2010494"/>
          <a:ext cx="6408737" cy="4514850"/>
        </p:xfrm>
        <a:graphic>
          <a:graphicData uri="http://schemas.openxmlformats.org/presentationml/2006/ole">
            <mc:AlternateContent xmlns:mc="http://schemas.openxmlformats.org/markup-compatibility/2006">
              <mc:Choice xmlns:v="urn:schemas-microsoft-com:vml" Requires="v">
                <p:oleObj spid="_x0000_s4099" name="位图图像" r:id="rId3" imgW="4638095" imgH="3266667" progId="PBrush">
                  <p:embed/>
                </p:oleObj>
              </mc:Choice>
              <mc:Fallback>
                <p:oleObj name="位图图像" r:id="rId3" imgW="4638095" imgH="326666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010494"/>
                        <a:ext cx="6408737"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9333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a:xfrm>
            <a:off x="611560" y="692696"/>
            <a:ext cx="8229600" cy="857256"/>
          </a:xfrm>
        </p:spPr>
        <p:txBody>
          <a:bodyPr/>
          <a:lstStyle/>
          <a:p>
            <a:r>
              <a:rPr lang="en-US" altLang="zh-CN" dirty="0" err="1">
                <a:latin typeface="Arial Unicode MS" pitchFamily="34" charset="-122"/>
                <a:ea typeface="Arial Unicode MS" pitchFamily="34" charset="-122"/>
                <a:cs typeface="Arial Unicode MS" pitchFamily="34" charset="-122"/>
                <a:sym typeface="Wingdings" pitchFamily="2" charset="2"/>
              </a:rPr>
              <a:t>pageContext</a:t>
            </a:r>
            <a:r>
              <a:rPr lang="zh-CN" altLang="en-US" dirty="0">
                <a:latin typeface="Arial Unicode MS" pitchFamily="34" charset="-122"/>
                <a:ea typeface="Arial Unicode MS" pitchFamily="34" charset="-122"/>
                <a:cs typeface="Arial Unicode MS" pitchFamily="34" charset="-122"/>
                <a:sym typeface="Wingdings" pitchFamily="2" charset="2"/>
              </a:rPr>
              <a:t>对象 </a:t>
            </a:r>
          </a:p>
        </p:txBody>
      </p:sp>
      <p:sp>
        <p:nvSpPr>
          <p:cNvPr id="843779" name="Rectangle 3"/>
          <p:cNvSpPr>
            <a:spLocks noGrp="1" noChangeArrowheads="1"/>
          </p:cNvSpPr>
          <p:nvPr>
            <p:ph type="body" idx="1"/>
          </p:nvPr>
        </p:nvSpPr>
        <p:spPr>
          <a:xfrm>
            <a:off x="755650" y="2049855"/>
            <a:ext cx="5976938" cy="2881312"/>
          </a:xfrm>
          <a:noFill/>
        </p:spPr>
        <p:txBody>
          <a:bodyPr/>
          <a:lstStyle/>
          <a:p>
            <a:pPr marL="355600" indent="-355600">
              <a:spcAft>
                <a:spcPct val="20000"/>
              </a:spcAft>
            </a:pPr>
            <a:r>
              <a:rPr lang="en-US" altLang="zh-CN" sz="2400" dirty="0" err="1">
                <a:latin typeface="Arial Unicode MS" pitchFamily="34" charset="-122"/>
                <a:ea typeface="Arial Unicode MS" pitchFamily="34" charset="-122"/>
                <a:cs typeface="Arial Unicode MS" pitchFamily="34" charset="-122"/>
              </a:rPr>
              <a:t>pageContext</a:t>
            </a:r>
            <a:r>
              <a:rPr lang="zh-CN" altLang="en-US" sz="2400" dirty="0">
                <a:latin typeface="Arial Unicode MS" pitchFamily="34" charset="-122"/>
                <a:ea typeface="Arial Unicode MS" pitchFamily="34" charset="-122"/>
                <a:cs typeface="Arial Unicode MS" pitchFamily="34" charset="-122"/>
              </a:rPr>
              <a:t>对象简介 </a:t>
            </a:r>
          </a:p>
          <a:p>
            <a:pPr marL="355600" indent="-355600">
              <a:spcAft>
                <a:spcPct val="20000"/>
              </a:spcAft>
            </a:pPr>
            <a:r>
              <a:rPr lang="zh-CN" altLang="en-US" sz="2400" dirty="0">
                <a:latin typeface="Arial Unicode MS" pitchFamily="34" charset="-122"/>
                <a:ea typeface="Arial Unicode MS" pitchFamily="34" charset="-122"/>
                <a:cs typeface="Arial Unicode MS" pitchFamily="34" charset="-122"/>
              </a:rPr>
              <a:t>获得其他隐式对象 </a:t>
            </a:r>
          </a:p>
          <a:p>
            <a:pPr marL="355600" indent="-355600">
              <a:spcAft>
                <a:spcPct val="20000"/>
              </a:spcAft>
            </a:pPr>
            <a:r>
              <a:rPr lang="zh-CN" altLang="en-US" sz="2400" dirty="0">
                <a:latin typeface="Arial Unicode MS" pitchFamily="34" charset="-122"/>
                <a:ea typeface="Arial Unicode MS" pitchFamily="34" charset="-122"/>
                <a:cs typeface="Arial Unicode MS" pitchFamily="34" charset="-122"/>
              </a:rPr>
              <a:t>引入和跳转到其他资源 </a:t>
            </a:r>
          </a:p>
          <a:p>
            <a:pPr marL="355600" indent="-355600">
              <a:spcAft>
                <a:spcPct val="20000"/>
              </a:spcAft>
            </a:pPr>
            <a:r>
              <a:rPr lang="zh-CN" altLang="en-US" sz="2400" dirty="0">
                <a:latin typeface="Arial Unicode MS" pitchFamily="34" charset="-122"/>
                <a:ea typeface="Arial Unicode MS" pitchFamily="34" charset="-122"/>
                <a:cs typeface="Arial Unicode MS" pitchFamily="34" charset="-122"/>
              </a:rPr>
              <a:t>访问各个域范围中的属性 </a:t>
            </a:r>
          </a:p>
        </p:txBody>
      </p:sp>
    </p:spTree>
    <p:extLst>
      <p:ext uri="{BB962C8B-B14F-4D97-AF65-F5344CB8AC3E}">
        <p14:creationId xmlns:p14="http://schemas.microsoft.com/office/powerpoint/2010/main" val="36060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3779">
                                            <p:txEl>
                                              <p:pRg st="0" end="0"/>
                                            </p:txEl>
                                          </p:spTgt>
                                        </p:tgtEl>
                                        <p:attrNameLst>
                                          <p:attrName>style.visibility</p:attrName>
                                        </p:attrNameLst>
                                      </p:cBhvr>
                                      <p:to>
                                        <p:strVal val="visible"/>
                                      </p:to>
                                    </p:set>
                                    <p:anim calcmode="lin" valueType="num">
                                      <p:cBhvr additive="base">
                                        <p:cTn id="7" dur="500" fill="hold"/>
                                        <p:tgtEl>
                                          <p:spTgt spid="8437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3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43779">
                                            <p:txEl>
                                              <p:pRg st="1" end="1"/>
                                            </p:txEl>
                                          </p:spTgt>
                                        </p:tgtEl>
                                        <p:attrNameLst>
                                          <p:attrName>style.visibility</p:attrName>
                                        </p:attrNameLst>
                                      </p:cBhvr>
                                      <p:to>
                                        <p:strVal val="visible"/>
                                      </p:to>
                                    </p:set>
                                    <p:anim calcmode="lin" valueType="num">
                                      <p:cBhvr additive="base">
                                        <p:cTn id="13" dur="500" fill="hold"/>
                                        <p:tgtEl>
                                          <p:spTgt spid="8437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3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43779">
                                            <p:txEl>
                                              <p:pRg st="2" end="2"/>
                                            </p:txEl>
                                          </p:spTgt>
                                        </p:tgtEl>
                                        <p:attrNameLst>
                                          <p:attrName>style.visibility</p:attrName>
                                        </p:attrNameLst>
                                      </p:cBhvr>
                                      <p:to>
                                        <p:strVal val="visible"/>
                                      </p:to>
                                    </p:set>
                                    <p:anim calcmode="lin" valueType="num">
                                      <p:cBhvr additive="base">
                                        <p:cTn id="19" dur="500" fill="hold"/>
                                        <p:tgtEl>
                                          <p:spTgt spid="8437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43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43779">
                                            <p:txEl>
                                              <p:pRg st="3" end="3"/>
                                            </p:txEl>
                                          </p:spTgt>
                                        </p:tgtEl>
                                        <p:attrNameLst>
                                          <p:attrName>style.visibility</p:attrName>
                                        </p:attrNameLst>
                                      </p:cBhvr>
                                      <p:to>
                                        <p:strVal val="visible"/>
                                      </p:to>
                                    </p:set>
                                    <p:anim calcmode="lin" valueType="num">
                                      <p:cBhvr additive="base">
                                        <p:cTn id="25" dur="500" fill="hold"/>
                                        <p:tgtEl>
                                          <p:spTgt spid="8437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437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900082" y="692696"/>
            <a:ext cx="8229600" cy="857256"/>
          </a:xfrm>
        </p:spPr>
        <p:txBody>
          <a:bodyPr/>
          <a:lstStyle/>
          <a:p>
            <a:r>
              <a:rPr lang="en-US" altLang="zh-CN" b="1" dirty="0" err="1">
                <a:latin typeface="Arial Unicode MS" pitchFamily="34" charset="-122"/>
                <a:ea typeface="Arial Unicode MS" pitchFamily="34" charset="-122"/>
                <a:cs typeface="Arial Unicode MS" pitchFamily="34" charset="-122"/>
                <a:sym typeface="Wingdings" pitchFamily="2" charset="2"/>
              </a:rPr>
              <a:t>pageContext</a:t>
            </a:r>
            <a:r>
              <a:rPr lang="zh-CN" altLang="en-US" b="1" dirty="0">
                <a:latin typeface="Arial Unicode MS" pitchFamily="34" charset="-122"/>
                <a:ea typeface="Arial Unicode MS" pitchFamily="34" charset="-122"/>
                <a:cs typeface="Arial Unicode MS" pitchFamily="34" charset="-122"/>
                <a:sym typeface="Wingdings" pitchFamily="2" charset="2"/>
              </a:rPr>
              <a:t>对象简介</a:t>
            </a:r>
            <a:r>
              <a:rPr lang="zh-CN" altLang="en-US" dirty="0">
                <a:latin typeface="Arial Unicode MS" pitchFamily="34" charset="-122"/>
                <a:ea typeface="Arial Unicode MS" pitchFamily="34" charset="-122"/>
                <a:cs typeface="Arial Unicode MS" pitchFamily="34" charset="-122"/>
                <a:sym typeface="Wingdings" pitchFamily="2" charset="2"/>
              </a:rPr>
              <a:t> </a:t>
            </a:r>
          </a:p>
        </p:txBody>
      </p:sp>
      <p:sp>
        <p:nvSpPr>
          <p:cNvPr id="844803" name="Rectangle 3"/>
          <p:cNvSpPr>
            <a:spLocks noGrp="1" noChangeArrowheads="1"/>
          </p:cNvSpPr>
          <p:nvPr>
            <p:ph type="body" idx="1"/>
          </p:nvPr>
        </p:nvSpPr>
        <p:spPr>
          <a:xfrm>
            <a:off x="395536" y="1772816"/>
            <a:ext cx="8280920" cy="3887886"/>
          </a:xfrm>
          <a:noFill/>
        </p:spPr>
        <p:txBody>
          <a:bodyPr>
            <a:normAutofit/>
          </a:bodyPr>
          <a:lstStyle/>
          <a:p>
            <a:pPr marL="355600" indent="-355600">
              <a:spcAft>
                <a:spcPct val="10000"/>
              </a:spcAft>
            </a:pPr>
            <a:r>
              <a:rPr lang="en-US" altLang="zh-CN" sz="2400" dirty="0" err="1" smtClean="0">
                <a:latin typeface="Arial Unicode MS" pitchFamily="34" charset="-122"/>
                <a:ea typeface="Arial Unicode MS" pitchFamily="34" charset="-122"/>
                <a:cs typeface="Arial Unicode MS" pitchFamily="34" charset="-122"/>
              </a:rPr>
              <a:t>pageContext</a:t>
            </a:r>
            <a:r>
              <a:rPr lang="zh-CN" altLang="en-US" sz="2400" dirty="0">
                <a:latin typeface="Arial Unicode MS" pitchFamily="34" charset="-122"/>
                <a:ea typeface="Arial Unicode MS" pitchFamily="34" charset="-122"/>
                <a:cs typeface="Arial Unicode MS" pitchFamily="34" charset="-122"/>
              </a:rPr>
              <a:t>对象封装了当前</a:t>
            </a: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页面的运行信息，它提供了返回</a:t>
            </a: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页面的其他隐式对象的方法。 </a:t>
            </a:r>
          </a:p>
          <a:p>
            <a:pPr marL="355600" indent="-355600">
              <a:spcAft>
                <a:spcPct val="10000"/>
              </a:spcAft>
            </a:pPr>
            <a:r>
              <a:rPr lang="en-US" altLang="zh-CN" sz="2400" dirty="0" err="1">
                <a:latin typeface="Arial Unicode MS" pitchFamily="34" charset="-122"/>
                <a:ea typeface="Arial Unicode MS" pitchFamily="34" charset="-122"/>
                <a:cs typeface="Arial Unicode MS" pitchFamily="34" charset="-122"/>
              </a:rPr>
              <a:t>PageContext</a:t>
            </a:r>
            <a:r>
              <a:rPr lang="zh-CN" altLang="en-US" sz="2400" dirty="0">
                <a:latin typeface="Arial Unicode MS" pitchFamily="34" charset="-122"/>
                <a:ea typeface="Arial Unicode MS" pitchFamily="34" charset="-122"/>
                <a:cs typeface="Arial Unicode MS" pitchFamily="34" charset="-122"/>
              </a:rPr>
              <a:t>类中定义了一个</a:t>
            </a:r>
            <a:r>
              <a:rPr lang="en-US" altLang="zh-CN" sz="2400" dirty="0" err="1">
                <a:latin typeface="Arial Unicode MS" pitchFamily="34" charset="-122"/>
                <a:ea typeface="Arial Unicode MS" pitchFamily="34" charset="-122"/>
                <a:cs typeface="Arial Unicode MS" pitchFamily="34" charset="-122"/>
              </a:rPr>
              <a:t>setAttribute</a:t>
            </a:r>
            <a:r>
              <a:rPr lang="zh-CN" altLang="en-US" sz="2400" dirty="0">
                <a:latin typeface="Arial Unicode MS" pitchFamily="34" charset="-122"/>
                <a:ea typeface="Arial Unicode MS" pitchFamily="34" charset="-122"/>
                <a:cs typeface="Arial Unicode MS" pitchFamily="34" charset="-122"/>
              </a:rPr>
              <a:t>方法来将对象存储进</a:t>
            </a:r>
            <a:r>
              <a:rPr lang="en-US" altLang="zh-CN" sz="2400" dirty="0" err="1">
                <a:latin typeface="Arial Unicode MS" pitchFamily="34" charset="-122"/>
                <a:ea typeface="Arial Unicode MS" pitchFamily="34" charset="-122"/>
                <a:cs typeface="Arial Unicode MS" pitchFamily="34" charset="-122"/>
              </a:rPr>
              <a:t>pageContext</a:t>
            </a:r>
            <a:r>
              <a:rPr lang="zh-CN" altLang="en-US" sz="2400" dirty="0">
                <a:latin typeface="Arial Unicode MS" pitchFamily="34" charset="-122"/>
                <a:ea typeface="Arial Unicode MS" pitchFamily="34" charset="-122"/>
                <a:cs typeface="Arial Unicode MS" pitchFamily="34" charset="-122"/>
              </a:rPr>
              <a:t>对象内部的一个</a:t>
            </a:r>
            <a:r>
              <a:rPr lang="en-US" altLang="zh-CN" sz="2400" dirty="0" err="1">
                <a:latin typeface="Arial Unicode MS" pitchFamily="34" charset="-122"/>
                <a:ea typeface="Arial Unicode MS" pitchFamily="34" charset="-122"/>
                <a:cs typeface="Arial Unicode MS" pitchFamily="34" charset="-122"/>
              </a:rPr>
              <a:t>HashMap</a:t>
            </a:r>
            <a:r>
              <a:rPr lang="zh-CN" altLang="en-US" sz="2400" dirty="0">
                <a:latin typeface="Arial Unicode MS" pitchFamily="34" charset="-122"/>
                <a:ea typeface="Arial Unicode MS" pitchFamily="34" charset="-122"/>
                <a:cs typeface="Arial Unicode MS" pitchFamily="34" charset="-122"/>
              </a:rPr>
              <a:t>对象中，同时也定义了一个</a:t>
            </a:r>
            <a:r>
              <a:rPr lang="en-US" altLang="zh-CN" sz="2400" dirty="0" err="1">
                <a:latin typeface="Arial Unicode MS" pitchFamily="34" charset="-122"/>
                <a:ea typeface="Arial Unicode MS" pitchFamily="34" charset="-122"/>
                <a:cs typeface="Arial Unicode MS" pitchFamily="34" charset="-122"/>
              </a:rPr>
              <a:t>getAttribute</a:t>
            </a:r>
            <a:r>
              <a:rPr lang="zh-CN" altLang="en-US" sz="2400" dirty="0">
                <a:latin typeface="Arial Unicode MS" pitchFamily="34" charset="-122"/>
                <a:ea typeface="Arial Unicode MS" pitchFamily="34" charset="-122"/>
                <a:cs typeface="Arial Unicode MS" pitchFamily="34" charset="-122"/>
              </a:rPr>
              <a:t>方法来检索存储在该</a:t>
            </a:r>
            <a:r>
              <a:rPr lang="en-US" altLang="zh-CN" sz="2400" dirty="0" err="1">
                <a:latin typeface="Arial Unicode MS" pitchFamily="34" charset="-122"/>
                <a:ea typeface="Arial Unicode MS" pitchFamily="34" charset="-122"/>
                <a:cs typeface="Arial Unicode MS" pitchFamily="34" charset="-122"/>
              </a:rPr>
              <a:t>HashMap</a:t>
            </a:r>
            <a:r>
              <a:rPr lang="zh-CN" altLang="en-US" sz="2400" dirty="0">
                <a:latin typeface="Arial Unicode MS" pitchFamily="34" charset="-122"/>
                <a:ea typeface="Arial Unicode MS" pitchFamily="34" charset="-122"/>
                <a:cs typeface="Arial Unicode MS" pitchFamily="34" charset="-122"/>
              </a:rPr>
              <a:t>对象中的对象。 </a:t>
            </a:r>
          </a:p>
          <a:p>
            <a:pPr marL="355600" indent="-355600">
              <a:spcAft>
                <a:spcPct val="10000"/>
              </a:spcAft>
            </a:pPr>
            <a:r>
              <a:rPr lang="en-US" altLang="zh-CN" sz="2400" dirty="0" err="1">
                <a:latin typeface="Arial Unicode MS" pitchFamily="34" charset="-122"/>
                <a:ea typeface="Arial Unicode MS" pitchFamily="34" charset="-122"/>
                <a:cs typeface="Arial Unicode MS" pitchFamily="34" charset="-122"/>
              </a:rPr>
              <a:t>PageContext</a:t>
            </a:r>
            <a:r>
              <a:rPr lang="zh-CN" altLang="en-US" sz="2400" dirty="0">
                <a:latin typeface="Arial Unicode MS" pitchFamily="34" charset="-122"/>
                <a:ea typeface="Arial Unicode MS" pitchFamily="34" charset="-122"/>
                <a:cs typeface="Arial Unicode MS" pitchFamily="34" charset="-122"/>
              </a:rPr>
              <a:t>类除了可以存储和检索自身中的属性对象外，还定义了可以存储和检索其他域范围内的属性对象的方法。  </a:t>
            </a:r>
          </a:p>
        </p:txBody>
      </p:sp>
    </p:spTree>
    <p:extLst>
      <p:ext uri="{BB962C8B-B14F-4D97-AF65-F5344CB8AC3E}">
        <p14:creationId xmlns:p14="http://schemas.microsoft.com/office/powerpoint/2010/main" val="114696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4803">
                                            <p:txEl>
                                              <p:pRg st="0" end="0"/>
                                            </p:txEl>
                                          </p:spTgt>
                                        </p:tgtEl>
                                        <p:attrNameLst>
                                          <p:attrName>style.visibility</p:attrName>
                                        </p:attrNameLst>
                                      </p:cBhvr>
                                      <p:to>
                                        <p:strVal val="visible"/>
                                      </p:to>
                                    </p:set>
                                    <p:anim calcmode="lin" valueType="num">
                                      <p:cBhvr additive="base">
                                        <p:cTn id="7" dur="500" fill="hold"/>
                                        <p:tgtEl>
                                          <p:spTgt spid="844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44803">
                                            <p:txEl>
                                              <p:pRg st="1" end="1"/>
                                            </p:txEl>
                                          </p:spTgt>
                                        </p:tgtEl>
                                        <p:attrNameLst>
                                          <p:attrName>style.visibility</p:attrName>
                                        </p:attrNameLst>
                                      </p:cBhvr>
                                      <p:to>
                                        <p:strVal val="visible"/>
                                      </p:to>
                                    </p:set>
                                    <p:anim calcmode="lin" valueType="num">
                                      <p:cBhvr additive="base">
                                        <p:cTn id="13" dur="500" fill="hold"/>
                                        <p:tgtEl>
                                          <p:spTgt spid="8448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4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44803">
                                            <p:txEl>
                                              <p:pRg st="2" end="2"/>
                                            </p:txEl>
                                          </p:spTgt>
                                        </p:tgtEl>
                                        <p:attrNameLst>
                                          <p:attrName>style.visibility</p:attrName>
                                        </p:attrNameLst>
                                      </p:cBhvr>
                                      <p:to>
                                        <p:strVal val="visible"/>
                                      </p:to>
                                    </p:set>
                                    <p:anim calcmode="lin" valueType="num">
                                      <p:cBhvr additive="base">
                                        <p:cTn id="19" dur="500" fill="hold"/>
                                        <p:tgtEl>
                                          <p:spTgt spid="8448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448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a:xfrm>
            <a:off x="950912" y="692696"/>
            <a:ext cx="8229600" cy="857256"/>
          </a:xfrm>
        </p:spPr>
        <p:txBody>
          <a:bodyPr/>
          <a:lstStyle/>
          <a:p>
            <a:r>
              <a:rPr lang="zh-CN" altLang="en-US" dirty="0">
                <a:latin typeface="Arial Unicode MS" pitchFamily="34" charset="-122"/>
                <a:ea typeface="Arial Unicode MS" pitchFamily="34" charset="-122"/>
                <a:cs typeface="Arial Unicode MS" pitchFamily="34" charset="-122"/>
                <a:sym typeface="Wingdings" pitchFamily="2" charset="2"/>
              </a:rPr>
              <a:t>获得其他隐式对象 </a:t>
            </a:r>
          </a:p>
        </p:txBody>
      </p:sp>
      <p:sp>
        <p:nvSpPr>
          <p:cNvPr id="845827" name="Rectangle 3"/>
          <p:cNvSpPr>
            <a:spLocks noGrp="1" noChangeArrowheads="1"/>
          </p:cNvSpPr>
          <p:nvPr>
            <p:ph type="body" idx="1"/>
          </p:nvPr>
        </p:nvSpPr>
        <p:spPr>
          <a:xfrm>
            <a:off x="683568" y="1700808"/>
            <a:ext cx="7704856" cy="3744912"/>
          </a:xfrm>
          <a:noFill/>
        </p:spPr>
        <p:txBody>
          <a:bodyPr>
            <a:normAutofit/>
          </a:bodyPr>
          <a:lstStyle/>
          <a:p>
            <a:pPr marL="355600" indent="-355600">
              <a:lnSpc>
                <a:spcPct val="80000"/>
              </a:lnSpc>
              <a:spcAft>
                <a:spcPct val="20000"/>
              </a:spcAft>
            </a:pPr>
            <a:r>
              <a:rPr lang="en-US" altLang="zh-CN" sz="2400" dirty="0" err="1">
                <a:latin typeface="Arial Unicode MS" pitchFamily="34" charset="-122"/>
                <a:ea typeface="Arial Unicode MS" pitchFamily="34" charset="-122"/>
                <a:cs typeface="Arial Unicode MS" pitchFamily="34" charset="-122"/>
              </a:rPr>
              <a:t>getException</a:t>
            </a:r>
            <a:r>
              <a:rPr lang="zh-CN" altLang="en-US" sz="2400" dirty="0">
                <a:latin typeface="Arial Unicode MS" pitchFamily="34" charset="-122"/>
                <a:ea typeface="Arial Unicode MS" pitchFamily="34" charset="-122"/>
                <a:cs typeface="Arial Unicode MS" pitchFamily="34" charset="-122"/>
              </a:rPr>
              <a:t>方法返回</a:t>
            </a:r>
            <a:r>
              <a:rPr lang="en-US" altLang="zh-CN" sz="2400" dirty="0">
                <a:latin typeface="Arial Unicode MS" pitchFamily="34" charset="-122"/>
                <a:ea typeface="Arial Unicode MS" pitchFamily="34" charset="-122"/>
                <a:cs typeface="Arial Unicode MS" pitchFamily="34" charset="-122"/>
              </a:rPr>
              <a:t>exception</a:t>
            </a:r>
            <a:r>
              <a:rPr lang="zh-CN" altLang="en-US" sz="2400" dirty="0">
                <a:latin typeface="Arial Unicode MS" pitchFamily="34" charset="-122"/>
                <a:ea typeface="Arial Unicode MS" pitchFamily="34" charset="-122"/>
                <a:cs typeface="Arial Unicode MS" pitchFamily="34" charset="-122"/>
              </a:rPr>
              <a:t>隐式对象 </a:t>
            </a:r>
          </a:p>
          <a:p>
            <a:pPr marL="355600" indent="-355600">
              <a:lnSpc>
                <a:spcPct val="80000"/>
              </a:lnSpc>
              <a:spcAft>
                <a:spcPct val="20000"/>
              </a:spcAft>
            </a:pPr>
            <a:r>
              <a:rPr lang="en-US" altLang="zh-CN" sz="2400" dirty="0" err="1">
                <a:latin typeface="Arial Unicode MS" pitchFamily="34" charset="-122"/>
                <a:ea typeface="Arial Unicode MS" pitchFamily="34" charset="-122"/>
                <a:cs typeface="Arial Unicode MS" pitchFamily="34" charset="-122"/>
              </a:rPr>
              <a:t>getPage</a:t>
            </a:r>
            <a:r>
              <a:rPr lang="zh-CN" altLang="en-US" sz="2400" dirty="0">
                <a:latin typeface="Arial Unicode MS" pitchFamily="34" charset="-122"/>
                <a:ea typeface="Arial Unicode MS" pitchFamily="34" charset="-122"/>
                <a:cs typeface="Arial Unicode MS" pitchFamily="34" charset="-122"/>
              </a:rPr>
              <a:t>方法返回</a:t>
            </a:r>
            <a:r>
              <a:rPr lang="en-US" altLang="zh-CN" sz="2400" dirty="0">
                <a:latin typeface="Arial Unicode MS" pitchFamily="34" charset="-122"/>
                <a:ea typeface="Arial Unicode MS" pitchFamily="34" charset="-122"/>
                <a:cs typeface="Arial Unicode MS" pitchFamily="34" charset="-122"/>
              </a:rPr>
              <a:t>page</a:t>
            </a:r>
            <a:r>
              <a:rPr lang="zh-CN" altLang="en-US" sz="2400" dirty="0">
                <a:latin typeface="Arial Unicode MS" pitchFamily="34" charset="-122"/>
                <a:ea typeface="Arial Unicode MS" pitchFamily="34" charset="-122"/>
                <a:cs typeface="Arial Unicode MS" pitchFamily="34" charset="-122"/>
              </a:rPr>
              <a:t>隐式对象</a:t>
            </a:r>
          </a:p>
          <a:p>
            <a:pPr marL="355600" indent="-355600">
              <a:lnSpc>
                <a:spcPct val="80000"/>
              </a:lnSpc>
              <a:spcAft>
                <a:spcPct val="20000"/>
              </a:spcAft>
            </a:pPr>
            <a:r>
              <a:rPr lang="en-US" altLang="zh-CN" sz="2400" dirty="0" err="1">
                <a:latin typeface="Arial Unicode MS" pitchFamily="34" charset="-122"/>
                <a:ea typeface="Arial Unicode MS" pitchFamily="34" charset="-122"/>
                <a:cs typeface="Arial Unicode MS" pitchFamily="34" charset="-122"/>
              </a:rPr>
              <a:t>getRequest</a:t>
            </a:r>
            <a:r>
              <a:rPr lang="zh-CN" altLang="en-US" sz="2400" dirty="0">
                <a:latin typeface="Arial Unicode MS" pitchFamily="34" charset="-122"/>
                <a:ea typeface="Arial Unicode MS" pitchFamily="34" charset="-122"/>
                <a:cs typeface="Arial Unicode MS" pitchFamily="34" charset="-122"/>
              </a:rPr>
              <a:t>方法返回</a:t>
            </a:r>
            <a:r>
              <a:rPr lang="en-US" altLang="zh-CN" sz="2400" dirty="0">
                <a:latin typeface="Arial Unicode MS" pitchFamily="34" charset="-122"/>
                <a:ea typeface="Arial Unicode MS" pitchFamily="34" charset="-122"/>
                <a:cs typeface="Arial Unicode MS" pitchFamily="34" charset="-122"/>
              </a:rPr>
              <a:t>request</a:t>
            </a:r>
            <a:r>
              <a:rPr lang="zh-CN" altLang="en-US" sz="2400" dirty="0">
                <a:latin typeface="Arial Unicode MS" pitchFamily="34" charset="-122"/>
                <a:ea typeface="Arial Unicode MS" pitchFamily="34" charset="-122"/>
                <a:cs typeface="Arial Unicode MS" pitchFamily="34" charset="-122"/>
              </a:rPr>
              <a:t>隐式对象 </a:t>
            </a:r>
          </a:p>
          <a:p>
            <a:pPr marL="355600" indent="-355600">
              <a:lnSpc>
                <a:spcPct val="80000"/>
              </a:lnSpc>
              <a:spcAft>
                <a:spcPct val="20000"/>
              </a:spcAft>
            </a:pPr>
            <a:r>
              <a:rPr lang="en-US" altLang="zh-CN" sz="2400" dirty="0" err="1">
                <a:latin typeface="Arial Unicode MS" pitchFamily="34" charset="-122"/>
                <a:ea typeface="Arial Unicode MS" pitchFamily="34" charset="-122"/>
                <a:cs typeface="Arial Unicode MS" pitchFamily="34" charset="-122"/>
              </a:rPr>
              <a:t>getResponse</a:t>
            </a:r>
            <a:r>
              <a:rPr lang="zh-CN" altLang="en-US" sz="2400" dirty="0">
                <a:latin typeface="Arial Unicode MS" pitchFamily="34" charset="-122"/>
                <a:ea typeface="Arial Unicode MS" pitchFamily="34" charset="-122"/>
                <a:cs typeface="Arial Unicode MS" pitchFamily="34" charset="-122"/>
              </a:rPr>
              <a:t>方法返回</a:t>
            </a:r>
            <a:r>
              <a:rPr lang="en-US" altLang="zh-CN" sz="2400" dirty="0">
                <a:latin typeface="Arial Unicode MS" pitchFamily="34" charset="-122"/>
                <a:ea typeface="Arial Unicode MS" pitchFamily="34" charset="-122"/>
                <a:cs typeface="Arial Unicode MS" pitchFamily="34" charset="-122"/>
              </a:rPr>
              <a:t>response</a:t>
            </a:r>
            <a:r>
              <a:rPr lang="zh-CN" altLang="en-US" sz="2400" dirty="0">
                <a:latin typeface="Arial Unicode MS" pitchFamily="34" charset="-122"/>
                <a:ea typeface="Arial Unicode MS" pitchFamily="34" charset="-122"/>
                <a:cs typeface="Arial Unicode MS" pitchFamily="34" charset="-122"/>
              </a:rPr>
              <a:t>隐式对象 </a:t>
            </a:r>
          </a:p>
          <a:p>
            <a:pPr marL="355600" indent="-355600">
              <a:lnSpc>
                <a:spcPct val="80000"/>
              </a:lnSpc>
              <a:spcAft>
                <a:spcPct val="20000"/>
              </a:spcAft>
            </a:pPr>
            <a:r>
              <a:rPr lang="en-US" altLang="zh-CN" sz="2400" dirty="0" err="1">
                <a:latin typeface="Arial Unicode MS" pitchFamily="34" charset="-122"/>
                <a:ea typeface="Arial Unicode MS" pitchFamily="34" charset="-122"/>
                <a:cs typeface="Arial Unicode MS" pitchFamily="34" charset="-122"/>
              </a:rPr>
              <a:t>getServletConfig</a:t>
            </a:r>
            <a:r>
              <a:rPr lang="zh-CN" altLang="en-US" sz="2400" dirty="0">
                <a:latin typeface="Arial Unicode MS" pitchFamily="34" charset="-122"/>
                <a:ea typeface="Arial Unicode MS" pitchFamily="34" charset="-122"/>
                <a:cs typeface="Arial Unicode MS" pitchFamily="34" charset="-122"/>
              </a:rPr>
              <a:t>方法返回</a:t>
            </a:r>
            <a:r>
              <a:rPr lang="en-US" altLang="zh-CN" sz="2400" dirty="0" err="1">
                <a:latin typeface="Arial Unicode MS" pitchFamily="34" charset="-122"/>
                <a:ea typeface="Arial Unicode MS" pitchFamily="34" charset="-122"/>
                <a:cs typeface="Arial Unicode MS" pitchFamily="34" charset="-122"/>
              </a:rPr>
              <a:t>config</a:t>
            </a:r>
            <a:r>
              <a:rPr lang="zh-CN" altLang="en-US" sz="2400" dirty="0">
                <a:latin typeface="Arial Unicode MS" pitchFamily="34" charset="-122"/>
                <a:ea typeface="Arial Unicode MS" pitchFamily="34" charset="-122"/>
                <a:cs typeface="Arial Unicode MS" pitchFamily="34" charset="-122"/>
              </a:rPr>
              <a:t>隐式对象</a:t>
            </a:r>
          </a:p>
          <a:p>
            <a:pPr marL="355600" indent="-355600">
              <a:lnSpc>
                <a:spcPct val="80000"/>
              </a:lnSpc>
              <a:spcAft>
                <a:spcPct val="20000"/>
              </a:spcAft>
            </a:pPr>
            <a:r>
              <a:rPr lang="en-US" altLang="zh-CN" sz="2400" dirty="0" err="1">
                <a:latin typeface="Arial Unicode MS" pitchFamily="34" charset="-122"/>
                <a:ea typeface="Arial Unicode MS" pitchFamily="34" charset="-122"/>
                <a:cs typeface="Arial Unicode MS" pitchFamily="34" charset="-122"/>
              </a:rPr>
              <a:t>getServletContext</a:t>
            </a:r>
            <a:r>
              <a:rPr lang="zh-CN" altLang="en-US" sz="2400" dirty="0">
                <a:latin typeface="Arial Unicode MS" pitchFamily="34" charset="-122"/>
                <a:ea typeface="Arial Unicode MS" pitchFamily="34" charset="-122"/>
                <a:cs typeface="Arial Unicode MS" pitchFamily="34" charset="-122"/>
              </a:rPr>
              <a:t>方法返回</a:t>
            </a:r>
            <a:r>
              <a:rPr lang="en-US" altLang="zh-CN" sz="2400" dirty="0">
                <a:latin typeface="Arial Unicode MS" pitchFamily="34" charset="-122"/>
                <a:ea typeface="Arial Unicode MS" pitchFamily="34" charset="-122"/>
                <a:cs typeface="Arial Unicode MS" pitchFamily="34" charset="-122"/>
              </a:rPr>
              <a:t>application</a:t>
            </a:r>
            <a:r>
              <a:rPr lang="zh-CN" altLang="en-US" sz="2400" dirty="0">
                <a:latin typeface="Arial Unicode MS" pitchFamily="34" charset="-122"/>
                <a:ea typeface="Arial Unicode MS" pitchFamily="34" charset="-122"/>
                <a:cs typeface="Arial Unicode MS" pitchFamily="34" charset="-122"/>
              </a:rPr>
              <a:t>隐式对象</a:t>
            </a:r>
          </a:p>
          <a:p>
            <a:pPr marL="355600" indent="-355600">
              <a:lnSpc>
                <a:spcPct val="80000"/>
              </a:lnSpc>
              <a:spcAft>
                <a:spcPct val="20000"/>
              </a:spcAft>
            </a:pPr>
            <a:r>
              <a:rPr lang="en-US" altLang="zh-CN" sz="2400" dirty="0" err="1">
                <a:latin typeface="Arial Unicode MS" pitchFamily="34" charset="-122"/>
                <a:ea typeface="Arial Unicode MS" pitchFamily="34" charset="-122"/>
                <a:cs typeface="Arial Unicode MS" pitchFamily="34" charset="-122"/>
              </a:rPr>
              <a:t>getSession</a:t>
            </a:r>
            <a:r>
              <a:rPr lang="zh-CN" altLang="en-US" sz="2400" dirty="0">
                <a:latin typeface="Arial Unicode MS" pitchFamily="34" charset="-122"/>
                <a:ea typeface="Arial Unicode MS" pitchFamily="34" charset="-122"/>
                <a:cs typeface="Arial Unicode MS" pitchFamily="34" charset="-122"/>
              </a:rPr>
              <a:t>方法返回</a:t>
            </a:r>
            <a:r>
              <a:rPr lang="en-US" altLang="zh-CN" sz="2400" dirty="0">
                <a:latin typeface="Arial Unicode MS" pitchFamily="34" charset="-122"/>
                <a:ea typeface="Arial Unicode MS" pitchFamily="34" charset="-122"/>
                <a:cs typeface="Arial Unicode MS" pitchFamily="34" charset="-122"/>
              </a:rPr>
              <a:t>session</a:t>
            </a:r>
            <a:r>
              <a:rPr lang="zh-CN" altLang="en-US" sz="2400" dirty="0">
                <a:latin typeface="Arial Unicode MS" pitchFamily="34" charset="-122"/>
                <a:ea typeface="Arial Unicode MS" pitchFamily="34" charset="-122"/>
                <a:cs typeface="Arial Unicode MS" pitchFamily="34" charset="-122"/>
              </a:rPr>
              <a:t>隐式对象 </a:t>
            </a:r>
          </a:p>
          <a:p>
            <a:pPr marL="355600" indent="-355600">
              <a:lnSpc>
                <a:spcPct val="80000"/>
              </a:lnSpc>
              <a:spcAft>
                <a:spcPct val="20000"/>
              </a:spcAft>
            </a:pPr>
            <a:r>
              <a:rPr lang="en-US" altLang="zh-CN" sz="2400" dirty="0" err="1">
                <a:latin typeface="Arial Unicode MS" pitchFamily="34" charset="-122"/>
                <a:ea typeface="Arial Unicode MS" pitchFamily="34" charset="-122"/>
                <a:cs typeface="Arial Unicode MS" pitchFamily="34" charset="-122"/>
              </a:rPr>
              <a:t>getOut</a:t>
            </a:r>
            <a:r>
              <a:rPr lang="zh-CN" altLang="en-US" sz="2400" dirty="0">
                <a:latin typeface="Arial Unicode MS" pitchFamily="34" charset="-122"/>
                <a:ea typeface="Arial Unicode MS" pitchFamily="34" charset="-122"/>
                <a:cs typeface="Arial Unicode MS" pitchFamily="34" charset="-122"/>
              </a:rPr>
              <a:t>方法返回</a:t>
            </a:r>
            <a:r>
              <a:rPr lang="en-US" altLang="zh-CN" sz="2400" dirty="0">
                <a:latin typeface="Arial Unicode MS" pitchFamily="34" charset="-122"/>
                <a:ea typeface="Arial Unicode MS" pitchFamily="34" charset="-122"/>
                <a:cs typeface="Arial Unicode MS" pitchFamily="34" charset="-122"/>
              </a:rPr>
              <a:t>out</a:t>
            </a:r>
            <a:r>
              <a:rPr lang="zh-CN" altLang="en-US" sz="2400" dirty="0">
                <a:latin typeface="Arial Unicode MS" pitchFamily="34" charset="-122"/>
                <a:ea typeface="Arial Unicode MS" pitchFamily="34" charset="-122"/>
                <a:cs typeface="Arial Unicode MS" pitchFamily="34" charset="-122"/>
              </a:rPr>
              <a:t>隐式对象  </a:t>
            </a:r>
          </a:p>
        </p:txBody>
      </p:sp>
    </p:spTree>
    <p:extLst>
      <p:ext uri="{BB962C8B-B14F-4D97-AF65-F5344CB8AC3E}">
        <p14:creationId xmlns:p14="http://schemas.microsoft.com/office/powerpoint/2010/main" val="2730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5827">
                                            <p:txEl>
                                              <p:pRg st="0" end="0"/>
                                            </p:txEl>
                                          </p:spTgt>
                                        </p:tgtEl>
                                        <p:attrNameLst>
                                          <p:attrName>style.visibility</p:attrName>
                                        </p:attrNameLst>
                                      </p:cBhvr>
                                      <p:to>
                                        <p:strVal val="visible"/>
                                      </p:to>
                                    </p:set>
                                    <p:anim calcmode="lin" valueType="num">
                                      <p:cBhvr additive="base">
                                        <p:cTn id="7" dur="500" fill="hold"/>
                                        <p:tgtEl>
                                          <p:spTgt spid="8458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5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45827">
                                            <p:txEl>
                                              <p:pRg st="1" end="1"/>
                                            </p:txEl>
                                          </p:spTgt>
                                        </p:tgtEl>
                                        <p:attrNameLst>
                                          <p:attrName>style.visibility</p:attrName>
                                        </p:attrNameLst>
                                      </p:cBhvr>
                                      <p:to>
                                        <p:strVal val="visible"/>
                                      </p:to>
                                    </p:set>
                                    <p:anim calcmode="lin" valueType="num">
                                      <p:cBhvr additive="base">
                                        <p:cTn id="13" dur="500" fill="hold"/>
                                        <p:tgtEl>
                                          <p:spTgt spid="84582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5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45827">
                                            <p:txEl>
                                              <p:pRg st="2" end="2"/>
                                            </p:txEl>
                                          </p:spTgt>
                                        </p:tgtEl>
                                        <p:attrNameLst>
                                          <p:attrName>style.visibility</p:attrName>
                                        </p:attrNameLst>
                                      </p:cBhvr>
                                      <p:to>
                                        <p:strVal val="visible"/>
                                      </p:to>
                                    </p:set>
                                    <p:anim calcmode="lin" valueType="num">
                                      <p:cBhvr additive="base">
                                        <p:cTn id="19" dur="500" fill="hold"/>
                                        <p:tgtEl>
                                          <p:spTgt spid="84582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45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45827">
                                            <p:txEl>
                                              <p:pRg st="3" end="3"/>
                                            </p:txEl>
                                          </p:spTgt>
                                        </p:tgtEl>
                                        <p:attrNameLst>
                                          <p:attrName>style.visibility</p:attrName>
                                        </p:attrNameLst>
                                      </p:cBhvr>
                                      <p:to>
                                        <p:strVal val="visible"/>
                                      </p:to>
                                    </p:set>
                                    <p:anim calcmode="lin" valueType="num">
                                      <p:cBhvr additive="base">
                                        <p:cTn id="25" dur="500" fill="hold"/>
                                        <p:tgtEl>
                                          <p:spTgt spid="84582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45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45827">
                                            <p:txEl>
                                              <p:pRg st="4" end="4"/>
                                            </p:txEl>
                                          </p:spTgt>
                                        </p:tgtEl>
                                        <p:attrNameLst>
                                          <p:attrName>style.visibility</p:attrName>
                                        </p:attrNameLst>
                                      </p:cBhvr>
                                      <p:to>
                                        <p:strVal val="visible"/>
                                      </p:to>
                                    </p:set>
                                    <p:anim calcmode="lin" valueType="num">
                                      <p:cBhvr additive="base">
                                        <p:cTn id="31" dur="500" fill="hold"/>
                                        <p:tgtEl>
                                          <p:spTgt spid="84582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5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45827">
                                            <p:txEl>
                                              <p:pRg st="5" end="5"/>
                                            </p:txEl>
                                          </p:spTgt>
                                        </p:tgtEl>
                                        <p:attrNameLst>
                                          <p:attrName>style.visibility</p:attrName>
                                        </p:attrNameLst>
                                      </p:cBhvr>
                                      <p:to>
                                        <p:strVal val="visible"/>
                                      </p:to>
                                    </p:set>
                                    <p:anim calcmode="lin" valueType="num">
                                      <p:cBhvr additive="base">
                                        <p:cTn id="37" dur="500" fill="hold"/>
                                        <p:tgtEl>
                                          <p:spTgt spid="84582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45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45827">
                                            <p:txEl>
                                              <p:pRg st="6" end="6"/>
                                            </p:txEl>
                                          </p:spTgt>
                                        </p:tgtEl>
                                        <p:attrNameLst>
                                          <p:attrName>style.visibility</p:attrName>
                                        </p:attrNameLst>
                                      </p:cBhvr>
                                      <p:to>
                                        <p:strVal val="visible"/>
                                      </p:to>
                                    </p:set>
                                    <p:anim calcmode="lin" valueType="num">
                                      <p:cBhvr additive="base">
                                        <p:cTn id="43" dur="500" fill="hold"/>
                                        <p:tgtEl>
                                          <p:spTgt spid="84582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458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45827">
                                            <p:txEl>
                                              <p:pRg st="7" end="7"/>
                                            </p:txEl>
                                          </p:spTgt>
                                        </p:tgtEl>
                                        <p:attrNameLst>
                                          <p:attrName>style.visibility</p:attrName>
                                        </p:attrNameLst>
                                      </p:cBhvr>
                                      <p:to>
                                        <p:strVal val="visible"/>
                                      </p:to>
                                    </p:set>
                                    <p:anim calcmode="lin" valueType="num">
                                      <p:cBhvr additive="base">
                                        <p:cTn id="49" dur="500" fill="hold"/>
                                        <p:tgtEl>
                                          <p:spTgt spid="84582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4582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89959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引入和跳转到其他资源</a:t>
            </a:r>
            <a:r>
              <a:rPr lang="zh-CN" altLang="en-US" dirty="0">
                <a:latin typeface="Arial Unicode MS" pitchFamily="34" charset="-122"/>
                <a:ea typeface="Arial Unicode MS" pitchFamily="34" charset="-122"/>
                <a:cs typeface="Arial Unicode MS" pitchFamily="34" charset="-122"/>
              </a:rPr>
              <a:t> </a:t>
            </a:r>
          </a:p>
        </p:txBody>
      </p:sp>
      <p:sp>
        <p:nvSpPr>
          <p:cNvPr id="846851" name="Rectangle 3"/>
          <p:cNvSpPr>
            <a:spLocks noGrp="1" noChangeArrowheads="1"/>
          </p:cNvSpPr>
          <p:nvPr>
            <p:ph type="body" idx="1"/>
          </p:nvPr>
        </p:nvSpPr>
        <p:spPr>
          <a:xfrm>
            <a:off x="395536" y="1628800"/>
            <a:ext cx="8352928" cy="4430890"/>
          </a:xfrm>
          <a:noFill/>
        </p:spPr>
        <p:txBody>
          <a:bodyPr>
            <a:normAutofit/>
          </a:bodyPr>
          <a:lstStyle/>
          <a:p>
            <a:pPr marL="355600" indent="-355600">
              <a:spcAft>
                <a:spcPct val="20000"/>
              </a:spcAft>
            </a:pPr>
            <a:r>
              <a:rPr lang="en-US" altLang="zh-CN" sz="2400" dirty="0" err="1">
                <a:latin typeface="Arial Unicode MS" pitchFamily="34" charset="-122"/>
                <a:ea typeface="Arial Unicode MS" pitchFamily="34" charset="-122"/>
                <a:cs typeface="Arial Unicode MS" pitchFamily="34" charset="-122"/>
              </a:rPr>
              <a:t>PageContext</a:t>
            </a:r>
            <a:r>
              <a:rPr lang="zh-CN" altLang="en-US" sz="2400" dirty="0">
                <a:latin typeface="Arial Unicode MS" pitchFamily="34" charset="-122"/>
                <a:ea typeface="Arial Unicode MS" pitchFamily="34" charset="-122"/>
                <a:cs typeface="Arial Unicode MS" pitchFamily="34" charset="-122"/>
              </a:rPr>
              <a:t>类中定义了一个</a:t>
            </a:r>
            <a:r>
              <a:rPr lang="en-US" altLang="zh-CN" sz="2400" dirty="0">
                <a:latin typeface="Arial Unicode MS" pitchFamily="34" charset="-122"/>
                <a:ea typeface="Arial Unicode MS" pitchFamily="34" charset="-122"/>
                <a:cs typeface="Arial Unicode MS" pitchFamily="34" charset="-122"/>
              </a:rPr>
              <a:t>forward</a:t>
            </a:r>
            <a:r>
              <a:rPr lang="zh-CN" altLang="en-US" sz="2400" dirty="0">
                <a:latin typeface="Arial Unicode MS" pitchFamily="34" charset="-122"/>
                <a:ea typeface="Arial Unicode MS" pitchFamily="34" charset="-122"/>
                <a:cs typeface="Arial Unicode MS" pitchFamily="34" charset="-122"/>
              </a:rPr>
              <a:t>方法和两个</a:t>
            </a:r>
            <a:r>
              <a:rPr lang="en-US" altLang="zh-CN" sz="2400" dirty="0">
                <a:latin typeface="Arial Unicode MS" pitchFamily="34" charset="-122"/>
                <a:ea typeface="Arial Unicode MS" pitchFamily="34" charset="-122"/>
                <a:cs typeface="Arial Unicode MS" pitchFamily="34" charset="-122"/>
              </a:rPr>
              <a:t>include</a:t>
            </a:r>
            <a:r>
              <a:rPr lang="zh-CN" altLang="en-US" sz="2400" dirty="0">
                <a:latin typeface="Arial Unicode MS" pitchFamily="34" charset="-122"/>
                <a:ea typeface="Arial Unicode MS" pitchFamily="34" charset="-122"/>
                <a:cs typeface="Arial Unicode MS" pitchFamily="34" charset="-122"/>
              </a:rPr>
              <a:t>方法来分别简化和替代</a:t>
            </a:r>
            <a:r>
              <a:rPr lang="en-US" altLang="zh-CN" sz="2400" dirty="0" err="1">
                <a:latin typeface="Arial Unicode MS" pitchFamily="34" charset="-122"/>
                <a:ea typeface="Arial Unicode MS" pitchFamily="34" charset="-122"/>
                <a:cs typeface="Arial Unicode MS" pitchFamily="34" charset="-122"/>
              </a:rPr>
              <a:t>RequestDispatcher.forward</a:t>
            </a:r>
            <a:r>
              <a:rPr lang="zh-CN" altLang="en-US" sz="2400" dirty="0">
                <a:latin typeface="Arial Unicode MS" pitchFamily="34" charset="-122"/>
                <a:ea typeface="Arial Unicode MS" pitchFamily="34" charset="-122"/>
                <a:cs typeface="Arial Unicode MS" pitchFamily="34" charset="-122"/>
              </a:rPr>
              <a:t>方法和</a:t>
            </a:r>
            <a:r>
              <a:rPr lang="en-US" altLang="zh-CN" sz="2400" dirty="0" err="1">
                <a:latin typeface="Arial Unicode MS" pitchFamily="34" charset="-122"/>
                <a:ea typeface="Arial Unicode MS" pitchFamily="34" charset="-122"/>
                <a:cs typeface="Arial Unicode MS" pitchFamily="34" charset="-122"/>
              </a:rPr>
              <a:t>RequestDispatcher.include</a:t>
            </a:r>
            <a:r>
              <a:rPr lang="zh-CN" altLang="en-US" sz="2400" dirty="0">
                <a:latin typeface="Arial Unicode MS" pitchFamily="34" charset="-122"/>
                <a:ea typeface="Arial Unicode MS" pitchFamily="34" charset="-122"/>
                <a:cs typeface="Arial Unicode MS" pitchFamily="34" charset="-122"/>
              </a:rPr>
              <a:t>方法的调用：</a:t>
            </a:r>
          </a:p>
          <a:p>
            <a:pPr marL="812800" lvl="1" indent="-277813">
              <a:buClr>
                <a:schemeClr val="tx1"/>
              </a:buClr>
              <a:buFont typeface="Wingdings" pitchFamily="2" charset="2"/>
              <a:buChar char="ü"/>
            </a:pPr>
            <a:r>
              <a:rPr lang="en-US" altLang="zh-CN" sz="1600" dirty="0">
                <a:latin typeface="Arial Unicode MS" pitchFamily="34" charset="-122"/>
                <a:ea typeface="Arial Unicode MS" pitchFamily="34" charset="-122"/>
                <a:cs typeface="Arial Unicode MS" pitchFamily="34" charset="-122"/>
              </a:rPr>
              <a:t>public void forward(</a:t>
            </a:r>
            <a:r>
              <a:rPr lang="en-US" altLang="zh-CN" sz="1600" dirty="0" err="1">
                <a:latin typeface="Arial Unicode MS" pitchFamily="34" charset="-122"/>
                <a:ea typeface="Arial Unicode MS" pitchFamily="34" charset="-122"/>
                <a:cs typeface="Arial Unicode MS" pitchFamily="34" charset="-122"/>
              </a:rPr>
              <a:t>java.lang.String</a:t>
            </a: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relativeUrlPath</a:t>
            </a:r>
            <a:r>
              <a:rPr lang="en-US" altLang="zh-CN" sz="1600" dirty="0">
                <a:latin typeface="Arial Unicode MS" pitchFamily="34" charset="-122"/>
                <a:ea typeface="Arial Unicode MS" pitchFamily="34" charset="-122"/>
                <a:cs typeface="Arial Unicode MS" pitchFamily="34" charset="-122"/>
              </a:rPr>
              <a:t>)</a:t>
            </a:r>
          </a:p>
          <a:p>
            <a:pPr marL="812800" lvl="1" indent="-277813">
              <a:buClr>
                <a:schemeClr val="tx1"/>
              </a:buClr>
              <a:buFont typeface="Wingdings" pitchFamily="2" charset="2"/>
              <a:buNone/>
            </a:pPr>
            <a:r>
              <a:rPr lang="en-US" altLang="zh-CN" sz="1600" dirty="0">
                <a:latin typeface="Arial Unicode MS" pitchFamily="34" charset="-122"/>
                <a:ea typeface="Arial Unicode MS" pitchFamily="34" charset="-122"/>
                <a:cs typeface="Arial Unicode MS" pitchFamily="34" charset="-122"/>
              </a:rPr>
              <a:t>		throws </a:t>
            </a:r>
            <a:r>
              <a:rPr lang="en-US" altLang="zh-CN" sz="1600" dirty="0" err="1">
                <a:latin typeface="Arial Unicode MS" pitchFamily="34" charset="-122"/>
                <a:ea typeface="Arial Unicode MS" pitchFamily="34" charset="-122"/>
                <a:cs typeface="Arial Unicode MS" pitchFamily="34" charset="-122"/>
              </a:rPr>
              <a:t>javax.servlet.ServletException,java.io.IOException</a:t>
            </a:r>
            <a:endParaRPr lang="en-US" altLang="zh-CN" sz="1600" dirty="0">
              <a:latin typeface="Arial Unicode MS" pitchFamily="34" charset="-122"/>
              <a:ea typeface="Arial Unicode MS" pitchFamily="34" charset="-122"/>
              <a:cs typeface="Arial Unicode MS" pitchFamily="34" charset="-122"/>
            </a:endParaRPr>
          </a:p>
          <a:p>
            <a:pPr marL="812800" lvl="1" indent="-277813">
              <a:buClr>
                <a:schemeClr val="tx1"/>
              </a:buClr>
              <a:buFont typeface="Wingdings" pitchFamily="2" charset="2"/>
              <a:buChar char="ü"/>
            </a:pPr>
            <a:r>
              <a:rPr lang="en-US" altLang="zh-CN" sz="1600" dirty="0">
                <a:latin typeface="Arial Unicode MS" pitchFamily="34" charset="-122"/>
                <a:ea typeface="Arial Unicode MS" pitchFamily="34" charset="-122"/>
                <a:cs typeface="Arial Unicode MS" pitchFamily="34" charset="-122"/>
              </a:rPr>
              <a:t>public void include(</a:t>
            </a:r>
            <a:r>
              <a:rPr lang="en-US" altLang="zh-CN" sz="1600" dirty="0" err="1">
                <a:latin typeface="Arial Unicode MS" pitchFamily="34" charset="-122"/>
                <a:ea typeface="Arial Unicode MS" pitchFamily="34" charset="-122"/>
                <a:cs typeface="Arial Unicode MS" pitchFamily="34" charset="-122"/>
              </a:rPr>
              <a:t>java.lang.String</a:t>
            </a: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relativeUrlPath</a:t>
            </a:r>
            <a:r>
              <a:rPr lang="en-US" altLang="zh-CN" sz="1600" dirty="0">
                <a:latin typeface="Arial Unicode MS" pitchFamily="34" charset="-122"/>
                <a:ea typeface="Arial Unicode MS" pitchFamily="34" charset="-122"/>
                <a:cs typeface="Arial Unicode MS" pitchFamily="34" charset="-122"/>
              </a:rPr>
              <a:t>)</a:t>
            </a:r>
          </a:p>
          <a:p>
            <a:pPr marL="812800" lvl="1" indent="-277813">
              <a:buClr>
                <a:schemeClr val="tx1"/>
              </a:buClr>
              <a:buFont typeface="Wingdings" pitchFamily="2" charset="2"/>
              <a:buNone/>
            </a:pPr>
            <a:r>
              <a:rPr lang="en-US" altLang="zh-CN" sz="1600" dirty="0">
                <a:latin typeface="Arial Unicode MS" pitchFamily="34" charset="-122"/>
                <a:ea typeface="Arial Unicode MS" pitchFamily="34" charset="-122"/>
                <a:cs typeface="Arial Unicode MS" pitchFamily="34" charset="-122"/>
              </a:rPr>
              <a:t>		throws </a:t>
            </a:r>
            <a:r>
              <a:rPr lang="en-US" altLang="zh-CN" sz="1600" dirty="0" err="1">
                <a:latin typeface="Arial Unicode MS" pitchFamily="34" charset="-122"/>
                <a:ea typeface="Arial Unicode MS" pitchFamily="34" charset="-122"/>
                <a:cs typeface="Arial Unicode MS" pitchFamily="34" charset="-122"/>
              </a:rPr>
              <a:t>javax.servlet.ServletException,java.io.IOException</a:t>
            </a:r>
            <a:endParaRPr lang="en-US" altLang="zh-CN" sz="1600" dirty="0">
              <a:latin typeface="Arial Unicode MS" pitchFamily="34" charset="-122"/>
              <a:ea typeface="Arial Unicode MS" pitchFamily="34" charset="-122"/>
              <a:cs typeface="Arial Unicode MS" pitchFamily="34" charset="-122"/>
            </a:endParaRPr>
          </a:p>
          <a:p>
            <a:pPr marL="812800" lvl="1" indent="-277813">
              <a:buClr>
                <a:schemeClr val="tx1"/>
              </a:buClr>
              <a:buFont typeface="Wingdings" pitchFamily="2" charset="2"/>
              <a:buChar char="ü"/>
            </a:pPr>
            <a:r>
              <a:rPr lang="en-US" altLang="zh-CN" sz="1600" dirty="0">
                <a:latin typeface="Arial Unicode MS" pitchFamily="34" charset="-122"/>
                <a:ea typeface="Arial Unicode MS" pitchFamily="34" charset="-122"/>
                <a:cs typeface="Arial Unicode MS" pitchFamily="34" charset="-122"/>
              </a:rPr>
              <a:t>public void include(</a:t>
            </a:r>
            <a:r>
              <a:rPr lang="en-US" altLang="zh-CN" sz="1600" dirty="0" err="1">
                <a:latin typeface="Arial Unicode MS" pitchFamily="34" charset="-122"/>
                <a:ea typeface="Arial Unicode MS" pitchFamily="34" charset="-122"/>
                <a:cs typeface="Arial Unicode MS" pitchFamily="34" charset="-122"/>
              </a:rPr>
              <a:t>java.lang.String</a:t>
            </a: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relativeUrlPath,boolean</a:t>
            </a:r>
            <a:r>
              <a:rPr lang="en-US" altLang="zh-CN" sz="1600" dirty="0">
                <a:latin typeface="Arial Unicode MS" pitchFamily="34" charset="-122"/>
                <a:ea typeface="Arial Unicode MS" pitchFamily="34" charset="-122"/>
                <a:cs typeface="Arial Unicode MS" pitchFamily="34" charset="-122"/>
              </a:rPr>
              <a:t> flush)</a:t>
            </a:r>
          </a:p>
          <a:p>
            <a:pPr marL="812800" lvl="1" indent="-277813">
              <a:buClr>
                <a:schemeClr val="tx1"/>
              </a:buClr>
              <a:buFont typeface="Wingdings" pitchFamily="2" charset="2"/>
              <a:buNone/>
            </a:pPr>
            <a:r>
              <a:rPr lang="en-US" altLang="zh-CN" sz="1600" dirty="0">
                <a:latin typeface="Arial Unicode MS" pitchFamily="34" charset="-122"/>
                <a:ea typeface="Arial Unicode MS" pitchFamily="34" charset="-122"/>
                <a:cs typeface="Arial Unicode MS" pitchFamily="34" charset="-122"/>
              </a:rPr>
              <a:t>		throws </a:t>
            </a:r>
            <a:r>
              <a:rPr lang="en-US" altLang="zh-CN" sz="1600" dirty="0" err="1">
                <a:latin typeface="Arial Unicode MS" pitchFamily="34" charset="-122"/>
                <a:ea typeface="Arial Unicode MS" pitchFamily="34" charset="-122"/>
                <a:cs typeface="Arial Unicode MS" pitchFamily="34" charset="-122"/>
              </a:rPr>
              <a:t>javax.servlet.ServletException,java.io.IOException</a:t>
            </a:r>
            <a:endParaRPr lang="en-US" altLang="zh-CN" sz="1600" dirty="0">
              <a:latin typeface="Arial Unicode MS" pitchFamily="34" charset="-122"/>
              <a:ea typeface="Arial Unicode MS" pitchFamily="34" charset="-122"/>
              <a:cs typeface="Arial Unicode MS" pitchFamily="34" charset="-122"/>
            </a:endParaRPr>
          </a:p>
          <a:p>
            <a:pPr marL="355600" indent="-355600">
              <a:spcAft>
                <a:spcPct val="20000"/>
              </a:spcAft>
            </a:pPr>
            <a:r>
              <a:rPr lang="zh-CN" altLang="en-US" sz="2400" dirty="0">
                <a:latin typeface="Arial Unicode MS" pitchFamily="34" charset="-122"/>
                <a:ea typeface="Arial Unicode MS" pitchFamily="34" charset="-122"/>
                <a:cs typeface="Arial Unicode MS" pitchFamily="34" charset="-122"/>
              </a:rPr>
              <a:t>传递给这些方法的资源路径都只能是相对路径，如果路径以“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开头，表示相对于当前</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应用程序的根目录，否则，表示相对于当前</a:t>
            </a:r>
            <a:r>
              <a:rPr lang="en-US" altLang="zh-CN" sz="2400" dirty="0">
                <a:latin typeface="Arial Unicode MS" pitchFamily="34" charset="-122"/>
                <a:ea typeface="Arial Unicode MS" pitchFamily="34" charset="-122"/>
                <a:cs typeface="Arial Unicode MS" pitchFamily="34" charset="-122"/>
              </a:rPr>
              <a:t>JSP</a:t>
            </a:r>
            <a:r>
              <a:rPr lang="zh-CN" altLang="en-US" sz="2400" dirty="0">
                <a:latin typeface="Arial Unicode MS" pitchFamily="34" charset="-122"/>
                <a:ea typeface="Arial Unicode MS" pitchFamily="34" charset="-122"/>
                <a:cs typeface="Arial Unicode MS" pitchFamily="34" charset="-122"/>
              </a:rPr>
              <a:t>所映射到的访问路径。</a:t>
            </a:r>
            <a:endParaRPr lang="zh-CN" altLang="en-US" sz="37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0403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anim calcmode="lin" valueType="num">
                                      <p:cBhvr additive="base">
                                        <p:cTn id="7" dur="500" fill="hold"/>
                                        <p:tgtEl>
                                          <p:spTgt spid="846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6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685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6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685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68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685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468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46851">
                                            <p:txEl>
                                              <p:pRg st="7" end="7"/>
                                            </p:txEl>
                                          </p:spTgt>
                                        </p:tgtEl>
                                        <p:attrNameLst>
                                          <p:attrName>style.visibility</p:attrName>
                                        </p:attrNameLst>
                                      </p:cBhvr>
                                      <p:to>
                                        <p:strVal val="visible"/>
                                      </p:to>
                                    </p:set>
                                    <p:anim calcmode="lin" valueType="num">
                                      <p:cBhvr additive="base">
                                        <p:cTn id="31" dur="500" fill="hold"/>
                                        <p:tgtEl>
                                          <p:spTgt spid="846851">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68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a:xfrm>
            <a:off x="95091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访问各个域范围中的属性</a:t>
            </a:r>
            <a:endParaRPr lang="zh-CN" altLang="en-US" dirty="0">
              <a:latin typeface="Arial Unicode MS" pitchFamily="34" charset="-122"/>
              <a:ea typeface="Arial Unicode MS" pitchFamily="34" charset="-122"/>
              <a:cs typeface="Arial Unicode MS" pitchFamily="34" charset="-122"/>
            </a:endParaRPr>
          </a:p>
        </p:txBody>
      </p:sp>
      <p:sp>
        <p:nvSpPr>
          <p:cNvPr id="847875" name="Rectangle 3"/>
          <p:cNvSpPr>
            <a:spLocks noGrp="1" noChangeArrowheads="1"/>
          </p:cNvSpPr>
          <p:nvPr>
            <p:ph type="body" idx="1"/>
          </p:nvPr>
        </p:nvSpPr>
        <p:spPr>
          <a:xfrm>
            <a:off x="395536" y="1700808"/>
            <a:ext cx="8424936" cy="4429156"/>
          </a:xfrm>
          <a:noFill/>
        </p:spPr>
        <p:txBody>
          <a:bodyPr>
            <a:normAutofit lnSpcReduction="10000"/>
          </a:bodyPr>
          <a:lstStyle/>
          <a:p>
            <a:pPr marL="355600" indent="-355600">
              <a:spcAft>
                <a:spcPct val="20000"/>
              </a:spcAft>
            </a:pPr>
            <a:r>
              <a:rPr lang="zh-CN" altLang="en-US" sz="1800" dirty="0">
                <a:latin typeface="Arial Unicode MS" pitchFamily="34" charset="-122"/>
                <a:ea typeface="Arial Unicode MS" pitchFamily="34" charset="-122"/>
                <a:cs typeface="Arial Unicode MS" pitchFamily="34" charset="-122"/>
              </a:rPr>
              <a:t>在</a:t>
            </a:r>
            <a:r>
              <a:rPr lang="en-US" altLang="zh-CN" sz="1800" dirty="0">
                <a:latin typeface="Arial Unicode MS" pitchFamily="34" charset="-122"/>
                <a:ea typeface="Arial Unicode MS" pitchFamily="34" charset="-122"/>
                <a:cs typeface="Arial Unicode MS" pitchFamily="34" charset="-122"/>
              </a:rPr>
              <a:t>application</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session</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request</a:t>
            </a:r>
            <a:r>
              <a:rPr lang="zh-CN" altLang="en-US"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pageContext</a:t>
            </a:r>
            <a:r>
              <a:rPr lang="zh-CN" altLang="en-US" sz="1800" dirty="0">
                <a:latin typeface="Arial Unicode MS" pitchFamily="34" charset="-122"/>
                <a:ea typeface="Arial Unicode MS" pitchFamily="34" charset="-122"/>
                <a:cs typeface="Arial Unicode MS" pitchFamily="34" charset="-122"/>
              </a:rPr>
              <a:t>对象中都可以调用</a:t>
            </a:r>
            <a:r>
              <a:rPr lang="en-US" altLang="zh-CN" sz="1800" dirty="0" err="1">
                <a:latin typeface="Arial Unicode MS" pitchFamily="34" charset="-122"/>
                <a:ea typeface="Arial Unicode MS" pitchFamily="34" charset="-122"/>
                <a:cs typeface="Arial Unicode MS" pitchFamily="34" charset="-122"/>
              </a:rPr>
              <a:t>setAttribute</a:t>
            </a:r>
            <a:r>
              <a:rPr lang="zh-CN" altLang="en-US" sz="1800" dirty="0">
                <a:latin typeface="Arial Unicode MS" pitchFamily="34" charset="-122"/>
                <a:ea typeface="Arial Unicode MS" pitchFamily="34" charset="-122"/>
                <a:cs typeface="Arial Unicode MS" pitchFamily="34" charset="-122"/>
              </a:rPr>
              <a:t>方法和</a:t>
            </a:r>
            <a:r>
              <a:rPr lang="en-US" altLang="zh-CN" sz="1800" dirty="0" err="1">
                <a:latin typeface="Arial Unicode MS" pitchFamily="34" charset="-122"/>
                <a:ea typeface="Arial Unicode MS" pitchFamily="34" charset="-122"/>
                <a:cs typeface="Arial Unicode MS" pitchFamily="34" charset="-122"/>
              </a:rPr>
              <a:t>getAttribute</a:t>
            </a:r>
            <a:r>
              <a:rPr lang="zh-CN" altLang="en-US" sz="1800" dirty="0">
                <a:latin typeface="Arial Unicode MS" pitchFamily="34" charset="-122"/>
                <a:ea typeface="Arial Unicode MS" pitchFamily="34" charset="-122"/>
                <a:cs typeface="Arial Unicode MS" pitchFamily="34" charset="-122"/>
              </a:rPr>
              <a:t>方法来设置和检索各自域范围内的属性。</a:t>
            </a:r>
          </a:p>
          <a:p>
            <a:pPr marL="355600" indent="-355600">
              <a:spcAft>
                <a:spcPct val="20000"/>
              </a:spcAft>
            </a:pPr>
            <a:r>
              <a:rPr lang="zh-CN" altLang="en-US" sz="1800" dirty="0">
                <a:latin typeface="Arial Unicode MS" pitchFamily="34" charset="-122"/>
                <a:ea typeface="Arial Unicode MS" pitchFamily="34" charset="-122"/>
                <a:cs typeface="Arial Unicode MS" pitchFamily="34" charset="-122"/>
              </a:rPr>
              <a:t>存储在</a:t>
            </a:r>
            <a:r>
              <a:rPr lang="en-US" altLang="zh-CN" sz="1800" dirty="0">
                <a:latin typeface="Arial Unicode MS" pitchFamily="34" charset="-122"/>
                <a:ea typeface="Arial Unicode MS" pitchFamily="34" charset="-122"/>
                <a:cs typeface="Arial Unicode MS" pitchFamily="34" charset="-122"/>
              </a:rPr>
              <a:t>application</a:t>
            </a:r>
            <a:r>
              <a:rPr lang="zh-CN" altLang="en-US" sz="1800" dirty="0">
                <a:latin typeface="Arial Unicode MS" pitchFamily="34" charset="-122"/>
                <a:ea typeface="Arial Unicode MS" pitchFamily="34" charset="-122"/>
                <a:cs typeface="Arial Unicode MS" pitchFamily="34" charset="-122"/>
              </a:rPr>
              <a:t>对象中的属性可以被同一个</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应用程序中的所有</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和</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页面访问。</a:t>
            </a:r>
          </a:p>
          <a:p>
            <a:pPr marL="355600" indent="-355600">
              <a:spcAft>
                <a:spcPct val="20000"/>
              </a:spcAft>
            </a:pPr>
            <a:r>
              <a:rPr lang="zh-CN" altLang="en-US" sz="1800" dirty="0">
                <a:solidFill>
                  <a:srgbClr val="0000FF"/>
                </a:solidFill>
                <a:latin typeface="Arial Unicode MS" pitchFamily="34" charset="-122"/>
                <a:ea typeface="Arial Unicode MS" pitchFamily="34" charset="-122"/>
                <a:cs typeface="Arial Unicode MS" pitchFamily="34" charset="-122"/>
              </a:rPr>
              <a:t>存储在</a:t>
            </a:r>
            <a:r>
              <a:rPr lang="en-US" altLang="zh-CN" sz="1800" dirty="0">
                <a:solidFill>
                  <a:srgbClr val="0000FF"/>
                </a:solidFill>
                <a:latin typeface="Arial Unicode MS" pitchFamily="34" charset="-122"/>
                <a:ea typeface="Arial Unicode MS" pitchFamily="34" charset="-122"/>
                <a:cs typeface="Arial Unicode MS" pitchFamily="34" charset="-122"/>
              </a:rPr>
              <a:t>session</a:t>
            </a:r>
            <a:r>
              <a:rPr lang="zh-CN" altLang="en-US" sz="1800" dirty="0">
                <a:solidFill>
                  <a:srgbClr val="0000FF"/>
                </a:solidFill>
                <a:latin typeface="Arial Unicode MS" pitchFamily="34" charset="-122"/>
                <a:ea typeface="Arial Unicode MS" pitchFamily="34" charset="-122"/>
                <a:cs typeface="Arial Unicode MS" pitchFamily="34" charset="-122"/>
              </a:rPr>
              <a:t>对象中的属性可以被属于同一个会话的所有</a:t>
            </a:r>
            <a:r>
              <a:rPr lang="en-US" altLang="zh-CN" sz="1800" dirty="0" err="1">
                <a:solidFill>
                  <a:srgbClr val="0000FF"/>
                </a:solidFill>
                <a:latin typeface="Arial Unicode MS" pitchFamily="34" charset="-122"/>
                <a:ea typeface="Arial Unicode MS" pitchFamily="34" charset="-122"/>
                <a:cs typeface="Arial Unicode MS" pitchFamily="34" charset="-122"/>
              </a:rPr>
              <a:t>Servlet</a:t>
            </a:r>
            <a:r>
              <a:rPr lang="zh-CN" altLang="en-US" sz="1800" dirty="0">
                <a:solidFill>
                  <a:srgbClr val="0000FF"/>
                </a:solidFill>
                <a:latin typeface="Arial Unicode MS" pitchFamily="34" charset="-122"/>
                <a:ea typeface="Arial Unicode MS" pitchFamily="34" charset="-122"/>
                <a:cs typeface="Arial Unicode MS" pitchFamily="34" charset="-122"/>
              </a:rPr>
              <a:t>和</a:t>
            </a:r>
            <a:r>
              <a:rPr lang="en-US" altLang="zh-CN" sz="1800" dirty="0">
                <a:solidFill>
                  <a:srgbClr val="0000FF"/>
                </a:solidFill>
                <a:latin typeface="Arial Unicode MS" pitchFamily="34" charset="-122"/>
                <a:ea typeface="Arial Unicode MS" pitchFamily="34" charset="-122"/>
                <a:cs typeface="Arial Unicode MS" pitchFamily="34" charset="-122"/>
              </a:rPr>
              <a:t>JSP</a:t>
            </a:r>
            <a:r>
              <a:rPr lang="zh-CN" altLang="en-US" sz="1800" dirty="0">
                <a:solidFill>
                  <a:srgbClr val="0000FF"/>
                </a:solidFill>
                <a:latin typeface="Arial Unicode MS" pitchFamily="34" charset="-122"/>
                <a:ea typeface="Arial Unicode MS" pitchFamily="34" charset="-122"/>
                <a:cs typeface="Arial Unicode MS" pitchFamily="34" charset="-122"/>
              </a:rPr>
              <a:t>页面访问。</a:t>
            </a:r>
          </a:p>
          <a:p>
            <a:pPr marL="355600" indent="-355600">
              <a:spcAft>
                <a:spcPct val="20000"/>
              </a:spcAft>
            </a:pPr>
            <a:r>
              <a:rPr lang="zh-CN" altLang="en-US" sz="1800" dirty="0">
                <a:latin typeface="Arial Unicode MS" pitchFamily="34" charset="-122"/>
                <a:ea typeface="Arial Unicode MS" pitchFamily="34" charset="-122"/>
                <a:cs typeface="Arial Unicode MS" pitchFamily="34" charset="-122"/>
              </a:rPr>
              <a:t>存储在</a:t>
            </a:r>
            <a:r>
              <a:rPr lang="en-US" altLang="zh-CN" sz="1800" dirty="0">
                <a:latin typeface="Arial Unicode MS" pitchFamily="34" charset="-122"/>
                <a:ea typeface="Arial Unicode MS" pitchFamily="34" charset="-122"/>
                <a:cs typeface="Arial Unicode MS" pitchFamily="34" charset="-122"/>
              </a:rPr>
              <a:t>request</a:t>
            </a:r>
            <a:r>
              <a:rPr lang="zh-CN" altLang="en-US" sz="1800" dirty="0">
                <a:latin typeface="Arial Unicode MS" pitchFamily="34" charset="-122"/>
                <a:ea typeface="Arial Unicode MS" pitchFamily="34" charset="-122"/>
                <a:cs typeface="Arial Unicode MS" pitchFamily="34" charset="-122"/>
              </a:rPr>
              <a:t>对象中的属性可以被属于同一个请求的所有</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和</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页面访问，例如使用</a:t>
            </a:r>
            <a:r>
              <a:rPr lang="en-US" altLang="zh-CN" sz="1800" dirty="0" err="1">
                <a:latin typeface="Arial Unicode MS" pitchFamily="34" charset="-122"/>
                <a:ea typeface="Arial Unicode MS" pitchFamily="34" charset="-122"/>
                <a:cs typeface="Arial Unicode MS" pitchFamily="34" charset="-122"/>
              </a:rPr>
              <a:t>PageContext.forward</a:t>
            </a:r>
            <a:r>
              <a:rPr lang="zh-CN" altLang="en-US" sz="1800" dirty="0">
                <a:latin typeface="Arial Unicode MS" pitchFamily="34" charset="-122"/>
                <a:ea typeface="Arial Unicode MS" pitchFamily="34" charset="-122"/>
                <a:cs typeface="Arial Unicode MS" pitchFamily="34" charset="-122"/>
              </a:rPr>
              <a:t>和</a:t>
            </a:r>
            <a:r>
              <a:rPr lang="en-US" altLang="zh-CN" sz="1800" dirty="0" err="1">
                <a:latin typeface="Arial Unicode MS" pitchFamily="34" charset="-122"/>
                <a:ea typeface="Arial Unicode MS" pitchFamily="34" charset="-122"/>
                <a:cs typeface="Arial Unicode MS" pitchFamily="34" charset="-122"/>
              </a:rPr>
              <a:t>PageContext.include</a:t>
            </a:r>
            <a:r>
              <a:rPr lang="zh-CN" altLang="en-US" sz="1800" dirty="0">
                <a:latin typeface="Arial Unicode MS" pitchFamily="34" charset="-122"/>
                <a:ea typeface="Arial Unicode MS" pitchFamily="34" charset="-122"/>
                <a:cs typeface="Arial Unicode MS" pitchFamily="34" charset="-122"/>
              </a:rPr>
              <a:t>方法连接起来的多个</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和</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    </a:t>
            </a:r>
          </a:p>
          <a:p>
            <a:pPr marL="355600" indent="-355600">
              <a:spcAft>
                <a:spcPct val="20000"/>
              </a:spcAft>
            </a:pPr>
            <a:r>
              <a:rPr lang="zh-CN" altLang="en-US" sz="1800" dirty="0">
                <a:latin typeface="Arial Unicode MS" pitchFamily="34" charset="-122"/>
                <a:ea typeface="Arial Unicode MS" pitchFamily="34" charset="-122"/>
                <a:cs typeface="Arial Unicode MS" pitchFamily="34" charset="-122"/>
              </a:rPr>
              <a:t>存储在</a:t>
            </a:r>
            <a:r>
              <a:rPr lang="en-US" altLang="zh-CN" sz="1800" dirty="0" err="1">
                <a:latin typeface="Arial Unicode MS" pitchFamily="34" charset="-122"/>
                <a:ea typeface="Arial Unicode MS" pitchFamily="34" charset="-122"/>
                <a:cs typeface="Arial Unicode MS" pitchFamily="34" charset="-122"/>
              </a:rPr>
              <a:t>pageContext</a:t>
            </a:r>
            <a:r>
              <a:rPr lang="zh-CN" altLang="en-US" sz="1800" dirty="0">
                <a:latin typeface="Arial Unicode MS" pitchFamily="34" charset="-122"/>
                <a:ea typeface="Arial Unicode MS" pitchFamily="34" charset="-122"/>
                <a:cs typeface="Arial Unicode MS" pitchFamily="34" charset="-122"/>
              </a:rPr>
              <a:t>对象中的属性仅可以被当前</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页面的当前响应过程中调用的各个组件访问，例如，正在响应当前请求的</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页面和它调用的各个自定义标签类。 </a:t>
            </a:r>
          </a:p>
          <a:p>
            <a:pPr marL="355600" indent="-355600">
              <a:spcAft>
                <a:spcPct val="20000"/>
              </a:spcAft>
            </a:pPr>
            <a:r>
              <a:rPr lang="en-US" altLang="zh-CN" sz="1800" dirty="0" err="1">
                <a:latin typeface="Arial Unicode MS" pitchFamily="34" charset="-122"/>
                <a:ea typeface="Arial Unicode MS" pitchFamily="34" charset="-122"/>
                <a:cs typeface="Arial Unicode MS" pitchFamily="34" charset="-122"/>
              </a:rPr>
              <a:t>PageContext</a:t>
            </a:r>
            <a:r>
              <a:rPr lang="zh-CN" altLang="en-US" sz="1800" dirty="0">
                <a:latin typeface="Arial Unicode MS" pitchFamily="34" charset="-122"/>
                <a:ea typeface="Arial Unicode MS" pitchFamily="34" charset="-122"/>
                <a:cs typeface="Arial Unicode MS" pitchFamily="34" charset="-122"/>
              </a:rPr>
              <a:t>类中还提供了对各个域范围的属性进行统一管理的方法，以简化对各个域范围内的属性的访问。 </a:t>
            </a:r>
          </a:p>
        </p:txBody>
      </p:sp>
    </p:spTree>
    <p:extLst>
      <p:ext uri="{BB962C8B-B14F-4D97-AF65-F5344CB8AC3E}">
        <p14:creationId xmlns:p14="http://schemas.microsoft.com/office/powerpoint/2010/main" val="66351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7875">
                                            <p:txEl>
                                              <p:pRg st="0" end="0"/>
                                            </p:txEl>
                                          </p:spTgt>
                                        </p:tgtEl>
                                        <p:attrNameLst>
                                          <p:attrName>style.visibility</p:attrName>
                                        </p:attrNameLst>
                                      </p:cBhvr>
                                      <p:to>
                                        <p:strVal val="visible"/>
                                      </p:to>
                                    </p:set>
                                    <p:anim calcmode="lin" valueType="num">
                                      <p:cBhvr additive="base">
                                        <p:cTn id="7" dur="500" fill="hold"/>
                                        <p:tgtEl>
                                          <p:spTgt spid="8478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7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47875">
                                            <p:txEl>
                                              <p:pRg st="1" end="1"/>
                                            </p:txEl>
                                          </p:spTgt>
                                        </p:tgtEl>
                                        <p:attrNameLst>
                                          <p:attrName>style.visibility</p:attrName>
                                        </p:attrNameLst>
                                      </p:cBhvr>
                                      <p:to>
                                        <p:strVal val="visible"/>
                                      </p:to>
                                    </p:set>
                                    <p:anim calcmode="lin" valueType="num">
                                      <p:cBhvr additive="base">
                                        <p:cTn id="13" dur="500" fill="hold"/>
                                        <p:tgtEl>
                                          <p:spTgt spid="8478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7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47875">
                                            <p:txEl>
                                              <p:pRg st="2" end="2"/>
                                            </p:txEl>
                                          </p:spTgt>
                                        </p:tgtEl>
                                        <p:attrNameLst>
                                          <p:attrName>style.visibility</p:attrName>
                                        </p:attrNameLst>
                                      </p:cBhvr>
                                      <p:to>
                                        <p:strVal val="visible"/>
                                      </p:to>
                                    </p:set>
                                    <p:anim calcmode="lin" valueType="num">
                                      <p:cBhvr additive="base">
                                        <p:cTn id="19" dur="500" fill="hold"/>
                                        <p:tgtEl>
                                          <p:spTgt spid="8478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47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47875">
                                            <p:txEl>
                                              <p:pRg st="3" end="3"/>
                                            </p:txEl>
                                          </p:spTgt>
                                        </p:tgtEl>
                                        <p:attrNameLst>
                                          <p:attrName>style.visibility</p:attrName>
                                        </p:attrNameLst>
                                      </p:cBhvr>
                                      <p:to>
                                        <p:strVal val="visible"/>
                                      </p:to>
                                    </p:set>
                                    <p:anim calcmode="lin" valueType="num">
                                      <p:cBhvr additive="base">
                                        <p:cTn id="25" dur="500" fill="hold"/>
                                        <p:tgtEl>
                                          <p:spTgt spid="8478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47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47875">
                                            <p:txEl>
                                              <p:pRg st="4" end="4"/>
                                            </p:txEl>
                                          </p:spTgt>
                                        </p:tgtEl>
                                        <p:attrNameLst>
                                          <p:attrName>style.visibility</p:attrName>
                                        </p:attrNameLst>
                                      </p:cBhvr>
                                      <p:to>
                                        <p:strVal val="visible"/>
                                      </p:to>
                                    </p:set>
                                    <p:anim calcmode="lin" valueType="num">
                                      <p:cBhvr additive="base">
                                        <p:cTn id="31" dur="500" fill="hold"/>
                                        <p:tgtEl>
                                          <p:spTgt spid="84787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7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47875">
                                            <p:txEl>
                                              <p:pRg st="5" end="5"/>
                                            </p:txEl>
                                          </p:spTgt>
                                        </p:tgtEl>
                                        <p:attrNameLst>
                                          <p:attrName>style.visibility</p:attrName>
                                        </p:attrNameLst>
                                      </p:cBhvr>
                                      <p:to>
                                        <p:strVal val="visible"/>
                                      </p:to>
                                    </p:set>
                                    <p:anim calcmode="lin" valueType="num">
                                      <p:cBhvr additive="base">
                                        <p:cTn id="37" dur="500" fill="hold"/>
                                        <p:tgtEl>
                                          <p:spTgt spid="84787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478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683568" y="908720"/>
            <a:ext cx="8229600" cy="857256"/>
          </a:xfrm>
        </p:spPr>
        <p:txBody>
          <a:bodyPr/>
          <a:lstStyle/>
          <a:p>
            <a:r>
              <a:rPr lang="zh-CN" altLang="en-US" b="1" dirty="0">
                <a:latin typeface="Arial Unicode MS" pitchFamily="34" charset="-122"/>
                <a:ea typeface="Arial Unicode MS" pitchFamily="34" charset="-122"/>
                <a:cs typeface="Arial Unicode MS" pitchFamily="34" charset="-122"/>
              </a:rPr>
              <a:t>访问各个域范围中的属性（续）</a:t>
            </a:r>
            <a:endParaRPr lang="zh-CN" altLang="en-US" dirty="0">
              <a:latin typeface="Arial Unicode MS" pitchFamily="34" charset="-122"/>
              <a:ea typeface="Arial Unicode MS" pitchFamily="34" charset="-122"/>
              <a:cs typeface="Arial Unicode MS" pitchFamily="34" charset="-122"/>
            </a:endParaRPr>
          </a:p>
        </p:txBody>
      </p:sp>
      <p:sp>
        <p:nvSpPr>
          <p:cNvPr id="848899" name="Rectangle 3"/>
          <p:cNvSpPr>
            <a:spLocks noGrp="1" noChangeArrowheads="1"/>
          </p:cNvSpPr>
          <p:nvPr>
            <p:ph type="body" idx="1"/>
          </p:nvPr>
        </p:nvSpPr>
        <p:spPr>
          <a:xfrm>
            <a:off x="683568" y="2060848"/>
            <a:ext cx="7848872" cy="4392613"/>
          </a:xfrm>
          <a:noFill/>
        </p:spPr>
        <p:txBody>
          <a:bodyPr/>
          <a:lstStyle/>
          <a:p>
            <a:pPr marL="355600" indent="-355600">
              <a:lnSpc>
                <a:spcPct val="80000"/>
              </a:lnSpc>
              <a:spcAft>
                <a:spcPct val="20000"/>
              </a:spcAft>
            </a:pPr>
            <a:r>
              <a:rPr lang="en-US" altLang="zh-CN" sz="1600" b="1" dirty="0" err="1">
                <a:latin typeface="Arial Unicode MS" pitchFamily="34" charset="-122"/>
                <a:ea typeface="Arial Unicode MS" pitchFamily="34" charset="-122"/>
                <a:cs typeface="Arial Unicode MS" pitchFamily="34" charset="-122"/>
              </a:rPr>
              <a:t>setAttribute</a:t>
            </a:r>
            <a:r>
              <a:rPr lang="zh-CN" altLang="en-US" sz="1600" b="1" dirty="0">
                <a:latin typeface="Arial Unicode MS" pitchFamily="34" charset="-122"/>
                <a:ea typeface="Arial Unicode MS" pitchFamily="34" charset="-122"/>
                <a:cs typeface="Arial Unicode MS" pitchFamily="34" charset="-122"/>
              </a:rPr>
              <a:t>方法 </a:t>
            </a:r>
          </a:p>
          <a:p>
            <a:pPr marL="812800" lvl="1" indent="-277813">
              <a:lnSpc>
                <a:spcPct val="80000"/>
              </a:lnSpc>
              <a:spcAft>
                <a:spcPct val="20000"/>
              </a:spcAft>
              <a:buClr>
                <a:schemeClr val="tx1"/>
              </a:buClr>
              <a:buFont typeface="Wingdings" pitchFamily="2" charset="2"/>
              <a:buChar char="ü"/>
            </a:pPr>
            <a:r>
              <a:rPr lang="en-US" altLang="zh-CN" sz="1400" dirty="0">
                <a:latin typeface="Arial Unicode MS" pitchFamily="34" charset="-122"/>
                <a:ea typeface="Arial Unicode MS" pitchFamily="34" charset="-122"/>
                <a:cs typeface="Arial Unicode MS" pitchFamily="34" charset="-122"/>
              </a:rPr>
              <a:t>public void </a:t>
            </a:r>
            <a:r>
              <a:rPr lang="en-US" altLang="zh-CN" sz="1400" dirty="0" err="1">
                <a:latin typeface="Arial Unicode MS" pitchFamily="34" charset="-122"/>
                <a:ea typeface="Arial Unicode MS" pitchFamily="34" charset="-122"/>
                <a:cs typeface="Arial Unicode MS" pitchFamily="34" charset="-122"/>
              </a:rPr>
              <a:t>setAttribute</a:t>
            </a:r>
            <a:r>
              <a:rPr lang="en-US" altLang="zh-CN" sz="1400" dirty="0">
                <a:latin typeface="Arial Unicode MS" pitchFamily="34" charset="-122"/>
                <a:ea typeface="Arial Unicode MS" pitchFamily="34" charset="-122"/>
                <a:cs typeface="Arial Unicode MS" pitchFamily="34" charset="-122"/>
              </a:rPr>
              <a:t>(</a:t>
            </a:r>
            <a:r>
              <a:rPr lang="en-US" altLang="zh-CN" sz="1400" dirty="0" err="1">
                <a:latin typeface="Arial Unicode MS" pitchFamily="34" charset="-122"/>
                <a:ea typeface="Arial Unicode MS" pitchFamily="34" charset="-122"/>
                <a:cs typeface="Arial Unicode MS" pitchFamily="34" charset="-122"/>
              </a:rPr>
              <a:t>java.lang.String</a:t>
            </a: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name,java.lang.Object</a:t>
            </a:r>
            <a:r>
              <a:rPr lang="en-US" altLang="zh-CN" sz="1400" dirty="0">
                <a:latin typeface="Arial Unicode MS" pitchFamily="34" charset="-122"/>
                <a:ea typeface="Arial Unicode MS" pitchFamily="34" charset="-122"/>
                <a:cs typeface="Arial Unicode MS" pitchFamily="34" charset="-122"/>
              </a:rPr>
              <a:t> value)</a:t>
            </a:r>
          </a:p>
          <a:p>
            <a:pPr marL="812800" lvl="1" indent="-277813">
              <a:lnSpc>
                <a:spcPct val="80000"/>
              </a:lnSpc>
              <a:spcAft>
                <a:spcPct val="20000"/>
              </a:spcAft>
              <a:buClr>
                <a:schemeClr val="tx1"/>
              </a:buClr>
              <a:buFont typeface="Wingdings" pitchFamily="2" charset="2"/>
              <a:buChar char="ü"/>
            </a:pPr>
            <a:r>
              <a:rPr lang="en-US" altLang="zh-CN" sz="1400" dirty="0">
                <a:latin typeface="Arial Unicode MS" pitchFamily="34" charset="-122"/>
                <a:ea typeface="Arial Unicode MS" pitchFamily="34" charset="-122"/>
                <a:cs typeface="Arial Unicode MS" pitchFamily="34" charset="-122"/>
              </a:rPr>
              <a:t>public void </a:t>
            </a:r>
            <a:r>
              <a:rPr lang="en-US" altLang="zh-CN" sz="1400" dirty="0" err="1">
                <a:latin typeface="Arial Unicode MS" pitchFamily="34" charset="-122"/>
                <a:ea typeface="Arial Unicode MS" pitchFamily="34" charset="-122"/>
                <a:cs typeface="Arial Unicode MS" pitchFamily="34" charset="-122"/>
              </a:rPr>
              <a:t>setAttribute</a:t>
            </a:r>
            <a:r>
              <a:rPr lang="en-US" altLang="zh-CN" sz="1400" dirty="0">
                <a:latin typeface="Arial Unicode MS" pitchFamily="34" charset="-122"/>
                <a:ea typeface="Arial Unicode MS" pitchFamily="34" charset="-122"/>
                <a:cs typeface="Arial Unicode MS" pitchFamily="34" charset="-122"/>
              </a:rPr>
              <a:t>(</a:t>
            </a:r>
            <a:r>
              <a:rPr lang="en-US" altLang="zh-CN" sz="1400" dirty="0" err="1">
                <a:latin typeface="Arial Unicode MS" pitchFamily="34" charset="-122"/>
                <a:ea typeface="Arial Unicode MS" pitchFamily="34" charset="-122"/>
                <a:cs typeface="Arial Unicode MS" pitchFamily="34" charset="-122"/>
              </a:rPr>
              <a:t>java.lang.String</a:t>
            </a:r>
            <a:r>
              <a:rPr lang="en-US" altLang="zh-CN" sz="1400" dirty="0">
                <a:latin typeface="Arial Unicode MS" pitchFamily="34" charset="-122"/>
                <a:ea typeface="Arial Unicode MS" pitchFamily="34" charset="-122"/>
                <a:cs typeface="Arial Unicode MS" pitchFamily="34" charset="-122"/>
              </a:rPr>
              <a:t> name,						</a:t>
            </a:r>
            <a:r>
              <a:rPr lang="en-US" altLang="zh-CN" sz="1400" dirty="0" err="1">
                <a:latin typeface="Arial Unicode MS" pitchFamily="34" charset="-122"/>
                <a:ea typeface="Arial Unicode MS" pitchFamily="34" charset="-122"/>
                <a:cs typeface="Arial Unicode MS" pitchFamily="34" charset="-122"/>
              </a:rPr>
              <a:t>java.lang.Object</a:t>
            </a: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value,int</a:t>
            </a:r>
            <a:r>
              <a:rPr lang="en-US" altLang="zh-CN" sz="1400" dirty="0">
                <a:latin typeface="Arial Unicode MS" pitchFamily="34" charset="-122"/>
                <a:ea typeface="Arial Unicode MS" pitchFamily="34" charset="-122"/>
                <a:cs typeface="Arial Unicode MS" pitchFamily="34" charset="-122"/>
              </a:rPr>
              <a:t> scope)</a:t>
            </a:r>
            <a:r>
              <a:rPr lang="en-US" altLang="zh-CN" sz="1200" dirty="0">
                <a:latin typeface="Arial Unicode MS" pitchFamily="34" charset="-122"/>
                <a:ea typeface="Arial Unicode MS" pitchFamily="34" charset="-122"/>
                <a:cs typeface="Arial Unicode MS" pitchFamily="34" charset="-122"/>
              </a:rPr>
              <a:t> </a:t>
            </a:r>
          </a:p>
          <a:p>
            <a:pPr marL="355600" indent="-355600">
              <a:lnSpc>
                <a:spcPct val="80000"/>
              </a:lnSpc>
              <a:spcAft>
                <a:spcPct val="20000"/>
              </a:spcAft>
            </a:pPr>
            <a:r>
              <a:rPr lang="zh-CN" altLang="en-US" sz="1600" b="1" dirty="0">
                <a:latin typeface="Arial Unicode MS" pitchFamily="34" charset="-122"/>
                <a:ea typeface="Arial Unicode MS" pitchFamily="34" charset="-122"/>
                <a:cs typeface="Arial Unicode MS" pitchFamily="34" charset="-122"/>
              </a:rPr>
              <a:t>常量</a:t>
            </a:r>
          </a:p>
          <a:p>
            <a:pPr marL="812800" lvl="1" indent="-277813">
              <a:lnSpc>
                <a:spcPct val="80000"/>
              </a:lnSpc>
              <a:spcAft>
                <a:spcPct val="20000"/>
              </a:spcAft>
              <a:buClr>
                <a:schemeClr val="tx1"/>
              </a:buClr>
              <a:buFont typeface="Wingdings" pitchFamily="2" charset="2"/>
              <a:buChar char="ü"/>
            </a:pPr>
            <a:r>
              <a:rPr lang="en-US" altLang="zh-CN" sz="1400" dirty="0" err="1">
                <a:latin typeface="Arial Unicode MS" pitchFamily="34" charset="-122"/>
                <a:ea typeface="Arial Unicode MS" pitchFamily="34" charset="-122"/>
                <a:cs typeface="Arial Unicode MS" pitchFamily="34" charset="-122"/>
              </a:rPr>
              <a:t>PageContext.APPLICATION_SCOPE</a:t>
            </a:r>
            <a:endParaRPr lang="en-US" altLang="zh-CN" sz="1400" dirty="0">
              <a:latin typeface="Arial Unicode MS" pitchFamily="34" charset="-122"/>
              <a:ea typeface="Arial Unicode MS" pitchFamily="34" charset="-122"/>
              <a:cs typeface="Arial Unicode MS" pitchFamily="34" charset="-122"/>
            </a:endParaRPr>
          </a:p>
          <a:p>
            <a:pPr marL="812800" lvl="1" indent="-277813">
              <a:lnSpc>
                <a:spcPct val="80000"/>
              </a:lnSpc>
              <a:spcAft>
                <a:spcPct val="20000"/>
              </a:spcAft>
              <a:buClr>
                <a:schemeClr val="tx1"/>
              </a:buClr>
              <a:buFont typeface="Wingdings" pitchFamily="2" charset="2"/>
              <a:buChar char="ü"/>
            </a:pPr>
            <a:r>
              <a:rPr lang="en-US" altLang="zh-CN" sz="1400" dirty="0" err="1">
                <a:latin typeface="Arial Unicode MS" pitchFamily="34" charset="-122"/>
                <a:ea typeface="Arial Unicode MS" pitchFamily="34" charset="-122"/>
                <a:cs typeface="Arial Unicode MS" pitchFamily="34" charset="-122"/>
              </a:rPr>
              <a:t>PageContext.SESSION_SCOPE</a:t>
            </a:r>
            <a:endParaRPr lang="en-US" altLang="zh-CN" sz="1400" dirty="0">
              <a:latin typeface="Arial Unicode MS" pitchFamily="34" charset="-122"/>
              <a:ea typeface="Arial Unicode MS" pitchFamily="34" charset="-122"/>
              <a:cs typeface="Arial Unicode MS" pitchFamily="34" charset="-122"/>
            </a:endParaRPr>
          </a:p>
          <a:p>
            <a:pPr marL="812800" lvl="1" indent="-277813">
              <a:lnSpc>
                <a:spcPct val="80000"/>
              </a:lnSpc>
              <a:spcAft>
                <a:spcPct val="20000"/>
              </a:spcAft>
              <a:buClr>
                <a:schemeClr val="tx1"/>
              </a:buClr>
              <a:buFont typeface="Wingdings" pitchFamily="2" charset="2"/>
              <a:buChar char="ü"/>
            </a:pPr>
            <a:r>
              <a:rPr lang="en-US" altLang="zh-CN" sz="1400" dirty="0" err="1">
                <a:latin typeface="Arial Unicode MS" pitchFamily="34" charset="-122"/>
                <a:ea typeface="Arial Unicode MS" pitchFamily="34" charset="-122"/>
                <a:cs typeface="Arial Unicode MS" pitchFamily="34" charset="-122"/>
              </a:rPr>
              <a:t>PageContext.REQUEST_SCOPE</a:t>
            </a:r>
            <a:endParaRPr lang="en-US" altLang="zh-CN" sz="1400" dirty="0">
              <a:latin typeface="Arial Unicode MS" pitchFamily="34" charset="-122"/>
              <a:ea typeface="Arial Unicode MS" pitchFamily="34" charset="-122"/>
              <a:cs typeface="Arial Unicode MS" pitchFamily="34" charset="-122"/>
            </a:endParaRPr>
          </a:p>
          <a:p>
            <a:pPr marL="812800" lvl="1" indent="-277813">
              <a:lnSpc>
                <a:spcPct val="80000"/>
              </a:lnSpc>
              <a:spcAft>
                <a:spcPct val="20000"/>
              </a:spcAft>
              <a:buClr>
                <a:schemeClr val="tx1"/>
              </a:buClr>
              <a:buFont typeface="Wingdings" pitchFamily="2" charset="2"/>
              <a:buChar char="ü"/>
            </a:pPr>
            <a:r>
              <a:rPr lang="en-US" altLang="zh-CN" sz="1400" dirty="0" err="1">
                <a:latin typeface="Arial Unicode MS" pitchFamily="34" charset="-122"/>
                <a:ea typeface="Arial Unicode MS" pitchFamily="34" charset="-122"/>
                <a:cs typeface="Arial Unicode MS" pitchFamily="34" charset="-122"/>
              </a:rPr>
              <a:t>PageContext.PAGE_SCOPE</a:t>
            </a:r>
            <a:endParaRPr lang="en-US" altLang="zh-CN" sz="1400" dirty="0">
              <a:latin typeface="Arial Unicode MS" pitchFamily="34" charset="-122"/>
              <a:ea typeface="Arial Unicode MS" pitchFamily="34" charset="-122"/>
              <a:cs typeface="Arial Unicode MS" pitchFamily="34" charset="-122"/>
            </a:endParaRPr>
          </a:p>
          <a:p>
            <a:pPr marL="355600" indent="-355600">
              <a:lnSpc>
                <a:spcPct val="80000"/>
              </a:lnSpc>
              <a:spcAft>
                <a:spcPct val="20000"/>
              </a:spcAft>
            </a:pPr>
            <a:r>
              <a:rPr lang="en-US" altLang="zh-CN" sz="1600" b="1" dirty="0" err="1">
                <a:latin typeface="Arial Unicode MS" pitchFamily="34" charset="-122"/>
                <a:ea typeface="Arial Unicode MS" pitchFamily="34" charset="-122"/>
                <a:cs typeface="Arial Unicode MS" pitchFamily="34" charset="-122"/>
              </a:rPr>
              <a:t>getAttribute</a:t>
            </a:r>
            <a:r>
              <a:rPr lang="zh-CN" altLang="en-US" sz="1600" b="1" dirty="0">
                <a:latin typeface="Arial Unicode MS" pitchFamily="34" charset="-122"/>
                <a:ea typeface="Arial Unicode MS" pitchFamily="34" charset="-122"/>
                <a:cs typeface="Arial Unicode MS" pitchFamily="34" charset="-122"/>
              </a:rPr>
              <a:t>方法</a:t>
            </a:r>
          </a:p>
          <a:p>
            <a:pPr marL="812800" lvl="1" indent="-277813">
              <a:lnSpc>
                <a:spcPct val="80000"/>
              </a:lnSpc>
              <a:buClr>
                <a:schemeClr val="tx1"/>
              </a:buClr>
              <a:buFont typeface="Wingdings" pitchFamily="2" charset="2"/>
              <a:buChar char="ü"/>
            </a:pPr>
            <a:r>
              <a:rPr lang="en-US" altLang="zh-CN" sz="1400" dirty="0">
                <a:latin typeface="Arial Unicode MS" pitchFamily="34" charset="-122"/>
                <a:ea typeface="Arial Unicode MS" pitchFamily="34" charset="-122"/>
                <a:cs typeface="Arial Unicode MS" pitchFamily="34" charset="-122"/>
              </a:rPr>
              <a:t>public </a:t>
            </a:r>
            <a:r>
              <a:rPr lang="en-US" altLang="zh-CN" sz="1400" dirty="0" err="1">
                <a:latin typeface="Arial Unicode MS" pitchFamily="34" charset="-122"/>
                <a:ea typeface="Arial Unicode MS" pitchFamily="34" charset="-122"/>
                <a:cs typeface="Arial Unicode MS" pitchFamily="34" charset="-122"/>
              </a:rPr>
              <a:t>java.lang.Object</a:t>
            </a: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getAttribute</a:t>
            </a:r>
            <a:r>
              <a:rPr lang="en-US" altLang="zh-CN" sz="1400" dirty="0">
                <a:latin typeface="Arial Unicode MS" pitchFamily="34" charset="-122"/>
                <a:ea typeface="Arial Unicode MS" pitchFamily="34" charset="-122"/>
                <a:cs typeface="Arial Unicode MS" pitchFamily="34" charset="-122"/>
              </a:rPr>
              <a:t>(</a:t>
            </a:r>
            <a:r>
              <a:rPr lang="en-US" altLang="zh-CN" sz="1400" dirty="0" err="1">
                <a:latin typeface="Arial Unicode MS" pitchFamily="34" charset="-122"/>
                <a:ea typeface="Arial Unicode MS" pitchFamily="34" charset="-122"/>
                <a:cs typeface="Arial Unicode MS" pitchFamily="34" charset="-122"/>
              </a:rPr>
              <a:t>java.lang.String</a:t>
            </a:r>
            <a:r>
              <a:rPr lang="en-US" altLang="zh-CN" sz="1400" dirty="0">
                <a:latin typeface="Arial Unicode MS" pitchFamily="34" charset="-122"/>
                <a:ea typeface="Arial Unicode MS" pitchFamily="34" charset="-122"/>
                <a:cs typeface="Arial Unicode MS" pitchFamily="34" charset="-122"/>
              </a:rPr>
              <a:t> name)</a:t>
            </a:r>
          </a:p>
          <a:p>
            <a:pPr marL="812800" lvl="1" indent="-277813">
              <a:lnSpc>
                <a:spcPct val="80000"/>
              </a:lnSpc>
              <a:buClr>
                <a:schemeClr val="tx1"/>
              </a:buClr>
              <a:buFont typeface="Wingdings" pitchFamily="2" charset="2"/>
              <a:buChar char="ü"/>
            </a:pPr>
            <a:r>
              <a:rPr lang="en-US" altLang="zh-CN" sz="1400" dirty="0">
                <a:latin typeface="Arial Unicode MS" pitchFamily="34" charset="-122"/>
                <a:ea typeface="Arial Unicode MS" pitchFamily="34" charset="-122"/>
                <a:cs typeface="Arial Unicode MS" pitchFamily="34" charset="-122"/>
              </a:rPr>
              <a:t>public </a:t>
            </a:r>
            <a:r>
              <a:rPr lang="en-US" altLang="zh-CN" sz="1400" dirty="0" err="1">
                <a:latin typeface="Arial Unicode MS" pitchFamily="34" charset="-122"/>
                <a:ea typeface="Arial Unicode MS" pitchFamily="34" charset="-122"/>
                <a:cs typeface="Arial Unicode MS" pitchFamily="34" charset="-122"/>
              </a:rPr>
              <a:t>java.lang.Object</a:t>
            </a: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getAttribute</a:t>
            </a:r>
            <a:r>
              <a:rPr lang="en-US" altLang="zh-CN" sz="1400" dirty="0">
                <a:latin typeface="Arial Unicode MS" pitchFamily="34" charset="-122"/>
                <a:ea typeface="Arial Unicode MS" pitchFamily="34" charset="-122"/>
                <a:cs typeface="Arial Unicode MS" pitchFamily="34" charset="-122"/>
              </a:rPr>
              <a:t>(</a:t>
            </a:r>
            <a:r>
              <a:rPr lang="en-US" altLang="zh-CN" sz="1400" dirty="0" err="1">
                <a:latin typeface="Arial Unicode MS" pitchFamily="34" charset="-122"/>
                <a:ea typeface="Arial Unicode MS" pitchFamily="34" charset="-122"/>
                <a:cs typeface="Arial Unicode MS" pitchFamily="34" charset="-122"/>
              </a:rPr>
              <a:t>java.lang.String</a:t>
            </a: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name,int</a:t>
            </a:r>
            <a:r>
              <a:rPr lang="en-US" altLang="zh-CN" sz="1400" dirty="0">
                <a:latin typeface="Arial Unicode MS" pitchFamily="34" charset="-122"/>
                <a:ea typeface="Arial Unicode MS" pitchFamily="34" charset="-122"/>
                <a:cs typeface="Arial Unicode MS" pitchFamily="34" charset="-122"/>
              </a:rPr>
              <a:t> scope)</a:t>
            </a:r>
          </a:p>
          <a:p>
            <a:pPr marL="355600" indent="-355600">
              <a:lnSpc>
                <a:spcPct val="80000"/>
              </a:lnSpc>
            </a:pPr>
            <a:r>
              <a:rPr lang="en-US" altLang="zh-CN" sz="1600" b="1" dirty="0" err="1">
                <a:latin typeface="Arial Unicode MS" pitchFamily="34" charset="-122"/>
                <a:ea typeface="Arial Unicode MS" pitchFamily="34" charset="-122"/>
                <a:cs typeface="Arial Unicode MS" pitchFamily="34" charset="-122"/>
              </a:rPr>
              <a:t>removeAttribute</a:t>
            </a:r>
            <a:r>
              <a:rPr lang="zh-CN" altLang="en-US" sz="1600" b="1" dirty="0">
                <a:latin typeface="Arial Unicode MS" pitchFamily="34" charset="-122"/>
                <a:ea typeface="Arial Unicode MS" pitchFamily="34" charset="-122"/>
                <a:cs typeface="Arial Unicode MS" pitchFamily="34" charset="-122"/>
              </a:rPr>
              <a:t>方法</a:t>
            </a:r>
            <a:r>
              <a:rPr lang="zh-CN" altLang="en-US" sz="1600" dirty="0">
                <a:latin typeface="Arial Unicode MS" pitchFamily="34" charset="-122"/>
                <a:ea typeface="Arial Unicode MS" pitchFamily="34" charset="-122"/>
                <a:cs typeface="Arial Unicode MS" pitchFamily="34" charset="-122"/>
              </a:rPr>
              <a:t> </a:t>
            </a:r>
          </a:p>
          <a:p>
            <a:pPr marL="812800" lvl="1" indent="-277813">
              <a:lnSpc>
                <a:spcPct val="80000"/>
              </a:lnSpc>
              <a:buClr>
                <a:schemeClr val="tx1"/>
              </a:buClr>
              <a:buFont typeface="Wingdings" pitchFamily="2" charset="2"/>
              <a:buChar char="ü"/>
            </a:pPr>
            <a:r>
              <a:rPr lang="en-US" altLang="zh-CN" sz="1400" dirty="0">
                <a:latin typeface="Arial Unicode MS" pitchFamily="34" charset="-122"/>
                <a:ea typeface="Arial Unicode MS" pitchFamily="34" charset="-122"/>
                <a:cs typeface="Arial Unicode MS" pitchFamily="34" charset="-122"/>
              </a:rPr>
              <a:t>public void </a:t>
            </a:r>
            <a:r>
              <a:rPr lang="en-US" altLang="zh-CN" sz="1400" dirty="0" err="1">
                <a:latin typeface="Arial Unicode MS" pitchFamily="34" charset="-122"/>
                <a:ea typeface="Arial Unicode MS" pitchFamily="34" charset="-122"/>
                <a:cs typeface="Arial Unicode MS" pitchFamily="34" charset="-122"/>
              </a:rPr>
              <a:t>removeAttribute</a:t>
            </a:r>
            <a:r>
              <a:rPr lang="en-US" altLang="zh-CN" sz="1400" dirty="0">
                <a:latin typeface="Arial Unicode MS" pitchFamily="34" charset="-122"/>
                <a:ea typeface="Arial Unicode MS" pitchFamily="34" charset="-122"/>
                <a:cs typeface="Arial Unicode MS" pitchFamily="34" charset="-122"/>
              </a:rPr>
              <a:t>(</a:t>
            </a:r>
            <a:r>
              <a:rPr lang="en-US" altLang="zh-CN" sz="1400" dirty="0" err="1">
                <a:latin typeface="Arial Unicode MS" pitchFamily="34" charset="-122"/>
                <a:ea typeface="Arial Unicode MS" pitchFamily="34" charset="-122"/>
                <a:cs typeface="Arial Unicode MS" pitchFamily="34" charset="-122"/>
              </a:rPr>
              <a:t>java.lang.String</a:t>
            </a:r>
            <a:r>
              <a:rPr lang="en-US" altLang="zh-CN" sz="1400" dirty="0">
                <a:latin typeface="Arial Unicode MS" pitchFamily="34" charset="-122"/>
                <a:ea typeface="Arial Unicode MS" pitchFamily="34" charset="-122"/>
                <a:cs typeface="Arial Unicode MS" pitchFamily="34" charset="-122"/>
              </a:rPr>
              <a:t> name)</a:t>
            </a:r>
          </a:p>
          <a:p>
            <a:pPr marL="812800" lvl="1" indent="-277813">
              <a:lnSpc>
                <a:spcPct val="80000"/>
              </a:lnSpc>
              <a:buClr>
                <a:schemeClr val="tx1"/>
              </a:buClr>
              <a:buFont typeface="Wingdings" pitchFamily="2" charset="2"/>
              <a:buChar char="ü"/>
            </a:pPr>
            <a:r>
              <a:rPr lang="en-US" altLang="zh-CN" sz="1400" dirty="0">
                <a:latin typeface="Arial Unicode MS" pitchFamily="34" charset="-122"/>
                <a:ea typeface="Arial Unicode MS" pitchFamily="34" charset="-122"/>
                <a:cs typeface="Arial Unicode MS" pitchFamily="34" charset="-122"/>
              </a:rPr>
              <a:t>public void </a:t>
            </a:r>
            <a:r>
              <a:rPr lang="en-US" altLang="zh-CN" sz="1400" dirty="0" err="1">
                <a:latin typeface="Arial Unicode MS" pitchFamily="34" charset="-122"/>
                <a:ea typeface="Arial Unicode MS" pitchFamily="34" charset="-122"/>
                <a:cs typeface="Arial Unicode MS" pitchFamily="34" charset="-122"/>
              </a:rPr>
              <a:t>removeAttribute</a:t>
            </a:r>
            <a:r>
              <a:rPr lang="en-US" altLang="zh-CN" sz="1400" dirty="0">
                <a:latin typeface="Arial Unicode MS" pitchFamily="34" charset="-122"/>
                <a:ea typeface="Arial Unicode MS" pitchFamily="34" charset="-122"/>
                <a:cs typeface="Arial Unicode MS" pitchFamily="34" charset="-122"/>
              </a:rPr>
              <a:t>(</a:t>
            </a:r>
            <a:r>
              <a:rPr lang="en-US" altLang="zh-CN" sz="1400" dirty="0" err="1">
                <a:latin typeface="Arial Unicode MS" pitchFamily="34" charset="-122"/>
                <a:ea typeface="Arial Unicode MS" pitchFamily="34" charset="-122"/>
                <a:cs typeface="Arial Unicode MS" pitchFamily="34" charset="-122"/>
              </a:rPr>
              <a:t>java.lang.String</a:t>
            </a: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name,int</a:t>
            </a:r>
            <a:r>
              <a:rPr lang="en-US" altLang="zh-CN" sz="1400" dirty="0">
                <a:latin typeface="Arial Unicode MS" pitchFamily="34" charset="-122"/>
                <a:ea typeface="Arial Unicode MS" pitchFamily="34" charset="-122"/>
                <a:cs typeface="Arial Unicode MS" pitchFamily="34" charset="-122"/>
              </a:rPr>
              <a:t> scope)</a:t>
            </a:r>
          </a:p>
          <a:p>
            <a:pPr marL="355600" indent="-355600">
              <a:lnSpc>
                <a:spcPct val="80000"/>
              </a:lnSpc>
            </a:pPr>
            <a:r>
              <a:rPr lang="en-US" altLang="zh-CN" sz="1600" b="1" dirty="0" err="1">
                <a:latin typeface="Arial Unicode MS" pitchFamily="34" charset="-122"/>
                <a:ea typeface="Arial Unicode MS" pitchFamily="34" charset="-122"/>
                <a:cs typeface="Arial Unicode MS" pitchFamily="34" charset="-122"/>
              </a:rPr>
              <a:t>getAttributeNamesInScope</a:t>
            </a:r>
            <a:r>
              <a:rPr lang="zh-CN" altLang="en-US" sz="1600" b="1" dirty="0">
                <a:latin typeface="Arial Unicode MS" pitchFamily="34" charset="-122"/>
                <a:ea typeface="Arial Unicode MS" pitchFamily="34" charset="-122"/>
                <a:cs typeface="Arial Unicode MS" pitchFamily="34" charset="-122"/>
              </a:rPr>
              <a:t>方法 </a:t>
            </a:r>
          </a:p>
          <a:p>
            <a:pPr marL="355600" indent="-355600">
              <a:lnSpc>
                <a:spcPct val="80000"/>
              </a:lnSpc>
            </a:pPr>
            <a:r>
              <a:rPr lang="en-US" altLang="zh-CN" sz="1600" b="1" dirty="0" err="1">
                <a:latin typeface="Arial Unicode MS" pitchFamily="34" charset="-122"/>
                <a:ea typeface="Arial Unicode MS" pitchFamily="34" charset="-122"/>
                <a:cs typeface="Arial Unicode MS" pitchFamily="34" charset="-122"/>
              </a:rPr>
              <a:t>findAttribute</a:t>
            </a:r>
            <a:r>
              <a:rPr lang="zh-CN" altLang="en-US" sz="1600" b="1" dirty="0">
                <a:latin typeface="Arial Unicode MS" pitchFamily="34" charset="-122"/>
                <a:ea typeface="Arial Unicode MS" pitchFamily="34" charset="-122"/>
                <a:cs typeface="Arial Unicode MS" pitchFamily="34" charset="-122"/>
              </a:rPr>
              <a:t>方法    （</a:t>
            </a:r>
            <a:r>
              <a:rPr lang="zh-CN" altLang="en-US" sz="1600" b="1" dirty="0">
                <a:solidFill>
                  <a:srgbClr val="FF0000"/>
                </a:solidFill>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5558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anim calcmode="lin" valueType="num">
                                      <p:cBhvr additive="base">
                                        <p:cTn id="7" dur="500" fill="hold"/>
                                        <p:tgtEl>
                                          <p:spTgt spid="8488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8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88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848899">
                                            <p:txEl>
                                              <p:pRg st="3" end="3"/>
                                            </p:txEl>
                                          </p:spTgt>
                                        </p:tgtEl>
                                        <p:attrNameLst>
                                          <p:attrName>style.visibility</p:attrName>
                                        </p:attrNameLst>
                                      </p:cBhvr>
                                      <p:to>
                                        <p:strVal val="visible"/>
                                      </p:to>
                                    </p:set>
                                    <p:anim calcmode="lin" valueType="num">
                                      <p:cBhvr additive="base">
                                        <p:cTn id="21" dur="500" fill="hold"/>
                                        <p:tgtEl>
                                          <p:spTgt spid="84889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488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889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889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4889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889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48899">
                                            <p:txEl>
                                              <p:pRg st="8" end="8"/>
                                            </p:txEl>
                                          </p:spTgt>
                                        </p:tgtEl>
                                        <p:attrNameLst>
                                          <p:attrName>style.visibility</p:attrName>
                                        </p:attrNameLst>
                                      </p:cBhvr>
                                      <p:to>
                                        <p:strVal val="visible"/>
                                      </p:to>
                                    </p:set>
                                    <p:anim calcmode="lin" valueType="num">
                                      <p:cBhvr additive="base">
                                        <p:cTn id="43" dur="500" fill="hold"/>
                                        <p:tgtEl>
                                          <p:spTgt spid="848899">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4889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48899">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48899">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848899">
                                            <p:txEl>
                                              <p:pRg st="11" end="11"/>
                                            </p:txEl>
                                          </p:spTgt>
                                        </p:tgtEl>
                                        <p:attrNameLst>
                                          <p:attrName>style.visibility</p:attrName>
                                        </p:attrNameLst>
                                      </p:cBhvr>
                                      <p:to>
                                        <p:strVal val="visible"/>
                                      </p:to>
                                    </p:set>
                                    <p:anim calcmode="lin" valueType="num">
                                      <p:cBhvr additive="base">
                                        <p:cTn id="57" dur="500" fill="hold"/>
                                        <p:tgtEl>
                                          <p:spTgt spid="848899">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4889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48899">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48899">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848899">
                                            <p:txEl>
                                              <p:pRg st="14" end="14"/>
                                            </p:txEl>
                                          </p:spTgt>
                                        </p:tgtEl>
                                        <p:attrNameLst>
                                          <p:attrName>style.visibility</p:attrName>
                                        </p:attrNameLst>
                                      </p:cBhvr>
                                      <p:to>
                                        <p:strVal val="visible"/>
                                      </p:to>
                                    </p:set>
                                    <p:anim calcmode="lin" valueType="num">
                                      <p:cBhvr additive="base">
                                        <p:cTn id="71" dur="500" fill="hold"/>
                                        <p:tgtEl>
                                          <p:spTgt spid="848899">
                                            <p:txEl>
                                              <p:pRg st="14" end="1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848899">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stCondLst>
                                    <p:cond delay="0"/>
                                  </p:stCondLst>
                                  <p:childTnLst>
                                    <p:set>
                                      <p:cBhvr>
                                        <p:cTn id="76" dur="1" fill="hold">
                                          <p:stCondLst>
                                            <p:cond delay="0"/>
                                          </p:stCondLst>
                                        </p:cTn>
                                        <p:tgtEl>
                                          <p:spTgt spid="848899">
                                            <p:txEl>
                                              <p:pRg st="15" end="15"/>
                                            </p:txEl>
                                          </p:spTgt>
                                        </p:tgtEl>
                                        <p:attrNameLst>
                                          <p:attrName>style.visibility</p:attrName>
                                        </p:attrNameLst>
                                      </p:cBhvr>
                                      <p:to>
                                        <p:strVal val="visible"/>
                                      </p:to>
                                    </p:set>
                                    <p:anim calcmode="lin" valueType="num">
                                      <p:cBhvr additive="base">
                                        <p:cTn id="77" dur="500" fill="hold"/>
                                        <p:tgtEl>
                                          <p:spTgt spid="848899">
                                            <p:txEl>
                                              <p:pRg st="15" end="15"/>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84889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1438309" y="620688"/>
            <a:ext cx="7920037" cy="1143000"/>
          </a:xfrm>
        </p:spPr>
        <p:txBody>
          <a:bodyPr/>
          <a:lstStyle/>
          <a:p>
            <a:r>
              <a:rPr lang="zh-CN" altLang="en-US" dirty="0">
                <a:latin typeface="Arial Unicode MS" pitchFamily="34" charset="-122"/>
                <a:ea typeface="Arial Unicode MS" pitchFamily="34" charset="-122"/>
                <a:cs typeface="Arial Unicode MS" pitchFamily="34" charset="-122"/>
              </a:rPr>
              <a:t>请求重定向与请求转发 </a:t>
            </a:r>
          </a:p>
        </p:txBody>
      </p:sp>
      <p:sp>
        <p:nvSpPr>
          <p:cNvPr id="750595" name="Rectangle 3"/>
          <p:cNvSpPr>
            <a:spLocks noGrp="1" noChangeArrowheads="1"/>
          </p:cNvSpPr>
          <p:nvPr>
            <p:ph type="body" idx="1"/>
          </p:nvPr>
        </p:nvSpPr>
        <p:spPr>
          <a:xfrm>
            <a:off x="827088" y="1801776"/>
            <a:ext cx="7200900" cy="4249737"/>
          </a:xfrm>
        </p:spPr>
        <p:txBody>
          <a:bodyPr/>
          <a:lstStyle/>
          <a:p>
            <a:pPr>
              <a:spcAft>
                <a:spcPct val="20000"/>
              </a:spcAft>
            </a:pPr>
            <a:r>
              <a:rPr lang="en-US" altLang="zh-CN" sz="2900" dirty="0" err="1">
                <a:latin typeface="Arial Unicode MS" pitchFamily="34" charset="-122"/>
                <a:ea typeface="Arial Unicode MS" pitchFamily="34" charset="-122"/>
                <a:cs typeface="Arial Unicode MS" pitchFamily="34" charset="-122"/>
              </a:rPr>
              <a:t>RequestDispatcher</a:t>
            </a:r>
            <a:r>
              <a:rPr lang="zh-CN" altLang="en-US" sz="2900" dirty="0">
                <a:latin typeface="Arial Unicode MS" pitchFamily="34" charset="-122"/>
                <a:ea typeface="Arial Unicode MS" pitchFamily="34" charset="-122"/>
                <a:cs typeface="Arial Unicode MS" pitchFamily="34" charset="-122"/>
              </a:rPr>
              <a:t>接口 </a:t>
            </a:r>
          </a:p>
          <a:p>
            <a:pPr>
              <a:spcAft>
                <a:spcPct val="20000"/>
              </a:spcAft>
            </a:pPr>
            <a:r>
              <a:rPr lang="zh-CN" altLang="en-US" sz="2900" dirty="0">
                <a:latin typeface="Arial Unicode MS" pitchFamily="34" charset="-122"/>
                <a:ea typeface="Arial Unicode MS" pitchFamily="34" charset="-122"/>
                <a:cs typeface="Arial Unicode MS" pitchFamily="34" charset="-122"/>
              </a:rPr>
              <a:t>用</a:t>
            </a:r>
            <a:r>
              <a:rPr lang="en-US" altLang="zh-CN" sz="2900" dirty="0">
                <a:latin typeface="Arial Unicode MS" pitchFamily="34" charset="-122"/>
                <a:ea typeface="Arial Unicode MS" pitchFamily="34" charset="-122"/>
                <a:cs typeface="Arial Unicode MS" pitchFamily="34" charset="-122"/>
              </a:rPr>
              <a:t>forward</a:t>
            </a:r>
            <a:r>
              <a:rPr lang="zh-CN" altLang="en-US" sz="2900" dirty="0">
                <a:latin typeface="Arial Unicode MS" pitchFamily="34" charset="-122"/>
                <a:ea typeface="Arial Unicode MS" pitchFamily="34" charset="-122"/>
                <a:cs typeface="Arial Unicode MS" pitchFamily="34" charset="-122"/>
              </a:rPr>
              <a:t>方法实现请求转发 </a:t>
            </a:r>
          </a:p>
          <a:p>
            <a:pPr>
              <a:spcAft>
                <a:spcPct val="20000"/>
              </a:spcAft>
            </a:pPr>
            <a:r>
              <a:rPr lang="zh-CN" altLang="en-US" sz="2900" dirty="0">
                <a:latin typeface="Arial Unicode MS" pitchFamily="34" charset="-122"/>
                <a:ea typeface="Arial Unicode MS" pitchFamily="34" charset="-122"/>
                <a:cs typeface="Arial Unicode MS" pitchFamily="34" charset="-122"/>
              </a:rPr>
              <a:t>请求转发的运行流程 </a:t>
            </a:r>
          </a:p>
          <a:p>
            <a:pPr>
              <a:spcAft>
                <a:spcPct val="20000"/>
              </a:spcAft>
            </a:pPr>
            <a:r>
              <a:rPr lang="zh-CN" altLang="en-US" sz="2900" dirty="0">
                <a:latin typeface="Arial Unicode MS" pitchFamily="34" charset="-122"/>
                <a:ea typeface="Arial Unicode MS" pitchFamily="34" charset="-122"/>
                <a:cs typeface="Arial Unicode MS" pitchFamily="34" charset="-122"/>
              </a:rPr>
              <a:t>用</a:t>
            </a:r>
            <a:r>
              <a:rPr lang="en-US" altLang="zh-CN" sz="2900" dirty="0" err="1">
                <a:latin typeface="Arial Unicode MS" pitchFamily="34" charset="-122"/>
                <a:ea typeface="Arial Unicode MS" pitchFamily="34" charset="-122"/>
                <a:cs typeface="Arial Unicode MS" pitchFamily="34" charset="-122"/>
              </a:rPr>
              <a:t>sendRedirect</a:t>
            </a:r>
            <a:r>
              <a:rPr lang="zh-CN" altLang="en-US" sz="2900" dirty="0">
                <a:latin typeface="Arial Unicode MS" pitchFamily="34" charset="-122"/>
                <a:ea typeface="Arial Unicode MS" pitchFamily="34" charset="-122"/>
                <a:cs typeface="Arial Unicode MS" pitchFamily="34" charset="-122"/>
              </a:rPr>
              <a:t>方法实现请求重定向 </a:t>
            </a:r>
          </a:p>
          <a:p>
            <a:pPr>
              <a:spcAft>
                <a:spcPct val="20000"/>
              </a:spcAft>
            </a:pPr>
            <a:r>
              <a:rPr lang="zh-CN" altLang="en-US" sz="2900" dirty="0">
                <a:latin typeface="Arial Unicode MS" pitchFamily="34" charset="-122"/>
                <a:ea typeface="Arial Unicode MS" pitchFamily="34" charset="-122"/>
                <a:cs typeface="Arial Unicode MS" pitchFamily="34" charset="-122"/>
              </a:rPr>
              <a:t>请求重定向的运行流程 </a:t>
            </a:r>
          </a:p>
          <a:p>
            <a:pPr>
              <a:spcAft>
                <a:spcPct val="20000"/>
              </a:spcAft>
            </a:pPr>
            <a:r>
              <a:rPr lang="zh-CN" altLang="en-US" sz="2900" dirty="0">
                <a:latin typeface="Arial Unicode MS" pitchFamily="34" charset="-122"/>
                <a:ea typeface="Arial Unicode MS" pitchFamily="34" charset="-122"/>
                <a:cs typeface="Arial Unicode MS" pitchFamily="34" charset="-122"/>
              </a:rPr>
              <a:t>请求重定向与请求转发的比较 </a:t>
            </a:r>
          </a:p>
        </p:txBody>
      </p:sp>
    </p:spTree>
    <p:extLst>
      <p:ext uri="{BB962C8B-B14F-4D97-AF65-F5344CB8AC3E}">
        <p14:creationId xmlns:p14="http://schemas.microsoft.com/office/powerpoint/2010/main" val="20488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anim calcmode="lin" valueType="num">
                                      <p:cBhvr additive="base">
                                        <p:cTn id="7" dur="500" fill="hold"/>
                                        <p:tgtEl>
                                          <p:spTgt spid="750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50595">
                                            <p:txEl>
                                              <p:pRg st="1" end="1"/>
                                            </p:txEl>
                                          </p:spTgt>
                                        </p:tgtEl>
                                        <p:attrNameLst>
                                          <p:attrName>style.visibility</p:attrName>
                                        </p:attrNameLst>
                                      </p:cBhvr>
                                      <p:to>
                                        <p:strVal val="visible"/>
                                      </p:to>
                                    </p:set>
                                    <p:anim calcmode="lin" valueType="num">
                                      <p:cBhvr additive="base">
                                        <p:cTn id="13" dur="500" fill="hold"/>
                                        <p:tgtEl>
                                          <p:spTgt spid="7505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5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50595">
                                            <p:txEl>
                                              <p:pRg st="2" end="2"/>
                                            </p:txEl>
                                          </p:spTgt>
                                        </p:tgtEl>
                                        <p:attrNameLst>
                                          <p:attrName>style.visibility</p:attrName>
                                        </p:attrNameLst>
                                      </p:cBhvr>
                                      <p:to>
                                        <p:strVal val="visible"/>
                                      </p:to>
                                    </p:set>
                                    <p:anim calcmode="lin" valueType="num">
                                      <p:cBhvr additive="base">
                                        <p:cTn id="19" dur="500" fill="hold"/>
                                        <p:tgtEl>
                                          <p:spTgt spid="7505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5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50595">
                                            <p:txEl>
                                              <p:pRg st="3" end="3"/>
                                            </p:txEl>
                                          </p:spTgt>
                                        </p:tgtEl>
                                        <p:attrNameLst>
                                          <p:attrName>style.visibility</p:attrName>
                                        </p:attrNameLst>
                                      </p:cBhvr>
                                      <p:to>
                                        <p:strVal val="visible"/>
                                      </p:to>
                                    </p:set>
                                    <p:anim calcmode="lin" valueType="num">
                                      <p:cBhvr additive="base">
                                        <p:cTn id="25" dur="500" fill="hold"/>
                                        <p:tgtEl>
                                          <p:spTgt spid="7505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0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50595">
                                            <p:txEl>
                                              <p:pRg st="4" end="4"/>
                                            </p:txEl>
                                          </p:spTgt>
                                        </p:tgtEl>
                                        <p:attrNameLst>
                                          <p:attrName>style.visibility</p:attrName>
                                        </p:attrNameLst>
                                      </p:cBhvr>
                                      <p:to>
                                        <p:strVal val="visible"/>
                                      </p:to>
                                    </p:set>
                                    <p:anim calcmode="lin" valueType="num">
                                      <p:cBhvr additive="base">
                                        <p:cTn id="31" dur="500" fill="hold"/>
                                        <p:tgtEl>
                                          <p:spTgt spid="7505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50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50595">
                                            <p:txEl>
                                              <p:pRg st="5" end="5"/>
                                            </p:txEl>
                                          </p:spTgt>
                                        </p:tgtEl>
                                        <p:attrNameLst>
                                          <p:attrName>style.visibility</p:attrName>
                                        </p:attrNameLst>
                                      </p:cBhvr>
                                      <p:to>
                                        <p:strVal val="visible"/>
                                      </p:to>
                                    </p:set>
                                    <p:anim calcmode="lin" valueType="num">
                                      <p:cBhvr additive="base">
                                        <p:cTn id="37" dur="500" fill="hold"/>
                                        <p:tgtEl>
                                          <p:spTgt spid="75059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05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1733584" y="617392"/>
            <a:ext cx="7696200" cy="1166813"/>
          </a:xfrm>
        </p:spPr>
        <p:txBody>
          <a:bodyPr/>
          <a:lstStyle/>
          <a:p>
            <a:r>
              <a:rPr lang="en-US" altLang="zh-CN" b="1" dirty="0" err="1">
                <a:latin typeface="Arial Unicode MS" pitchFamily="34" charset="-122"/>
                <a:ea typeface="Arial Unicode MS" pitchFamily="34" charset="-122"/>
                <a:cs typeface="Arial Unicode MS" pitchFamily="34" charset="-122"/>
              </a:rPr>
              <a:t>RequestDispatcher</a:t>
            </a:r>
            <a:r>
              <a:rPr lang="zh-CN" altLang="en-US" b="1" dirty="0">
                <a:latin typeface="Arial Unicode MS" pitchFamily="34" charset="-122"/>
                <a:ea typeface="Arial Unicode MS" pitchFamily="34" charset="-122"/>
                <a:cs typeface="Arial Unicode MS" pitchFamily="34" charset="-122"/>
              </a:rPr>
              <a:t>接口</a:t>
            </a:r>
            <a:r>
              <a:rPr lang="zh-CN" altLang="en-US" dirty="0">
                <a:latin typeface="Arial Unicode MS" pitchFamily="34" charset="-122"/>
                <a:ea typeface="Arial Unicode MS" pitchFamily="34" charset="-122"/>
                <a:cs typeface="Arial Unicode MS" pitchFamily="34" charset="-122"/>
              </a:rPr>
              <a:t> </a:t>
            </a:r>
          </a:p>
        </p:txBody>
      </p:sp>
      <p:sp>
        <p:nvSpPr>
          <p:cNvPr id="751619" name="Rectangle 3"/>
          <p:cNvSpPr>
            <a:spLocks noGrp="1" noChangeArrowheads="1"/>
          </p:cNvSpPr>
          <p:nvPr>
            <p:ph type="body" idx="1"/>
          </p:nvPr>
        </p:nvSpPr>
        <p:spPr>
          <a:xfrm>
            <a:off x="251520" y="1812146"/>
            <a:ext cx="8392446" cy="4929222"/>
          </a:xfrm>
        </p:spPr>
        <p:txBody>
          <a:bodyPr>
            <a:noAutofit/>
          </a:bodyPr>
          <a:lstStyle/>
          <a:p>
            <a:pPr marL="355600" indent="-355600">
              <a:tabLst>
                <a:tab pos="533400" algn="l"/>
              </a:tabLst>
            </a:pPr>
            <a:r>
              <a:rPr lang="en-US" altLang="zh-CN" sz="2000" dirty="0" err="1">
                <a:latin typeface="Arial Unicode MS" pitchFamily="34" charset="-122"/>
                <a:ea typeface="Arial Unicode MS" pitchFamily="34" charset="-122"/>
                <a:cs typeface="Arial Unicode MS" pitchFamily="34" charset="-122"/>
              </a:rPr>
              <a:t>RequestDispatcher</a:t>
            </a:r>
            <a:r>
              <a:rPr lang="zh-CN" altLang="en-US" sz="2000" dirty="0">
                <a:latin typeface="Arial Unicode MS" pitchFamily="34" charset="-122"/>
                <a:ea typeface="Arial Unicode MS" pitchFamily="34" charset="-122"/>
                <a:cs typeface="Arial Unicode MS" pitchFamily="34" charset="-122"/>
              </a:rPr>
              <a:t>实例对象是由</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引擎创建的，它用于包装一个要被其他资源调用的资源（例如，</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文件、</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文件等），并可以通过其中的方法将客户端的请求转发给所包装的资源。 </a:t>
            </a:r>
          </a:p>
          <a:p>
            <a:pPr marL="355600" indent="-355600">
              <a:tabLst>
                <a:tab pos="533400" algn="l"/>
              </a:tabLst>
            </a:pPr>
            <a:r>
              <a:rPr lang="en-US" altLang="zh-CN" sz="2000" dirty="0" err="1">
                <a:latin typeface="Arial Unicode MS" pitchFamily="34" charset="-122"/>
                <a:ea typeface="Arial Unicode MS" pitchFamily="34" charset="-122"/>
                <a:cs typeface="Arial Unicode MS" pitchFamily="34" charset="-122"/>
              </a:rPr>
              <a:t>RequestDispatcher</a:t>
            </a:r>
            <a:r>
              <a:rPr lang="zh-CN" altLang="en-US" sz="2000" dirty="0">
                <a:latin typeface="Arial Unicode MS" pitchFamily="34" charset="-122"/>
                <a:ea typeface="Arial Unicode MS" pitchFamily="34" charset="-122"/>
                <a:cs typeface="Arial Unicode MS" pitchFamily="34" charset="-122"/>
              </a:rPr>
              <a:t>接口中定义了两个方法：</a:t>
            </a:r>
            <a:r>
              <a:rPr lang="en-US" altLang="zh-CN" sz="2000" dirty="0">
                <a:latin typeface="Arial Unicode MS" pitchFamily="34" charset="-122"/>
                <a:ea typeface="Arial Unicode MS" pitchFamily="34" charset="-122"/>
                <a:cs typeface="Arial Unicode MS" pitchFamily="34" charset="-122"/>
              </a:rPr>
              <a:t>forward</a:t>
            </a:r>
            <a:r>
              <a:rPr lang="zh-CN" altLang="en-US" sz="2000" dirty="0">
                <a:latin typeface="Arial Unicode MS" pitchFamily="34" charset="-122"/>
                <a:ea typeface="Arial Unicode MS" pitchFamily="34" charset="-122"/>
                <a:cs typeface="Arial Unicode MS" pitchFamily="34" charset="-122"/>
              </a:rPr>
              <a:t>方法和</a:t>
            </a:r>
            <a:r>
              <a:rPr lang="en-US" altLang="zh-CN" sz="2000" dirty="0">
                <a:latin typeface="Arial Unicode MS" pitchFamily="34" charset="-122"/>
                <a:ea typeface="Arial Unicode MS" pitchFamily="34" charset="-122"/>
                <a:cs typeface="Arial Unicode MS" pitchFamily="34" charset="-122"/>
              </a:rPr>
              <a:t>include</a:t>
            </a:r>
            <a:r>
              <a:rPr lang="zh-CN" altLang="en-US" sz="2000" dirty="0">
                <a:latin typeface="Arial Unicode MS" pitchFamily="34" charset="-122"/>
                <a:ea typeface="Arial Unicode MS" pitchFamily="34" charset="-122"/>
                <a:cs typeface="Arial Unicode MS" pitchFamily="34" charset="-122"/>
              </a:rPr>
              <a:t>方法。 </a:t>
            </a:r>
          </a:p>
          <a:p>
            <a:pPr marL="355600" indent="-355600">
              <a:tabLst>
                <a:tab pos="533400" algn="l"/>
              </a:tabLst>
            </a:pPr>
            <a:r>
              <a:rPr lang="en-US" altLang="zh-CN" sz="2000" dirty="0">
                <a:latin typeface="Arial Unicode MS" pitchFamily="34" charset="-122"/>
                <a:ea typeface="Arial Unicode MS" pitchFamily="34" charset="-122"/>
                <a:cs typeface="Arial Unicode MS" pitchFamily="34" charset="-122"/>
              </a:rPr>
              <a:t>forward</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include</a:t>
            </a:r>
            <a:r>
              <a:rPr lang="zh-CN" altLang="en-US" sz="2000" dirty="0">
                <a:latin typeface="Arial Unicode MS" pitchFamily="34" charset="-122"/>
                <a:ea typeface="Arial Unicode MS" pitchFamily="34" charset="-122"/>
                <a:cs typeface="Arial Unicode MS" pitchFamily="34" charset="-122"/>
              </a:rPr>
              <a:t>方法接收的两个参数必须是传递给当前</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的</a:t>
            </a:r>
            <a:r>
              <a:rPr lang="en-US" altLang="zh-CN" sz="2000" dirty="0">
                <a:latin typeface="Arial Unicode MS" pitchFamily="34" charset="-122"/>
                <a:ea typeface="Arial Unicode MS" pitchFamily="34" charset="-122"/>
                <a:cs typeface="Arial Unicode MS" pitchFamily="34" charset="-122"/>
              </a:rPr>
              <a:t>service</a:t>
            </a:r>
            <a:r>
              <a:rPr lang="zh-CN" altLang="en-US" sz="2000" dirty="0">
                <a:latin typeface="Arial Unicode MS" pitchFamily="34" charset="-122"/>
                <a:ea typeface="Arial Unicode MS" pitchFamily="34" charset="-122"/>
                <a:cs typeface="Arial Unicode MS" pitchFamily="34" charset="-122"/>
              </a:rPr>
              <a:t>方法的那两个</a:t>
            </a:r>
            <a:r>
              <a:rPr lang="en-US" altLang="zh-CN" sz="2000" dirty="0" err="1">
                <a:latin typeface="Arial Unicode MS" pitchFamily="34" charset="-122"/>
                <a:ea typeface="Arial Unicode MS" pitchFamily="34" charset="-122"/>
                <a:cs typeface="Arial Unicode MS" pitchFamily="34" charset="-122"/>
              </a:rPr>
              <a:t>ServletRequest</a:t>
            </a:r>
            <a:r>
              <a:rPr lang="zh-CN" altLang="en-US" sz="2000" dirty="0">
                <a:latin typeface="Arial Unicode MS" pitchFamily="34" charset="-122"/>
                <a:ea typeface="Arial Unicode MS" pitchFamily="34" charset="-122"/>
                <a:cs typeface="Arial Unicode MS" pitchFamily="34" charset="-122"/>
              </a:rPr>
              <a:t>和</a:t>
            </a:r>
            <a:r>
              <a:rPr lang="en-US" altLang="zh-CN" sz="2000" dirty="0" err="1">
                <a:latin typeface="Arial Unicode MS" pitchFamily="34" charset="-122"/>
                <a:ea typeface="Arial Unicode MS" pitchFamily="34" charset="-122"/>
                <a:cs typeface="Arial Unicode MS" pitchFamily="34" charset="-122"/>
              </a:rPr>
              <a:t>ServletResponse</a:t>
            </a:r>
            <a:r>
              <a:rPr lang="zh-CN" altLang="en-US" sz="2000" dirty="0">
                <a:latin typeface="Arial Unicode MS" pitchFamily="34" charset="-122"/>
                <a:ea typeface="Arial Unicode MS" pitchFamily="34" charset="-122"/>
                <a:cs typeface="Arial Unicode MS" pitchFamily="34" charset="-122"/>
              </a:rPr>
              <a:t>对象，或者是对它们进行了包装的</a:t>
            </a:r>
            <a:r>
              <a:rPr lang="en-US" altLang="zh-CN" sz="2000" dirty="0" err="1">
                <a:latin typeface="Arial Unicode MS" pitchFamily="34" charset="-122"/>
                <a:ea typeface="Arial Unicode MS" pitchFamily="34" charset="-122"/>
                <a:cs typeface="Arial Unicode MS" pitchFamily="34" charset="-122"/>
              </a:rPr>
              <a:t>ServletRequestWrapper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或</a:t>
            </a:r>
            <a:r>
              <a:rPr lang="en-US" altLang="zh-CN" sz="2000" dirty="0" err="1">
                <a:latin typeface="Arial Unicode MS" pitchFamily="34" charset="-122"/>
                <a:ea typeface="Arial Unicode MS" pitchFamily="34" charset="-122"/>
                <a:cs typeface="Arial Unicode MS" pitchFamily="34" charset="-122"/>
              </a:rPr>
              <a:t>ServletResponseWrapper</a:t>
            </a:r>
            <a:r>
              <a:rPr lang="zh-CN" altLang="en-US" sz="2000" dirty="0">
                <a:latin typeface="Arial Unicode MS" pitchFamily="34" charset="-122"/>
                <a:ea typeface="Arial Unicode MS" pitchFamily="34" charset="-122"/>
                <a:cs typeface="Arial Unicode MS" pitchFamily="34" charset="-122"/>
              </a:rPr>
              <a:t>对象。 </a:t>
            </a:r>
          </a:p>
          <a:p>
            <a:pPr marL="355600" indent="-355600">
              <a:tabLst>
                <a:tab pos="533400" algn="l"/>
              </a:tabLst>
            </a:pPr>
            <a:r>
              <a:rPr lang="zh-CN" altLang="en-US" sz="2000" dirty="0">
                <a:latin typeface="Arial Unicode MS" pitchFamily="34" charset="-122"/>
                <a:ea typeface="Arial Unicode MS" pitchFamily="34" charset="-122"/>
                <a:cs typeface="Arial Unicode MS" pitchFamily="34" charset="-122"/>
              </a:rPr>
              <a:t>获取</a:t>
            </a:r>
            <a:r>
              <a:rPr lang="en-US" altLang="zh-CN" sz="2000" dirty="0" err="1">
                <a:latin typeface="Arial Unicode MS" pitchFamily="34" charset="-122"/>
                <a:ea typeface="Arial Unicode MS" pitchFamily="34" charset="-122"/>
                <a:cs typeface="Arial Unicode MS" pitchFamily="34" charset="-122"/>
              </a:rPr>
              <a:t>RequestDispatcher</a:t>
            </a:r>
            <a:r>
              <a:rPr lang="zh-CN" altLang="en-US" sz="2000" dirty="0">
                <a:latin typeface="Arial Unicode MS" pitchFamily="34" charset="-122"/>
                <a:ea typeface="Arial Unicode MS" pitchFamily="34" charset="-122"/>
                <a:cs typeface="Arial Unicode MS" pitchFamily="34" charset="-122"/>
              </a:rPr>
              <a:t>对象的方法：</a:t>
            </a:r>
          </a:p>
          <a:p>
            <a:pPr marL="990600" lvl="1" indent="-368300">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ServletContext.getRequestDispatcher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参数只能是以“</a:t>
            </a:r>
            <a:r>
              <a:rPr lang="en-US" altLang="zh-CN" sz="1800" dirty="0">
                <a:solidFill>
                  <a:srgbClr val="FF0000"/>
                </a:solidFill>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开头的路径</a:t>
            </a:r>
            <a:r>
              <a:rPr lang="zh-CN" altLang="en-US" sz="1800" dirty="0">
                <a:latin typeface="Arial Unicode MS" pitchFamily="34" charset="-122"/>
                <a:ea typeface="Arial Unicode MS" pitchFamily="34" charset="-122"/>
                <a:cs typeface="Arial Unicode MS" pitchFamily="34" charset="-122"/>
              </a:rPr>
              <a:t>）</a:t>
            </a:r>
          </a:p>
          <a:p>
            <a:pPr marL="990600" lvl="1" indent="-368300">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ServletContext.getNamedDispatcher</a:t>
            </a:r>
            <a:r>
              <a:rPr lang="en-US" altLang="zh-CN" sz="1800" dirty="0">
                <a:latin typeface="Arial Unicode MS" pitchFamily="34" charset="-122"/>
                <a:ea typeface="Arial Unicode MS" pitchFamily="34" charset="-122"/>
                <a:cs typeface="Arial Unicode MS" pitchFamily="34" charset="-122"/>
              </a:rPr>
              <a:t> </a:t>
            </a:r>
          </a:p>
          <a:p>
            <a:pPr marL="990600" lvl="1" indent="-368300">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ServletRequest.getRequestDispatcher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参数可以是不以“</a:t>
            </a:r>
            <a:r>
              <a:rPr lang="en-US" altLang="zh-CN" sz="1800" dirty="0">
                <a:solidFill>
                  <a:srgbClr val="FF0000"/>
                </a:solidFill>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开头的路径</a:t>
            </a:r>
            <a:r>
              <a:rPr lang="zh-CN" altLang="en-US"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996675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 calcmode="lin" valueType="num">
                                      <p:cBhvr additive="base">
                                        <p:cTn id="7" dur="500" fill="hold"/>
                                        <p:tgtEl>
                                          <p:spTgt spid="751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1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51619">
                                            <p:txEl>
                                              <p:pRg st="1" end="1"/>
                                            </p:txEl>
                                          </p:spTgt>
                                        </p:tgtEl>
                                        <p:attrNameLst>
                                          <p:attrName>style.visibility</p:attrName>
                                        </p:attrNameLst>
                                      </p:cBhvr>
                                      <p:to>
                                        <p:strVal val="visible"/>
                                      </p:to>
                                    </p:set>
                                    <p:anim calcmode="lin" valueType="num">
                                      <p:cBhvr additive="base">
                                        <p:cTn id="13" dur="500" fill="hold"/>
                                        <p:tgtEl>
                                          <p:spTgt spid="7516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51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51619">
                                            <p:txEl>
                                              <p:pRg st="2" end="2"/>
                                            </p:txEl>
                                          </p:spTgt>
                                        </p:tgtEl>
                                        <p:attrNameLst>
                                          <p:attrName>style.visibility</p:attrName>
                                        </p:attrNameLst>
                                      </p:cBhvr>
                                      <p:to>
                                        <p:strVal val="visible"/>
                                      </p:to>
                                    </p:set>
                                    <p:anim calcmode="lin" valueType="num">
                                      <p:cBhvr additive="base">
                                        <p:cTn id="19" dur="500" fill="hold"/>
                                        <p:tgtEl>
                                          <p:spTgt spid="7516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51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51619">
                                            <p:txEl>
                                              <p:pRg st="3" end="3"/>
                                            </p:txEl>
                                          </p:spTgt>
                                        </p:tgtEl>
                                        <p:attrNameLst>
                                          <p:attrName>style.visibility</p:attrName>
                                        </p:attrNameLst>
                                      </p:cBhvr>
                                      <p:to>
                                        <p:strVal val="visible"/>
                                      </p:to>
                                    </p:set>
                                    <p:anim calcmode="lin" valueType="num">
                                      <p:cBhvr additive="base">
                                        <p:cTn id="25" dur="500" fill="hold"/>
                                        <p:tgtEl>
                                          <p:spTgt spid="7516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1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16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161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0834" name="Object 2"/>
          <p:cNvGraphicFramePr>
            <a:graphicFrameLocks noChangeAspect="1"/>
          </p:cNvGraphicFramePr>
          <p:nvPr>
            <p:extLst>
              <p:ext uri="{D42A27DB-BD31-4B8C-83A1-F6EECF244321}">
                <p14:modId xmlns:p14="http://schemas.microsoft.com/office/powerpoint/2010/main" val="1796975196"/>
              </p:ext>
            </p:extLst>
          </p:nvPr>
        </p:nvGraphicFramePr>
        <p:xfrm>
          <a:off x="863601" y="2204566"/>
          <a:ext cx="7559675" cy="2592388"/>
        </p:xfrm>
        <a:graphic>
          <a:graphicData uri="http://schemas.openxmlformats.org/presentationml/2006/ole">
            <mc:AlternateContent xmlns:mc="http://schemas.openxmlformats.org/markup-compatibility/2006">
              <mc:Choice xmlns:v="urn:schemas-microsoft-com:vml" Requires="v">
                <p:oleObj spid="_x0000_s2076" r:id="rId3" imgW="10161875" imgH="2771318" progId="">
                  <p:embed/>
                </p:oleObj>
              </mc:Choice>
              <mc:Fallback>
                <p:oleObj r:id="rId3" imgW="10161875" imgH="277131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1" y="2204566"/>
                        <a:ext cx="7559675"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35" name="Object 3"/>
          <p:cNvGraphicFramePr>
            <a:graphicFrameLocks noChangeAspect="1"/>
          </p:cNvGraphicFramePr>
          <p:nvPr>
            <p:extLst>
              <p:ext uri="{D42A27DB-BD31-4B8C-83A1-F6EECF244321}">
                <p14:modId xmlns:p14="http://schemas.microsoft.com/office/powerpoint/2010/main" val="236215924"/>
              </p:ext>
            </p:extLst>
          </p:nvPr>
        </p:nvGraphicFramePr>
        <p:xfrm>
          <a:off x="863601" y="2709391"/>
          <a:ext cx="7559675" cy="2159000"/>
        </p:xfrm>
        <a:graphic>
          <a:graphicData uri="http://schemas.openxmlformats.org/presentationml/2006/ole">
            <mc:AlternateContent xmlns:mc="http://schemas.openxmlformats.org/markup-compatibility/2006">
              <mc:Choice xmlns:v="urn:schemas-microsoft-com:vml" Requires="v">
                <p:oleObj spid="_x0000_s2077" r:id="rId5" imgW="10269848" imgH="2131351" progId="">
                  <p:embed/>
                </p:oleObj>
              </mc:Choice>
              <mc:Fallback>
                <p:oleObj r:id="rId5" imgW="10269848" imgH="213135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1" y="2709391"/>
                        <a:ext cx="7559675"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36" name="Object 4"/>
          <p:cNvGraphicFramePr>
            <a:graphicFrameLocks noChangeAspect="1"/>
          </p:cNvGraphicFramePr>
          <p:nvPr>
            <p:extLst>
              <p:ext uri="{D42A27DB-BD31-4B8C-83A1-F6EECF244321}">
                <p14:modId xmlns:p14="http://schemas.microsoft.com/office/powerpoint/2010/main" val="367398344"/>
              </p:ext>
            </p:extLst>
          </p:nvPr>
        </p:nvGraphicFramePr>
        <p:xfrm>
          <a:off x="863601" y="2133129"/>
          <a:ext cx="7632700" cy="2952750"/>
        </p:xfrm>
        <a:graphic>
          <a:graphicData uri="http://schemas.openxmlformats.org/presentationml/2006/ole">
            <mc:AlternateContent xmlns:mc="http://schemas.openxmlformats.org/markup-compatibility/2006">
              <mc:Choice xmlns:v="urn:schemas-microsoft-com:vml" Requires="v">
                <p:oleObj spid="_x0000_s2078" r:id="rId7" imgW="10328334" imgH="2842176" progId="">
                  <p:embed/>
                </p:oleObj>
              </mc:Choice>
              <mc:Fallback>
                <p:oleObj r:id="rId7" imgW="10328334" imgH="2842176"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1" y="2133129"/>
                        <a:ext cx="7632700"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37" name="Object 5"/>
          <p:cNvGraphicFramePr>
            <a:graphicFrameLocks noChangeAspect="1"/>
          </p:cNvGraphicFramePr>
          <p:nvPr>
            <p:extLst>
              <p:ext uri="{D42A27DB-BD31-4B8C-83A1-F6EECF244321}">
                <p14:modId xmlns:p14="http://schemas.microsoft.com/office/powerpoint/2010/main" val="2145249199"/>
              </p:ext>
            </p:extLst>
          </p:nvPr>
        </p:nvGraphicFramePr>
        <p:xfrm>
          <a:off x="863601" y="2564929"/>
          <a:ext cx="7704137" cy="2808287"/>
        </p:xfrm>
        <a:graphic>
          <a:graphicData uri="http://schemas.openxmlformats.org/presentationml/2006/ole">
            <mc:AlternateContent xmlns:mc="http://schemas.openxmlformats.org/markup-compatibility/2006">
              <mc:Choice xmlns:v="urn:schemas-microsoft-com:vml" Requires="v">
                <p:oleObj spid="_x0000_s2079" r:id="rId9" imgW="10269848" imgH="2725204" progId="">
                  <p:embed/>
                </p:oleObj>
              </mc:Choice>
              <mc:Fallback>
                <p:oleObj r:id="rId9" imgW="10269848" imgH="2725204"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3601" y="2564929"/>
                        <a:ext cx="7704137" cy="280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38" name="Object 6"/>
          <p:cNvGraphicFramePr>
            <a:graphicFrameLocks noChangeAspect="1"/>
          </p:cNvGraphicFramePr>
          <p:nvPr>
            <p:extLst>
              <p:ext uri="{D42A27DB-BD31-4B8C-83A1-F6EECF244321}">
                <p14:modId xmlns:p14="http://schemas.microsoft.com/office/powerpoint/2010/main" val="760989820"/>
              </p:ext>
            </p:extLst>
          </p:nvPr>
        </p:nvGraphicFramePr>
        <p:xfrm>
          <a:off x="863601" y="2060104"/>
          <a:ext cx="7704137" cy="3168650"/>
        </p:xfrm>
        <a:graphic>
          <a:graphicData uri="http://schemas.openxmlformats.org/presentationml/2006/ole">
            <mc:AlternateContent xmlns:mc="http://schemas.openxmlformats.org/markup-compatibility/2006">
              <mc:Choice xmlns:v="urn:schemas-microsoft-com:vml" Requires="v">
                <p:oleObj spid="_x0000_s2080" r:id="rId11" imgW="10233857" imgH="3018757" progId="">
                  <p:embed/>
                </p:oleObj>
              </mc:Choice>
              <mc:Fallback>
                <p:oleObj r:id="rId11" imgW="10233857" imgH="3018757"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3601" y="2060104"/>
                        <a:ext cx="7704137" cy="316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39" name="Object 7"/>
          <p:cNvGraphicFramePr>
            <a:graphicFrameLocks noChangeAspect="1"/>
          </p:cNvGraphicFramePr>
          <p:nvPr>
            <p:extLst>
              <p:ext uri="{D42A27DB-BD31-4B8C-83A1-F6EECF244321}">
                <p14:modId xmlns:p14="http://schemas.microsoft.com/office/powerpoint/2010/main" val="2848536409"/>
              </p:ext>
            </p:extLst>
          </p:nvPr>
        </p:nvGraphicFramePr>
        <p:xfrm>
          <a:off x="863601" y="2636366"/>
          <a:ext cx="7775575" cy="2376488"/>
        </p:xfrm>
        <a:graphic>
          <a:graphicData uri="http://schemas.openxmlformats.org/presentationml/2006/ole">
            <mc:AlternateContent xmlns:mc="http://schemas.openxmlformats.org/markup-compatibility/2006">
              <mc:Choice xmlns:v="urn:schemas-microsoft-com:vml" Requires="v">
                <p:oleObj spid="_x0000_s2081" r:id="rId13" imgW="10305839" imgH="2259569" progId="">
                  <p:embed/>
                </p:oleObj>
              </mc:Choice>
              <mc:Fallback>
                <p:oleObj r:id="rId13" imgW="10305839" imgH="2259569"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601" y="2636366"/>
                        <a:ext cx="7775575"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40" name="Object 8"/>
          <p:cNvGraphicFramePr>
            <a:graphicFrameLocks noChangeAspect="1"/>
          </p:cNvGraphicFramePr>
          <p:nvPr>
            <p:extLst>
              <p:ext uri="{D42A27DB-BD31-4B8C-83A1-F6EECF244321}">
                <p14:modId xmlns:p14="http://schemas.microsoft.com/office/powerpoint/2010/main" val="1235651519"/>
              </p:ext>
            </p:extLst>
          </p:nvPr>
        </p:nvGraphicFramePr>
        <p:xfrm>
          <a:off x="863601" y="2276004"/>
          <a:ext cx="7704137" cy="2881312"/>
        </p:xfrm>
        <a:graphic>
          <a:graphicData uri="http://schemas.openxmlformats.org/presentationml/2006/ole">
            <mc:AlternateContent xmlns:mc="http://schemas.openxmlformats.org/markup-compatibility/2006">
              <mc:Choice xmlns:v="urn:schemas-microsoft-com:vml" Requires="v">
                <p:oleObj spid="_x0000_s2082" r:id="rId15" imgW="10233857" imgH="2632977" progId="">
                  <p:embed/>
                </p:oleObj>
              </mc:Choice>
              <mc:Fallback>
                <p:oleObj r:id="rId15" imgW="10233857" imgH="2632977"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3601" y="2276004"/>
                        <a:ext cx="7704137" cy="288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41" name="Object 9"/>
          <p:cNvGraphicFramePr>
            <a:graphicFrameLocks noChangeAspect="1"/>
          </p:cNvGraphicFramePr>
          <p:nvPr>
            <p:extLst>
              <p:ext uri="{D42A27DB-BD31-4B8C-83A1-F6EECF244321}">
                <p14:modId xmlns:p14="http://schemas.microsoft.com/office/powerpoint/2010/main" val="3698829287"/>
              </p:ext>
            </p:extLst>
          </p:nvPr>
        </p:nvGraphicFramePr>
        <p:xfrm>
          <a:off x="863601" y="1917229"/>
          <a:ext cx="7704137" cy="3240087"/>
        </p:xfrm>
        <a:graphic>
          <a:graphicData uri="http://schemas.openxmlformats.org/presentationml/2006/ole">
            <mc:AlternateContent xmlns:mc="http://schemas.openxmlformats.org/markup-compatibility/2006">
              <mc:Choice xmlns:v="urn:schemas-microsoft-com:vml" Requires="v">
                <p:oleObj spid="_x0000_s2083" r:id="rId17" imgW="10233857" imgH="3009759" progId="">
                  <p:embed/>
                </p:oleObj>
              </mc:Choice>
              <mc:Fallback>
                <p:oleObj r:id="rId17" imgW="10233857" imgH="3009759"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3601" y="1917229"/>
                        <a:ext cx="7704137" cy="324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42" name="Object 10"/>
          <p:cNvGraphicFramePr>
            <a:graphicFrameLocks noChangeAspect="1"/>
          </p:cNvGraphicFramePr>
          <p:nvPr>
            <p:extLst>
              <p:ext uri="{D42A27DB-BD31-4B8C-83A1-F6EECF244321}">
                <p14:modId xmlns:p14="http://schemas.microsoft.com/office/powerpoint/2010/main" val="2638664081"/>
              </p:ext>
            </p:extLst>
          </p:nvPr>
        </p:nvGraphicFramePr>
        <p:xfrm>
          <a:off x="863601" y="2493491"/>
          <a:ext cx="7775575" cy="2605088"/>
        </p:xfrm>
        <a:graphic>
          <a:graphicData uri="http://schemas.openxmlformats.org/presentationml/2006/ole">
            <mc:AlternateContent xmlns:mc="http://schemas.openxmlformats.org/markup-compatibility/2006">
              <mc:Choice xmlns:v="urn:schemas-microsoft-com:vml" Requires="v">
                <p:oleObj spid="_x0000_s2084" r:id="rId19" imgW="10233857" imgH="2501385" progId="">
                  <p:embed/>
                </p:oleObj>
              </mc:Choice>
              <mc:Fallback>
                <p:oleObj r:id="rId19" imgW="10233857" imgH="2501385"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3601" y="2493491"/>
                        <a:ext cx="7775575" cy="260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43" name="Object 11"/>
          <p:cNvGraphicFramePr>
            <a:graphicFrameLocks noChangeAspect="1"/>
          </p:cNvGraphicFramePr>
          <p:nvPr>
            <p:extLst>
              <p:ext uri="{D42A27DB-BD31-4B8C-83A1-F6EECF244321}">
                <p14:modId xmlns:p14="http://schemas.microsoft.com/office/powerpoint/2010/main" val="3360864899"/>
              </p:ext>
            </p:extLst>
          </p:nvPr>
        </p:nvGraphicFramePr>
        <p:xfrm>
          <a:off x="863601" y="2780829"/>
          <a:ext cx="7740650" cy="2592387"/>
        </p:xfrm>
        <a:graphic>
          <a:graphicData uri="http://schemas.openxmlformats.org/presentationml/2006/ole">
            <mc:AlternateContent xmlns:mc="http://schemas.openxmlformats.org/markup-compatibility/2006">
              <mc:Choice xmlns:v="urn:schemas-microsoft-com:vml" Requires="v">
                <p:oleObj spid="_x0000_s2085" r:id="rId21" imgW="10233857" imgH="2249446" progId="">
                  <p:embed/>
                </p:oleObj>
              </mc:Choice>
              <mc:Fallback>
                <p:oleObj r:id="rId21" imgW="10233857" imgH="2249446"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63601" y="2780829"/>
                        <a:ext cx="7740650" cy="2592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0844" name="Rectangle 12"/>
          <p:cNvSpPr>
            <a:spLocks noGrp="1" noChangeArrowheads="1"/>
          </p:cNvSpPr>
          <p:nvPr>
            <p:ph type="title"/>
          </p:nvPr>
        </p:nvSpPr>
        <p:spPr>
          <a:xfrm>
            <a:off x="827584" y="701824"/>
            <a:ext cx="7920037" cy="1143000"/>
          </a:xfrm>
        </p:spPr>
        <p:txBody>
          <a:bodyPr/>
          <a:lstStyle/>
          <a:p>
            <a:r>
              <a:rPr lang="zh-CN" altLang="en-US" b="1" dirty="0">
                <a:latin typeface="Arial Unicode MS" pitchFamily="34" charset="-122"/>
                <a:ea typeface="Arial Unicode MS" pitchFamily="34" charset="-122"/>
                <a:cs typeface="Arial Unicode MS" pitchFamily="34" charset="-122"/>
              </a:rPr>
              <a:t>请求转发的过程示意图</a:t>
            </a:r>
            <a:r>
              <a:rPr lang="zh-CN" altLang="en-US" dirty="0">
                <a:latin typeface="Arial Unicode MS" pitchFamily="34" charset="-122"/>
                <a:ea typeface="Arial Unicode MS" pitchFamily="34" charset="-122"/>
                <a:cs typeface="Arial Unicode MS" pitchFamily="34" charset="-122"/>
              </a:rPr>
              <a:t> </a:t>
            </a:r>
          </a:p>
        </p:txBody>
      </p:sp>
      <p:sp>
        <p:nvSpPr>
          <p:cNvPr id="760845" name="Rectangle 13"/>
          <p:cNvSpPr>
            <a:spLocks noChangeArrowheads="1"/>
          </p:cNvSpPr>
          <p:nvPr/>
        </p:nvSpPr>
        <p:spPr bwMode="auto">
          <a:xfrm>
            <a:off x="-36512" y="3393604"/>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0846" name="Object 14"/>
          <p:cNvGraphicFramePr>
            <a:graphicFrameLocks noChangeAspect="1"/>
          </p:cNvGraphicFramePr>
          <p:nvPr>
            <p:extLst>
              <p:ext uri="{D42A27DB-BD31-4B8C-83A1-F6EECF244321}">
                <p14:modId xmlns:p14="http://schemas.microsoft.com/office/powerpoint/2010/main" val="98330407"/>
              </p:ext>
            </p:extLst>
          </p:nvPr>
        </p:nvGraphicFramePr>
        <p:xfrm>
          <a:off x="863601" y="3334866"/>
          <a:ext cx="7559675" cy="1135063"/>
        </p:xfrm>
        <a:graphic>
          <a:graphicData uri="http://schemas.openxmlformats.org/presentationml/2006/ole">
            <mc:AlternateContent xmlns:mc="http://schemas.openxmlformats.org/markup-compatibility/2006">
              <mc:Choice xmlns:v="urn:schemas-microsoft-com:vml" Requires="v">
                <p:oleObj spid="_x0000_s2086" r:id="rId23" imgW="10269848" imgH="1240570" progId="">
                  <p:embed/>
                </p:oleObj>
              </mc:Choice>
              <mc:Fallback>
                <p:oleObj r:id="rId23" imgW="10269848" imgH="124057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63601" y="3334866"/>
                        <a:ext cx="7559675" cy="113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0847" name="Rectangle 15"/>
          <p:cNvSpPr>
            <a:spLocks noChangeArrowheads="1"/>
          </p:cNvSpPr>
          <p:nvPr/>
        </p:nvSpPr>
        <p:spPr bwMode="auto">
          <a:xfrm>
            <a:off x="-36512" y="3407891"/>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0848" name="Object 16"/>
          <p:cNvGraphicFramePr>
            <a:graphicFrameLocks noChangeAspect="1"/>
          </p:cNvGraphicFramePr>
          <p:nvPr>
            <p:extLst>
              <p:ext uri="{D42A27DB-BD31-4B8C-83A1-F6EECF244321}">
                <p14:modId xmlns:p14="http://schemas.microsoft.com/office/powerpoint/2010/main" val="1468200357"/>
              </p:ext>
            </p:extLst>
          </p:nvPr>
        </p:nvGraphicFramePr>
        <p:xfrm>
          <a:off x="863601" y="3428529"/>
          <a:ext cx="7559675" cy="1081087"/>
        </p:xfrm>
        <a:graphic>
          <a:graphicData uri="http://schemas.openxmlformats.org/presentationml/2006/ole">
            <mc:AlternateContent xmlns:mc="http://schemas.openxmlformats.org/markup-compatibility/2006">
              <mc:Choice xmlns:v="urn:schemas-microsoft-com:vml" Requires="v">
                <p:oleObj spid="_x0000_s2087" r:id="rId25" imgW="10305839" imgH="1149467" progId="">
                  <p:embed/>
                </p:oleObj>
              </mc:Choice>
              <mc:Fallback>
                <p:oleObj r:id="rId25" imgW="10305839" imgH="1149467"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63601" y="3428529"/>
                        <a:ext cx="7559675" cy="108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0849" name="Rectangle 17"/>
          <p:cNvSpPr>
            <a:spLocks noChangeArrowheads="1"/>
          </p:cNvSpPr>
          <p:nvPr/>
        </p:nvSpPr>
        <p:spPr bwMode="auto">
          <a:xfrm>
            <a:off x="-36512" y="296021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0" name="Rectangle 18"/>
          <p:cNvSpPr>
            <a:spLocks noChangeArrowheads="1"/>
          </p:cNvSpPr>
          <p:nvPr/>
        </p:nvSpPr>
        <p:spPr bwMode="auto">
          <a:xfrm>
            <a:off x="-36512" y="2955454"/>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1" name="Rectangle 19"/>
          <p:cNvSpPr>
            <a:spLocks noChangeArrowheads="1"/>
          </p:cNvSpPr>
          <p:nvPr/>
        </p:nvSpPr>
        <p:spPr bwMode="auto">
          <a:xfrm>
            <a:off x="-36512" y="315071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2" name="Rectangle 20"/>
          <p:cNvSpPr>
            <a:spLocks noChangeArrowheads="1"/>
          </p:cNvSpPr>
          <p:nvPr/>
        </p:nvSpPr>
        <p:spPr bwMode="auto">
          <a:xfrm>
            <a:off x="-36512" y="2907829"/>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3" name="Rectangle 21"/>
          <p:cNvSpPr>
            <a:spLocks noChangeArrowheads="1"/>
          </p:cNvSpPr>
          <p:nvPr/>
        </p:nvSpPr>
        <p:spPr bwMode="auto">
          <a:xfrm>
            <a:off x="-36512" y="294116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4" name="Rectangle 22"/>
          <p:cNvSpPr>
            <a:spLocks noChangeArrowheads="1"/>
          </p:cNvSpPr>
          <p:nvPr/>
        </p:nvSpPr>
        <p:spPr bwMode="auto">
          <a:xfrm>
            <a:off x="-36512" y="2879254"/>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5" name="Rectangle 23"/>
          <p:cNvSpPr>
            <a:spLocks noChangeArrowheads="1"/>
          </p:cNvSpPr>
          <p:nvPr/>
        </p:nvSpPr>
        <p:spPr bwMode="auto">
          <a:xfrm>
            <a:off x="-36512" y="309356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6" name="Rectangle 24"/>
          <p:cNvSpPr>
            <a:spLocks noChangeArrowheads="1"/>
          </p:cNvSpPr>
          <p:nvPr/>
        </p:nvSpPr>
        <p:spPr bwMode="auto">
          <a:xfrm>
            <a:off x="-36512" y="299831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7" name="Rectangle 25"/>
          <p:cNvSpPr>
            <a:spLocks noChangeArrowheads="1"/>
          </p:cNvSpPr>
          <p:nvPr/>
        </p:nvSpPr>
        <p:spPr bwMode="auto">
          <a:xfrm>
            <a:off x="-36512" y="294116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8" name="Rectangle 26"/>
          <p:cNvSpPr>
            <a:spLocks noChangeArrowheads="1"/>
          </p:cNvSpPr>
          <p:nvPr/>
        </p:nvSpPr>
        <p:spPr bwMode="auto">
          <a:xfrm>
            <a:off x="-36512" y="3079279"/>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9" name="Rectangle 27"/>
          <p:cNvSpPr>
            <a:spLocks noChangeArrowheads="1"/>
          </p:cNvSpPr>
          <p:nvPr/>
        </p:nvSpPr>
        <p:spPr bwMode="auto">
          <a:xfrm>
            <a:off x="-36512" y="309356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60" name="Rectangle 28"/>
          <p:cNvSpPr>
            <a:spLocks noChangeArrowheads="1"/>
          </p:cNvSpPr>
          <p:nvPr/>
        </p:nvSpPr>
        <p:spPr bwMode="auto">
          <a:xfrm>
            <a:off x="-36512" y="3007841"/>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0861" name="Object 29"/>
          <p:cNvGraphicFramePr>
            <a:graphicFrameLocks noChangeAspect="1"/>
          </p:cNvGraphicFramePr>
          <p:nvPr>
            <p:extLst>
              <p:ext uri="{D42A27DB-BD31-4B8C-83A1-F6EECF244321}">
                <p14:modId xmlns:p14="http://schemas.microsoft.com/office/powerpoint/2010/main" val="2001591308"/>
              </p:ext>
            </p:extLst>
          </p:nvPr>
        </p:nvGraphicFramePr>
        <p:xfrm>
          <a:off x="863601" y="2420466"/>
          <a:ext cx="7632700" cy="2735263"/>
        </p:xfrm>
        <a:graphic>
          <a:graphicData uri="http://schemas.openxmlformats.org/presentationml/2006/ole">
            <mc:AlternateContent xmlns:mc="http://schemas.openxmlformats.org/markup-compatibility/2006">
              <mc:Choice xmlns:v="urn:schemas-microsoft-com:vml" Requires="v">
                <p:oleObj spid="_x0000_s2088" r:id="rId27" imgW="12129015" imgH="3223457" progId="">
                  <p:embed/>
                </p:oleObj>
              </mc:Choice>
              <mc:Fallback>
                <p:oleObj r:id="rId27" imgW="12129015" imgH="3223457"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63601" y="2420466"/>
                        <a:ext cx="7632700" cy="273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998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08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6084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608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6084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608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6086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608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6083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7608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76083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7608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60836"/>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7608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760837"/>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608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76083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7608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760839"/>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7608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760840"/>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7608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760841"/>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7608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76084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760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13430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JSP</a:t>
            </a:r>
            <a:r>
              <a:rPr lang="zh-CN" altLang="en-US" dirty="0">
                <a:latin typeface="Arial Unicode MS" pitchFamily="34" charset="-122"/>
                <a:ea typeface="Arial Unicode MS" pitchFamily="34" charset="-122"/>
                <a:cs typeface="Arial Unicode MS" pitchFamily="34" charset="-122"/>
              </a:rPr>
              <a:t>起源 </a:t>
            </a:r>
          </a:p>
        </p:txBody>
      </p:sp>
      <p:sp>
        <p:nvSpPr>
          <p:cNvPr id="783363" name="Rectangle 3"/>
          <p:cNvSpPr>
            <a:spLocks noGrp="1" noChangeArrowheads="1"/>
          </p:cNvSpPr>
          <p:nvPr>
            <p:ph type="body" idx="1"/>
          </p:nvPr>
        </p:nvSpPr>
        <p:spPr>
          <a:xfrm>
            <a:off x="323528" y="1717880"/>
            <a:ext cx="8568952" cy="4643470"/>
          </a:xfrm>
        </p:spPr>
        <p:txBody>
          <a:bodyPr>
            <a:noAutofit/>
          </a:bodyPr>
          <a:lstStyle/>
          <a:p>
            <a:pPr>
              <a:spcAft>
                <a:spcPct val="20000"/>
              </a:spcAft>
            </a:pPr>
            <a:r>
              <a:rPr lang="zh-CN" altLang="en-US" sz="2000" dirty="0">
                <a:latin typeface="Arial Unicode MS" pitchFamily="34" charset="-122"/>
                <a:ea typeface="Arial Unicode MS" pitchFamily="34" charset="-122"/>
                <a:cs typeface="Arial Unicode MS" pitchFamily="34" charset="-122"/>
              </a:rPr>
              <a:t>在很多动态网页中，绝大部分内容都是固定不变的，只有局部内容需要动态产生和改变。 </a:t>
            </a:r>
          </a:p>
          <a:p>
            <a:pPr>
              <a:spcAft>
                <a:spcPct val="20000"/>
              </a:spcAft>
            </a:pPr>
            <a:r>
              <a:rPr lang="zh-CN" altLang="en-US" sz="2000" dirty="0">
                <a:latin typeface="Arial Unicode MS" pitchFamily="34" charset="-122"/>
                <a:ea typeface="Arial Unicode MS" pitchFamily="34" charset="-122"/>
                <a:cs typeface="Arial Unicode MS" pitchFamily="34" charset="-122"/>
              </a:rPr>
              <a:t>如果使用</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程序来输出只有局部内容需要动态改变的网页，其中所有的静态内容也需要程序员用</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程序代码产生，整个</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程序的代码将非常臃肿，编写和</a:t>
            </a:r>
            <a:r>
              <a:rPr lang="zh-CN" altLang="en-US" sz="2000" b="1" dirty="0">
                <a:solidFill>
                  <a:srgbClr val="FF0000"/>
                </a:solidFill>
                <a:latin typeface="Arial Unicode MS" pitchFamily="34" charset="-122"/>
                <a:ea typeface="Arial Unicode MS" pitchFamily="34" charset="-122"/>
                <a:cs typeface="Arial Unicode MS" pitchFamily="34" charset="-122"/>
              </a:rPr>
              <a:t>维护</a:t>
            </a:r>
            <a:r>
              <a:rPr lang="zh-CN" altLang="en-US" sz="2000" dirty="0">
                <a:latin typeface="Arial Unicode MS" pitchFamily="34" charset="-122"/>
                <a:ea typeface="Arial Unicode MS" pitchFamily="34" charset="-122"/>
                <a:cs typeface="Arial Unicode MS" pitchFamily="34" charset="-122"/>
              </a:rPr>
              <a:t>都将非常困难。  </a:t>
            </a:r>
          </a:p>
          <a:p>
            <a:pPr>
              <a:spcAft>
                <a:spcPct val="20000"/>
              </a:spcAft>
            </a:pPr>
            <a:r>
              <a:rPr lang="zh-CN" altLang="en-US" sz="2000" dirty="0">
                <a:latin typeface="Arial Unicode MS" pitchFamily="34" charset="-122"/>
                <a:ea typeface="Arial Unicode MS" pitchFamily="34" charset="-122"/>
                <a:cs typeface="Arial Unicode MS" pitchFamily="34" charset="-122"/>
              </a:rPr>
              <a:t>对大量静态内容的美工设计和相关</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语句的编写，并不是程序员所要做的工作，程序员对此也不一定在行。网页美工设计和制作人员不懂</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编程，更是无法来完成这样的工作。 </a:t>
            </a:r>
          </a:p>
          <a:p>
            <a:pPr>
              <a:spcAft>
                <a:spcPct val="20000"/>
              </a:spcAft>
            </a:pPr>
            <a:r>
              <a:rPr lang="zh-CN" altLang="en-US" sz="2000" dirty="0">
                <a:latin typeface="Arial Unicode MS" pitchFamily="34" charset="-122"/>
                <a:ea typeface="Arial Unicode MS" pitchFamily="34" charset="-122"/>
                <a:cs typeface="Arial Unicode MS" pitchFamily="34" charset="-122"/>
              </a:rPr>
              <a:t>为了</a:t>
            </a:r>
            <a:r>
              <a:rPr lang="zh-CN" altLang="en-US" sz="2000" dirty="0" smtClean="0">
                <a:latin typeface="Arial Unicode MS" pitchFamily="34" charset="-122"/>
                <a:ea typeface="Arial Unicode MS" pitchFamily="34" charset="-122"/>
                <a:cs typeface="Arial Unicode MS" pitchFamily="34" charset="-122"/>
              </a:rPr>
              <a:t>弥补 </a:t>
            </a:r>
            <a:r>
              <a:rPr lang="en-US" altLang="zh-CN" sz="2000" dirty="0" err="1" smtClean="0">
                <a:latin typeface="Arial Unicode MS" pitchFamily="34" charset="-122"/>
                <a:ea typeface="Arial Unicode MS" pitchFamily="34" charset="-122"/>
                <a:cs typeface="Arial Unicode MS" pitchFamily="34" charset="-122"/>
              </a:rPr>
              <a:t>Servlet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缺陷，</a:t>
            </a:r>
            <a:r>
              <a:rPr lang="en-US" altLang="zh-CN" sz="2000" dirty="0">
                <a:latin typeface="Arial Unicode MS" pitchFamily="34" charset="-122"/>
                <a:ea typeface="Arial Unicode MS" pitchFamily="34" charset="-122"/>
                <a:cs typeface="Arial Unicode MS" pitchFamily="34" charset="-122"/>
              </a:rPr>
              <a:t>SUN</a:t>
            </a:r>
            <a:r>
              <a:rPr lang="zh-CN" altLang="en-US" sz="2000" dirty="0">
                <a:latin typeface="Arial Unicode MS" pitchFamily="34" charset="-122"/>
                <a:ea typeface="Arial Unicode MS" pitchFamily="34" charset="-122"/>
                <a:cs typeface="Arial Unicode MS" pitchFamily="34" charset="-122"/>
              </a:rPr>
              <a:t>公司</a:t>
            </a:r>
            <a:r>
              <a:rPr lang="zh-CN" altLang="en-US" sz="2000" b="1" dirty="0">
                <a:solidFill>
                  <a:srgbClr val="FF0000"/>
                </a:solidFill>
                <a:latin typeface="Arial Unicode MS" pitchFamily="34" charset="-122"/>
                <a:ea typeface="Arial Unicode MS" pitchFamily="34" charset="-122"/>
                <a:cs typeface="Arial Unicode MS" pitchFamily="34" charset="-122"/>
              </a:rPr>
              <a:t>在</a:t>
            </a:r>
            <a:r>
              <a:rPr lang="en-US" altLang="zh-CN" sz="2000" b="1" dirty="0" err="1">
                <a:solidFill>
                  <a:srgbClr val="FF0000"/>
                </a:solidFill>
                <a:latin typeface="Arial Unicode MS" pitchFamily="34" charset="-122"/>
                <a:ea typeface="Arial Unicode MS" pitchFamily="34" charset="-122"/>
                <a:cs typeface="Arial Unicode MS" pitchFamily="34" charset="-122"/>
              </a:rPr>
              <a:t>Servlet</a:t>
            </a:r>
            <a:r>
              <a:rPr lang="zh-CN" altLang="en-US" sz="2000" b="1" dirty="0">
                <a:solidFill>
                  <a:srgbClr val="FF0000"/>
                </a:solidFill>
                <a:latin typeface="Arial Unicode MS" pitchFamily="34" charset="-122"/>
                <a:ea typeface="Arial Unicode MS" pitchFamily="34" charset="-122"/>
                <a:cs typeface="Arial Unicode MS" pitchFamily="34" charset="-122"/>
              </a:rPr>
              <a:t>的基础上</a:t>
            </a:r>
            <a:r>
              <a:rPr lang="zh-CN" altLang="en-US" sz="2000" dirty="0">
                <a:latin typeface="Arial Unicode MS" pitchFamily="34" charset="-122"/>
                <a:ea typeface="Arial Unicode MS" pitchFamily="34" charset="-122"/>
                <a:cs typeface="Arial Unicode MS" pitchFamily="34" charset="-122"/>
              </a:rPr>
              <a:t>推出了</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Java Server Pages</a:t>
            </a:r>
            <a:r>
              <a:rPr lang="zh-CN" altLang="en-US" sz="2000" dirty="0">
                <a:latin typeface="Arial Unicode MS" pitchFamily="34" charset="-122"/>
                <a:ea typeface="Arial Unicode MS" pitchFamily="34" charset="-122"/>
                <a:cs typeface="Arial Unicode MS" pitchFamily="34" charset="-122"/>
              </a:rPr>
              <a:t>）技术作为解决方案。 </a:t>
            </a:r>
          </a:p>
          <a:p>
            <a:pPr>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是简化</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编写的一种技术，它将</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代码和</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语句混合在同一个文件中编写，只对网页中的要动态产生的内容采用</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代码来编写，而对固定不变的静态内容采用普通静态</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页面的方式编写。 </a:t>
            </a:r>
          </a:p>
        </p:txBody>
      </p:sp>
    </p:spTree>
    <p:extLst>
      <p:ext uri="{BB962C8B-B14F-4D97-AF65-F5344CB8AC3E}">
        <p14:creationId xmlns:p14="http://schemas.microsoft.com/office/powerpoint/2010/main" val="3371538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anim calcmode="lin" valueType="num">
                                      <p:cBhvr additive="base">
                                        <p:cTn id="7" dur="500" fill="hold"/>
                                        <p:tgtEl>
                                          <p:spTgt spid="7833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3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3363">
                                            <p:txEl>
                                              <p:pRg st="1" end="1"/>
                                            </p:txEl>
                                          </p:spTgt>
                                        </p:tgtEl>
                                        <p:attrNameLst>
                                          <p:attrName>style.visibility</p:attrName>
                                        </p:attrNameLst>
                                      </p:cBhvr>
                                      <p:to>
                                        <p:strVal val="visible"/>
                                      </p:to>
                                    </p:set>
                                    <p:anim calcmode="lin" valueType="num">
                                      <p:cBhvr additive="base">
                                        <p:cTn id="13" dur="500" fill="hold"/>
                                        <p:tgtEl>
                                          <p:spTgt spid="78336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3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83363">
                                            <p:txEl>
                                              <p:pRg st="2" end="2"/>
                                            </p:txEl>
                                          </p:spTgt>
                                        </p:tgtEl>
                                        <p:attrNameLst>
                                          <p:attrName>style.visibility</p:attrName>
                                        </p:attrNameLst>
                                      </p:cBhvr>
                                      <p:to>
                                        <p:strVal val="visible"/>
                                      </p:to>
                                    </p:set>
                                    <p:anim calcmode="lin" valueType="num">
                                      <p:cBhvr additive="base">
                                        <p:cTn id="19" dur="500" fill="hold"/>
                                        <p:tgtEl>
                                          <p:spTgt spid="78336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3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83363">
                                            <p:txEl>
                                              <p:pRg st="3" end="3"/>
                                            </p:txEl>
                                          </p:spTgt>
                                        </p:tgtEl>
                                        <p:attrNameLst>
                                          <p:attrName>style.visibility</p:attrName>
                                        </p:attrNameLst>
                                      </p:cBhvr>
                                      <p:to>
                                        <p:strVal val="visible"/>
                                      </p:to>
                                    </p:set>
                                    <p:anim calcmode="lin" valueType="num">
                                      <p:cBhvr additive="base">
                                        <p:cTn id="25" dur="500" fill="hold"/>
                                        <p:tgtEl>
                                          <p:spTgt spid="78336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33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83363">
                                            <p:txEl>
                                              <p:pRg st="4" end="4"/>
                                            </p:txEl>
                                          </p:spTgt>
                                        </p:tgtEl>
                                        <p:attrNameLst>
                                          <p:attrName>style.visibility</p:attrName>
                                        </p:attrNameLst>
                                      </p:cBhvr>
                                      <p:to>
                                        <p:strVal val="visible"/>
                                      </p:to>
                                    </p:set>
                                    <p:anim calcmode="lin" valueType="num">
                                      <p:cBhvr additive="base">
                                        <p:cTn id="31" dur="500" fill="hold"/>
                                        <p:tgtEl>
                                          <p:spTgt spid="78336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33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467544" y="701824"/>
            <a:ext cx="8407577" cy="1143000"/>
          </a:xfrm>
        </p:spPr>
        <p:txBody>
          <a:bodyPr>
            <a:normAutofit fontScale="90000"/>
          </a:bodyPr>
          <a:lstStyle/>
          <a:p>
            <a:r>
              <a:rPr lang="zh-CN" altLang="en-US" b="1" dirty="0">
                <a:latin typeface="Arial Unicode MS" pitchFamily="34" charset="-122"/>
                <a:ea typeface="Arial Unicode MS" pitchFamily="34" charset="-122"/>
                <a:cs typeface="Arial Unicode MS" pitchFamily="34" charset="-122"/>
              </a:rPr>
              <a:t>用</a:t>
            </a:r>
            <a:r>
              <a:rPr lang="en-US" altLang="zh-CN" b="1" dirty="0" err="1">
                <a:latin typeface="Arial Unicode MS" pitchFamily="34" charset="-122"/>
                <a:ea typeface="Arial Unicode MS" pitchFamily="34" charset="-122"/>
                <a:cs typeface="Arial Unicode MS" pitchFamily="34" charset="-122"/>
              </a:rPr>
              <a:t>sendRedirect</a:t>
            </a:r>
            <a:r>
              <a:rPr lang="zh-CN" altLang="en-US" b="1" dirty="0">
                <a:latin typeface="Arial Unicode MS" pitchFamily="34" charset="-122"/>
                <a:ea typeface="Arial Unicode MS" pitchFamily="34" charset="-122"/>
                <a:cs typeface="Arial Unicode MS" pitchFamily="34" charset="-122"/>
              </a:rPr>
              <a:t>方法实现请求重定向</a:t>
            </a:r>
            <a:r>
              <a:rPr lang="zh-CN" altLang="en-US" dirty="0">
                <a:latin typeface="Arial Unicode MS" pitchFamily="34" charset="-122"/>
                <a:ea typeface="Arial Unicode MS" pitchFamily="34" charset="-122"/>
                <a:cs typeface="Arial Unicode MS" pitchFamily="34" charset="-122"/>
              </a:rPr>
              <a:t> </a:t>
            </a:r>
          </a:p>
        </p:txBody>
      </p:sp>
      <p:sp>
        <p:nvSpPr>
          <p:cNvPr id="761859" name="Text Box 3"/>
          <p:cNvSpPr txBox="1">
            <a:spLocks noChangeArrowheads="1"/>
          </p:cNvSpPr>
          <p:nvPr/>
        </p:nvSpPr>
        <p:spPr bwMode="auto">
          <a:xfrm>
            <a:off x="355448" y="1827747"/>
            <a:ext cx="8321008" cy="2825389"/>
          </a:xfrm>
          <a:prstGeom prst="rect">
            <a:avLst/>
          </a:prstGeom>
          <a:noFill/>
          <a:ln w="9525" algn="ctr">
            <a:noFill/>
            <a:miter lim="800000"/>
            <a:headEnd/>
            <a:tailEnd/>
          </a:ln>
          <a:effectLst/>
        </p:spPr>
        <p:txBody>
          <a:bodyPr wrap="square">
            <a:spAutoFit/>
          </a:bodyPr>
          <a:lstStyle/>
          <a:p>
            <a:pPr marL="342900" indent="-342900" algn="l">
              <a:spcAft>
                <a:spcPct val="20000"/>
              </a:spcAft>
              <a:tabLst>
                <a:tab pos="723900" algn="l"/>
              </a:tabLst>
            </a:pP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sendRedirect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方法不仅可以重定向到当前应用程序中的其他资源，它还可以重定向到同一个站点上的其他应用程序中的资源，甚至是使用绝对</a:t>
            </a:r>
            <a:r>
              <a:rPr lang="en-US" altLang="zh-CN" sz="2400" dirty="0">
                <a:latin typeface="Arial Unicode MS" pitchFamily="34" charset="-122"/>
                <a:ea typeface="Arial Unicode MS" pitchFamily="34" charset="-122"/>
                <a:cs typeface="Arial Unicode MS" pitchFamily="34" charset="-122"/>
              </a:rPr>
              <a:t>URL</a:t>
            </a:r>
            <a:r>
              <a:rPr lang="zh-CN" altLang="en-US" sz="2400" dirty="0">
                <a:latin typeface="Arial Unicode MS" pitchFamily="34" charset="-122"/>
                <a:ea typeface="Arial Unicode MS" pitchFamily="34" charset="-122"/>
                <a:cs typeface="Arial Unicode MS" pitchFamily="34" charset="-122"/>
              </a:rPr>
              <a:t>重定向到其他站点的资源。</a:t>
            </a:r>
            <a:r>
              <a:rPr lang="zh-CN" altLang="en-US" sz="2800" dirty="0">
                <a:latin typeface="Arial Unicode MS" pitchFamily="34" charset="-122"/>
                <a:ea typeface="Arial Unicode MS" pitchFamily="34" charset="-122"/>
                <a:cs typeface="Arial Unicode MS" pitchFamily="34" charset="-122"/>
              </a:rPr>
              <a:t> </a:t>
            </a:r>
            <a:endParaRPr lang="zh-CN" altLang="en-US" sz="2400" dirty="0">
              <a:latin typeface="Arial Unicode MS" pitchFamily="34" charset="-122"/>
              <a:ea typeface="Arial Unicode MS" pitchFamily="34" charset="-122"/>
              <a:cs typeface="Arial Unicode MS" pitchFamily="34" charset="-122"/>
            </a:endParaRPr>
          </a:p>
          <a:p>
            <a:pPr marL="342900" indent="-342900" algn="l">
              <a:spcAft>
                <a:spcPct val="20000"/>
              </a:spcAft>
              <a:tabLst>
                <a:tab pos="723900" algn="l"/>
              </a:tabLst>
            </a:pPr>
            <a:r>
              <a:rPr lang="zh-CN" altLang="en-US" sz="2400" dirty="0" smtClean="0">
                <a:latin typeface="Arial Unicode MS" pitchFamily="34" charset="-122"/>
                <a:ea typeface="Arial Unicode MS" pitchFamily="34" charset="-122"/>
                <a:cs typeface="Arial Unicode MS" pitchFamily="34" charset="-122"/>
              </a:rPr>
              <a:t>      如果</a:t>
            </a:r>
            <a:r>
              <a:rPr lang="zh-CN" altLang="en-US" sz="2400" dirty="0">
                <a:latin typeface="Arial Unicode MS" pitchFamily="34" charset="-122"/>
                <a:ea typeface="Arial Unicode MS" pitchFamily="34" charset="-122"/>
                <a:cs typeface="Arial Unicode MS" pitchFamily="34" charset="-122"/>
              </a:rPr>
              <a:t>传递给</a:t>
            </a:r>
            <a:r>
              <a:rPr lang="en-US" altLang="zh-CN" sz="2400" dirty="0" err="1">
                <a:latin typeface="Arial Unicode MS" pitchFamily="34" charset="-122"/>
                <a:ea typeface="Arial Unicode MS" pitchFamily="34" charset="-122"/>
                <a:cs typeface="Arial Unicode MS" pitchFamily="34" charset="-122"/>
              </a:rPr>
              <a:t>sendRedirect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方法的相对</a:t>
            </a:r>
            <a:r>
              <a:rPr lang="en-US" altLang="zh-CN" sz="2400" dirty="0">
                <a:latin typeface="Arial Unicode MS" pitchFamily="34" charset="-122"/>
                <a:ea typeface="Arial Unicode MS" pitchFamily="34" charset="-122"/>
                <a:cs typeface="Arial Unicode MS" pitchFamily="34" charset="-122"/>
              </a:rPr>
              <a:t>URL</a:t>
            </a:r>
            <a:r>
              <a:rPr lang="zh-CN" altLang="en-US" sz="2400" dirty="0">
                <a:latin typeface="Arial Unicode MS" pitchFamily="34" charset="-122"/>
                <a:ea typeface="Arial Unicode MS" pitchFamily="34" charset="-122"/>
                <a:cs typeface="Arial Unicode MS" pitchFamily="34" charset="-122"/>
              </a:rPr>
              <a:t>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开头，则是相对于整个</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站点的根目录，而不是相对于当前</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应用程序的根目录。</a:t>
            </a:r>
          </a:p>
        </p:txBody>
      </p:sp>
    </p:spTree>
    <p:extLst>
      <p:ext uri="{BB962C8B-B14F-4D97-AF65-F5344CB8AC3E}">
        <p14:creationId xmlns:p14="http://schemas.microsoft.com/office/powerpoint/2010/main" val="139030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1859">
                                            <p:txEl>
                                              <p:pRg st="0" end="0"/>
                                            </p:txEl>
                                          </p:spTgt>
                                        </p:tgtEl>
                                        <p:attrNameLst>
                                          <p:attrName>style.visibility</p:attrName>
                                        </p:attrNameLst>
                                      </p:cBhvr>
                                      <p:to>
                                        <p:strVal val="visible"/>
                                      </p:to>
                                    </p:set>
                                    <p:anim calcmode="lin" valueType="num">
                                      <p:cBhvr additive="base">
                                        <p:cTn id="7" dur="500" fill="hold"/>
                                        <p:tgtEl>
                                          <p:spTgt spid="7618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1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61859">
                                            <p:txEl>
                                              <p:pRg st="1" end="1"/>
                                            </p:txEl>
                                          </p:spTgt>
                                        </p:tgtEl>
                                        <p:attrNameLst>
                                          <p:attrName>style.visibility</p:attrName>
                                        </p:attrNameLst>
                                      </p:cBhvr>
                                      <p:to>
                                        <p:strVal val="visible"/>
                                      </p:to>
                                    </p:set>
                                    <p:anim calcmode="lin" valueType="num">
                                      <p:cBhvr additive="base">
                                        <p:cTn id="13" dur="500" fill="hold"/>
                                        <p:tgtEl>
                                          <p:spTgt spid="7618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18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3906" name="Object 2"/>
          <p:cNvGraphicFramePr>
            <a:graphicFrameLocks noChangeAspect="1"/>
          </p:cNvGraphicFramePr>
          <p:nvPr/>
        </p:nvGraphicFramePr>
        <p:xfrm>
          <a:off x="625475" y="2132013"/>
          <a:ext cx="7505700" cy="2808287"/>
        </p:xfrm>
        <a:graphic>
          <a:graphicData uri="http://schemas.openxmlformats.org/presentationml/2006/ole">
            <mc:AlternateContent xmlns:mc="http://schemas.openxmlformats.org/markup-compatibility/2006">
              <mc:Choice xmlns:v="urn:schemas-microsoft-com:vml" Requires="v">
                <p:oleObj spid="_x0000_s3106" r:id="rId3" imgW="10161875" imgH="2870294" progId="">
                  <p:embed/>
                </p:oleObj>
              </mc:Choice>
              <mc:Fallback>
                <p:oleObj r:id="rId3" imgW="10161875" imgH="28702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 y="2132013"/>
                        <a:ext cx="7505700" cy="280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07" name="Object 3"/>
          <p:cNvGraphicFramePr>
            <a:graphicFrameLocks noChangeAspect="1"/>
          </p:cNvGraphicFramePr>
          <p:nvPr/>
        </p:nvGraphicFramePr>
        <p:xfrm>
          <a:off x="554038" y="2420938"/>
          <a:ext cx="7581900" cy="2808287"/>
        </p:xfrm>
        <a:graphic>
          <a:graphicData uri="http://schemas.openxmlformats.org/presentationml/2006/ole">
            <mc:AlternateContent xmlns:mc="http://schemas.openxmlformats.org/markup-compatibility/2006">
              <mc:Choice xmlns:v="urn:schemas-microsoft-com:vml" Requires="v">
                <p:oleObj spid="_x0000_s3107" r:id="rId5" imgW="10485795" imgH="2770193" progId="">
                  <p:embed/>
                </p:oleObj>
              </mc:Choice>
              <mc:Fallback>
                <p:oleObj r:id="rId5" imgW="10485795" imgH="277019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038" y="2420938"/>
                        <a:ext cx="7581900" cy="280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08" name="Object 4"/>
          <p:cNvGraphicFramePr>
            <a:graphicFrameLocks noChangeAspect="1"/>
          </p:cNvGraphicFramePr>
          <p:nvPr/>
        </p:nvGraphicFramePr>
        <p:xfrm>
          <a:off x="615950" y="2347913"/>
          <a:ext cx="7745413" cy="2665412"/>
        </p:xfrm>
        <a:graphic>
          <a:graphicData uri="http://schemas.openxmlformats.org/presentationml/2006/ole">
            <mc:AlternateContent xmlns:mc="http://schemas.openxmlformats.org/markup-compatibility/2006">
              <mc:Choice xmlns:v="urn:schemas-microsoft-com:vml" Requires="v">
                <p:oleObj spid="_x0000_s3108" r:id="rId7" imgW="10233857" imgH="2655472" progId="">
                  <p:embed/>
                </p:oleObj>
              </mc:Choice>
              <mc:Fallback>
                <p:oleObj r:id="rId7" imgW="10233857" imgH="2655472"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950" y="2347913"/>
                        <a:ext cx="7745413" cy="2665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09" name="Object 5"/>
          <p:cNvGraphicFramePr>
            <a:graphicFrameLocks noChangeAspect="1"/>
          </p:cNvGraphicFramePr>
          <p:nvPr/>
        </p:nvGraphicFramePr>
        <p:xfrm>
          <a:off x="596900" y="2420938"/>
          <a:ext cx="8151813" cy="2498725"/>
        </p:xfrm>
        <a:graphic>
          <a:graphicData uri="http://schemas.openxmlformats.org/presentationml/2006/ole">
            <mc:AlternateContent xmlns:mc="http://schemas.openxmlformats.org/markup-compatibility/2006">
              <mc:Choice xmlns:v="urn:schemas-microsoft-com:vml" Requires="v">
                <p:oleObj spid="_x0000_s3109" r:id="rId9" imgW="10485795" imgH="2467643" progId="">
                  <p:embed/>
                </p:oleObj>
              </mc:Choice>
              <mc:Fallback>
                <p:oleObj r:id="rId9" imgW="10485795" imgH="2467643"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6900" y="2420938"/>
                        <a:ext cx="8151813" cy="249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0" name="Object 6"/>
          <p:cNvGraphicFramePr>
            <a:graphicFrameLocks noChangeAspect="1"/>
          </p:cNvGraphicFramePr>
          <p:nvPr/>
        </p:nvGraphicFramePr>
        <p:xfrm>
          <a:off x="539750" y="2924175"/>
          <a:ext cx="8208963" cy="2017713"/>
        </p:xfrm>
        <a:graphic>
          <a:graphicData uri="http://schemas.openxmlformats.org/presentationml/2006/ole">
            <mc:AlternateContent xmlns:mc="http://schemas.openxmlformats.org/markup-compatibility/2006">
              <mc:Choice xmlns:v="urn:schemas-microsoft-com:vml" Requires="v">
                <p:oleObj spid="_x0000_s3110" r:id="rId11" imgW="12384328" imgH="2325928" progId="">
                  <p:embed/>
                </p:oleObj>
              </mc:Choice>
              <mc:Fallback>
                <p:oleObj r:id="rId11" imgW="12384328" imgH="2325928"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2924175"/>
                        <a:ext cx="8208963" cy="201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1" name="Object 7"/>
          <p:cNvGraphicFramePr>
            <a:graphicFrameLocks noChangeAspect="1"/>
          </p:cNvGraphicFramePr>
          <p:nvPr/>
        </p:nvGraphicFramePr>
        <p:xfrm>
          <a:off x="533400" y="2924175"/>
          <a:ext cx="8134350" cy="2016125"/>
        </p:xfrm>
        <a:graphic>
          <a:graphicData uri="http://schemas.openxmlformats.org/presentationml/2006/ole">
            <mc:AlternateContent xmlns:mc="http://schemas.openxmlformats.org/markup-compatibility/2006">
              <mc:Choice xmlns:v="urn:schemas-microsoft-com:vml" Requires="v">
                <p:oleObj spid="_x0000_s3111" r:id="rId13" imgW="10485795" imgH="1969390" progId="">
                  <p:embed/>
                </p:oleObj>
              </mc:Choice>
              <mc:Fallback>
                <p:oleObj r:id="rId13" imgW="10485795" imgH="196939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2924175"/>
                        <a:ext cx="8134350"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2" name="Object 8"/>
          <p:cNvGraphicFramePr>
            <a:graphicFrameLocks noChangeAspect="1"/>
          </p:cNvGraphicFramePr>
          <p:nvPr/>
        </p:nvGraphicFramePr>
        <p:xfrm>
          <a:off x="611188" y="2924175"/>
          <a:ext cx="7829550" cy="1800225"/>
        </p:xfrm>
        <a:graphic>
          <a:graphicData uri="http://schemas.openxmlformats.org/presentationml/2006/ole">
            <mc:AlternateContent xmlns:mc="http://schemas.openxmlformats.org/markup-compatibility/2006">
              <mc:Choice xmlns:v="urn:schemas-microsoft-com:vml" Requires="v">
                <p:oleObj spid="_x0000_s3112" r:id="rId15" imgW="10485795" imgH="1690459" progId="">
                  <p:embed/>
                </p:oleObj>
              </mc:Choice>
              <mc:Fallback>
                <p:oleObj r:id="rId15" imgW="10485795" imgH="1690459"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2924175"/>
                        <a:ext cx="7829550"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3" name="Object 9"/>
          <p:cNvGraphicFramePr>
            <a:graphicFrameLocks noChangeAspect="1"/>
          </p:cNvGraphicFramePr>
          <p:nvPr/>
        </p:nvGraphicFramePr>
        <p:xfrm>
          <a:off x="539750" y="2276475"/>
          <a:ext cx="7993063" cy="2689225"/>
        </p:xfrm>
        <a:graphic>
          <a:graphicData uri="http://schemas.openxmlformats.org/presentationml/2006/ole">
            <mc:AlternateContent xmlns:mc="http://schemas.openxmlformats.org/markup-compatibility/2006">
              <mc:Choice xmlns:v="urn:schemas-microsoft-com:vml" Requires="v">
                <p:oleObj spid="_x0000_s3113" r:id="rId17" imgW="12384328" imgH="3090739" progId="">
                  <p:embed/>
                </p:oleObj>
              </mc:Choice>
              <mc:Fallback>
                <p:oleObj r:id="rId17" imgW="12384328" imgH="3090739"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9750" y="2276475"/>
                        <a:ext cx="7993063" cy="268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4" name="Object 10"/>
          <p:cNvGraphicFramePr>
            <a:graphicFrameLocks noChangeAspect="1"/>
          </p:cNvGraphicFramePr>
          <p:nvPr/>
        </p:nvGraphicFramePr>
        <p:xfrm>
          <a:off x="611188" y="2132013"/>
          <a:ext cx="7829550" cy="2881312"/>
        </p:xfrm>
        <a:graphic>
          <a:graphicData uri="http://schemas.openxmlformats.org/presentationml/2006/ole">
            <mc:AlternateContent xmlns:mc="http://schemas.openxmlformats.org/markup-compatibility/2006">
              <mc:Choice xmlns:v="urn:schemas-microsoft-com:vml" Requires="v">
                <p:oleObj spid="_x0000_s3114" r:id="rId19" imgW="10485795" imgH="2872543" progId="">
                  <p:embed/>
                </p:oleObj>
              </mc:Choice>
              <mc:Fallback>
                <p:oleObj r:id="rId19" imgW="10485795" imgH="2872543"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1188" y="2132013"/>
                        <a:ext cx="7829550" cy="288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5" name="Object 11"/>
          <p:cNvGraphicFramePr>
            <a:graphicFrameLocks noChangeAspect="1"/>
          </p:cNvGraphicFramePr>
          <p:nvPr/>
        </p:nvGraphicFramePr>
        <p:xfrm>
          <a:off x="533400" y="2565400"/>
          <a:ext cx="7988300" cy="2590800"/>
        </p:xfrm>
        <a:graphic>
          <a:graphicData uri="http://schemas.openxmlformats.org/presentationml/2006/ole">
            <mc:AlternateContent xmlns:mc="http://schemas.openxmlformats.org/markup-compatibility/2006">
              <mc:Choice xmlns:v="urn:schemas-microsoft-com:vml" Requires="v">
                <p:oleObj spid="_x0000_s3115" r:id="rId21" imgW="10485795" imgH="2471017" progId="">
                  <p:embed/>
                </p:oleObj>
              </mc:Choice>
              <mc:Fallback>
                <p:oleObj r:id="rId21" imgW="10485795" imgH="2471017"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00" y="2565400"/>
                        <a:ext cx="7988300"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6" name="Object 12"/>
          <p:cNvGraphicFramePr>
            <a:graphicFrameLocks noChangeAspect="1"/>
          </p:cNvGraphicFramePr>
          <p:nvPr/>
        </p:nvGraphicFramePr>
        <p:xfrm>
          <a:off x="533400" y="2276475"/>
          <a:ext cx="7988300" cy="2808288"/>
        </p:xfrm>
        <a:graphic>
          <a:graphicData uri="http://schemas.openxmlformats.org/presentationml/2006/ole">
            <mc:AlternateContent xmlns:mc="http://schemas.openxmlformats.org/markup-compatibility/2006">
              <mc:Choice xmlns:v="urn:schemas-microsoft-com:vml" Requires="v">
                <p:oleObj spid="_x0000_s3116" r:id="rId23" imgW="10233857" imgH="2655472" progId="">
                  <p:embed/>
                </p:oleObj>
              </mc:Choice>
              <mc:Fallback>
                <p:oleObj r:id="rId23" imgW="10233857" imgH="2655472"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3400" y="2276475"/>
                        <a:ext cx="7988300" cy="280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7" name="Object 13"/>
          <p:cNvGraphicFramePr>
            <a:graphicFrameLocks noChangeAspect="1"/>
          </p:cNvGraphicFramePr>
          <p:nvPr/>
        </p:nvGraphicFramePr>
        <p:xfrm>
          <a:off x="525463" y="2492375"/>
          <a:ext cx="8150225" cy="2446338"/>
        </p:xfrm>
        <a:graphic>
          <a:graphicData uri="http://schemas.openxmlformats.org/presentationml/2006/ole">
            <mc:AlternateContent xmlns:mc="http://schemas.openxmlformats.org/markup-compatibility/2006">
              <mc:Choice xmlns:v="urn:schemas-microsoft-com:vml" Requires="v">
                <p:oleObj spid="_x0000_s3117" r:id="rId25" imgW="10233857" imgH="2400159" progId="">
                  <p:embed/>
                </p:oleObj>
              </mc:Choice>
              <mc:Fallback>
                <p:oleObj r:id="rId25" imgW="10233857" imgH="2400159"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5463" y="2492375"/>
                        <a:ext cx="8150225" cy="2446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8" name="Object 14"/>
          <p:cNvGraphicFramePr>
            <a:graphicFrameLocks noChangeAspect="1"/>
          </p:cNvGraphicFramePr>
          <p:nvPr/>
        </p:nvGraphicFramePr>
        <p:xfrm>
          <a:off x="525463" y="2708275"/>
          <a:ext cx="8150225" cy="2376488"/>
        </p:xfrm>
        <a:graphic>
          <a:graphicData uri="http://schemas.openxmlformats.org/presentationml/2006/ole">
            <mc:AlternateContent xmlns:mc="http://schemas.openxmlformats.org/markup-compatibility/2006">
              <mc:Choice xmlns:v="urn:schemas-microsoft-com:vml" Requires="v">
                <p:oleObj spid="_x0000_s3118" r:id="rId27" imgW="10233857" imgH="2315805" progId="">
                  <p:embed/>
                </p:oleObj>
              </mc:Choice>
              <mc:Fallback>
                <p:oleObj r:id="rId27" imgW="10233857" imgH="2315805"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5463" y="2708275"/>
                        <a:ext cx="8150225"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3919" name="Rectangle 15"/>
          <p:cNvSpPr>
            <a:spLocks noGrp="1" noChangeArrowheads="1"/>
          </p:cNvSpPr>
          <p:nvPr>
            <p:ph type="title"/>
          </p:nvPr>
        </p:nvSpPr>
        <p:spPr>
          <a:xfrm>
            <a:off x="1295433" y="773832"/>
            <a:ext cx="7920037" cy="1143000"/>
          </a:xfrm>
        </p:spPr>
        <p:txBody>
          <a:bodyPr/>
          <a:lstStyle/>
          <a:p>
            <a:r>
              <a:rPr lang="zh-CN" altLang="en-US" b="1" dirty="0">
                <a:latin typeface="Arial Unicode MS" pitchFamily="34" charset="-122"/>
                <a:ea typeface="Arial Unicode MS" pitchFamily="34" charset="-122"/>
                <a:cs typeface="Arial Unicode MS" pitchFamily="34" charset="-122"/>
              </a:rPr>
              <a:t>请求重定向的过程示意图</a:t>
            </a:r>
          </a:p>
        </p:txBody>
      </p:sp>
      <p:sp>
        <p:nvSpPr>
          <p:cNvPr id="763920" name="Rectangle 16"/>
          <p:cNvSpPr>
            <a:spLocks noChangeArrowheads="1"/>
          </p:cNvSpPr>
          <p:nvPr/>
        </p:nvSpPr>
        <p:spPr bwMode="auto">
          <a:xfrm>
            <a:off x="0" y="310515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3921" name="Object 17"/>
          <p:cNvGraphicFramePr>
            <a:graphicFrameLocks noChangeAspect="1"/>
          </p:cNvGraphicFramePr>
          <p:nvPr/>
        </p:nvGraphicFramePr>
        <p:xfrm>
          <a:off x="528638" y="3284538"/>
          <a:ext cx="8291512" cy="946150"/>
        </p:xfrm>
        <a:graphic>
          <a:graphicData uri="http://schemas.openxmlformats.org/presentationml/2006/ole">
            <mc:AlternateContent xmlns:mc="http://schemas.openxmlformats.org/markup-compatibility/2006">
              <mc:Choice xmlns:v="urn:schemas-microsoft-com:vml" Requires="v">
                <p:oleObj spid="_x0000_s3119" r:id="rId29" imgW="10485795" imgH="1049367" progId="">
                  <p:embed/>
                </p:oleObj>
              </mc:Choice>
              <mc:Fallback>
                <p:oleObj r:id="rId29" imgW="10485795" imgH="1049367"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28638" y="3284538"/>
                        <a:ext cx="8291512"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3922" name="Rectangle 18"/>
          <p:cNvSpPr>
            <a:spLocks noChangeArrowheads="1"/>
          </p:cNvSpPr>
          <p:nvPr/>
        </p:nvSpPr>
        <p:spPr bwMode="auto">
          <a:xfrm>
            <a:off x="0" y="3114675"/>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3923" name="Object 19"/>
          <p:cNvGraphicFramePr>
            <a:graphicFrameLocks noChangeAspect="1"/>
          </p:cNvGraphicFramePr>
          <p:nvPr/>
        </p:nvGraphicFramePr>
        <p:xfrm>
          <a:off x="611188" y="3284538"/>
          <a:ext cx="7829550" cy="1066800"/>
        </p:xfrm>
        <a:graphic>
          <a:graphicData uri="http://schemas.openxmlformats.org/presentationml/2006/ole">
            <mc:AlternateContent xmlns:mc="http://schemas.openxmlformats.org/markup-compatibility/2006">
              <mc:Choice xmlns:v="urn:schemas-microsoft-com:vml" Requires="v">
                <p:oleObj spid="_x0000_s3120" r:id="rId31" imgW="10485795" imgH="1128097" progId="">
                  <p:embed/>
                </p:oleObj>
              </mc:Choice>
              <mc:Fallback>
                <p:oleObj r:id="rId31" imgW="10485795" imgH="1128097" progId="">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1188" y="3284538"/>
                        <a:ext cx="78295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3924" name="Rectangle 20"/>
          <p:cNvSpPr>
            <a:spLocks noChangeArrowheads="1"/>
          </p:cNvSpPr>
          <p:nvPr/>
        </p:nvSpPr>
        <p:spPr bwMode="auto">
          <a:xfrm>
            <a:off x="0" y="27193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25" name="Rectangle 21"/>
          <p:cNvSpPr>
            <a:spLocks noChangeArrowheads="1"/>
          </p:cNvSpPr>
          <p:nvPr/>
        </p:nvSpPr>
        <p:spPr bwMode="auto">
          <a:xfrm>
            <a:off x="0" y="25669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26" name="Rectangle 22"/>
          <p:cNvSpPr>
            <a:spLocks noChangeArrowheads="1"/>
          </p:cNvSpPr>
          <p:nvPr/>
        </p:nvSpPr>
        <p:spPr bwMode="auto">
          <a:xfrm>
            <a:off x="0" y="262413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27" name="Rectangle 23"/>
          <p:cNvSpPr>
            <a:spLocks noChangeArrowheads="1"/>
          </p:cNvSpPr>
          <p:nvPr/>
        </p:nvSpPr>
        <p:spPr bwMode="auto">
          <a:xfrm>
            <a:off x="0" y="26050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28" name="Rectangle 24"/>
          <p:cNvSpPr>
            <a:spLocks noChangeArrowheads="1"/>
          </p:cNvSpPr>
          <p:nvPr/>
        </p:nvSpPr>
        <p:spPr bwMode="auto">
          <a:xfrm>
            <a:off x="0" y="270033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29" name="Rectangle 25"/>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0" name="Rectangle 26"/>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1" name="Rectangle 27"/>
          <p:cNvSpPr>
            <a:spLocks noChangeArrowheads="1"/>
          </p:cNvSpPr>
          <p:nvPr/>
        </p:nvSpPr>
        <p:spPr bwMode="auto">
          <a:xfrm>
            <a:off x="0" y="29003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2" name="Rectangle 28"/>
          <p:cNvSpPr>
            <a:spLocks noChangeArrowheads="1"/>
          </p:cNvSpPr>
          <p:nvPr/>
        </p:nvSpPr>
        <p:spPr bwMode="auto">
          <a:xfrm>
            <a:off x="0" y="261461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3" name="Rectangle 29"/>
          <p:cNvSpPr>
            <a:spLocks noChangeArrowheads="1"/>
          </p:cNvSpPr>
          <p:nvPr/>
        </p:nvSpPr>
        <p:spPr bwMode="auto">
          <a:xfrm>
            <a:off x="0" y="25955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4" name="Rectangle 30"/>
          <p:cNvSpPr>
            <a:spLocks noChangeArrowheads="1"/>
          </p:cNvSpPr>
          <p:nvPr/>
        </p:nvSpPr>
        <p:spPr bwMode="auto">
          <a:xfrm>
            <a:off x="0" y="26812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5" name="Rectangle 31"/>
          <p:cNvSpPr>
            <a:spLocks noChangeArrowheads="1"/>
          </p:cNvSpPr>
          <p:nvPr/>
        </p:nvSpPr>
        <p:spPr bwMode="auto">
          <a:xfrm>
            <a:off x="0" y="26050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6" name="Rectangle 32"/>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7" name="Rectangle 33"/>
          <p:cNvSpPr>
            <a:spLocks noChangeArrowheads="1"/>
          </p:cNvSpPr>
          <p:nvPr/>
        </p:nvSpPr>
        <p:spPr bwMode="auto">
          <a:xfrm>
            <a:off x="0" y="272415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8" name="Rectangle 34"/>
          <p:cNvSpPr>
            <a:spLocks noChangeArrowheads="1"/>
          </p:cNvSpPr>
          <p:nvPr/>
        </p:nvSpPr>
        <p:spPr bwMode="auto">
          <a:xfrm>
            <a:off x="0" y="26717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9" name="Rectangle 35"/>
          <p:cNvSpPr>
            <a:spLocks noChangeArrowheads="1"/>
          </p:cNvSpPr>
          <p:nvPr/>
        </p:nvSpPr>
        <p:spPr bwMode="auto">
          <a:xfrm>
            <a:off x="0" y="282892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40" name="Rectangle 36"/>
          <p:cNvSpPr>
            <a:spLocks noChangeArrowheads="1"/>
          </p:cNvSpPr>
          <p:nvPr/>
        </p:nvSpPr>
        <p:spPr bwMode="auto">
          <a:xfrm>
            <a:off x="0" y="268605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3941" name="Object 37"/>
          <p:cNvGraphicFramePr>
            <a:graphicFrameLocks noChangeAspect="1"/>
          </p:cNvGraphicFramePr>
          <p:nvPr/>
        </p:nvGraphicFramePr>
        <p:xfrm>
          <a:off x="539750" y="2420938"/>
          <a:ext cx="7920038" cy="2582862"/>
        </p:xfrm>
        <a:graphic>
          <a:graphicData uri="http://schemas.openxmlformats.org/presentationml/2006/ole">
            <mc:AlternateContent xmlns:mc="http://schemas.openxmlformats.org/markup-compatibility/2006">
              <mc:Choice xmlns:v="urn:schemas-microsoft-com:vml" Requires="v">
                <p:oleObj spid="_x0000_s3121" r:id="rId33" imgW="12384328" imgH="2983891" progId="">
                  <p:embed/>
                </p:oleObj>
              </mc:Choice>
              <mc:Fallback>
                <p:oleObj r:id="rId33" imgW="12384328" imgH="2983891" progId="">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9750" y="2420938"/>
                        <a:ext cx="7920038" cy="2582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724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39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6392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639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6392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639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6394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639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6390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7639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763907"/>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7639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6390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7639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763909"/>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639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763910"/>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7639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76391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7639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763912"/>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7639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763913"/>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7639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763914"/>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76391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763915"/>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76391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763916"/>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76391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763917"/>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76391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7639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1043608" y="629816"/>
            <a:ext cx="7920037" cy="1143000"/>
          </a:xfrm>
        </p:spPr>
        <p:txBody>
          <a:bodyPr/>
          <a:lstStyle/>
          <a:p>
            <a:r>
              <a:rPr lang="zh-CN" altLang="en-US" b="1" dirty="0">
                <a:latin typeface="Arial Unicode MS" pitchFamily="34" charset="-122"/>
                <a:ea typeface="Arial Unicode MS" pitchFamily="34" charset="-122"/>
                <a:cs typeface="Arial Unicode MS" pitchFamily="34" charset="-122"/>
              </a:rPr>
              <a:t>请求重定向与请求转发的比较</a:t>
            </a:r>
            <a:r>
              <a:rPr lang="zh-CN" altLang="en-US" dirty="0">
                <a:latin typeface="Arial Unicode MS" pitchFamily="34" charset="-122"/>
                <a:ea typeface="Arial Unicode MS" pitchFamily="34" charset="-122"/>
                <a:cs typeface="Arial Unicode MS" pitchFamily="34" charset="-122"/>
              </a:rPr>
              <a:t> </a:t>
            </a:r>
          </a:p>
        </p:txBody>
      </p:sp>
      <p:sp>
        <p:nvSpPr>
          <p:cNvPr id="764931" name="Rectangle 3"/>
          <p:cNvSpPr>
            <a:spLocks noGrp="1" noChangeArrowheads="1"/>
          </p:cNvSpPr>
          <p:nvPr>
            <p:ph type="body" idx="1"/>
          </p:nvPr>
        </p:nvSpPr>
        <p:spPr>
          <a:xfrm>
            <a:off x="357158" y="1700808"/>
            <a:ext cx="8496300" cy="4857784"/>
          </a:xfrm>
        </p:spPr>
        <p:txBody>
          <a:bodyPr>
            <a:noAutofit/>
          </a:bodyPr>
          <a:lstStyle/>
          <a:p>
            <a:pPr>
              <a:lnSpc>
                <a:spcPct val="90000"/>
              </a:lnSpc>
              <a:spcAft>
                <a:spcPct val="20000"/>
              </a:spcAft>
            </a:pPr>
            <a:r>
              <a:rPr lang="en-US" altLang="zh-CN" sz="1700" dirty="0" err="1">
                <a:latin typeface="Arial Unicode MS" pitchFamily="34" charset="-122"/>
                <a:ea typeface="Arial Unicode MS" pitchFamily="34" charset="-122"/>
                <a:cs typeface="Arial Unicode MS" pitchFamily="34" charset="-122"/>
              </a:rPr>
              <a:t>RequestDispatcher.forward</a:t>
            </a:r>
            <a:r>
              <a:rPr lang="zh-CN" altLang="en-US" sz="1700" dirty="0">
                <a:latin typeface="Arial Unicode MS" pitchFamily="34" charset="-122"/>
                <a:ea typeface="Arial Unicode MS" pitchFamily="34" charset="-122"/>
                <a:cs typeface="Arial Unicode MS" pitchFamily="34" charset="-122"/>
              </a:rPr>
              <a:t>方法只能将请求转发给同一个</a:t>
            </a:r>
            <a:r>
              <a:rPr lang="en-US" altLang="zh-CN" sz="1700" dirty="0">
                <a:latin typeface="Arial Unicode MS" pitchFamily="34" charset="-122"/>
                <a:ea typeface="Arial Unicode MS" pitchFamily="34" charset="-122"/>
                <a:cs typeface="Arial Unicode MS" pitchFamily="34" charset="-122"/>
              </a:rPr>
              <a:t>WEB</a:t>
            </a:r>
            <a:r>
              <a:rPr lang="zh-CN" altLang="en-US" sz="1700" dirty="0">
                <a:latin typeface="Arial Unicode MS" pitchFamily="34" charset="-122"/>
                <a:ea typeface="Arial Unicode MS" pitchFamily="34" charset="-122"/>
                <a:cs typeface="Arial Unicode MS" pitchFamily="34" charset="-122"/>
              </a:rPr>
              <a:t>应用中的组件；而</a:t>
            </a:r>
            <a:r>
              <a:rPr lang="en-US" altLang="zh-CN" sz="1700" dirty="0" err="1">
                <a:latin typeface="Arial Unicode MS" pitchFamily="34" charset="-122"/>
                <a:ea typeface="Arial Unicode MS" pitchFamily="34" charset="-122"/>
                <a:cs typeface="Arial Unicode MS" pitchFamily="34" charset="-122"/>
              </a:rPr>
              <a:t>HttpServletResponse.sendRedirect</a:t>
            </a:r>
            <a:r>
              <a:rPr lang="en-US" altLang="zh-CN" sz="1700" dirty="0">
                <a:latin typeface="Arial Unicode MS" pitchFamily="34" charset="-122"/>
                <a:ea typeface="Arial Unicode MS" pitchFamily="34" charset="-122"/>
                <a:cs typeface="Arial Unicode MS" pitchFamily="34" charset="-122"/>
              </a:rPr>
              <a:t> </a:t>
            </a:r>
            <a:r>
              <a:rPr lang="zh-CN" altLang="en-US" sz="1700" dirty="0">
                <a:latin typeface="Arial Unicode MS" pitchFamily="34" charset="-122"/>
                <a:ea typeface="Arial Unicode MS" pitchFamily="34" charset="-122"/>
                <a:cs typeface="Arial Unicode MS" pitchFamily="34" charset="-122"/>
              </a:rPr>
              <a:t>方法还可以重定向到同一个站点上的其他应用程序中的资源，甚至是使用绝对</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重定向到其他站点的资源。 </a:t>
            </a:r>
          </a:p>
          <a:p>
            <a:pPr>
              <a:lnSpc>
                <a:spcPct val="90000"/>
              </a:lnSpc>
              <a:spcAft>
                <a:spcPct val="20000"/>
              </a:spcAft>
            </a:pPr>
            <a:r>
              <a:rPr lang="zh-CN" altLang="en-US" sz="1700" dirty="0">
                <a:latin typeface="Arial Unicode MS" pitchFamily="34" charset="-122"/>
                <a:ea typeface="Arial Unicode MS" pitchFamily="34" charset="-122"/>
                <a:cs typeface="Arial Unicode MS" pitchFamily="34" charset="-122"/>
              </a:rPr>
              <a:t>如果传递给</a:t>
            </a:r>
            <a:r>
              <a:rPr lang="en-US" altLang="zh-CN" sz="1700" dirty="0" err="1">
                <a:latin typeface="Arial Unicode MS" pitchFamily="34" charset="-122"/>
                <a:ea typeface="Arial Unicode MS" pitchFamily="34" charset="-122"/>
                <a:cs typeface="Arial Unicode MS" pitchFamily="34" charset="-122"/>
              </a:rPr>
              <a:t>HttpServletResponse.sendRedirect</a:t>
            </a:r>
            <a:r>
              <a:rPr lang="en-US" altLang="zh-CN" sz="1700" dirty="0">
                <a:latin typeface="Arial Unicode MS" pitchFamily="34" charset="-122"/>
                <a:ea typeface="Arial Unicode MS" pitchFamily="34" charset="-122"/>
                <a:cs typeface="Arial Unicode MS" pitchFamily="34" charset="-122"/>
              </a:rPr>
              <a:t> </a:t>
            </a:r>
            <a:r>
              <a:rPr lang="zh-CN" altLang="en-US" sz="1700" dirty="0">
                <a:latin typeface="Arial Unicode MS" pitchFamily="34" charset="-122"/>
                <a:ea typeface="Arial Unicode MS" pitchFamily="34" charset="-122"/>
                <a:cs typeface="Arial Unicode MS" pitchFamily="34" charset="-122"/>
              </a:rPr>
              <a:t>方法的相对</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以“</a:t>
            </a:r>
            <a:r>
              <a:rPr lang="en-US" altLang="zh-CN" sz="1700" dirty="0">
                <a:latin typeface="Arial Unicode MS" pitchFamily="34" charset="-122"/>
                <a:ea typeface="Arial Unicode MS" pitchFamily="34" charset="-122"/>
                <a:cs typeface="Arial Unicode MS" pitchFamily="34" charset="-122"/>
              </a:rPr>
              <a:t>/”</a:t>
            </a:r>
            <a:r>
              <a:rPr lang="zh-CN" altLang="en-US" sz="1700" dirty="0">
                <a:latin typeface="Arial Unicode MS" pitchFamily="34" charset="-122"/>
                <a:ea typeface="Arial Unicode MS" pitchFamily="34" charset="-122"/>
                <a:cs typeface="Arial Unicode MS" pitchFamily="34" charset="-122"/>
              </a:rPr>
              <a:t>开头，它是相对于整个</a:t>
            </a:r>
            <a:r>
              <a:rPr lang="en-US" altLang="zh-CN" sz="1700" dirty="0">
                <a:latin typeface="Arial Unicode MS" pitchFamily="34" charset="-122"/>
                <a:ea typeface="Arial Unicode MS" pitchFamily="34" charset="-122"/>
                <a:cs typeface="Arial Unicode MS" pitchFamily="34" charset="-122"/>
              </a:rPr>
              <a:t>WEB</a:t>
            </a:r>
            <a:r>
              <a:rPr lang="zh-CN" altLang="en-US" sz="1700" dirty="0">
                <a:latin typeface="Arial Unicode MS" pitchFamily="34" charset="-122"/>
                <a:ea typeface="Arial Unicode MS" pitchFamily="34" charset="-122"/>
                <a:cs typeface="Arial Unicode MS" pitchFamily="34" charset="-122"/>
              </a:rPr>
              <a:t>站点的根目录；如果创建</a:t>
            </a:r>
            <a:r>
              <a:rPr lang="en-US" altLang="zh-CN" sz="1700" dirty="0" err="1">
                <a:latin typeface="Arial Unicode MS" pitchFamily="34" charset="-122"/>
                <a:ea typeface="Arial Unicode MS" pitchFamily="34" charset="-122"/>
                <a:cs typeface="Arial Unicode MS" pitchFamily="34" charset="-122"/>
              </a:rPr>
              <a:t>RequestDispatcher</a:t>
            </a:r>
            <a:r>
              <a:rPr lang="zh-CN" altLang="en-US" sz="1700" dirty="0">
                <a:latin typeface="Arial Unicode MS" pitchFamily="34" charset="-122"/>
                <a:ea typeface="Arial Unicode MS" pitchFamily="34" charset="-122"/>
                <a:cs typeface="Arial Unicode MS" pitchFamily="34" charset="-122"/>
              </a:rPr>
              <a:t>对象时指定的相对</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以“</a:t>
            </a:r>
            <a:r>
              <a:rPr lang="en-US" altLang="zh-CN" sz="1700" dirty="0">
                <a:latin typeface="Arial Unicode MS" pitchFamily="34" charset="-122"/>
                <a:ea typeface="Arial Unicode MS" pitchFamily="34" charset="-122"/>
                <a:cs typeface="Arial Unicode MS" pitchFamily="34" charset="-122"/>
              </a:rPr>
              <a:t>/”</a:t>
            </a:r>
            <a:r>
              <a:rPr lang="zh-CN" altLang="en-US" sz="1700" dirty="0">
                <a:latin typeface="Arial Unicode MS" pitchFamily="34" charset="-122"/>
                <a:ea typeface="Arial Unicode MS" pitchFamily="34" charset="-122"/>
                <a:cs typeface="Arial Unicode MS" pitchFamily="34" charset="-122"/>
              </a:rPr>
              <a:t>开头，它是相对于当前</a:t>
            </a:r>
            <a:r>
              <a:rPr lang="en-US" altLang="zh-CN" sz="1700" dirty="0">
                <a:latin typeface="Arial Unicode MS" pitchFamily="34" charset="-122"/>
                <a:ea typeface="Arial Unicode MS" pitchFamily="34" charset="-122"/>
                <a:cs typeface="Arial Unicode MS" pitchFamily="34" charset="-122"/>
              </a:rPr>
              <a:t>WEB</a:t>
            </a:r>
            <a:r>
              <a:rPr lang="zh-CN" altLang="en-US" sz="1700" dirty="0">
                <a:latin typeface="Arial Unicode MS" pitchFamily="34" charset="-122"/>
                <a:ea typeface="Arial Unicode MS" pitchFamily="34" charset="-122"/>
                <a:cs typeface="Arial Unicode MS" pitchFamily="34" charset="-122"/>
              </a:rPr>
              <a:t>应用程序的根目录。 </a:t>
            </a:r>
          </a:p>
          <a:p>
            <a:pPr>
              <a:lnSpc>
                <a:spcPct val="90000"/>
              </a:lnSpc>
              <a:spcAft>
                <a:spcPct val="20000"/>
              </a:spcAft>
            </a:pPr>
            <a:r>
              <a:rPr lang="zh-CN" altLang="en-US" sz="1700" dirty="0">
                <a:latin typeface="Arial Unicode MS" pitchFamily="34" charset="-122"/>
                <a:ea typeface="Arial Unicode MS" pitchFamily="34" charset="-122"/>
                <a:cs typeface="Arial Unicode MS" pitchFamily="34" charset="-122"/>
              </a:rPr>
              <a:t>调用</a:t>
            </a:r>
            <a:r>
              <a:rPr lang="en-US" altLang="zh-CN" sz="1700" dirty="0" err="1">
                <a:latin typeface="Arial Unicode MS" pitchFamily="34" charset="-122"/>
                <a:ea typeface="Arial Unicode MS" pitchFamily="34" charset="-122"/>
                <a:cs typeface="Arial Unicode MS" pitchFamily="34" charset="-122"/>
              </a:rPr>
              <a:t>HttpServletResponse.sendRedirect</a:t>
            </a:r>
            <a:r>
              <a:rPr lang="zh-CN" altLang="en-US" sz="1700" dirty="0">
                <a:latin typeface="Arial Unicode MS" pitchFamily="34" charset="-122"/>
                <a:ea typeface="Arial Unicode MS" pitchFamily="34" charset="-122"/>
                <a:cs typeface="Arial Unicode MS" pitchFamily="34" charset="-122"/>
              </a:rPr>
              <a:t>方法重定向的访问过程结束后，浏览器地址栏中显示的</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会发生改变，由初始的</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地址变成重定向的目标</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；调用</a:t>
            </a:r>
            <a:r>
              <a:rPr lang="en-US" altLang="zh-CN" sz="1700" dirty="0" err="1">
                <a:latin typeface="Arial Unicode MS" pitchFamily="34" charset="-122"/>
                <a:ea typeface="Arial Unicode MS" pitchFamily="34" charset="-122"/>
                <a:cs typeface="Arial Unicode MS" pitchFamily="34" charset="-122"/>
              </a:rPr>
              <a:t>RequestDispatcher.forward</a:t>
            </a:r>
            <a:r>
              <a:rPr lang="en-US" altLang="zh-CN" sz="1700" dirty="0">
                <a:latin typeface="Arial Unicode MS" pitchFamily="34" charset="-122"/>
                <a:ea typeface="Arial Unicode MS" pitchFamily="34" charset="-122"/>
                <a:cs typeface="Arial Unicode MS" pitchFamily="34" charset="-122"/>
              </a:rPr>
              <a:t> </a:t>
            </a:r>
            <a:r>
              <a:rPr lang="zh-CN" altLang="en-US" sz="1700" dirty="0">
                <a:latin typeface="Arial Unicode MS" pitchFamily="34" charset="-122"/>
                <a:ea typeface="Arial Unicode MS" pitchFamily="34" charset="-122"/>
                <a:cs typeface="Arial Unicode MS" pitchFamily="34" charset="-122"/>
              </a:rPr>
              <a:t>方法的请求转发过程结束后，浏览器地址栏保持初始的</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地址不变。</a:t>
            </a:r>
          </a:p>
          <a:p>
            <a:pPr>
              <a:lnSpc>
                <a:spcPct val="90000"/>
              </a:lnSpc>
              <a:spcAft>
                <a:spcPct val="20000"/>
              </a:spcAft>
            </a:pPr>
            <a:r>
              <a:rPr lang="en-US" altLang="zh-CN" sz="1700" dirty="0" err="1">
                <a:latin typeface="Arial Unicode MS" pitchFamily="34" charset="-122"/>
                <a:ea typeface="Arial Unicode MS" pitchFamily="34" charset="-122"/>
                <a:cs typeface="Arial Unicode MS" pitchFamily="34" charset="-122"/>
              </a:rPr>
              <a:t>HttpServletResponse.sendRedirect</a:t>
            </a:r>
            <a:r>
              <a:rPr lang="zh-CN" altLang="en-US" sz="1700" dirty="0">
                <a:latin typeface="Arial Unicode MS" pitchFamily="34" charset="-122"/>
                <a:ea typeface="Arial Unicode MS" pitchFamily="34" charset="-122"/>
                <a:cs typeface="Arial Unicode MS" pitchFamily="34" charset="-122"/>
              </a:rPr>
              <a:t>方法对浏览器的请求直接作出响应，响应的结果就是告诉浏览器去重新发出对另外一个</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的访问请求；</a:t>
            </a:r>
            <a:r>
              <a:rPr lang="en-US" altLang="zh-CN" sz="1700" dirty="0" err="1">
                <a:latin typeface="Arial Unicode MS" pitchFamily="34" charset="-122"/>
                <a:ea typeface="Arial Unicode MS" pitchFamily="34" charset="-122"/>
                <a:cs typeface="Arial Unicode MS" pitchFamily="34" charset="-122"/>
              </a:rPr>
              <a:t>RequestDispatcher.forward</a:t>
            </a:r>
            <a:r>
              <a:rPr lang="zh-CN" altLang="en-US" sz="1700" dirty="0">
                <a:latin typeface="Arial Unicode MS" pitchFamily="34" charset="-122"/>
                <a:ea typeface="Arial Unicode MS" pitchFamily="34" charset="-122"/>
                <a:cs typeface="Arial Unicode MS" pitchFamily="34" charset="-122"/>
              </a:rPr>
              <a:t>方法在服务器端内部将请求转发给另外一个资源，浏览器只知道发出了请求并得到了响应结果，并不知道在服务器程序内部发生了转发行为。 </a:t>
            </a:r>
          </a:p>
          <a:p>
            <a:pPr>
              <a:lnSpc>
                <a:spcPct val="90000"/>
              </a:lnSpc>
              <a:spcAft>
                <a:spcPct val="20000"/>
              </a:spcAft>
            </a:pPr>
            <a:r>
              <a:rPr lang="en-US" altLang="zh-CN" sz="1700" dirty="0" err="1">
                <a:latin typeface="Arial Unicode MS" pitchFamily="34" charset="-122"/>
                <a:ea typeface="Arial Unicode MS" pitchFamily="34" charset="-122"/>
                <a:cs typeface="Arial Unicode MS" pitchFamily="34" charset="-122"/>
              </a:rPr>
              <a:t>RequestDispatcher.forward</a:t>
            </a:r>
            <a:r>
              <a:rPr lang="zh-CN" altLang="en-US" sz="1700" dirty="0">
                <a:latin typeface="Arial Unicode MS" pitchFamily="34" charset="-122"/>
                <a:ea typeface="Arial Unicode MS" pitchFamily="34" charset="-122"/>
                <a:cs typeface="Arial Unicode MS" pitchFamily="34" charset="-122"/>
              </a:rPr>
              <a:t>方法的调用者与被调用者之间共享相同的</a:t>
            </a:r>
            <a:r>
              <a:rPr lang="en-US" altLang="zh-CN" sz="1700" dirty="0">
                <a:latin typeface="Arial Unicode MS" pitchFamily="34" charset="-122"/>
                <a:ea typeface="Arial Unicode MS" pitchFamily="34" charset="-122"/>
                <a:cs typeface="Arial Unicode MS" pitchFamily="34" charset="-122"/>
              </a:rPr>
              <a:t>request</a:t>
            </a:r>
            <a:r>
              <a:rPr lang="zh-CN" altLang="en-US" sz="1700" dirty="0">
                <a:latin typeface="Arial Unicode MS" pitchFamily="34" charset="-122"/>
                <a:ea typeface="Arial Unicode MS" pitchFamily="34" charset="-122"/>
                <a:cs typeface="Arial Unicode MS" pitchFamily="34" charset="-122"/>
              </a:rPr>
              <a:t>对象和</a:t>
            </a:r>
            <a:r>
              <a:rPr lang="en-US" altLang="zh-CN" sz="1700" dirty="0">
                <a:latin typeface="Arial Unicode MS" pitchFamily="34" charset="-122"/>
                <a:ea typeface="Arial Unicode MS" pitchFamily="34" charset="-122"/>
                <a:cs typeface="Arial Unicode MS" pitchFamily="34" charset="-122"/>
              </a:rPr>
              <a:t>response</a:t>
            </a:r>
            <a:r>
              <a:rPr lang="zh-CN" altLang="en-US" sz="1700" dirty="0">
                <a:latin typeface="Arial Unicode MS" pitchFamily="34" charset="-122"/>
                <a:ea typeface="Arial Unicode MS" pitchFamily="34" charset="-122"/>
                <a:cs typeface="Arial Unicode MS" pitchFamily="34" charset="-122"/>
              </a:rPr>
              <a:t>对象，它们属于同一个访问请求和响应过程；而</a:t>
            </a:r>
            <a:r>
              <a:rPr lang="en-US" altLang="zh-CN" sz="1700" dirty="0" err="1">
                <a:latin typeface="Arial Unicode MS" pitchFamily="34" charset="-122"/>
                <a:ea typeface="Arial Unicode MS" pitchFamily="34" charset="-122"/>
                <a:cs typeface="Arial Unicode MS" pitchFamily="34" charset="-122"/>
              </a:rPr>
              <a:t>HttpServletResponse.sendRedirect</a:t>
            </a:r>
            <a:r>
              <a:rPr lang="zh-CN" altLang="en-US" sz="1700" dirty="0">
                <a:latin typeface="Arial Unicode MS" pitchFamily="34" charset="-122"/>
                <a:ea typeface="Arial Unicode MS" pitchFamily="34" charset="-122"/>
                <a:cs typeface="Arial Unicode MS" pitchFamily="34" charset="-122"/>
              </a:rPr>
              <a:t>方法调用者与被调用者使用各自的</a:t>
            </a:r>
            <a:r>
              <a:rPr lang="en-US" altLang="zh-CN" sz="1700" dirty="0">
                <a:latin typeface="Arial Unicode MS" pitchFamily="34" charset="-122"/>
                <a:ea typeface="Arial Unicode MS" pitchFamily="34" charset="-122"/>
                <a:cs typeface="Arial Unicode MS" pitchFamily="34" charset="-122"/>
              </a:rPr>
              <a:t>request</a:t>
            </a:r>
            <a:r>
              <a:rPr lang="zh-CN" altLang="en-US" sz="1700" dirty="0">
                <a:latin typeface="Arial Unicode MS" pitchFamily="34" charset="-122"/>
                <a:ea typeface="Arial Unicode MS" pitchFamily="34" charset="-122"/>
                <a:cs typeface="Arial Unicode MS" pitchFamily="34" charset="-122"/>
              </a:rPr>
              <a:t>对象和</a:t>
            </a:r>
            <a:r>
              <a:rPr lang="en-US" altLang="zh-CN" sz="1700" dirty="0">
                <a:latin typeface="Arial Unicode MS" pitchFamily="34" charset="-122"/>
                <a:ea typeface="Arial Unicode MS" pitchFamily="34" charset="-122"/>
                <a:cs typeface="Arial Unicode MS" pitchFamily="34" charset="-122"/>
              </a:rPr>
              <a:t>response</a:t>
            </a:r>
            <a:r>
              <a:rPr lang="zh-CN" altLang="en-US" sz="1700" dirty="0">
                <a:latin typeface="Arial Unicode MS" pitchFamily="34" charset="-122"/>
                <a:ea typeface="Arial Unicode MS" pitchFamily="34" charset="-122"/>
                <a:cs typeface="Arial Unicode MS" pitchFamily="34" charset="-122"/>
              </a:rPr>
              <a:t>对象，它们属于两个独立的访问请求和响应过程。 </a:t>
            </a:r>
          </a:p>
        </p:txBody>
      </p:sp>
    </p:spTree>
    <p:extLst>
      <p:ext uri="{BB962C8B-B14F-4D97-AF65-F5344CB8AC3E}">
        <p14:creationId xmlns:p14="http://schemas.microsoft.com/office/powerpoint/2010/main" val="402008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anim calcmode="lin" valueType="num">
                                      <p:cBhvr additive="base">
                                        <p:cTn id="7" dur="500" fill="hold"/>
                                        <p:tgtEl>
                                          <p:spTgt spid="7649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64931">
                                            <p:txEl>
                                              <p:pRg st="1" end="1"/>
                                            </p:txEl>
                                          </p:spTgt>
                                        </p:tgtEl>
                                        <p:attrNameLst>
                                          <p:attrName>style.visibility</p:attrName>
                                        </p:attrNameLst>
                                      </p:cBhvr>
                                      <p:to>
                                        <p:strVal val="visible"/>
                                      </p:to>
                                    </p:set>
                                    <p:anim calcmode="lin" valueType="num">
                                      <p:cBhvr additive="base">
                                        <p:cTn id="13" dur="500" fill="hold"/>
                                        <p:tgtEl>
                                          <p:spTgt spid="7649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4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64931">
                                            <p:txEl>
                                              <p:pRg st="2" end="2"/>
                                            </p:txEl>
                                          </p:spTgt>
                                        </p:tgtEl>
                                        <p:attrNameLst>
                                          <p:attrName>style.visibility</p:attrName>
                                        </p:attrNameLst>
                                      </p:cBhvr>
                                      <p:to>
                                        <p:strVal val="visible"/>
                                      </p:to>
                                    </p:set>
                                    <p:anim calcmode="lin" valueType="num">
                                      <p:cBhvr additive="base">
                                        <p:cTn id="19" dur="500" fill="hold"/>
                                        <p:tgtEl>
                                          <p:spTgt spid="7649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4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64931">
                                            <p:txEl>
                                              <p:pRg st="3" end="3"/>
                                            </p:txEl>
                                          </p:spTgt>
                                        </p:tgtEl>
                                        <p:attrNameLst>
                                          <p:attrName>style.visibility</p:attrName>
                                        </p:attrNameLst>
                                      </p:cBhvr>
                                      <p:to>
                                        <p:strVal val="visible"/>
                                      </p:to>
                                    </p:set>
                                    <p:anim calcmode="lin" valueType="num">
                                      <p:cBhvr additive="base">
                                        <p:cTn id="25" dur="500" fill="hold"/>
                                        <p:tgtEl>
                                          <p:spTgt spid="7649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4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64931">
                                            <p:txEl>
                                              <p:pRg st="4" end="4"/>
                                            </p:txEl>
                                          </p:spTgt>
                                        </p:tgtEl>
                                        <p:attrNameLst>
                                          <p:attrName>style.visibility</p:attrName>
                                        </p:attrNameLst>
                                      </p:cBhvr>
                                      <p:to>
                                        <p:strVal val="visible"/>
                                      </p:to>
                                    </p:set>
                                    <p:anim calcmode="lin" valueType="num">
                                      <p:cBhvr additive="base">
                                        <p:cTn id="31" dur="500" fill="hold"/>
                                        <p:tgtEl>
                                          <p:spTgt spid="7649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49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xfrm>
            <a:off x="1171359" y="623634"/>
            <a:ext cx="7920037" cy="1143000"/>
          </a:xfrm>
        </p:spPr>
        <p:txBody>
          <a:bodyPr/>
          <a:lstStyle/>
          <a:p>
            <a:r>
              <a:rPr lang="en-US" altLang="zh-CN" dirty="0">
                <a:latin typeface="Arial Unicode MS" pitchFamily="34" charset="-122"/>
                <a:ea typeface="Arial Unicode MS" pitchFamily="34" charset="-122"/>
                <a:cs typeface="Arial Unicode MS" pitchFamily="34" charset="-122"/>
                <a:sym typeface="Wingdings" pitchFamily="2" charset="2"/>
              </a:rPr>
              <a:t>JSP</a:t>
            </a:r>
            <a:r>
              <a:rPr lang="zh-CN" altLang="en-US" dirty="0">
                <a:latin typeface="Arial Unicode MS" pitchFamily="34" charset="-122"/>
                <a:ea typeface="Arial Unicode MS" pitchFamily="34" charset="-122"/>
                <a:cs typeface="Arial Unicode MS" pitchFamily="34" charset="-122"/>
                <a:sym typeface="Wingdings" pitchFamily="2" charset="2"/>
              </a:rPr>
              <a:t>指令 </a:t>
            </a:r>
          </a:p>
        </p:txBody>
      </p:sp>
      <p:sp>
        <p:nvSpPr>
          <p:cNvPr id="830467" name="Rectangle 3"/>
          <p:cNvSpPr>
            <a:spLocks noGrp="1" noChangeArrowheads="1"/>
          </p:cNvSpPr>
          <p:nvPr>
            <p:ph type="body" idx="1"/>
          </p:nvPr>
        </p:nvSpPr>
        <p:spPr>
          <a:xfrm>
            <a:off x="755576" y="1985883"/>
            <a:ext cx="7489825" cy="2235205"/>
          </a:xfrm>
        </p:spPr>
        <p:txBody>
          <a:bodyPr>
            <a:normAutofit/>
          </a:bodyPr>
          <a:lstStyle/>
          <a:p>
            <a:pPr>
              <a:spcAft>
                <a:spcPct val="10000"/>
              </a:spcAft>
            </a:pPr>
            <a:r>
              <a:rPr lang="en-US" altLang="zh-CN" sz="3600" dirty="0">
                <a:latin typeface="Arial Unicode MS" pitchFamily="34" charset="-122"/>
                <a:ea typeface="Arial Unicode MS" pitchFamily="34" charset="-122"/>
                <a:cs typeface="Arial Unicode MS" pitchFamily="34" charset="-122"/>
              </a:rPr>
              <a:t>JSP</a:t>
            </a:r>
            <a:r>
              <a:rPr lang="zh-CN" altLang="en-US" sz="3600" dirty="0">
                <a:latin typeface="Arial Unicode MS" pitchFamily="34" charset="-122"/>
                <a:ea typeface="Arial Unicode MS" pitchFamily="34" charset="-122"/>
                <a:cs typeface="Arial Unicode MS" pitchFamily="34" charset="-122"/>
              </a:rPr>
              <a:t>指令简介 </a:t>
            </a:r>
          </a:p>
          <a:p>
            <a:pPr>
              <a:spcAft>
                <a:spcPct val="10000"/>
              </a:spcAft>
            </a:pPr>
            <a:r>
              <a:rPr lang="en-US" altLang="zh-CN" sz="3600" dirty="0">
                <a:latin typeface="Arial Unicode MS" pitchFamily="34" charset="-122"/>
                <a:ea typeface="Arial Unicode MS" pitchFamily="34" charset="-122"/>
                <a:cs typeface="Arial Unicode MS" pitchFamily="34" charset="-122"/>
              </a:rPr>
              <a:t>page</a:t>
            </a:r>
            <a:r>
              <a:rPr lang="zh-CN" altLang="en-US" sz="3600" dirty="0">
                <a:latin typeface="Arial Unicode MS" pitchFamily="34" charset="-122"/>
                <a:ea typeface="Arial Unicode MS" pitchFamily="34" charset="-122"/>
                <a:cs typeface="Arial Unicode MS" pitchFamily="34" charset="-122"/>
              </a:rPr>
              <a:t>指令 </a:t>
            </a:r>
            <a:endParaRPr lang="zh-CN" altLang="en-US" sz="2000" dirty="0">
              <a:latin typeface="Arial Unicode MS" pitchFamily="34" charset="-122"/>
              <a:ea typeface="Arial Unicode MS" pitchFamily="34" charset="-122"/>
              <a:cs typeface="Arial Unicode MS" pitchFamily="34" charset="-122"/>
            </a:endParaRPr>
          </a:p>
          <a:p>
            <a:pPr>
              <a:spcAft>
                <a:spcPct val="10000"/>
              </a:spcAft>
            </a:pPr>
            <a:r>
              <a:rPr lang="en-US" altLang="zh-CN" sz="3600" dirty="0">
                <a:latin typeface="Arial Unicode MS" pitchFamily="34" charset="-122"/>
                <a:ea typeface="Arial Unicode MS" pitchFamily="34" charset="-122"/>
                <a:cs typeface="Arial Unicode MS" pitchFamily="34" charset="-122"/>
              </a:rPr>
              <a:t>include</a:t>
            </a:r>
            <a:r>
              <a:rPr lang="zh-CN" altLang="en-US" sz="3600" dirty="0">
                <a:latin typeface="Arial Unicode MS" pitchFamily="34" charset="-122"/>
                <a:ea typeface="Arial Unicode MS" pitchFamily="34" charset="-122"/>
                <a:cs typeface="Arial Unicode MS" pitchFamily="34" charset="-122"/>
              </a:rPr>
              <a:t>指令 </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9045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0467">
                                            <p:txEl>
                                              <p:pRg st="0" end="0"/>
                                            </p:txEl>
                                          </p:spTgt>
                                        </p:tgtEl>
                                        <p:attrNameLst>
                                          <p:attrName>style.visibility</p:attrName>
                                        </p:attrNameLst>
                                      </p:cBhvr>
                                      <p:to>
                                        <p:strVal val="visible"/>
                                      </p:to>
                                    </p:set>
                                    <p:anim calcmode="lin" valueType="num">
                                      <p:cBhvr additive="base">
                                        <p:cTn id="7" dur="500" fill="hold"/>
                                        <p:tgtEl>
                                          <p:spTgt spid="830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0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30467">
                                            <p:txEl>
                                              <p:pRg st="1" end="1"/>
                                            </p:txEl>
                                          </p:spTgt>
                                        </p:tgtEl>
                                        <p:attrNameLst>
                                          <p:attrName>style.visibility</p:attrName>
                                        </p:attrNameLst>
                                      </p:cBhvr>
                                      <p:to>
                                        <p:strVal val="visible"/>
                                      </p:to>
                                    </p:set>
                                    <p:anim calcmode="lin" valueType="num">
                                      <p:cBhvr additive="base">
                                        <p:cTn id="13" dur="500" fill="hold"/>
                                        <p:tgtEl>
                                          <p:spTgt spid="830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0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30467">
                                            <p:txEl>
                                              <p:pRg st="2" end="2"/>
                                            </p:txEl>
                                          </p:spTgt>
                                        </p:tgtEl>
                                        <p:attrNameLst>
                                          <p:attrName>style.visibility</p:attrName>
                                        </p:attrNameLst>
                                      </p:cBhvr>
                                      <p:to>
                                        <p:strVal val="visible"/>
                                      </p:to>
                                    </p:set>
                                    <p:anim calcmode="lin" valueType="num">
                                      <p:cBhvr additive="base">
                                        <p:cTn id="19" dur="500" fill="hold"/>
                                        <p:tgtEl>
                                          <p:spTgt spid="830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04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734888"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指令简介</a:t>
            </a:r>
            <a:r>
              <a:rPr lang="zh-CN" altLang="en-US" dirty="0">
                <a:latin typeface="Arial Unicode MS" pitchFamily="34" charset="-122"/>
                <a:ea typeface="Arial Unicode MS" pitchFamily="34" charset="-122"/>
                <a:cs typeface="Arial Unicode MS" pitchFamily="34" charset="-122"/>
              </a:rPr>
              <a:t> </a:t>
            </a:r>
          </a:p>
        </p:txBody>
      </p:sp>
      <p:sp>
        <p:nvSpPr>
          <p:cNvPr id="831491" name="Rectangle 3"/>
          <p:cNvSpPr>
            <a:spLocks noGrp="1" noChangeArrowheads="1"/>
          </p:cNvSpPr>
          <p:nvPr>
            <p:ph type="body" idx="1"/>
          </p:nvPr>
        </p:nvSpPr>
        <p:spPr>
          <a:xfrm>
            <a:off x="571472" y="1811576"/>
            <a:ext cx="8104984" cy="4857784"/>
          </a:xfrm>
          <a:noFill/>
        </p:spPr>
        <p:txBody>
          <a:bodyPr>
            <a:noAutofit/>
          </a:bodyPr>
          <a:lstStyle/>
          <a:p>
            <a:pPr marL="355600" indent="-355600">
              <a:lnSpc>
                <a:spcPct val="80000"/>
              </a:lnSpc>
              <a:spcAft>
                <a:spcPct val="20000"/>
              </a:spcAft>
            </a:pPr>
            <a:r>
              <a:rPr lang="en-US" altLang="zh-CN" sz="1800" b="1" dirty="0">
                <a:latin typeface="Arial Unicode MS" pitchFamily="34" charset="-122"/>
                <a:ea typeface="Arial Unicode MS" pitchFamily="34" charset="-122"/>
                <a:cs typeface="Arial Unicode MS" pitchFamily="34" charset="-122"/>
              </a:rPr>
              <a:t>JSP</a:t>
            </a:r>
            <a:r>
              <a:rPr lang="zh-CN" altLang="en-US" sz="1800" b="1" dirty="0">
                <a:latin typeface="Arial Unicode MS" pitchFamily="34" charset="-122"/>
                <a:ea typeface="Arial Unicode MS" pitchFamily="34" charset="-122"/>
                <a:cs typeface="Arial Unicode MS" pitchFamily="34" charset="-122"/>
              </a:rPr>
              <a:t>指令（</a:t>
            </a:r>
            <a:r>
              <a:rPr lang="en-US" altLang="zh-CN" sz="1800" b="1" dirty="0">
                <a:latin typeface="Arial Unicode MS" pitchFamily="34" charset="-122"/>
                <a:ea typeface="Arial Unicode MS" pitchFamily="34" charset="-122"/>
                <a:cs typeface="Arial Unicode MS" pitchFamily="34" charset="-122"/>
              </a:rPr>
              <a:t>directive</a:t>
            </a:r>
            <a:r>
              <a:rPr lang="zh-CN" altLang="en-US" sz="1800" b="1" dirty="0">
                <a:latin typeface="Arial Unicode MS" pitchFamily="34" charset="-122"/>
                <a:ea typeface="Arial Unicode MS" pitchFamily="34" charset="-122"/>
                <a:cs typeface="Arial Unicode MS" pitchFamily="34" charset="-122"/>
              </a:rPr>
              <a:t>）是为</a:t>
            </a:r>
            <a:r>
              <a:rPr lang="en-US" altLang="zh-CN" sz="1800" b="1" dirty="0">
                <a:latin typeface="Arial Unicode MS" pitchFamily="34" charset="-122"/>
                <a:ea typeface="Arial Unicode MS" pitchFamily="34" charset="-122"/>
                <a:cs typeface="Arial Unicode MS" pitchFamily="34" charset="-122"/>
              </a:rPr>
              <a:t>JSP</a:t>
            </a:r>
            <a:r>
              <a:rPr lang="zh-CN" altLang="en-US" sz="1800" b="1" dirty="0">
                <a:latin typeface="Arial Unicode MS" pitchFamily="34" charset="-122"/>
                <a:ea typeface="Arial Unicode MS" pitchFamily="34" charset="-122"/>
                <a:cs typeface="Arial Unicode MS" pitchFamily="34" charset="-122"/>
              </a:rPr>
              <a:t>引擎而设计的，它们并不直接产生任何可见输出，而只是</a:t>
            </a:r>
            <a:r>
              <a:rPr lang="zh-CN" altLang="en-US" sz="1800" b="1" dirty="0">
                <a:solidFill>
                  <a:srgbClr val="FF0000"/>
                </a:solidFill>
                <a:latin typeface="Arial Unicode MS" pitchFamily="34" charset="-122"/>
                <a:ea typeface="Arial Unicode MS" pitchFamily="34" charset="-122"/>
                <a:cs typeface="Arial Unicode MS" pitchFamily="34" charset="-122"/>
              </a:rPr>
              <a:t>告诉引擎如何处理</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页面中的其余部分</a:t>
            </a:r>
            <a:r>
              <a:rPr lang="zh-CN" altLang="en-US" sz="1800" b="1" dirty="0">
                <a:latin typeface="Arial Unicode MS" pitchFamily="34" charset="-122"/>
                <a:ea typeface="Arial Unicode MS" pitchFamily="34" charset="-122"/>
                <a:cs typeface="Arial Unicode MS" pitchFamily="34" charset="-122"/>
              </a:rPr>
              <a:t>。</a:t>
            </a:r>
          </a:p>
          <a:p>
            <a:pPr marL="355600" indent="-355600">
              <a:lnSpc>
                <a:spcPct val="80000"/>
              </a:lnSpc>
              <a:spcAft>
                <a:spcPct val="20000"/>
              </a:spcAft>
            </a:pPr>
            <a:r>
              <a:rPr lang="en-US" altLang="zh-CN" sz="1800" b="1" dirty="0">
                <a:latin typeface="Arial Unicode MS" pitchFamily="34" charset="-122"/>
                <a:ea typeface="Arial Unicode MS" pitchFamily="34" charset="-122"/>
                <a:cs typeface="Arial Unicode MS" pitchFamily="34" charset="-122"/>
              </a:rPr>
              <a:t>JSP</a:t>
            </a:r>
            <a:r>
              <a:rPr lang="zh-CN" altLang="en-US" sz="1800" b="1" dirty="0">
                <a:latin typeface="Arial Unicode MS" pitchFamily="34" charset="-122"/>
                <a:ea typeface="Arial Unicode MS" pitchFamily="34" charset="-122"/>
                <a:cs typeface="Arial Unicode MS" pitchFamily="34" charset="-122"/>
              </a:rPr>
              <a:t>指令的基本语法格式：</a:t>
            </a:r>
          </a:p>
          <a:p>
            <a:pPr marL="355600" indent="-355600">
              <a:lnSpc>
                <a:spcPct val="80000"/>
              </a:lnSpc>
              <a:spcAft>
                <a:spcPct val="20000"/>
              </a:spcAft>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en-US" altLang="zh-CN" sz="1600" dirty="0">
                <a:latin typeface="Arial Unicode MS" pitchFamily="34" charset="-122"/>
                <a:ea typeface="Arial Unicode MS" pitchFamily="34" charset="-122"/>
                <a:cs typeface="Arial Unicode MS" pitchFamily="34" charset="-122"/>
              </a:rPr>
              <a:t>&lt;%@ </a:t>
            </a:r>
            <a:r>
              <a:rPr lang="zh-CN" altLang="en-US" sz="1600" dirty="0">
                <a:latin typeface="Arial Unicode MS" pitchFamily="34" charset="-122"/>
                <a:ea typeface="Arial Unicode MS" pitchFamily="34" charset="-122"/>
                <a:cs typeface="Arial Unicode MS" pitchFamily="34" charset="-122"/>
              </a:rPr>
              <a:t>指令 属性名</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值</a:t>
            </a:r>
            <a:r>
              <a:rPr lang="en-US" altLang="zh-CN" sz="1600" dirty="0">
                <a:latin typeface="Arial Unicode MS" pitchFamily="34" charset="-122"/>
                <a:ea typeface="Arial Unicode MS" pitchFamily="34" charset="-122"/>
                <a:cs typeface="Arial Unicode MS" pitchFamily="34" charset="-122"/>
              </a:rPr>
              <a:t>" %&gt;</a:t>
            </a:r>
          </a:p>
          <a:p>
            <a:pPr marL="355600" indent="-355600">
              <a:lnSpc>
                <a:spcPct val="80000"/>
              </a:lnSpc>
              <a:spcAft>
                <a:spcPct val="20000"/>
              </a:spcAft>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举例：</a:t>
            </a:r>
            <a:r>
              <a:rPr lang="en-US" altLang="zh-CN" sz="1600" dirty="0">
                <a:latin typeface="Arial Unicode MS" pitchFamily="34" charset="-122"/>
                <a:ea typeface="Arial Unicode MS" pitchFamily="34" charset="-122"/>
                <a:cs typeface="Arial Unicode MS" pitchFamily="34" charset="-122"/>
              </a:rPr>
              <a:t>&lt;%@ page </a:t>
            </a:r>
            <a:r>
              <a:rPr lang="en-US" altLang="zh-CN" sz="1600" dirty="0" err="1">
                <a:latin typeface="Arial Unicode MS" pitchFamily="34" charset="-122"/>
                <a:ea typeface="Arial Unicode MS" pitchFamily="34" charset="-122"/>
                <a:cs typeface="Arial Unicode MS" pitchFamily="34" charset="-122"/>
              </a:rPr>
              <a:t>contentType</a:t>
            </a:r>
            <a:r>
              <a:rPr lang="en-US" altLang="zh-CN" sz="1600" dirty="0">
                <a:latin typeface="Arial Unicode MS" pitchFamily="34" charset="-122"/>
                <a:ea typeface="Arial Unicode MS" pitchFamily="34" charset="-122"/>
                <a:cs typeface="Arial Unicode MS" pitchFamily="34" charset="-122"/>
              </a:rPr>
              <a:t>="text/</a:t>
            </a:r>
            <a:r>
              <a:rPr lang="en-US" altLang="zh-CN" sz="1600" dirty="0" err="1">
                <a:latin typeface="Arial Unicode MS" pitchFamily="34" charset="-122"/>
                <a:ea typeface="Arial Unicode MS" pitchFamily="34" charset="-122"/>
                <a:cs typeface="Arial Unicode MS" pitchFamily="34" charset="-122"/>
              </a:rPr>
              <a:t>html;charset</a:t>
            </a:r>
            <a:r>
              <a:rPr lang="en-US" altLang="zh-CN" sz="1600" dirty="0">
                <a:latin typeface="Arial Unicode MS" pitchFamily="34" charset="-122"/>
                <a:ea typeface="Arial Unicode MS" pitchFamily="34" charset="-122"/>
                <a:cs typeface="Arial Unicode MS" pitchFamily="34" charset="-122"/>
              </a:rPr>
              <a:t>=gb2312"%&gt;</a:t>
            </a:r>
          </a:p>
          <a:p>
            <a:pPr marL="355600" indent="-355600">
              <a:lnSpc>
                <a:spcPct val="80000"/>
              </a:lnSpc>
              <a:spcAft>
                <a:spcPct val="20000"/>
              </a:spcAft>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注意：</a:t>
            </a:r>
            <a:r>
              <a:rPr lang="zh-CN" altLang="en-US" sz="1600" b="1" dirty="0">
                <a:solidFill>
                  <a:srgbClr val="FF0000"/>
                </a:solidFill>
                <a:latin typeface="Arial Unicode MS" pitchFamily="34" charset="-122"/>
                <a:ea typeface="Arial Unicode MS" pitchFamily="34" charset="-122"/>
                <a:cs typeface="Arial Unicode MS" pitchFamily="34" charset="-122"/>
              </a:rPr>
              <a:t>属性名部分是大小写敏感的</a:t>
            </a:r>
          </a:p>
          <a:p>
            <a:pPr marL="355600" indent="-355600">
              <a:lnSpc>
                <a:spcPct val="80000"/>
              </a:lnSpc>
              <a:spcAft>
                <a:spcPct val="20000"/>
              </a:spcAft>
            </a:pPr>
            <a:r>
              <a:rPr lang="zh-CN" altLang="en-US" sz="1800" b="1" dirty="0">
                <a:latin typeface="Arial Unicode MS" pitchFamily="34" charset="-122"/>
                <a:ea typeface="Arial Unicode MS" pitchFamily="34" charset="-122"/>
                <a:cs typeface="Arial Unicode MS" pitchFamily="34" charset="-122"/>
              </a:rPr>
              <a:t>在目前的</a:t>
            </a:r>
            <a:r>
              <a:rPr lang="en-US" altLang="zh-CN" sz="1800" b="1" dirty="0">
                <a:latin typeface="Arial Unicode MS" pitchFamily="34" charset="-122"/>
                <a:ea typeface="Arial Unicode MS" pitchFamily="34" charset="-122"/>
                <a:cs typeface="Arial Unicode MS" pitchFamily="34" charset="-122"/>
              </a:rPr>
              <a:t>JSP 2.0</a:t>
            </a:r>
            <a:r>
              <a:rPr lang="zh-CN" altLang="en-US" sz="1800" b="1" dirty="0">
                <a:latin typeface="Arial Unicode MS" pitchFamily="34" charset="-122"/>
                <a:ea typeface="Arial Unicode MS" pitchFamily="34" charset="-122"/>
                <a:cs typeface="Arial Unicode MS" pitchFamily="34" charset="-122"/>
              </a:rPr>
              <a:t>中，定义了</a:t>
            </a:r>
            <a:r>
              <a:rPr lang="en-US" altLang="zh-CN" sz="1800" b="1" dirty="0">
                <a:latin typeface="Arial Unicode MS" pitchFamily="34" charset="-122"/>
                <a:ea typeface="Arial Unicode MS" pitchFamily="34" charset="-122"/>
                <a:cs typeface="Arial Unicode MS" pitchFamily="34" charset="-122"/>
              </a:rPr>
              <a:t>page</a:t>
            </a:r>
            <a:r>
              <a:rPr lang="zh-CN" altLang="en-US" sz="1800" b="1" dirty="0">
                <a:latin typeface="Arial Unicode MS" pitchFamily="34" charset="-122"/>
                <a:ea typeface="Arial Unicode MS" pitchFamily="34" charset="-122"/>
                <a:cs typeface="Arial Unicode MS" pitchFamily="34" charset="-122"/>
              </a:rPr>
              <a:t>、</a:t>
            </a:r>
            <a:r>
              <a:rPr lang="en-US" altLang="zh-CN" sz="1800" b="1" dirty="0">
                <a:latin typeface="Arial Unicode MS" pitchFamily="34" charset="-122"/>
                <a:ea typeface="Arial Unicode MS" pitchFamily="34" charset="-122"/>
                <a:cs typeface="Arial Unicode MS" pitchFamily="34" charset="-122"/>
              </a:rPr>
              <a:t>include</a:t>
            </a:r>
            <a:r>
              <a:rPr lang="zh-CN" altLang="en-US" sz="1800" b="1" dirty="0">
                <a:latin typeface="Arial Unicode MS" pitchFamily="34" charset="-122"/>
                <a:ea typeface="Arial Unicode MS" pitchFamily="34" charset="-122"/>
                <a:cs typeface="Arial Unicode MS" pitchFamily="34" charset="-122"/>
              </a:rPr>
              <a:t>和</a:t>
            </a:r>
            <a:r>
              <a:rPr lang="en-US" altLang="zh-CN" sz="1800" b="1" dirty="0" err="1">
                <a:latin typeface="Arial Unicode MS" pitchFamily="34" charset="-122"/>
                <a:ea typeface="Arial Unicode MS" pitchFamily="34" charset="-122"/>
                <a:cs typeface="Arial Unicode MS" pitchFamily="34" charset="-122"/>
              </a:rPr>
              <a:t>taglib</a:t>
            </a:r>
            <a:r>
              <a:rPr lang="zh-CN" altLang="en-US" sz="1800" b="1" dirty="0">
                <a:latin typeface="Arial Unicode MS" pitchFamily="34" charset="-122"/>
                <a:ea typeface="Arial Unicode MS" pitchFamily="34" charset="-122"/>
                <a:cs typeface="Arial Unicode MS" pitchFamily="34" charset="-122"/>
              </a:rPr>
              <a:t>这三种指令，每种指令中又都定义了一些各自的属性。</a:t>
            </a:r>
          </a:p>
          <a:p>
            <a:pPr marL="355600" indent="-355600">
              <a:lnSpc>
                <a:spcPct val="80000"/>
              </a:lnSpc>
              <a:spcAft>
                <a:spcPct val="20000"/>
              </a:spcAft>
            </a:pPr>
            <a:r>
              <a:rPr lang="zh-CN" altLang="en-US" sz="1800" b="1" dirty="0">
                <a:latin typeface="Arial Unicode MS" pitchFamily="34" charset="-122"/>
                <a:ea typeface="Arial Unicode MS" pitchFamily="34" charset="-122"/>
                <a:cs typeface="Arial Unicode MS" pitchFamily="34" charset="-122"/>
              </a:rPr>
              <a:t>如果要在一个</a:t>
            </a:r>
            <a:r>
              <a:rPr lang="en-US" altLang="zh-CN" sz="1800" b="1" dirty="0">
                <a:latin typeface="Arial Unicode MS" pitchFamily="34" charset="-122"/>
                <a:ea typeface="Arial Unicode MS" pitchFamily="34" charset="-122"/>
                <a:cs typeface="Arial Unicode MS" pitchFamily="34" charset="-122"/>
              </a:rPr>
              <a:t>JSP</a:t>
            </a:r>
            <a:r>
              <a:rPr lang="zh-CN" altLang="en-US" sz="1800" b="1" dirty="0">
                <a:latin typeface="Arial Unicode MS" pitchFamily="34" charset="-122"/>
                <a:ea typeface="Arial Unicode MS" pitchFamily="34" charset="-122"/>
                <a:cs typeface="Arial Unicode MS" pitchFamily="34" charset="-122"/>
              </a:rPr>
              <a:t>页面中设置同一条指令的多个属性，可以使用多条指令语句单独设置每个属性，也可以使用同一条指令语句设置该指令的多个属性。</a:t>
            </a:r>
            <a:r>
              <a:rPr lang="zh-CN" altLang="en-US" sz="1800" dirty="0">
                <a:latin typeface="Arial Unicode MS" pitchFamily="34" charset="-122"/>
                <a:ea typeface="Arial Unicode MS" pitchFamily="34" charset="-122"/>
                <a:cs typeface="Arial Unicode MS" pitchFamily="34" charset="-122"/>
              </a:rPr>
              <a:t> </a:t>
            </a:r>
          </a:p>
          <a:p>
            <a:pPr marL="355600" indent="-355600">
              <a:lnSpc>
                <a:spcPct val="80000"/>
              </a:lnSpc>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第一种方式：</a:t>
            </a:r>
          </a:p>
          <a:p>
            <a:pPr marL="355600" indent="-355600">
              <a:lnSpc>
                <a:spcPct val="80000"/>
              </a:lnSpc>
              <a:buFont typeface="Wingdings" pitchFamily="2" charset="2"/>
              <a:buNone/>
            </a:pPr>
            <a:r>
              <a:rPr lang="zh-CN" altLang="en-US" sz="1600" dirty="0">
                <a:latin typeface="Arial Unicode MS" pitchFamily="34" charset="-122"/>
                <a:ea typeface="Arial Unicode MS" pitchFamily="34" charset="-122"/>
                <a:cs typeface="Arial Unicode MS" pitchFamily="34" charset="-122"/>
              </a:rPr>
              <a:t>		</a:t>
            </a:r>
            <a:r>
              <a:rPr lang="en-US" altLang="zh-CN" sz="1600" dirty="0">
                <a:latin typeface="Arial Unicode MS" pitchFamily="34" charset="-122"/>
                <a:ea typeface="Arial Unicode MS" pitchFamily="34" charset="-122"/>
                <a:cs typeface="Arial Unicode MS" pitchFamily="34" charset="-122"/>
              </a:rPr>
              <a:t>&lt;%@ page </a:t>
            </a:r>
            <a:r>
              <a:rPr lang="en-US" altLang="zh-CN" sz="1600" dirty="0" err="1">
                <a:latin typeface="Arial Unicode MS" pitchFamily="34" charset="-122"/>
                <a:ea typeface="Arial Unicode MS" pitchFamily="34" charset="-122"/>
                <a:cs typeface="Arial Unicode MS" pitchFamily="34" charset="-122"/>
              </a:rPr>
              <a:t>contentType</a:t>
            </a:r>
            <a:r>
              <a:rPr lang="en-US" altLang="zh-CN" sz="1600" dirty="0">
                <a:latin typeface="Arial Unicode MS" pitchFamily="34" charset="-122"/>
                <a:ea typeface="Arial Unicode MS" pitchFamily="34" charset="-122"/>
                <a:cs typeface="Arial Unicode MS" pitchFamily="34" charset="-122"/>
              </a:rPr>
              <a:t>="text/</a:t>
            </a:r>
            <a:r>
              <a:rPr lang="en-US" altLang="zh-CN" sz="1600" dirty="0" err="1">
                <a:latin typeface="Arial Unicode MS" pitchFamily="34" charset="-122"/>
                <a:ea typeface="Arial Unicode MS" pitchFamily="34" charset="-122"/>
                <a:cs typeface="Arial Unicode MS" pitchFamily="34" charset="-122"/>
              </a:rPr>
              <a:t>html;charset</a:t>
            </a:r>
            <a:r>
              <a:rPr lang="en-US" altLang="zh-CN" sz="1600" dirty="0">
                <a:latin typeface="Arial Unicode MS" pitchFamily="34" charset="-122"/>
                <a:ea typeface="Arial Unicode MS" pitchFamily="34" charset="-122"/>
                <a:cs typeface="Arial Unicode MS" pitchFamily="34" charset="-122"/>
              </a:rPr>
              <a:t>=gb2312"%&gt;</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&lt;%@ page import="</a:t>
            </a:r>
            <a:r>
              <a:rPr lang="en-US" altLang="zh-CN" sz="1600" dirty="0" err="1">
                <a:latin typeface="Arial Unicode MS" pitchFamily="34" charset="-122"/>
                <a:ea typeface="Arial Unicode MS" pitchFamily="34" charset="-122"/>
                <a:cs typeface="Arial Unicode MS" pitchFamily="34" charset="-122"/>
              </a:rPr>
              <a:t>java.util.Date</a:t>
            </a:r>
            <a:r>
              <a:rPr lang="en-US" altLang="zh-CN" sz="1600" dirty="0">
                <a:latin typeface="Arial Unicode MS" pitchFamily="34" charset="-122"/>
                <a:ea typeface="Arial Unicode MS" pitchFamily="34" charset="-122"/>
                <a:cs typeface="Arial Unicode MS" pitchFamily="34" charset="-122"/>
              </a:rPr>
              <a:t>"%&gt;</a:t>
            </a:r>
          </a:p>
          <a:p>
            <a:pPr marL="355600" indent="-355600">
              <a:lnSpc>
                <a:spcPct val="80000"/>
              </a:lnSpc>
              <a:buFont typeface="Wingdings" pitchFamily="2" charset="2"/>
              <a:buNone/>
            </a:pPr>
            <a:r>
              <a:rPr lang="en-US" altLang="zh-CN" sz="1800" b="1"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第二种方式：</a:t>
            </a:r>
          </a:p>
          <a:p>
            <a:pPr marL="355600" indent="-355600">
              <a:lnSpc>
                <a:spcPct val="80000"/>
              </a:lnSpc>
              <a:buFont typeface="Wingdings" pitchFamily="2" charset="2"/>
              <a:buNone/>
            </a:pPr>
            <a:r>
              <a:rPr lang="zh-CN" altLang="en-US" sz="1600" dirty="0">
                <a:latin typeface="Arial Unicode MS" pitchFamily="34" charset="-122"/>
                <a:ea typeface="Arial Unicode MS" pitchFamily="34" charset="-122"/>
                <a:cs typeface="Arial Unicode MS" pitchFamily="34" charset="-122"/>
              </a:rPr>
              <a:t>		</a:t>
            </a:r>
            <a:r>
              <a:rPr lang="en-US" altLang="zh-CN" sz="1600" dirty="0">
                <a:latin typeface="Arial Unicode MS" pitchFamily="34" charset="-122"/>
                <a:ea typeface="Arial Unicode MS" pitchFamily="34" charset="-122"/>
                <a:cs typeface="Arial Unicode MS" pitchFamily="34" charset="-122"/>
              </a:rPr>
              <a:t>&lt;%@ page </a:t>
            </a:r>
            <a:r>
              <a:rPr lang="en-US" altLang="zh-CN" sz="1600" dirty="0" err="1">
                <a:latin typeface="Arial Unicode MS" pitchFamily="34" charset="-122"/>
                <a:ea typeface="Arial Unicode MS" pitchFamily="34" charset="-122"/>
                <a:cs typeface="Arial Unicode MS" pitchFamily="34" charset="-122"/>
              </a:rPr>
              <a:t>contentType</a:t>
            </a:r>
            <a:r>
              <a:rPr lang="en-US" altLang="zh-CN" sz="1600" dirty="0">
                <a:latin typeface="Arial Unicode MS" pitchFamily="34" charset="-122"/>
                <a:ea typeface="Arial Unicode MS" pitchFamily="34" charset="-122"/>
                <a:cs typeface="Arial Unicode MS" pitchFamily="34" charset="-122"/>
              </a:rPr>
              <a:t>="text/</a:t>
            </a:r>
            <a:r>
              <a:rPr lang="en-US" altLang="zh-CN" sz="1600" dirty="0" err="1">
                <a:latin typeface="Arial Unicode MS" pitchFamily="34" charset="-122"/>
                <a:ea typeface="Arial Unicode MS" pitchFamily="34" charset="-122"/>
                <a:cs typeface="Arial Unicode MS" pitchFamily="34" charset="-122"/>
              </a:rPr>
              <a:t>html;charset</a:t>
            </a:r>
            <a:r>
              <a:rPr lang="en-US" altLang="zh-CN" sz="1600" dirty="0">
                <a:latin typeface="Arial Unicode MS" pitchFamily="34" charset="-122"/>
                <a:ea typeface="Arial Unicode MS" pitchFamily="34" charset="-122"/>
                <a:cs typeface="Arial Unicode MS" pitchFamily="34" charset="-122"/>
              </a:rPr>
              <a:t>=gb2312" import="</a:t>
            </a:r>
            <a:r>
              <a:rPr lang="en-US" altLang="zh-CN" sz="1600" dirty="0" err="1">
                <a:latin typeface="Arial Unicode MS" pitchFamily="34" charset="-122"/>
                <a:ea typeface="Arial Unicode MS" pitchFamily="34" charset="-122"/>
                <a:cs typeface="Arial Unicode MS" pitchFamily="34" charset="-122"/>
              </a:rPr>
              <a:t>java.util.Date</a:t>
            </a:r>
            <a:r>
              <a:rPr lang="en-US" altLang="zh-CN" sz="1600" dirty="0">
                <a:latin typeface="Arial Unicode MS" pitchFamily="34" charset="-122"/>
                <a:ea typeface="Arial Unicode MS" pitchFamily="34" charset="-122"/>
                <a:cs typeface="Arial Unicode MS" pitchFamily="34" charset="-122"/>
              </a:rPr>
              <a:t>"%&gt;</a:t>
            </a:r>
            <a:r>
              <a:rPr lang="en-US" altLang="zh-CN" sz="18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88717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1491">
                                            <p:txEl>
                                              <p:pRg st="0" end="0"/>
                                            </p:txEl>
                                          </p:spTgt>
                                        </p:tgtEl>
                                        <p:attrNameLst>
                                          <p:attrName>style.visibility</p:attrName>
                                        </p:attrNameLst>
                                      </p:cBhvr>
                                      <p:to>
                                        <p:strVal val="visible"/>
                                      </p:to>
                                    </p:set>
                                    <p:anim calcmode="lin" valueType="num">
                                      <p:cBhvr additive="base">
                                        <p:cTn id="7" dur="500" fill="hold"/>
                                        <p:tgtEl>
                                          <p:spTgt spid="831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1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31491">
                                            <p:txEl>
                                              <p:pRg st="1" end="1"/>
                                            </p:txEl>
                                          </p:spTgt>
                                        </p:tgtEl>
                                        <p:attrNameLst>
                                          <p:attrName>style.visibility</p:attrName>
                                        </p:attrNameLst>
                                      </p:cBhvr>
                                      <p:to>
                                        <p:strVal val="visible"/>
                                      </p:to>
                                    </p:set>
                                    <p:anim calcmode="lin" valueType="num">
                                      <p:cBhvr additive="base">
                                        <p:cTn id="13" dur="500" fill="hold"/>
                                        <p:tgtEl>
                                          <p:spTgt spid="8314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149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31491">
                                            <p:txEl>
                                              <p:pRg st="2" end="2"/>
                                            </p:txEl>
                                          </p:spTgt>
                                        </p:tgtEl>
                                        <p:attrNameLst>
                                          <p:attrName>style.visibility</p:attrName>
                                        </p:attrNameLst>
                                      </p:cBhvr>
                                      <p:to>
                                        <p:strVal val="visible"/>
                                      </p:to>
                                    </p:set>
                                    <p:anim calcmode="lin" valueType="num">
                                      <p:cBhvr additive="base">
                                        <p:cTn id="17" dur="500" fill="hold"/>
                                        <p:tgtEl>
                                          <p:spTgt spid="83149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31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831491">
                                            <p:txEl>
                                              <p:pRg st="3" end="3"/>
                                            </p:txEl>
                                          </p:spTgt>
                                        </p:tgtEl>
                                        <p:attrNameLst>
                                          <p:attrName>style.visibility</p:attrName>
                                        </p:attrNameLst>
                                      </p:cBhvr>
                                      <p:to>
                                        <p:strVal val="visible"/>
                                      </p:to>
                                    </p:set>
                                    <p:anim calcmode="lin" valueType="num">
                                      <p:cBhvr additive="base">
                                        <p:cTn id="23" dur="500" fill="hold"/>
                                        <p:tgtEl>
                                          <p:spTgt spid="83149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31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831491">
                                            <p:txEl>
                                              <p:pRg st="4" end="4"/>
                                            </p:txEl>
                                          </p:spTgt>
                                        </p:tgtEl>
                                        <p:attrNameLst>
                                          <p:attrName>style.visibility</p:attrName>
                                        </p:attrNameLst>
                                      </p:cBhvr>
                                      <p:to>
                                        <p:strVal val="visible"/>
                                      </p:to>
                                    </p:set>
                                    <p:anim calcmode="lin" valueType="num">
                                      <p:cBhvr additive="base">
                                        <p:cTn id="29" dur="500" fill="hold"/>
                                        <p:tgtEl>
                                          <p:spTgt spid="83149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314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831491">
                                            <p:txEl>
                                              <p:pRg st="5" end="5"/>
                                            </p:txEl>
                                          </p:spTgt>
                                        </p:tgtEl>
                                        <p:attrNameLst>
                                          <p:attrName>style.visibility</p:attrName>
                                        </p:attrNameLst>
                                      </p:cBhvr>
                                      <p:to>
                                        <p:strVal val="visible"/>
                                      </p:to>
                                    </p:set>
                                    <p:anim calcmode="lin" valueType="num">
                                      <p:cBhvr additive="base">
                                        <p:cTn id="35" dur="500" fill="hold"/>
                                        <p:tgtEl>
                                          <p:spTgt spid="831491">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31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831491">
                                            <p:txEl>
                                              <p:pRg st="6" end="6"/>
                                            </p:txEl>
                                          </p:spTgt>
                                        </p:tgtEl>
                                        <p:attrNameLst>
                                          <p:attrName>style.visibility</p:attrName>
                                        </p:attrNameLst>
                                      </p:cBhvr>
                                      <p:to>
                                        <p:strVal val="visible"/>
                                      </p:to>
                                    </p:set>
                                    <p:anim calcmode="lin" valueType="num">
                                      <p:cBhvr additive="base">
                                        <p:cTn id="41" dur="500" fill="hold"/>
                                        <p:tgtEl>
                                          <p:spTgt spid="831491">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314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831491">
                                            <p:txEl>
                                              <p:pRg st="7" end="7"/>
                                            </p:txEl>
                                          </p:spTgt>
                                        </p:tgtEl>
                                        <p:attrNameLst>
                                          <p:attrName>style.visibility</p:attrName>
                                        </p:attrNameLst>
                                      </p:cBhvr>
                                      <p:to>
                                        <p:strVal val="visible"/>
                                      </p:to>
                                    </p:set>
                                    <p:anim calcmode="lin" valueType="num">
                                      <p:cBhvr additive="base">
                                        <p:cTn id="47" dur="500" fill="hold"/>
                                        <p:tgtEl>
                                          <p:spTgt spid="831491">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831491">
                                            <p:txEl>
                                              <p:pRg st="7" end="7"/>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831491">
                                            <p:txEl>
                                              <p:pRg st="8" end="8"/>
                                            </p:txEl>
                                          </p:spTgt>
                                        </p:tgtEl>
                                        <p:attrNameLst>
                                          <p:attrName>style.visibility</p:attrName>
                                        </p:attrNameLst>
                                      </p:cBhvr>
                                      <p:to>
                                        <p:strVal val="visible"/>
                                      </p:to>
                                    </p:set>
                                    <p:anim calcmode="lin" valueType="num">
                                      <p:cBhvr additive="base">
                                        <p:cTn id="51" dur="500" fill="hold"/>
                                        <p:tgtEl>
                                          <p:spTgt spid="831491">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831491">
                                            <p:txEl>
                                              <p:pRg st="8" end="8"/>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831491">
                                            <p:txEl>
                                              <p:pRg st="9" end="9"/>
                                            </p:txEl>
                                          </p:spTgt>
                                        </p:tgtEl>
                                        <p:attrNameLst>
                                          <p:attrName>style.visibility</p:attrName>
                                        </p:attrNameLst>
                                      </p:cBhvr>
                                      <p:to>
                                        <p:strVal val="visible"/>
                                      </p:to>
                                    </p:set>
                                    <p:anim calcmode="lin" valueType="num">
                                      <p:cBhvr additive="base">
                                        <p:cTn id="55" dur="500" fill="hold"/>
                                        <p:tgtEl>
                                          <p:spTgt spid="831491">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314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831491">
                                            <p:txEl>
                                              <p:pRg st="10" end="10"/>
                                            </p:txEl>
                                          </p:spTgt>
                                        </p:tgtEl>
                                        <p:attrNameLst>
                                          <p:attrName>style.visibility</p:attrName>
                                        </p:attrNameLst>
                                      </p:cBhvr>
                                      <p:to>
                                        <p:strVal val="visible"/>
                                      </p:to>
                                    </p:set>
                                    <p:anim calcmode="lin" valueType="num">
                                      <p:cBhvr additive="base">
                                        <p:cTn id="61" dur="500" fill="hold"/>
                                        <p:tgtEl>
                                          <p:spTgt spid="831491">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31491">
                                            <p:txEl>
                                              <p:pRg st="10" end="10"/>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831491">
                                            <p:txEl>
                                              <p:pRg st="11" end="11"/>
                                            </p:txEl>
                                          </p:spTgt>
                                        </p:tgtEl>
                                        <p:attrNameLst>
                                          <p:attrName>style.visibility</p:attrName>
                                        </p:attrNameLst>
                                      </p:cBhvr>
                                      <p:to>
                                        <p:strVal val="visible"/>
                                      </p:to>
                                    </p:set>
                                    <p:anim calcmode="lin" valueType="num">
                                      <p:cBhvr additive="base">
                                        <p:cTn id="65" dur="500" fill="hold"/>
                                        <p:tgtEl>
                                          <p:spTgt spid="831491">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83149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2052736" y="629816"/>
            <a:ext cx="8229600" cy="1143000"/>
          </a:xfrm>
        </p:spPr>
        <p:txBody>
          <a:bodyPr/>
          <a:lstStyle/>
          <a:p>
            <a:r>
              <a:rPr lang="en-US" altLang="zh-CN" b="1" dirty="0">
                <a:latin typeface="Arial Unicode MS" pitchFamily="34" charset="-122"/>
                <a:ea typeface="Arial Unicode MS" pitchFamily="34" charset="-122"/>
                <a:cs typeface="Arial Unicode MS" pitchFamily="34" charset="-122"/>
              </a:rPr>
              <a:t>Page</a:t>
            </a:r>
            <a:r>
              <a:rPr lang="zh-CN" altLang="en-US" b="1" dirty="0">
                <a:latin typeface="Arial Unicode MS" pitchFamily="34" charset="-122"/>
                <a:ea typeface="Arial Unicode MS" pitchFamily="34" charset="-122"/>
                <a:cs typeface="Arial Unicode MS" pitchFamily="34" charset="-122"/>
              </a:rPr>
              <a:t>指令</a:t>
            </a:r>
            <a:r>
              <a:rPr lang="zh-CN" altLang="en-US" dirty="0">
                <a:latin typeface="Arial Unicode MS" pitchFamily="34" charset="-122"/>
                <a:ea typeface="Arial Unicode MS" pitchFamily="34" charset="-122"/>
                <a:cs typeface="Arial Unicode MS" pitchFamily="34" charset="-122"/>
              </a:rPr>
              <a:t> </a:t>
            </a:r>
          </a:p>
        </p:txBody>
      </p:sp>
      <p:sp>
        <p:nvSpPr>
          <p:cNvPr id="832515" name="Rectangle 3"/>
          <p:cNvSpPr>
            <a:spLocks noGrp="1" noChangeArrowheads="1"/>
          </p:cNvSpPr>
          <p:nvPr>
            <p:ph type="body" idx="1"/>
          </p:nvPr>
        </p:nvSpPr>
        <p:spPr>
          <a:xfrm>
            <a:off x="611560" y="1700808"/>
            <a:ext cx="8136904" cy="4968553"/>
          </a:xfrm>
          <a:noFill/>
        </p:spPr>
        <p:txBody>
          <a:bodyPr>
            <a:normAutofit/>
          </a:bodyPr>
          <a:lstStyle/>
          <a:p>
            <a:pPr marL="355600" indent="-355600">
              <a:spcBef>
                <a:spcPct val="15000"/>
              </a:spcBef>
              <a:spcAft>
                <a:spcPct val="15000"/>
              </a:spcAft>
            </a:pPr>
            <a:r>
              <a:rPr lang="en-US" altLang="zh-CN" sz="1600" dirty="0">
                <a:latin typeface="Arial Unicode MS" pitchFamily="34" charset="-122"/>
                <a:ea typeface="Arial Unicode MS" pitchFamily="34" charset="-122"/>
                <a:cs typeface="Arial Unicode MS" pitchFamily="34" charset="-122"/>
              </a:rPr>
              <a:t>page</a:t>
            </a:r>
            <a:r>
              <a:rPr lang="zh-CN" altLang="en-US" sz="1600" dirty="0">
                <a:latin typeface="Arial Unicode MS" pitchFamily="34" charset="-122"/>
                <a:ea typeface="Arial Unicode MS" pitchFamily="34" charset="-122"/>
                <a:cs typeface="Arial Unicode MS" pitchFamily="34" charset="-122"/>
              </a:rPr>
              <a:t>指令用于定义</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页面的各种属性，无论</a:t>
            </a:r>
            <a:r>
              <a:rPr lang="en-US" altLang="zh-CN" sz="1600" dirty="0">
                <a:latin typeface="Arial Unicode MS" pitchFamily="34" charset="-122"/>
                <a:ea typeface="Arial Unicode MS" pitchFamily="34" charset="-122"/>
                <a:cs typeface="Arial Unicode MS" pitchFamily="34" charset="-122"/>
              </a:rPr>
              <a:t>page</a:t>
            </a:r>
            <a:r>
              <a:rPr lang="zh-CN" altLang="en-US" sz="1600" dirty="0">
                <a:latin typeface="Arial Unicode MS" pitchFamily="34" charset="-122"/>
                <a:ea typeface="Arial Unicode MS" pitchFamily="34" charset="-122"/>
                <a:cs typeface="Arial Unicode MS" pitchFamily="34" charset="-122"/>
              </a:rPr>
              <a:t>指令出现在</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页面中的什么地方，它作用的都是整个</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页面，为了保持程序的可读性和遵循良好的编程习惯，</a:t>
            </a:r>
            <a:r>
              <a:rPr lang="en-US" altLang="zh-CN" sz="1600" b="1" dirty="0">
                <a:solidFill>
                  <a:srgbClr val="FF0000"/>
                </a:solidFill>
                <a:latin typeface="Arial Unicode MS" pitchFamily="34" charset="-122"/>
                <a:ea typeface="Arial Unicode MS" pitchFamily="34" charset="-122"/>
                <a:cs typeface="Arial Unicode MS" pitchFamily="34" charset="-122"/>
              </a:rPr>
              <a:t>page</a:t>
            </a:r>
            <a:r>
              <a:rPr lang="zh-CN" altLang="en-US" sz="1600" b="1" dirty="0">
                <a:solidFill>
                  <a:srgbClr val="FF0000"/>
                </a:solidFill>
                <a:latin typeface="Arial Unicode MS" pitchFamily="34" charset="-122"/>
                <a:ea typeface="Arial Unicode MS" pitchFamily="34" charset="-122"/>
                <a:cs typeface="Arial Unicode MS" pitchFamily="34" charset="-122"/>
              </a:rPr>
              <a:t>指令最好是放在整个</a:t>
            </a:r>
            <a:r>
              <a:rPr lang="en-US" altLang="zh-CN" sz="1600" b="1" dirty="0">
                <a:solidFill>
                  <a:srgbClr val="FF0000"/>
                </a:solidFill>
                <a:latin typeface="Arial Unicode MS" pitchFamily="34" charset="-122"/>
                <a:ea typeface="Arial Unicode MS" pitchFamily="34" charset="-122"/>
                <a:cs typeface="Arial Unicode MS" pitchFamily="34" charset="-122"/>
              </a:rPr>
              <a:t>JSP</a:t>
            </a:r>
            <a:r>
              <a:rPr lang="zh-CN" altLang="en-US" sz="1600" b="1" dirty="0">
                <a:solidFill>
                  <a:srgbClr val="FF0000"/>
                </a:solidFill>
                <a:latin typeface="Arial Unicode MS" pitchFamily="34" charset="-122"/>
                <a:ea typeface="Arial Unicode MS" pitchFamily="34" charset="-122"/>
                <a:cs typeface="Arial Unicode MS" pitchFamily="34" charset="-122"/>
              </a:rPr>
              <a:t>页面的起始位置</a:t>
            </a:r>
            <a:r>
              <a:rPr lang="zh-CN" altLang="en-US" sz="1600" dirty="0">
                <a:latin typeface="Arial Unicode MS" pitchFamily="34" charset="-122"/>
                <a:ea typeface="Arial Unicode MS" pitchFamily="34" charset="-122"/>
                <a:cs typeface="Arial Unicode MS" pitchFamily="34" charset="-122"/>
              </a:rPr>
              <a:t>。 </a:t>
            </a:r>
          </a:p>
          <a:p>
            <a:pPr marL="355600" indent="-355600">
              <a:spcBef>
                <a:spcPct val="15000"/>
              </a:spcBef>
              <a:spcAft>
                <a:spcPct val="15000"/>
              </a:spcAft>
            </a:pPr>
            <a:r>
              <a:rPr lang="en-US" altLang="zh-CN" sz="1600" dirty="0">
                <a:latin typeface="Arial Unicode MS" pitchFamily="34" charset="-122"/>
                <a:ea typeface="Arial Unicode MS" pitchFamily="34" charset="-122"/>
                <a:cs typeface="Arial Unicode MS" pitchFamily="34" charset="-122"/>
              </a:rPr>
              <a:t>JSP 2.0</a:t>
            </a:r>
            <a:r>
              <a:rPr lang="zh-CN" altLang="en-US" sz="1600" dirty="0">
                <a:latin typeface="Arial Unicode MS" pitchFamily="34" charset="-122"/>
                <a:ea typeface="Arial Unicode MS" pitchFamily="34" charset="-122"/>
                <a:cs typeface="Arial Unicode MS" pitchFamily="34" charset="-122"/>
              </a:rPr>
              <a:t>规范中定义的</a:t>
            </a:r>
            <a:r>
              <a:rPr lang="en-US" altLang="zh-CN" sz="1600" dirty="0">
                <a:latin typeface="Arial Unicode MS" pitchFamily="34" charset="-122"/>
                <a:ea typeface="Arial Unicode MS" pitchFamily="34" charset="-122"/>
                <a:cs typeface="Arial Unicode MS" pitchFamily="34" charset="-122"/>
              </a:rPr>
              <a:t>page</a:t>
            </a:r>
            <a:r>
              <a:rPr lang="zh-CN" altLang="en-US" sz="1600" dirty="0">
                <a:latin typeface="Arial Unicode MS" pitchFamily="34" charset="-122"/>
                <a:ea typeface="Arial Unicode MS" pitchFamily="34" charset="-122"/>
                <a:cs typeface="Arial Unicode MS" pitchFamily="34" charset="-122"/>
              </a:rPr>
              <a:t>指令的完整语法：</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&lt;%@ page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language="</a:t>
            </a:r>
            <a:r>
              <a:rPr lang="en-US" altLang="zh-CN" sz="1200" b="1" dirty="0">
                <a:latin typeface="Arial Unicode MS" pitchFamily="34" charset="-122"/>
                <a:ea typeface="Arial Unicode MS" pitchFamily="34" charset="-122"/>
                <a:cs typeface="Arial Unicode MS" pitchFamily="34" charset="-122"/>
              </a:rPr>
              <a:t>java</a:t>
            </a:r>
            <a:r>
              <a:rPr lang="en-US" altLang="zh-CN" sz="1200" dirty="0">
                <a:latin typeface="Arial Unicode MS" pitchFamily="34" charset="-122"/>
                <a:ea typeface="Arial Unicode MS" pitchFamily="34" charset="-122"/>
                <a:cs typeface="Arial Unicode MS" pitchFamily="34" charset="-122"/>
              </a:rPr>
              <a:t>"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extends="</a:t>
            </a:r>
            <a:r>
              <a:rPr lang="en-US" altLang="zh-CN" sz="1200" i="1" dirty="0" err="1">
                <a:latin typeface="Arial Unicode MS" pitchFamily="34" charset="-122"/>
                <a:ea typeface="Arial Unicode MS" pitchFamily="34" charset="-122"/>
                <a:cs typeface="Arial Unicode MS" pitchFamily="34" charset="-122"/>
              </a:rPr>
              <a:t>package</a:t>
            </a:r>
            <a:r>
              <a:rPr lang="en-US" altLang="zh-CN" sz="1200" dirty="0" err="1">
                <a:latin typeface="Arial Unicode MS" pitchFamily="34" charset="-122"/>
                <a:ea typeface="Arial Unicode MS" pitchFamily="34" charset="-122"/>
                <a:cs typeface="Arial Unicode MS" pitchFamily="34" charset="-122"/>
              </a:rPr>
              <a:t>.</a:t>
            </a:r>
            <a:r>
              <a:rPr lang="en-US" altLang="zh-CN" sz="1200" i="1" dirty="0" err="1">
                <a:latin typeface="Arial Unicode MS" pitchFamily="34" charset="-122"/>
                <a:ea typeface="Arial Unicode MS" pitchFamily="34" charset="-122"/>
                <a:cs typeface="Arial Unicode MS" pitchFamily="34" charset="-122"/>
              </a:rPr>
              <a:t>class</a:t>
            </a:r>
            <a:r>
              <a:rPr lang="en-US" altLang="zh-CN" sz="1200" dirty="0">
                <a:latin typeface="Arial Unicode MS" pitchFamily="34" charset="-122"/>
                <a:ea typeface="Arial Unicode MS" pitchFamily="34" charset="-122"/>
                <a:cs typeface="Arial Unicode MS" pitchFamily="34" charset="-122"/>
              </a:rPr>
              <a:t>"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import="{</a:t>
            </a:r>
            <a:r>
              <a:rPr lang="en-US" altLang="zh-CN" sz="1200" dirty="0" err="1">
                <a:latin typeface="Arial Unicode MS" pitchFamily="34" charset="-122"/>
                <a:ea typeface="Arial Unicode MS" pitchFamily="34" charset="-122"/>
                <a:cs typeface="Arial Unicode MS" pitchFamily="34" charset="-122"/>
              </a:rPr>
              <a:t>package.class</a:t>
            </a:r>
            <a:r>
              <a:rPr lang="en-US" altLang="zh-CN" sz="1200" dirty="0">
                <a:latin typeface="Arial Unicode MS" pitchFamily="34" charset="-122"/>
                <a:ea typeface="Arial Unicode MS" pitchFamily="34" charset="-122"/>
                <a:cs typeface="Arial Unicode MS" pitchFamily="34" charset="-122"/>
              </a:rPr>
              <a:t> | package.*}, ..."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a:t>
            </a:r>
            <a:r>
              <a:rPr lang="en-US" altLang="zh-CN" sz="1200" b="1" dirty="0">
                <a:solidFill>
                  <a:srgbClr val="FF0000"/>
                </a:solidFill>
                <a:latin typeface="Arial Unicode MS" pitchFamily="34" charset="-122"/>
                <a:ea typeface="Arial Unicode MS" pitchFamily="34" charset="-122"/>
                <a:cs typeface="Arial Unicode MS" pitchFamily="34" charset="-122"/>
              </a:rPr>
              <a:t>session="true | false</a:t>
            </a:r>
            <a:r>
              <a:rPr lang="en-US" altLang="zh-CN" sz="1200" b="1" dirty="0">
                <a:solidFill>
                  <a:srgbClr val="0000FF"/>
                </a:solidFill>
                <a:latin typeface="Arial Unicode MS" pitchFamily="34" charset="-122"/>
                <a:ea typeface="Arial Unicode MS" pitchFamily="34" charset="-122"/>
                <a:cs typeface="Arial Unicode MS" pitchFamily="34" charset="-122"/>
              </a:rPr>
              <a:t>"</a:t>
            </a:r>
            <a:r>
              <a:rPr lang="en-US" altLang="zh-CN" sz="1200" dirty="0">
                <a:latin typeface="Arial Unicode MS" pitchFamily="34" charset="-122"/>
                <a:ea typeface="Arial Unicode MS" pitchFamily="34" charset="-122"/>
                <a:cs typeface="Arial Unicode MS" pitchFamily="34" charset="-122"/>
              </a:rPr>
              <a:t>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buffer="none | </a:t>
            </a:r>
            <a:r>
              <a:rPr lang="en-US" altLang="zh-CN" sz="1200" b="1" dirty="0">
                <a:latin typeface="Arial Unicode MS" pitchFamily="34" charset="-122"/>
                <a:ea typeface="Arial Unicode MS" pitchFamily="34" charset="-122"/>
                <a:cs typeface="Arial Unicode MS" pitchFamily="34" charset="-122"/>
              </a:rPr>
              <a:t>8kb</a:t>
            </a:r>
            <a:r>
              <a:rPr lang="en-US" altLang="zh-CN" sz="1200" dirty="0">
                <a:latin typeface="Arial Unicode MS" pitchFamily="34" charset="-122"/>
                <a:ea typeface="Arial Unicode MS" pitchFamily="34" charset="-122"/>
                <a:cs typeface="Arial Unicode MS" pitchFamily="34" charset="-122"/>
              </a:rPr>
              <a:t> | </a:t>
            </a:r>
            <a:r>
              <a:rPr lang="en-US" altLang="zh-CN" sz="1200" i="1" dirty="0" err="1">
                <a:latin typeface="Arial Unicode MS" pitchFamily="34" charset="-122"/>
                <a:ea typeface="Arial Unicode MS" pitchFamily="34" charset="-122"/>
                <a:cs typeface="Arial Unicode MS" pitchFamily="34" charset="-122"/>
              </a:rPr>
              <a:t>size</a:t>
            </a:r>
            <a:r>
              <a:rPr lang="en-US" altLang="zh-CN" sz="1200" dirty="0" err="1">
                <a:latin typeface="Arial Unicode MS" pitchFamily="34" charset="-122"/>
                <a:ea typeface="Arial Unicode MS" pitchFamily="34" charset="-122"/>
                <a:cs typeface="Arial Unicode MS" pitchFamily="34" charset="-122"/>
              </a:rPr>
              <a:t>kb</a:t>
            </a:r>
            <a:r>
              <a:rPr lang="en-US" altLang="zh-CN" sz="1200" dirty="0">
                <a:latin typeface="Arial Unicode MS" pitchFamily="34" charset="-122"/>
                <a:ea typeface="Arial Unicode MS" pitchFamily="34" charset="-122"/>
                <a:cs typeface="Arial Unicode MS" pitchFamily="34" charset="-122"/>
              </a:rPr>
              <a:t>"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a:t>
            </a:r>
            <a:r>
              <a:rPr lang="en-US" altLang="zh-CN" sz="1200" dirty="0" err="1">
                <a:latin typeface="Arial Unicode MS" pitchFamily="34" charset="-122"/>
                <a:ea typeface="Arial Unicode MS" pitchFamily="34" charset="-122"/>
                <a:cs typeface="Arial Unicode MS" pitchFamily="34" charset="-122"/>
              </a:rPr>
              <a:t>autoFlush</a:t>
            </a:r>
            <a:r>
              <a:rPr lang="en-US" altLang="zh-CN" sz="1200" dirty="0">
                <a:latin typeface="Arial Unicode MS" pitchFamily="34" charset="-122"/>
                <a:ea typeface="Arial Unicode MS" pitchFamily="34" charset="-122"/>
                <a:cs typeface="Arial Unicode MS" pitchFamily="34" charset="-122"/>
              </a:rPr>
              <a:t>="</a:t>
            </a:r>
            <a:r>
              <a:rPr lang="en-US" altLang="zh-CN" sz="1200" b="1" dirty="0">
                <a:latin typeface="Arial Unicode MS" pitchFamily="34" charset="-122"/>
                <a:ea typeface="Arial Unicode MS" pitchFamily="34" charset="-122"/>
                <a:cs typeface="Arial Unicode MS" pitchFamily="34" charset="-122"/>
              </a:rPr>
              <a:t>true</a:t>
            </a:r>
            <a:r>
              <a:rPr lang="en-US" altLang="zh-CN" sz="1200" dirty="0">
                <a:latin typeface="Arial Unicode MS" pitchFamily="34" charset="-122"/>
                <a:ea typeface="Arial Unicode MS" pitchFamily="34" charset="-122"/>
                <a:cs typeface="Arial Unicode MS" pitchFamily="34" charset="-122"/>
              </a:rPr>
              <a:t> | false"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a:t>
            </a:r>
            <a:r>
              <a:rPr lang="en-US" altLang="zh-CN" sz="1200" dirty="0" err="1">
                <a:latin typeface="Arial Unicode MS" pitchFamily="34" charset="-122"/>
                <a:ea typeface="Arial Unicode MS" pitchFamily="34" charset="-122"/>
                <a:cs typeface="Arial Unicode MS" pitchFamily="34" charset="-122"/>
              </a:rPr>
              <a:t>isThreadSafe</a:t>
            </a:r>
            <a:r>
              <a:rPr lang="en-US" altLang="zh-CN" sz="1200" dirty="0">
                <a:latin typeface="Arial Unicode MS" pitchFamily="34" charset="-122"/>
                <a:ea typeface="Arial Unicode MS" pitchFamily="34" charset="-122"/>
                <a:cs typeface="Arial Unicode MS" pitchFamily="34" charset="-122"/>
              </a:rPr>
              <a:t>="</a:t>
            </a:r>
            <a:r>
              <a:rPr lang="en-US" altLang="zh-CN" sz="1200" b="1" dirty="0">
                <a:latin typeface="Arial Unicode MS" pitchFamily="34" charset="-122"/>
                <a:ea typeface="Arial Unicode MS" pitchFamily="34" charset="-122"/>
                <a:cs typeface="Arial Unicode MS" pitchFamily="34" charset="-122"/>
              </a:rPr>
              <a:t>true</a:t>
            </a:r>
            <a:r>
              <a:rPr lang="en-US" altLang="zh-CN" sz="1200" dirty="0">
                <a:latin typeface="Arial Unicode MS" pitchFamily="34" charset="-122"/>
                <a:ea typeface="Arial Unicode MS" pitchFamily="34" charset="-122"/>
                <a:cs typeface="Arial Unicode MS" pitchFamily="34" charset="-122"/>
              </a:rPr>
              <a:t> | false"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info="</a:t>
            </a:r>
            <a:r>
              <a:rPr lang="en-US" altLang="zh-CN" sz="1200" i="1" dirty="0">
                <a:latin typeface="Arial Unicode MS" pitchFamily="34" charset="-122"/>
                <a:ea typeface="Arial Unicode MS" pitchFamily="34" charset="-122"/>
                <a:cs typeface="Arial Unicode MS" pitchFamily="34" charset="-122"/>
              </a:rPr>
              <a:t>text</a:t>
            </a:r>
            <a:r>
              <a:rPr lang="en-US" altLang="zh-CN" sz="1200" dirty="0">
                <a:latin typeface="Arial Unicode MS" pitchFamily="34" charset="-122"/>
                <a:ea typeface="Arial Unicode MS" pitchFamily="34" charset="-122"/>
                <a:cs typeface="Arial Unicode MS" pitchFamily="34" charset="-122"/>
              </a:rPr>
              <a:t>"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a:t>
            </a:r>
            <a:r>
              <a:rPr lang="en-US" altLang="zh-CN" sz="1200" b="1" dirty="0" err="1">
                <a:solidFill>
                  <a:srgbClr val="FF0000"/>
                </a:solidFill>
                <a:latin typeface="Arial Unicode MS" pitchFamily="34" charset="-122"/>
                <a:ea typeface="Arial Unicode MS" pitchFamily="34" charset="-122"/>
                <a:cs typeface="Arial Unicode MS" pitchFamily="34" charset="-122"/>
              </a:rPr>
              <a:t>errorPage</a:t>
            </a:r>
            <a:r>
              <a:rPr lang="en-US" altLang="zh-CN" sz="1200" b="1" dirty="0">
                <a:solidFill>
                  <a:srgbClr val="FF0000"/>
                </a:solidFill>
                <a:latin typeface="Arial Unicode MS" pitchFamily="34" charset="-122"/>
                <a:ea typeface="Arial Unicode MS" pitchFamily="34" charset="-122"/>
                <a:cs typeface="Arial Unicode MS" pitchFamily="34" charset="-122"/>
              </a:rPr>
              <a:t>="</a:t>
            </a:r>
            <a:r>
              <a:rPr lang="en-US" altLang="zh-CN" sz="1200" b="1" dirty="0" err="1">
                <a:solidFill>
                  <a:srgbClr val="FF0000"/>
                </a:solidFill>
                <a:latin typeface="Arial Unicode MS" pitchFamily="34" charset="-122"/>
                <a:ea typeface="Arial Unicode MS" pitchFamily="34" charset="-122"/>
                <a:cs typeface="Arial Unicode MS" pitchFamily="34" charset="-122"/>
              </a:rPr>
              <a:t>relative_url</a:t>
            </a:r>
            <a:r>
              <a:rPr lang="en-US" altLang="zh-CN" sz="1200" b="1" dirty="0">
                <a:solidFill>
                  <a:srgbClr val="FF0000"/>
                </a:solidFill>
                <a:latin typeface="Arial Unicode MS" pitchFamily="34" charset="-122"/>
                <a:ea typeface="Arial Unicode MS" pitchFamily="34" charset="-122"/>
                <a:cs typeface="Arial Unicode MS" pitchFamily="34" charset="-122"/>
              </a:rPr>
              <a:t>"</a:t>
            </a:r>
            <a:r>
              <a:rPr lang="en-US" altLang="zh-CN" sz="1200" dirty="0">
                <a:latin typeface="Arial Unicode MS" pitchFamily="34" charset="-122"/>
                <a:ea typeface="Arial Unicode MS" pitchFamily="34" charset="-122"/>
                <a:cs typeface="Arial Unicode MS" pitchFamily="34" charset="-122"/>
              </a:rPr>
              <a:t>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a:t>
            </a:r>
            <a:r>
              <a:rPr lang="en-US" altLang="zh-CN" sz="1200" b="1" dirty="0" err="1">
                <a:solidFill>
                  <a:srgbClr val="FF0000"/>
                </a:solidFill>
                <a:latin typeface="Arial Unicode MS" pitchFamily="34" charset="-122"/>
                <a:ea typeface="Arial Unicode MS" pitchFamily="34" charset="-122"/>
                <a:cs typeface="Arial Unicode MS" pitchFamily="34" charset="-122"/>
              </a:rPr>
              <a:t>isErrorPage</a:t>
            </a:r>
            <a:r>
              <a:rPr lang="en-US" altLang="zh-CN" sz="1200" b="1" dirty="0">
                <a:solidFill>
                  <a:srgbClr val="FF0000"/>
                </a:solidFill>
                <a:latin typeface="Arial Unicode MS" pitchFamily="34" charset="-122"/>
                <a:ea typeface="Arial Unicode MS" pitchFamily="34" charset="-122"/>
                <a:cs typeface="Arial Unicode MS" pitchFamily="34" charset="-122"/>
              </a:rPr>
              <a:t>="true | false"</a:t>
            </a:r>
            <a:r>
              <a:rPr lang="en-US" altLang="zh-CN" sz="1200" dirty="0">
                <a:latin typeface="Arial Unicode MS" pitchFamily="34" charset="-122"/>
                <a:ea typeface="Arial Unicode MS" pitchFamily="34" charset="-122"/>
                <a:cs typeface="Arial Unicode MS" pitchFamily="34" charset="-122"/>
              </a:rPr>
              <a:t>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a:t>
            </a:r>
            <a:r>
              <a:rPr lang="en-US" altLang="zh-CN" sz="1200" b="1" dirty="0" err="1">
                <a:solidFill>
                  <a:srgbClr val="FF0000"/>
                </a:solidFill>
                <a:latin typeface="Arial Unicode MS" pitchFamily="34" charset="-122"/>
                <a:ea typeface="Arial Unicode MS" pitchFamily="34" charset="-122"/>
                <a:cs typeface="Arial Unicode MS" pitchFamily="34" charset="-122"/>
              </a:rPr>
              <a:t>contentType</a:t>
            </a:r>
            <a:r>
              <a:rPr lang="en-US" altLang="zh-CN" sz="1200" b="1" dirty="0">
                <a:solidFill>
                  <a:srgbClr val="FF0000"/>
                </a:solidFill>
                <a:latin typeface="Arial Unicode MS" pitchFamily="34" charset="-122"/>
                <a:ea typeface="Arial Unicode MS" pitchFamily="34" charset="-122"/>
                <a:cs typeface="Arial Unicode MS" pitchFamily="34" charset="-122"/>
              </a:rPr>
              <a:t>="</a:t>
            </a:r>
            <a:r>
              <a:rPr lang="en-US" altLang="zh-CN" sz="1200" b="1" i="1" dirty="0" err="1">
                <a:solidFill>
                  <a:srgbClr val="FF0000"/>
                </a:solidFill>
                <a:latin typeface="Arial Unicode MS" pitchFamily="34" charset="-122"/>
                <a:ea typeface="Arial Unicode MS" pitchFamily="34" charset="-122"/>
                <a:cs typeface="Arial Unicode MS" pitchFamily="34" charset="-122"/>
              </a:rPr>
              <a:t>mimeType</a:t>
            </a:r>
            <a:r>
              <a:rPr lang="en-US" altLang="zh-CN" sz="1200" b="1" dirty="0">
                <a:solidFill>
                  <a:srgbClr val="FF0000"/>
                </a:solidFill>
                <a:latin typeface="Arial Unicode MS" pitchFamily="34" charset="-122"/>
                <a:ea typeface="Arial Unicode MS" pitchFamily="34" charset="-122"/>
                <a:cs typeface="Arial Unicode MS" pitchFamily="34" charset="-122"/>
              </a:rPr>
              <a:t> [ ;</a:t>
            </a:r>
            <a:r>
              <a:rPr lang="en-US" altLang="zh-CN" sz="1200" b="1" dirty="0" err="1">
                <a:solidFill>
                  <a:srgbClr val="FF0000"/>
                </a:solidFill>
                <a:latin typeface="Arial Unicode MS" pitchFamily="34" charset="-122"/>
                <a:ea typeface="Arial Unicode MS" pitchFamily="34" charset="-122"/>
                <a:cs typeface="Arial Unicode MS" pitchFamily="34" charset="-122"/>
              </a:rPr>
              <a:t>charset</a:t>
            </a:r>
            <a:r>
              <a:rPr lang="en-US" altLang="zh-CN" sz="1200" b="1" dirty="0">
                <a:solidFill>
                  <a:srgbClr val="FF0000"/>
                </a:solidFill>
                <a:latin typeface="Arial Unicode MS" pitchFamily="34" charset="-122"/>
                <a:ea typeface="Arial Unicode MS" pitchFamily="34" charset="-122"/>
                <a:cs typeface="Arial Unicode MS" pitchFamily="34" charset="-122"/>
              </a:rPr>
              <a:t>=</a:t>
            </a:r>
            <a:r>
              <a:rPr lang="en-US" altLang="zh-CN" sz="1200" b="1" i="1" dirty="0" err="1">
                <a:solidFill>
                  <a:srgbClr val="FF0000"/>
                </a:solidFill>
                <a:latin typeface="Arial Unicode MS" pitchFamily="34" charset="-122"/>
                <a:ea typeface="Arial Unicode MS" pitchFamily="34" charset="-122"/>
                <a:cs typeface="Arial Unicode MS" pitchFamily="34" charset="-122"/>
              </a:rPr>
              <a:t>characterSet</a:t>
            </a:r>
            <a:r>
              <a:rPr lang="en-US" altLang="zh-CN" sz="1200" b="1" dirty="0">
                <a:solidFill>
                  <a:srgbClr val="FF0000"/>
                </a:solidFill>
                <a:latin typeface="Arial Unicode MS" pitchFamily="34" charset="-122"/>
                <a:ea typeface="Arial Unicode MS" pitchFamily="34" charset="-122"/>
                <a:cs typeface="Arial Unicode MS" pitchFamily="34" charset="-122"/>
              </a:rPr>
              <a:t> ]"</a:t>
            </a:r>
            <a:r>
              <a:rPr lang="en-US" altLang="zh-CN" sz="1200" dirty="0">
                <a:latin typeface="Arial Unicode MS" pitchFamily="34" charset="-122"/>
                <a:ea typeface="Arial Unicode MS" pitchFamily="34" charset="-122"/>
                <a:cs typeface="Arial Unicode MS" pitchFamily="34" charset="-122"/>
              </a:rPr>
              <a:t> | "</a:t>
            </a:r>
            <a:r>
              <a:rPr lang="en-US" altLang="zh-CN" sz="1200" b="1" dirty="0">
                <a:latin typeface="Arial Unicode MS" pitchFamily="34" charset="-122"/>
                <a:ea typeface="Arial Unicode MS" pitchFamily="34" charset="-122"/>
                <a:cs typeface="Arial Unicode MS" pitchFamily="34" charset="-122"/>
              </a:rPr>
              <a:t>text/html ; </a:t>
            </a:r>
            <a:r>
              <a:rPr lang="en-US" altLang="zh-CN" sz="1200" b="1" dirty="0" err="1">
                <a:latin typeface="Arial Unicode MS" pitchFamily="34" charset="-122"/>
                <a:ea typeface="Arial Unicode MS" pitchFamily="34" charset="-122"/>
                <a:cs typeface="Arial Unicode MS" pitchFamily="34" charset="-122"/>
              </a:rPr>
              <a:t>charset</a:t>
            </a:r>
            <a:r>
              <a:rPr lang="en-US" altLang="zh-CN" sz="1200" b="1" dirty="0">
                <a:latin typeface="Arial Unicode MS" pitchFamily="34" charset="-122"/>
                <a:ea typeface="Arial Unicode MS" pitchFamily="34" charset="-122"/>
                <a:cs typeface="Arial Unicode MS" pitchFamily="34" charset="-122"/>
              </a:rPr>
              <a:t>=ISO-8859-1</a:t>
            </a:r>
            <a:r>
              <a:rPr lang="en-US" altLang="zh-CN" sz="1200" dirty="0">
                <a:latin typeface="Arial Unicode MS" pitchFamily="34" charset="-122"/>
                <a:ea typeface="Arial Unicode MS" pitchFamily="34" charset="-122"/>
                <a:cs typeface="Arial Unicode MS" pitchFamily="34" charset="-122"/>
              </a:rPr>
              <a:t>"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a:t>
            </a:r>
            <a:r>
              <a:rPr lang="en-US" altLang="zh-CN" sz="1200" b="1" dirty="0" err="1">
                <a:solidFill>
                  <a:srgbClr val="FF0000"/>
                </a:solidFill>
                <a:latin typeface="Arial Unicode MS" pitchFamily="34" charset="-122"/>
                <a:ea typeface="Arial Unicode MS" pitchFamily="34" charset="-122"/>
                <a:cs typeface="Arial Unicode MS" pitchFamily="34" charset="-122"/>
              </a:rPr>
              <a:t>pageEncoding</a:t>
            </a:r>
            <a:r>
              <a:rPr lang="en-US" altLang="zh-CN" sz="1200" b="1" dirty="0">
                <a:solidFill>
                  <a:srgbClr val="FF0000"/>
                </a:solidFill>
                <a:latin typeface="Arial Unicode MS" pitchFamily="34" charset="-122"/>
                <a:ea typeface="Arial Unicode MS" pitchFamily="34" charset="-122"/>
                <a:cs typeface="Arial Unicode MS" pitchFamily="34" charset="-122"/>
              </a:rPr>
              <a:t>="</a:t>
            </a:r>
            <a:r>
              <a:rPr lang="en-US" altLang="zh-CN" sz="1200" b="1" i="1" dirty="0" err="1">
                <a:solidFill>
                  <a:srgbClr val="FF0000"/>
                </a:solidFill>
                <a:latin typeface="Arial Unicode MS" pitchFamily="34" charset="-122"/>
                <a:ea typeface="Arial Unicode MS" pitchFamily="34" charset="-122"/>
                <a:cs typeface="Arial Unicode MS" pitchFamily="34" charset="-122"/>
              </a:rPr>
              <a:t>characterSet</a:t>
            </a:r>
            <a:r>
              <a:rPr lang="en-US" altLang="zh-CN" sz="1200" b="1" dirty="0">
                <a:solidFill>
                  <a:srgbClr val="FF0000"/>
                </a:solidFill>
                <a:latin typeface="Arial Unicode MS" pitchFamily="34" charset="-122"/>
                <a:ea typeface="Arial Unicode MS" pitchFamily="34" charset="-122"/>
                <a:cs typeface="Arial Unicode MS" pitchFamily="34" charset="-122"/>
              </a:rPr>
              <a:t> | ISO-8859-1"</a:t>
            </a:r>
            <a:r>
              <a:rPr lang="en-US" altLang="zh-CN" sz="1200" dirty="0">
                <a:latin typeface="Arial Unicode MS" pitchFamily="34" charset="-122"/>
                <a:ea typeface="Arial Unicode MS" pitchFamily="34" charset="-122"/>
                <a:cs typeface="Arial Unicode MS" pitchFamily="34" charset="-122"/>
              </a:rPr>
              <a:t> ]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	[ </a:t>
            </a:r>
            <a:r>
              <a:rPr lang="en-US" altLang="zh-CN" sz="1200" b="1" dirty="0" err="1">
                <a:solidFill>
                  <a:srgbClr val="FF0000"/>
                </a:solidFill>
                <a:latin typeface="Arial Unicode MS" pitchFamily="34" charset="-122"/>
                <a:ea typeface="Arial Unicode MS" pitchFamily="34" charset="-122"/>
                <a:cs typeface="Arial Unicode MS" pitchFamily="34" charset="-122"/>
              </a:rPr>
              <a:t>isELIgnored</a:t>
            </a:r>
            <a:r>
              <a:rPr lang="en-US" altLang="zh-CN" sz="1200" b="1" dirty="0">
                <a:solidFill>
                  <a:srgbClr val="FF0000"/>
                </a:solidFill>
                <a:latin typeface="Arial Unicode MS" pitchFamily="34" charset="-122"/>
                <a:ea typeface="Arial Unicode MS" pitchFamily="34" charset="-122"/>
                <a:cs typeface="Arial Unicode MS" pitchFamily="34" charset="-122"/>
              </a:rPr>
              <a:t>="true | false"</a:t>
            </a:r>
            <a:r>
              <a:rPr lang="en-US" altLang="zh-CN" sz="1200" dirty="0">
                <a:solidFill>
                  <a:srgbClr val="FF0000"/>
                </a:solidFill>
                <a:latin typeface="Arial Unicode MS" pitchFamily="34" charset="-122"/>
                <a:ea typeface="Arial Unicode MS" pitchFamily="34" charset="-122"/>
                <a:cs typeface="Arial Unicode MS" pitchFamily="34" charset="-122"/>
              </a:rPr>
              <a:t> </a:t>
            </a:r>
            <a:r>
              <a:rPr lang="en-US" altLang="zh-CN" sz="1200" dirty="0">
                <a:latin typeface="Arial Unicode MS" pitchFamily="34" charset="-122"/>
                <a:ea typeface="Arial Unicode MS" pitchFamily="34" charset="-122"/>
                <a:cs typeface="Arial Unicode MS" pitchFamily="34" charset="-122"/>
              </a:rPr>
              <a:t>] </a:t>
            </a:r>
          </a:p>
          <a:p>
            <a:pPr marL="723900" lvl="1" indent="-188913">
              <a:spcBef>
                <a:spcPct val="15000"/>
              </a:spcBef>
              <a:spcAft>
                <a:spcPct val="15000"/>
              </a:spcAft>
              <a:buFontTx/>
              <a:buNone/>
            </a:pPr>
            <a:r>
              <a:rPr lang="en-US" altLang="zh-CN" sz="1200" dirty="0">
                <a:latin typeface="Arial Unicode MS" pitchFamily="34" charset="-122"/>
                <a:ea typeface="Arial Unicode MS" pitchFamily="34" charset="-122"/>
                <a:cs typeface="Arial Unicode MS" pitchFamily="34" charset="-122"/>
              </a:rPr>
              <a:t>%&gt;</a:t>
            </a:r>
          </a:p>
          <a:p>
            <a:pPr marL="355600" indent="-355600">
              <a:spcAft>
                <a:spcPct val="20000"/>
              </a:spcAft>
            </a:pPr>
            <a:endParaRPr lang="en-US" altLang="zh-CN" sz="1200" dirty="0">
              <a:latin typeface="Arial Unicode MS" pitchFamily="34" charset="-122"/>
              <a:ea typeface="Arial Unicode MS" pitchFamily="34" charset="-122"/>
              <a:cs typeface="Arial Unicode MS" pitchFamily="34" charset="-122"/>
            </a:endParaRPr>
          </a:p>
        </p:txBody>
      </p:sp>
      <p:sp>
        <p:nvSpPr>
          <p:cNvPr id="832518" name="Rectangle 6"/>
          <p:cNvSpPr>
            <a:spLocks noChangeArrowheads="1"/>
          </p:cNvSpPr>
          <p:nvPr/>
        </p:nvSpPr>
        <p:spPr bwMode="auto">
          <a:xfrm>
            <a:off x="4427983" y="2967146"/>
            <a:ext cx="4320481" cy="1974023"/>
          </a:xfrm>
          <a:prstGeom prst="rect">
            <a:avLst/>
          </a:prstGeom>
          <a:noFill/>
          <a:ln w="9525">
            <a:noFill/>
            <a:miter lim="800000"/>
            <a:headEnd/>
            <a:tailEnd/>
          </a:ln>
          <a:effectLst/>
        </p:spPr>
        <p:txBody>
          <a:bodyPr/>
          <a:lstStyle/>
          <a:p>
            <a:pPr marL="177800" indent="-177800">
              <a:lnSpc>
                <a:spcPct val="100000"/>
              </a:lnSpc>
              <a:tabLst>
                <a:tab pos="355600" algn="l"/>
              </a:tabLst>
            </a:pPr>
            <a:r>
              <a:rPr lang="en-US" altLang="zh-CN" sz="1200" dirty="0" err="1">
                <a:solidFill>
                  <a:schemeClr val="folHlink"/>
                </a:solidFill>
                <a:latin typeface="宋体" charset="-122"/>
              </a:rPr>
              <a:t>errorPage</a:t>
            </a:r>
            <a:r>
              <a:rPr lang="zh-CN" altLang="en-US" sz="1200" dirty="0">
                <a:solidFill>
                  <a:schemeClr val="folHlink"/>
                </a:solidFill>
                <a:latin typeface="宋体" charset="-122"/>
              </a:rPr>
              <a:t>属性的设置值</a:t>
            </a:r>
            <a:r>
              <a:rPr lang="zh-CN" altLang="en-US" sz="1200" b="1" dirty="0">
                <a:solidFill>
                  <a:srgbClr val="FF0000"/>
                </a:solidFill>
                <a:latin typeface="宋体" charset="-122"/>
              </a:rPr>
              <a:t>必须使用相对路径</a:t>
            </a:r>
            <a:r>
              <a:rPr lang="zh-CN" altLang="en-US" sz="1200" dirty="0">
                <a:solidFill>
                  <a:schemeClr val="folHlink"/>
                </a:solidFill>
                <a:latin typeface="宋体" charset="-122"/>
              </a:rPr>
              <a:t>，如果以“</a:t>
            </a:r>
            <a:r>
              <a:rPr lang="en-US" altLang="zh-CN" sz="1200" dirty="0">
                <a:solidFill>
                  <a:schemeClr val="folHlink"/>
                </a:solidFill>
                <a:latin typeface="宋体" charset="-122"/>
              </a:rPr>
              <a:t>/”</a:t>
            </a:r>
            <a:r>
              <a:rPr lang="zh-CN" altLang="en-US" sz="1200" dirty="0">
                <a:solidFill>
                  <a:schemeClr val="folHlink"/>
                </a:solidFill>
                <a:latin typeface="宋体" charset="-122"/>
              </a:rPr>
              <a:t>开头，表示相对于当前</a:t>
            </a:r>
            <a:r>
              <a:rPr lang="en-US" altLang="zh-CN" sz="1200" dirty="0">
                <a:solidFill>
                  <a:schemeClr val="folHlink"/>
                </a:solidFill>
                <a:latin typeface="宋体" charset="-122"/>
              </a:rPr>
              <a:t>WEB</a:t>
            </a:r>
            <a:r>
              <a:rPr lang="zh-CN" altLang="en-US" sz="1200" dirty="0">
                <a:solidFill>
                  <a:schemeClr val="folHlink"/>
                </a:solidFill>
                <a:latin typeface="宋体" charset="-122"/>
              </a:rPr>
              <a:t>应用程序的根目录（注意不是站点根目录），否则，表示相对于当前页面。</a:t>
            </a:r>
          </a:p>
          <a:p>
            <a:pPr marL="177800" indent="-177800">
              <a:lnSpc>
                <a:spcPct val="100000"/>
              </a:lnSpc>
              <a:tabLst>
                <a:tab pos="355600" algn="l"/>
              </a:tabLst>
            </a:pPr>
            <a:r>
              <a:rPr lang="zh-CN" altLang="en-US" sz="1200" dirty="0">
                <a:solidFill>
                  <a:schemeClr val="folHlink"/>
                </a:solidFill>
                <a:latin typeface="宋体" charset="-122"/>
              </a:rPr>
              <a:t>可以在</a:t>
            </a:r>
            <a:r>
              <a:rPr lang="en-US" altLang="zh-CN" sz="1200" dirty="0">
                <a:solidFill>
                  <a:schemeClr val="folHlink"/>
                </a:solidFill>
                <a:latin typeface="宋体" charset="-122"/>
              </a:rPr>
              <a:t>web.xml</a:t>
            </a:r>
            <a:r>
              <a:rPr lang="zh-CN" altLang="en-US" sz="1200" dirty="0">
                <a:solidFill>
                  <a:schemeClr val="folHlink"/>
                </a:solidFill>
                <a:latin typeface="宋体" charset="-122"/>
              </a:rPr>
              <a:t>文件中使用</a:t>
            </a:r>
            <a:r>
              <a:rPr lang="en-US" altLang="zh-CN" sz="1200" dirty="0">
                <a:solidFill>
                  <a:schemeClr val="folHlink"/>
                </a:solidFill>
                <a:latin typeface="宋体" charset="-122"/>
              </a:rPr>
              <a:t>&lt;error-page&gt;</a:t>
            </a:r>
            <a:r>
              <a:rPr lang="zh-CN" altLang="en-US" sz="1200" dirty="0">
                <a:solidFill>
                  <a:schemeClr val="folHlink"/>
                </a:solidFill>
                <a:latin typeface="宋体" charset="-122"/>
              </a:rPr>
              <a:t>元素为整个</a:t>
            </a:r>
            <a:r>
              <a:rPr lang="en-US" altLang="zh-CN" sz="1200" dirty="0">
                <a:solidFill>
                  <a:schemeClr val="folHlink"/>
                </a:solidFill>
                <a:latin typeface="宋体" charset="-122"/>
              </a:rPr>
              <a:t>WEB</a:t>
            </a:r>
            <a:r>
              <a:rPr lang="zh-CN" altLang="en-US" sz="1200" dirty="0">
                <a:solidFill>
                  <a:schemeClr val="folHlink"/>
                </a:solidFill>
                <a:latin typeface="宋体" charset="-122"/>
              </a:rPr>
              <a:t>应用程序设置错误处理页面，其中的</a:t>
            </a:r>
            <a:r>
              <a:rPr lang="en-US" altLang="zh-CN" sz="1200" dirty="0">
                <a:solidFill>
                  <a:schemeClr val="folHlink"/>
                </a:solidFill>
                <a:latin typeface="宋体" charset="-122"/>
              </a:rPr>
              <a:t>&lt;exception-type&gt;</a:t>
            </a:r>
            <a:r>
              <a:rPr lang="zh-CN" altLang="en-US" sz="1200" dirty="0">
                <a:solidFill>
                  <a:schemeClr val="folHlink"/>
                </a:solidFill>
                <a:latin typeface="宋体" charset="-122"/>
              </a:rPr>
              <a:t>子元素指定异常类的完全限定名，</a:t>
            </a:r>
            <a:r>
              <a:rPr lang="en-US" altLang="zh-CN" sz="1200" dirty="0">
                <a:solidFill>
                  <a:schemeClr val="folHlink"/>
                </a:solidFill>
                <a:latin typeface="宋体" charset="-122"/>
              </a:rPr>
              <a:t>&lt;location&gt;</a:t>
            </a:r>
            <a:r>
              <a:rPr lang="zh-CN" altLang="en-US" sz="1200" dirty="0">
                <a:solidFill>
                  <a:schemeClr val="folHlink"/>
                </a:solidFill>
                <a:latin typeface="宋体" charset="-122"/>
              </a:rPr>
              <a:t>元素指定以“</a:t>
            </a:r>
            <a:r>
              <a:rPr lang="en-US" altLang="zh-CN" sz="1200" dirty="0">
                <a:solidFill>
                  <a:schemeClr val="folHlink"/>
                </a:solidFill>
                <a:latin typeface="宋体" charset="-122"/>
              </a:rPr>
              <a:t>/”</a:t>
            </a:r>
            <a:r>
              <a:rPr lang="zh-CN" altLang="en-US" sz="1200" dirty="0">
                <a:solidFill>
                  <a:schemeClr val="folHlink"/>
                </a:solidFill>
                <a:latin typeface="宋体" charset="-122"/>
              </a:rPr>
              <a:t>开头的错误处理页面的路径。 </a:t>
            </a:r>
          </a:p>
          <a:p>
            <a:pPr marL="177800" indent="-177800">
              <a:lnSpc>
                <a:spcPct val="100000"/>
              </a:lnSpc>
              <a:tabLst>
                <a:tab pos="355600" algn="l"/>
              </a:tabLst>
            </a:pPr>
            <a:r>
              <a:rPr lang="zh-CN" altLang="en-US" sz="1200" dirty="0">
                <a:solidFill>
                  <a:schemeClr val="folHlink"/>
                </a:solidFill>
                <a:latin typeface="宋体" charset="-122"/>
              </a:rPr>
              <a:t>如果设置了某个</a:t>
            </a:r>
            <a:r>
              <a:rPr lang="en-US" altLang="zh-CN" sz="1200" dirty="0">
                <a:solidFill>
                  <a:schemeClr val="folHlink"/>
                </a:solidFill>
                <a:latin typeface="宋体" charset="-122"/>
              </a:rPr>
              <a:t>JSP</a:t>
            </a:r>
            <a:r>
              <a:rPr lang="zh-CN" altLang="en-US" sz="1200" dirty="0">
                <a:solidFill>
                  <a:schemeClr val="folHlink"/>
                </a:solidFill>
                <a:latin typeface="宋体" charset="-122"/>
              </a:rPr>
              <a:t>页面的</a:t>
            </a:r>
            <a:r>
              <a:rPr lang="en-US" altLang="zh-CN" sz="1200" dirty="0" err="1">
                <a:solidFill>
                  <a:schemeClr val="folHlink"/>
                </a:solidFill>
                <a:latin typeface="宋体" charset="-122"/>
              </a:rPr>
              <a:t>errorPage</a:t>
            </a:r>
            <a:r>
              <a:rPr lang="zh-CN" altLang="en-US" sz="1200" dirty="0">
                <a:solidFill>
                  <a:schemeClr val="folHlink"/>
                </a:solidFill>
                <a:latin typeface="宋体" charset="-122"/>
              </a:rPr>
              <a:t>属性，那么在</a:t>
            </a:r>
            <a:r>
              <a:rPr lang="en-US" altLang="zh-CN" sz="1200" dirty="0">
                <a:solidFill>
                  <a:schemeClr val="folHlink"/>
                </a:solidFill>
                <a:latin typeface="宋体" charset="-122"/>
              </a:rPr>
              <a:t>web.xml</a:t>
            </a:r>
            <a:r>
              <a:rPr lang="zh-CN" altLang="en-US" sz="1200" dirty="0">
                <a:solidFill>
                  <a:schemeClr val="folHlink"/>
                </a:solidFill>
                <a:latin typeface="宋体" charset="-122"/>
              </a:rPr>
              <a:t>文件中设置的错误处理将不对该页面起作用。</a:t>
            </a:r>
          </a:p>
        </p:txBody>
      </p:sp>
      <p:sp>
        <p:nvSpPr>
          <p:cNvPr id="832519" name="Rectangle 7"/>
          <p:cNvSpPr>
            <a:spLocks noChangeArrowheads="1"/>
          </p:cNvSpPr>
          <p:nvPr/>
        </p:nvSpPr>
        <p:spPr bwMode="auto">
          <a:xfrm>
            <a:off x="3563888" y="5949309"/>
            <a:ext cx="5184576" cy="720052"/>
          </a:xfrm>
          <a:prstGeom prst="rect">
            <a:avLst/>
          </a:prstGeom>
          <a:noFill/>
          <a:ln w="9525">
            <a:noFill/>
            <a:miter lim="800000"/>
            <a:headEnd/>
            <a:tailEnd/>
          </a:ln>
          <a:effectLst/>
        </p:spPr>
        <p:txBody>
          <a:bodyPr/>
          <a:lstStyle/>
          <a:p>
            <a:pPr marL="177800" indent="-177800" algn="l">
              <a:lnSpc>
                <a:spcPct val="100000"/>
              </a:lnSpc>
              <a:tabLst>
                <a:tab pos="355600" algn="l"/>
              </a:tabLst>
            </a:pPr>
            <a:r>
              <a:rPr lang="en-US" altLang="zh-CN" sz="1200" dirty="0">
                <a:solidFill>
                  <a:schemeClr val="folHlink"/>
                </a:solidFill>
                <a:latin typeface="宋体" charset="-122"/>
              </a:rPr>
              <a:t>JSP</a:t>
            </a:r>
            <a:r>
              <a:rPr lang="zh-CN" altLang="en-US" sz="1200" dirty="0">
                <a:solidFill>
                  <a:schemeClr val="folHlink"/>
                </a:solidFill>
                <a:latin typeface="宋体" charset="-122"/>
              </a:rPr>
              <a:t>引擎会根据</a:t>
            </a:r>
            <a:r>
              <a:rPr lang="en-US" altLang="zh-CN" sz="1200" dirty="0">
                <a:solidFill>
                  <a:schemeClr val="folHlink"/>
                </a:solidFill>
                <a:latin typeface="宋体" charset="-122"/>
              </a:rPr>
              <a:t>page</a:t>
            </a:r>
            <a:r>
              <a:rPr lang="zh-CN" altLang="en-US" sz="1200" dirty="0">
                <a:solidFill>
                  <a:schemeClr val="folHlink"/>
                </a:solidFill>
                <a:latin typeface="宋体" charset="-122"/>
              </a:rPr>
              <a:t>指令的</a:t>
            </a:r>
            <a:r>
              <a:rPr lang="en-US" altLang="zh-CN" sz="1200" dirty="0" err="1">
                <a:solidFill>
                  <a:schemeClr val="folHlink"/>
                </a:solidFill>
                <a:latin typeface="宋体" charset="-122"/>
              </a:rPr>
              <a:t>contentType</a:t>
            </a:r>
            <a:r>
              <a:rPr lang="zh-CN" altLang="en-US" sz="1200" dirty="0">
                <a:solidFill>
                  <a:schemeClr val="folHlink"/>
                </a:solidFill>
                <a:latin typeface="宋体" charset="-122"/>
              </a:rPr>
              <a:t>属性生成相应的调用</a:t>
            </a:r>
            <a:r>
              <a:rPr lang="en-US" altLang="zh-CN" sz="1200" dirty="0" err="1">
                <a:solidFill>
                  <a:schemeClr val="folHlink"/>
                </a:solidFill>
                <a:latin typeface="宋体" charset="-122"/>
              </a:rPr>
              <a:t>ServletResponse.setContentType</a:t>
            </a:r>
            <a:r>
              <a:rPr lang="zh-CN" altLang="en-US" sz="1200" dirty="0">
                <a:solidFill>
                  <a:schemeClr val="folHlink"/>
                </a:solidFill>
                <a:latin typeface="宋体" charset="-122"/>
              </a:rPr>
              <a:t>方法的语句。</a:t>
            </a:r>
          </a:p>
          <a:p>
            <a:pPr marL="177800" indent="-177800" algn="l">
              <a:lnSpc>
                <a:spcPct val="100000"/>
              </a:lnSpc>
              <a:tabLst>
                <a:tab pos="355600" algn="l"/>
              </a:tabLst>
            </a:pPr>
            <a:r>
              <a:rPr lang="en-US" altLang="zh-CN" sz="1200" dirty="0">
                <a:solidFill>
                  <a:schemeClr val="folHlink"/>
                </a:solidFill>
                <a:latin typeface="宋体" charset="-122"/>
              </a:rPr>
              <a:t>page</a:t>
            </a:r>
            <a:r>
              <a:rPr lang="zh-CN" altLang="en-US" sz="1200" dirty="0">
                <a:solidFill>
                  <a:schemeClr val="folHlink"/>
                </a:solidFill>
                <a:latin typeface="宋体" charset="-122"/>
              </a:rPr>
              <a:t>指令的</a:t>
            </a:r>
            <a:r>
              <a:rPr lang="en-US" altLang="zh-CN" sz="1200" dirty="0" err="1">
                <a:solidFill>
                  <a:schemeClr val="folHlink"/>
                </a:solidFill>
                <a:latin typeface="宋体" charset="-122"/>
              </a:rPr>
              <a:t>contentType</a:t>
            </a:r>
            <a:r>
              <a:rPr lang="zh-CN" altLang="en-US" sz="1200" dirty="0">
                <a:solidFill>
                  <a:schemeClr val="folHlink"/>
                </a:solidFill>
                <a:latin typeface="宋体" charset="-122"/>
              </a:rPr>
              <a:t>属性还具有说明</a:t>
            </a:r>
            <a:r>
              <a:rPr lang="en-US" altLang="zh-CN" sz="1200" dirty="0">
                <a:solidFill>
                  <a:schemeClr val="folHlink"/>
                </a:solidFill>
                <a:latin typeface="宋体" charset="-122"/>
              </a:rPr>
              <a:t>JSP</a:t>
            </a:r>
            <a:r>
              <a:rPr lang="zh-CN" altLang="en-US" sz="1200" dirty="0">
                <a:solidFill>
                  <a:schemeClr val="folHlink"/>
                </a:solidFill>
                <a:latin typeface="宋体" charset="-122"/>
              </a:rPr>
              <a:t>源文件的字符编码的作用。</a:t>
            </a:r>
          </a:p>
        </p:txBody>
      </p:sp>
    </p:spTree>
    <p:extLst>
      <p:ext uri="{BB962C8B-B14F-4D97-AF65-F5344CB8AC3E}">
        <p14:creationId xmlns:p14="http://schemas.microsoft.com/office/powerpoint/2010/main" val="105398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2515">
                                            <p:txEl>
                                              <p:pRg st="0" end="0"/>
                                            </p:txEl>
                                          </p:spTgt>
                                        </p:tgtEl>
                                        <p:attrNameLst>
                                          <p:attrName>style.visibility</p:attrName>
                                        </p:attrNameLst>
                                      </p:cBhvr>
                                      <p:to>
                                        <p:strVal val="visible"/>
                                      </p:to>
                                    </p:set>
                                    <p:anim calcmode="lin" valueType="num">
                                      <p:cBhvr additive="base">
                                        <p:cTn id="7" dur="500" fill="hold"/>
                                        <p:tgtEl>
                                          <p:spTgt spid="8325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2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32515">
                                            <p:txEl>
                                              <p:pRg st="1" end="1"/>
                                            </p:txEl>
                                          </p:spTgt>
                                        </p:tgtEl>
                                        <p:attrNameLst>
                                          <p:attrName>style.visibility</p:attrName>
                                        </p:attrNameLst>
                                      </p:cBhvr>
                                      <p:to>
                                        <p:strVal val="visible"/>
                                      </p:to>
                                    </p:set>
                                    <p:anim calcmode="lin" valueType="num">
                                      <p:cBhvr additive="base">
                                        <p:cTn id="13" dur="500" fill="hold"/>
                                        <p:tgtEl>
                                          <p:spTgt spid="8325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2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25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251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251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251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251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251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3251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3251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32515">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32515">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832518">
                                            <p:txEl>
                                              <p:pRg st="0" end="0"/>
                                            </p:txEl>
                                          </p:spTgt>
                                        </p:tgtEl>
                                        <p:attrNameLst>
                                          <p:attrName>style.visibility</p:attrName>
                                        </p:attrNameLst>
                                      </p:cBhvr>
                                      <p:to>
                                        <p:strVal val="visible"/>
                                      </p:to>
                                    </p:set>
                                    <p:anim calcmode="lin" valueType="num">
                                      <p:cBhvr additive="base">
                                        <p:cTn id="57" dur="500" fill="hold"/>
                                        <p:tgtEl>
                                          <p:spTgt spid="832518">
                                            <p:txEl>
                                              <p:pRg st="0" end="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325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832518">
                                            <p:txEl>
                                              <p:pRg st="1" end="1"/>
                                            </p:txEl>
                                          </p:spTgt>
                                        </p:tgtEl>
                                        <p:attrNameLst>
                                          <p:attrName>style.visibility</p:attrName>
                                        </p:attrNameLst>
                                      </p:cBhvr>
                                      <p:to>
                                        <p:strVal val="visible"/>
                                      </p:to>
                                    </p:set>
                                    <p:anim calcmode="lin" valueType="num">
                                      <p:cBhvr additive="base">
                                        <p:cTn id="63" dur="500" fill="hold"/>
                                        <p:tgtEl>
                                          <p:spTgt spid="832518">
                                            <p:txEl>
                                              <p:pRg st="1" end="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8325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832518">
                                            <p:txEl>
                                              <p:pRg st="2" end="2"/>
                                            </p:txEl>
                                          </p:spTgt>
                                        </p:tgtEl>
                                        <p:attrNameLst>
                                          <p:attrName>style.visibility</p:attrName>
                                        </p:attrNameLst>
                                      </p:cBhvr>
                                      <p:to>
                                        <p:strVal val="visible"/>
                                      </p:to>
                                    </p:set>
                                    <p:anim calcmode="lin" valueType="num">
                                      <p:cBhvr additive="base">
                                        <p:cTn id="69" dur="500" fill="hold"/>
                                        <p:tgtEl>
                                          <p:spTgt spid="832518">
                                            <p:txEl>
                                              <p:pRg st="2" end="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8325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832518">
                                            <p:txEl>
                                              <p:pRg st="0" end="0"/>
                                            </p:txEl>
                                          </p:spTgt>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832518">
                                            <p:txEl>
                                              <p:pRg st="1" end="1"/>
                                            </p:txEl>
                                          </p:spTgt>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832518">
                                            <p:txEl>
                                              <p:pRg st="2" end="2"/>
                                            </p:txEl>
                                          </p:spTgt>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832515">
                                            <p:txEl>
                                              <p:pRg st="12" end="1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32515">
                                            <p:txEl>
                                              <p:pRg st="13" end="1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nodeType="clickEffect">
                                  <p:stCondLst>
                                    <p:cond delay="0"/>
                                  </p:stCondLst>
                                  <p:childTnLst>
                                    <p:set>
                                      <p:cBhvr>
                                        <p:cTn id="88" dur="1" fill="hold">
                                          <p:stCondLst>
                                            <p:cond delay="0"/>
                                          </p:stCondLst>
                                        </p:cTn>
                                        <p:tgtEl>
                                          <p:spTgt spid="832519">
                                            <p:txEl>
                                              <p:pRg st="0" end="0"/>
                                            </p:txEl>
                                          </p:spTgt>
                                        </p:tgtEl>
                                        <p:attrNameLst>
                                          <p:attrName>style.visibility</p:attrName>
                                        </p:attrNameLst>
                                      </p:cBhvr>
                                      <p:to>
                                        <p:strVal val="visible"/>
                                      </p:to>
                                    </p:set>
                                    <p:anim calcmode="lin" valueType="num">
                                      <p:cBhvr additive="base">
                                        <p:cTn id="89" dur="500" fill="hold"/>
                                        <p:tgtEl>
                                          <p:spTgt spid="832519">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8325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nodeType="clickEffect">
                                  <p:stCondLst>
                                    <p:cond delay="0"/>
                                  </p:stCondLst>
                                  <p:childTnLst>
                                    <p:set>
                                      <p:cBhvr>
                                        <p:cTn id="94" dur="1" fill="hold">
                                          <p:stCondLst>
                                            <p:cond delay="0"/>
                                          </p:stCondLst>
                                        </p:cTn>
                                        <p:tgtEl>
                                          <p:spTgt spid="832519">
                                            <p:txEl>
                                              <p:pRg st="1" end="1"/>
                                            </p:txEl>
                                          </p:spTgt>
                                        </p:tgtEl>
                                        <p:attrNameLst>
                                          <p:attrName>style.visibility</p:attrName>
                                        </p:attrNameLst>
                                      </p:cBhvr>
                                      <p:to>
                                        <p:strVal val="visible"/>
                                      </p:to>
                                    </p:set>
                                    <p:anim calcmode="lin" valueType="num">
                                      <p:cBhvr additive="base">
                                        <p:cTn id="95" dur="500" fill="hold"/>
                                        <p:tgtEl>
                                          <p:spTgt spid="832519">
                                            <p:txEl>
                                              <p:pRg st="1" end="1"/>
                                            </p:tx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8325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832519">
                                            <p:txEl>
                                              <p:pRg st="0" end="0"/>
                                            </p:txEl>
                                          </p:spTgt>
                                        </p:tgtEl>
                                        <p:attrNameLst>
                                          <p:attrName>style.visibility</p:attrName>
                                        </p:attrNameLst>
                                      </p:cBhvr>
                                      <p:to>
                                        <p:strVal val="hidden"/>
                                      </p:to>
                                    </p:set>
                                  </p:childTnLst>
                                </p:cTn>
                              </p:par>
                              <p:par>
                                <p:cTn id="101" presetID="1" presetClass="exit" presetSubtype="0" fill="hold" grpId="0" nodeType="withEffect">
                                  <p:stCondLst>
                                    <p:cond delay="0"/>
                                  </p:stCondLst>
                                  <p:childTnLst>
                                    <p:set>
                                      <p:cBhvr>
                                        <p:cTn id="102" dur="1" fill="hold">
                                          <p:stCondLst>
                                            <p:cond delay="0"/>
                                          </p:stCondLst>
                                        </p:cTn>
                                        <p:tgtEl>
                                          <p:spTgt spid="832519">
                                            <p:txEl>
                                              <p:pRg st="1" end="1"/>
                                            </p:txEl>
                                          </p:spTgt>
                                        </p:tgtEl>
                                        <p:attrNameLst>
                                          <p:attrName>style.visibility</p:attrName>
                                        </p:attrNameLst>
                                      </p:cBhvr>
                                      <p:to>
                                        <p:strVal val="hidden"/>
                                      </p:to>
                                    </p:set>
                                  </p:childTnLst>
                                </p:cTn>
                              </p:par>
                              <p:par>
                                <p:cTn id="103" presetID="1" presetClass="entr" presetSubtype="0" fill="hold" nodeType="withEffect">
                                  <p:stCondLst>
                                    <p:cond delay="0"/>
                                  </p:stCondLst>
                                  <p:childTnLst>
                                    <p:set>
                                      <p:cBhvr>
                                        <p:cTn id="104" dur="1" fill="hold">
                                          <p:stCondLst>
                                            <p:cond delay="0"/>
                                          </p:stCondLst>
                                        </p:cTn>
                                        <p:tgtEl>
                                          <p:spTgt spid="832515">
                                            <p:txEl>
                                              <p:pRg st="14" end="1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832515">
                                            <p:txEl>
                                              <p:pRg st="15" end="1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3251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8" grpId="0" build="allAtOnce"/>
      <p:bldP spid="832519"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1447832" y="404961"/>
            <a:ext cx="7696200" cy="1439863"/>
          </a:xfrm>
        </p:spPr>
        <p:txBody>
          <a:bodyPr/>
          <a:lstStyle/>
          <a:p>
            <a:r>
              <a:rPr lang="en-US" altLang="zh-CN" dirty="0">
                <a:latin typeface="Arial Unicode MS" pitchFamily="34" charset="-122"/>
                <a:ea typeface="Arial Unicode MS" pitchFamily="34" charset="-122"/>
                <a:cs typeface="Arial Unicode MS" pitchFamily="34" charset="-122"/>
                <a:sym typeface="Wingdings" pitchFamily="2" charset="2"/>
              </a:rPr>
              <a:t>include</a:t>
            </a:r>
            <a:r>
              <a:rPr lang="zh-CN" altLang="en-US" dirty="0">
                <a:latin typeface="Arial Unicode MS" pitchFamily="34" charset="-122"/>
                <a:ea typeface="Arial Unicode MS" pitchFamily="34" charset="-122"/>
                <a:cs typeface="Arial Unicode MS" pitchFamily="34" charset="-122"/>
                <a:sym typeface="Wingdings" pitchFamily="2" charset="2"/>
              </a:rPr>
              <a:t>指令 </a:t>
            </a:r>
          </a:p>
        </p:txBody>
      </p:sp>
      <p:sp>
        <p:nvSpPr>
          <p:cNvPr id="836611" name="Rectangle 3"/>
          <p:cNvSpPr>
            <a:spLocks noGrp="1" noChangeArrowheads="1"/>
          </p:cNvSpPr>
          <p:nvPr>
            <p:ph type="body" idx="1"/>
          </p:nvPr>
        </p:nvSpPr>
        <p:spPr>
          <a:xfrm>
            <a:off x="395536" y="1679593"/>
            <a:ext cx="8280920" cy="5178407"/>
          </a:xfrm>
          <a:noFill/>
        </p:spPr>
        <p:txBody>
          <a:bodyPr>
            <a:normAutofit/>
          </a:bodyPr>
          <a:lstStyle/>
          <a:p>
            <a:pPr marL="355600" indent="-355600">
              <a:spcAft>
                <a:spcPct val="20000"/>
              </a:spcAft>
            </a:pPr>
            <a:r>
              <a:rPr lang="en-US" altLang="zh-CN" sz="1800" b="1" dirty="0">
                <a:latin typeface="Arial Unicode MS" pitchFamily="34" charset="-122"/>
                <a:ea typeface="Arial Unicode MS" pitchFamily="34" charset="-122"/>
                <a:cs typeface="Arial Unicode MS" pitchFamily="34" charset="-122"/>
              </a:rPr>
              <a:t>include</a:t>
            </a:r>
            <a:r>
              <a:rPr lang="zh-CN" altLang="en-US" sz="1800" b="1" dirty="0">
                <a:latin typeface="Arial Unicode MS" pitchFamily="34" charset="-122"/>
                <a:ea typeface="Arial Unicode MS" pitchFamily="34" charset="-122"/>
                <a:cs typeface="Arial Unicode MS" pitchFamily="34" charset="-122"/>
              </a:rPr>
              <a:t>指令用于通知</a:t>
            </a:r>
            <a:r>
              <a:rPr lang="en-US" altLang="zh-CN" sz="1800" b="1" dirty="0">
                <a:latin typeface="Arial Unicode MS" pitchFamily="34" charset="-122"/>
                <a:ea typeface="Arial Unicode MS" pitchFamily="34" charset="-122"/>
                <a:cs typeface="Arial Unicode MS" pitchFamily="34" charset="-122"/>
              </a:rPr>
              <a:t>JSP</a:t>
            </a:r>
            <a:r>
              <a:rPr lang="zh-CN" altLang="en-US" sz="1800" b="1" dirty="0">
                <a:latin typeface="Arial Unicode MS" pitchFamily="34" charset="-122"/>
                <a:ea typeface="Arial Unicode MS" pitchFamily="34" charset="-122"/>
                <a:cs typeface="Arial Unicode MS" pitchFamily="34" charset="-122"/>
              </a:rPr>
              <a:t>引擎在</a:t>
            </a:r>
            <a:r>
              <a:rPr lang="zh-CN" altLang="en-US" sz="1800" b="1" dirty="0">
                <a:solidFill>
                  <a:srgbClr val="FF0000"/>
                </a:solidFill>
                <a:latin typeface="Arial Unicode MS" pitchFamily="34" charset="-122"/>
                <a:ea typeface="Arial Unicode MS" pitchFamily="34" charset="-122"/>
                <a:cs typeface="Arial Unicode MS" pitchFamily="34" charset="-122"/>
              </a:rPr>
              <a:t>翻译当前</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页面时</a:t>
            </a:r>
            <a:r>
              <a:rPr lang="zh-CN" altLang="en-US" sz="1800" b="1" dirty="0">
                <a:latin typeface="Arial Unicode MS" pitchFamily="34" charset="-122"/>
                <a:ea typeface="Arial Unicode MS" pitchFamily="34" charset="-122"/>
                <a:cs typeface="Arial Unicode MS" pitchFamily="34" charset="-122"/>
              </a:rPr>
              <a:t>将其他文件中的内容合并进当前</a:t>
            </a:r>
            <a:r>
              <a:rPr lang="en-US" altLang="zh-CN" sz="1800" b="1" dirty="0">
                <a:latin typeface="Arial Unicode MS" pitchFamily="34" charset="-122"/>
                <a:ea typeface="Arial Unicode MS" pitchFamily="34" charset="-122"/>
                <a:cs typeface="Arial Unicode MS" pitchFamily="34" charset="-122"/>
              </a:rPr>
              <a:t>JSP</a:t>
            </a:r>
            <a:r>
              <a:rPr lang="zh-CN" altLang="en-US" sz="1800" b="1" dirty="0">
                <a:latin typeface="Arial Unicode MS" pitchFamily="34" charset="-122"/>
                <a:ea typeface="Arial Unicode MS" pitchFamily="34" charset="-122"/>
                <a:cs typeface="Arial Unicode MS" pitchFamily="34" charset="-122"/>
              </a:rPr>
              <a:t>页面转换成的</a:t>
            </a:r>
            <a:r>
              <a:rPr lang="en-US" altLang="zh-CN" sz="1800" b="1" dirty="0" err="1">
                <a:latin typeface="Arial Unicode MS" pitchFamily="34" charset="-122"/>
                <a:ea typeface="Arial Unicode MS" pitchFamily="34" charset="-122"/>
                <a:cs typeface="Arial Unicode MS" pitchFamily="34" charset="-122"/>
              </a:rPr>
              <a:t>Servlet</a:t>
            </a:r>
            <a:r>
              <a:rPr lang="zh-CN" altLang="en-US" sz="1800" b="1" dirty="0">
                <a:latin typeface="Arial Unicode MS" pitchFamily="34" charset="-122"/>
                <a:ea typeface="Arial Unicode MS" pitchFamily="34" charset="-122"/>
                <a:cs typeface="Arial Unicode MS" pitchFamily="34" charset="-122"/>
              </a:rPr>
              <a:t>源文件中，这种在源文件级别进行引入的方式称之为静态引入，</a:t>
            </a:r>
            <a:r>
              <a:rPr lang="zh-CN" altLang="en-US" sz="1800" b="1" dirty="0">
                <a:solidFill>
                  <a:srgbClr val="FF0000"/>
                </a:solidFill>
                <a:latin typeface="Arial Unicode MS" pitchFamily="34" charset="-122"/>
                <a:ea typeface="Arial Unicode MS" pitchFamily="34" charset="-122"/>
                <a:cs typeface="Arial Unicode MS" pitchFamily="34" charset="-122"/>
              </a:rPr>
              <a:t>当前</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页面与静态引入的页面紧密结合为一个</a:t>
            </a:r>
            <a:r>
              <a:rPr lang="en-US" altLang="zh-CN" sz="1800" b="1" dirty="0" err="1">
                <a:solidFill>
                  <a:srgbClr val="FF0000"/>
                </a:solidFill>
                <a:latin typeface="Arial Unicode MS" pitchFamily="34" charset="-122"/>
                <a:ea typeface="Arial Unicode MS" pitchFamily="34" charset="-122"/>
                <a:cs typeface="Arial Unicode MS" pitchFamily="34" charset="-122"/>
              </a:rPr>
              <a:t>Servlet</a:t>
            </a:r>
            <a:r>
              <a:rPr lang="zh-CN" altLang="en-US" sz="1800" b="1" dirty="0">
                <a:solidFill>
                  <a:srgbClr val="FF0000"/>
                </a:solidFill>
                <a:latin typeface="Arial Unicode MS" pitchFamily="34" charset="-122"/>
                <a:ea typeface="Arial Unicode MS" pitchFamily="34" charset="-122"/>
                <a:cs typeface="Arial Unicode MS" pitchFamily="34" charset="-122"/>
              </a:rPr>
              <a:t>。</a:t>
            </a:r>
          </a:p>
          <a:p>
            <a:pPr marL="355600" indent="-355600">
              <a:spcAft>
                <a:spcPct val="20000"/>
              </a:spcAft>
            </a:pPr>
            <a:r>
              <a:rPr lang="zh-CN" altLang="en-US" sz="1800" b="1" dirty="0">
                <a:latin typeface="Arial Unicode MS" pitchFamily="34" charset="-122"/>
                <a:ea typeface="Arial Unicode MS" pitchFamily="34" charset="-122"/>
                <a:cs typeface="Arial Unicode MS" pitchFamily="34" charset="-122"/>
              </a:rPr>
              <a:t>语法：</a:t>
            </a:r>
          </a:p>
          <a:p>
            <a:pPr marL="355600" indent="-355600">
              <a:buFont typeface="Wingdings" pitchFamily="2" charset="2"/>
              <a:buNone/>
            </a:pPr>
            <a:r>
              <a:rPr lang="zh-CN" altLang="en-US" sz="1600" dirty="0">
                <a:latin typeface="Arial Unicode MS" pitchFamily="34" charset="-122"/>
                <a:ea typeface="Arial Unicode MS" pitchFamily="34" charset="-122"/>
                <a:cs typeface="Arial Unicode MS" pitchFamily="34" charset="-122"/>
              </a:rPr>
              <a:t>	</a:t>
            </a:r>
            <a:r>
              <a:rPr lang="en-US" altLang="zh-CN" sz="1600" dirty="0">
                <a:latin typeface="Arial Unicode MS" pitchFamily="34" charset="-122"/>
                <a:ea typeface="Arial Unicode MS" pitchFamily="34" charset="-122"/>
                <a:cs typeface="Arial Unicode MS" pitchFamily="34" charset="-122"/>
              </a:rPr>
              <a:t>&lt;%@ include file="</a:t>
            </a:r>
            <a:r>
              <a:rPr lang="en-US" altLang="zh-CN" sz="1600" dirty="0" err="1">
                <a:latin typeface="Arial Unicode MS" pitchFamily="34" charset="-122"/>
                <a:ea typeface="Arial Unicode MS" pitchFamily="34" charset="-122"/>
                <a:cs typeface="Arial Unicode MS" pitchFamily="34" charset="-122"/>
              </a:rPr>
              <a:t>relativeURL</a:t>
            </a:r>
            <a:r>
              <a:rPr lang="en-US" altLang="zh-CN" sz="1600" dirty="0">
                <a:latin typeface="Arial Unicode MS" pitchFamily="34" charset="-122"/>
                <a:ea typeface="Arial Unicode MS" pitchFamily="34" charset="-122"/>
                <a:cs typeface="Arial Unicode MS" pitchFamily="34" charset="-122"/>
              </a:rPr>
              <a:t>"%&gt;</a:t>
            </a:r>
          </a:p>
          <a:p>
            <a:pPr marL="355600" indent="-355600">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其中的</a:t>
            </a:r>
            <a:r>
              <a:rPr lang="en-US" altLang="zh-CN" sz="1600" dirty="0">
                <a:latin typeface="Arial Unicode MS" pitchFamily="34" charset="-122"/>
                <a:ea typeface="Arial Unicode MS" pitchFamily="34" charset="-122"/>
                <a:cs typeface="Arial Unicode MS" pitchFamily="34" charset="-122"/>
              </a:rPr>
              <a:t>file</a:t>
            </a:r>
            <a:r>
              <a:rPr lang="zh-CN" altLang="en-US" sz="1600" dirty="0">
                <a:latin typeface="Arial Unicode MS" pitchFamily="34" charset="-122"/>
                <a:ea typeface="Arial Unicode MS" pitchFamily="34" charset="-122"/>
                <a:cs typeface="Arial Unicode MS" pitchFamily="34" charset="-122"/>
              </a:rPr>
              <a:t>属性用于指定被引入文件的</a:t>
            </a:r>
            <a:r>
              <a:rPr lang="zh-CN" altLang="en-US" sz="1600" b="1" dirty="0">
                <a:solidFill>
                  <a:srgbClr val="FF0000"/>
                </a:solidFill>
                <a:latin typeface="Arial Unicode MS" pitchFamily="34" charset="-122"/>
                <a:ea typeface="Arial Unicode MS" pitchFamily="34" charset="-122"/>
                <a:cs typeface="Arial Unicode MS" pitchFamily="34" charset="-122"/>
              </a:rPr>
              <a:t>相对路径</a:t>
            </a:r>
            <a:r>
              <a:rPr lang="zh-CN" altLang="en-US" sz="16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  </a:t>
            </a:r>
            <a:endParaRPr lang="zh-CN" altLang="en-US" sz="1600" dirty="0">
              <a:latin typeface="Arial Unicode MS" pitchFamily="34" charset="-122"/>
              <a:ea typeface="Arial Unicode MS" pitchFamily="34" charset="-122"/>
              <a:cs typeface="Arial Unicode MS" pitchFamily="34" charset="-122"/>
            </a:endParaRPr>
          </a:p>
          <a:p>
            <a:pPr marL="355600" indent="-355600">
              <a:spcAft>
                <a:spcPct val="20000"/>
              </a:spcAft>
            </a:pPr>
            <a:r>
              <a:rPr lang="zh-CN" altLang="en-US" sz="1800" b="1" dirty="0">
                <a:latin typeface="Arial Unicode MS" pitchFamily="34" charset="-122"/>
                <a:ea typeface="Arial Unicode MS" pitchFamily="34" charset="-122"/>
                <a:cs typeface="Arial Unicode MS" pitchFamily="34" charset="-122"/>
              </a:rPr>
              <a:t>细节：</a:t>
            </a:r>
          </a:p>
          <a:p>
            <a:pPr marL="990600" lvl="1" indent="-277813">
              <a:spcAft>
                <a:spcPct val="20000"/>
              </a:spcAft>
              <a:buClr>
                <a:schemeClr val="tx1"/>
              </a:buClr>
              <a:buFont typeface="Wingdings" pitchFamily="2" charset="2"/>
              <a:buChar char="ü"/>
            </a:pPr>
            <a:r>
              <a:rPr lang="zh-CN" altLang="en-US" sz="1600" dirty="0">
                <a:latin typeface="Arial Unicode MS" pitchFamily="34" charset="-122"/>
                <a:ea typeface="Arial Unicode MS" pitchFamily="34" charset="-122"/>
                <a:cs typeface="Arial Unicode MS" pitchFamily="34" charset="-122"/>
              </a:rPr>
              <a:t>被引入的文件必须遵循</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语法，其中的内容可以包含静态</a:t>
            </a:r>
            <a:r>
              <a:rPr lang="en-US" altLang="zh-CN" sz="1600" dirty="0">
                <a:latin typeface="Arial Unicode MS" pitchFamily="34" charset="-122"/>
                <a:ea typeface="Arial Unicode MS" pitchFamily="34" charset="-122"/>
                <a:cs typeface="Arial Unicode MS" pitchFamily="34" charset="-122"/>
              </a:rPr>
              <a:t>HTML</a:t>
            </a:r>
            <a:r>
              <a:rPr lang="zh-CN" altLang="en-US" sz="1600" dirty="0">
                <a:latin typeface="Arial Unicode MS" pitchFamily="34" charset="-122"/>
                <a:ea typeface="Arial Unicode MS" pitchFamily="34" charset="-122"/>
                <a:cs typeface="Arial Unicode MS" pitchFamily="34" charset="-122"/>
              </a:rPr>
              <a:t>、</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脚本元素、</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指令和</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行为元素等普通</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页面所具有的一切内容。  </a:t>
            </a:r>
          </a:p>
          <a:p>
            <a:pPr marL="990600" lvl="1" indent="-277813">
              <a:spcAft>
                <a:spcPct val="20000"/>
              </a:spcAft>
              <a:buClr>
                <a:schemeClr val="tx1"/>
              </a:buClr>
              <a:buFont typeface="Wingdings" pitchFamily="2" charset="2"/>
              <a:buChar char="ü"/>
            </a:pPr>
            <a:r>
              <a:rPr lang="zh-CN" altLang="en-US" sz="1600" dirty="0">
                <a:latin typeface="Arial Unicode MS" pitchFamily="34" charset="-122"/>
                <a:ea typeface="Arial Unicode MS" pitchFamily="34" charset="-122"/>
                <a:cs typeface="Arial Unicode MS" pitchFamily="34" charset="-122"/>
              </a:rPr>
              <a:t>被引入的文件可以使用任意的扩展名，即使其扩展名是</a:t>
            </a:r>
            <a:r>
              <a:rPr lang="en-US" altLang="zh-CN" sz="1600" dirty="0">
                <a:latin typeface="Arial Unicode MS" pitchFamily="34" charset="-122"/>
                <a:ea typeface="Arial Unicode MS" pitchFamily="34" charset="-122"/>
                <a:cs typeface="Arial Unicode MS" pitchFamily="34" charset="-122"/>
              </a:rPr>
              <a:t>html</a:t>
            </a:r>
            <a:r>
              <a:rPr lang="zh-CN" altLang="en-US" sz="1600" dirty="0">
                <a:latin typeface="Arial Unicode MS" pitchFamily="34" charset="-122"/>
                <a:ea typeface="Arial Unicode MS" pitchFamily="34" charset="-122"/>
                <a:cs typeface="Arial Unicode MS" pitchFamily="34" charset="-122"/>
              </a:rPr>
              <a:t>，</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引擎也会按照处理</a:t>
            </a:r>
            <a:r>
              <a:rPr lang="en-US" altLang="zh-CN" sz="1600" dirty="0" err="1">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页面的方式处理它里面的内容，为了见明知意，</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规范建议使用</a:t>
            </a:r>
            <a:r>
              <a:rPr lang="en-US" altLang="zh-CN" sz="1600" dirty="0">
                <a:latin typeface="Arial Unicode MS" pitchFamily="34" charset="-122"/>
                <a:ea typeface="Arial Unicode MS" pitchFamily="34" charset="-122"/>
                <a:cs typeface="Arial Unicode MS" pitchFamily="34" charset="-122"/>
              </a:rPr>
              <a:t>.</a:t>
            </a:r>
            <a:r>
              <a:rPr lang="en-US" altLang="zh-CN" sz="1600" dirty="0" err="1">
                <a:latin typeface="Arial Unicode MS" pitchFamily="34" charset="-122"/>
                <a:ea typeface="Arial Unicode MS" pitchFamily="34" charset="-122"/>
                <a:cs typeface="Arial Unicode MS" pitchFamily="34" charset="-122"/>
              </a:rPr>
              <a:t>jspf</a:t>
            </a:r>
            <a:r>
              <a:rPr lang="zh-CN" altLang="en-US" sz="1600" dirty="0">
                <a:latin typeface="Arial Unicode MS" pitchFamily="34" charset="-122"/>
                <a:ea typeface="Arial Unicode MS" pitchFamily="34" charset="-122"/>
                <a:cs typeface="Arial Unicode MS" pitchFamily="34" charset="-122"/>
              </a:rPr>
              <a:t>（</a:t>
            </a:r>
            <a:r>
              <a:rPr lang="en-US" altLang="zh-CN" sz="1600" dirty="0">
                <a:latin typeface="Arial Unicode MS" pitchFamily="34" charset="-122"/>
                <a:ea typeface="Arial Unicode MS" pitchFamily="34" charset="-122"/>
                <a:cs typeface="Arial Unicode MS" pitchFamily="34" charset="-122"/>
              </a:rPr>
              <a:t>JSP fragments</a:t>
            </a:r>
            <a:r>
              <a:rPr lang="zh-CN" altLang="en-US" sz="1600" dirty="0">
                <a:latin typeface="Arial Unicode MS" pitchFamily="34" charset="-122"/>
                <a:ea typeface="Arial Unicode MS" pitchFamily="34" charset="-122"/>
                <a:cs typeface="Arial Unicode MS" pitchFamily="34" charset="-122"/>
              </a:rPr>
              <a:t>）作为静态引入文件的扩展名。 </a:t>
            </a:r>
          </a:p>
          <a:p>
            <a:pPr marL="990600" lvl="1" indent="-277813">
              <a:spcAft>
                <a:spcPct val="20000"/>
              </a:spcAft>
              <a:buClr>
                <a:schemeClr val="tx1"/>
              </a:buClr>
              <a:buFont typeface="Wingdings" pitchFamily="2" charset="2"/>
              <a:buChar char="ü"/>
            </a:pPr>
            <a:r>
              <a:rPr lang="zh-CN" altLang="en-US" sz="1600" dirty="0">
                <a:latin typeface="Arial Unicode MS" pitchFamily="34" charset="-122"/>
                <a:ea typeface="Arial Unicode MS" pitchFamily="34" charset="-122"/>
                <a:cs typeface="Arial Unicode MS" pitchFamily="34" charset="-122"/>
              </a:rPr>
              <a:t>在将</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文件翻译成</a:t>
            </a:r>
            <a:r>
              <a:rPr lang="en-US" altLang="zh-CN" sz="1600" dirty="0" err="1">
                <a:latin typeface="Arial Unicode MS" pitchFamily="34" charset="-122"/>
                <a:ea typeface="Arial Unicode MS" pitchFamily="34" charset="-122"/>
                <a:cs typeface="Arial Unicode MS" pitchFamily="34" charset="-122"/>
              </a:rPr>
              <a:t>Servlet</a:t>
            </a:r>
            <a:r>
              <a:rPr lang="zh-CN" altLang="en-US" sz="1600" dirty="0">
                <a:latin typeface="Arial Unicode MS" pitchFamily="34" charset="-122"/>
                <a:ea typeface="Arial Unicode MS" pitchFamily="34" charset="-122"/>
                <a:cs typeface="Arial Unicode MS" pitchFamily="34" charset="-122"/>
              </a:rPr>
              <a:t>源文件时，</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引擎将合并被引入的文件与当前</a:t>
            </a:r>
            <a:r>
              <a:rPr lang="en-US" altLang="zh-CN" sz="1600" dirty="0">
                <a:latin typeface="Arial Unicode MS" pitchFamily="34" charset="-122"/>
                <a:ea typeface="Arial Unicode MS" pitchFamily="34" charset="-122"/>
                <a:cs typeface="Arial Unicode MS" pitchFamily="34" charset="-122"/>
              </a:rPr>
              <a:t>JSP</a:t>
            </a:r>
            <a:r>
              <a:rPr lang="zh-CN" altLang="en-US" sz="1600" dirty="0">
                <a:latin typeface="Arial Unicode MS" pitchFamily="34" charset="-122"/>
                <a:ea typeface="Arial Unicode MS" pitchFamily="34" charset="-122"/>
                <a:cs typeface="Arial Unicode MS" pitchFamily="34" charset="-122"/>
              </a:rPr>
              <a:t>页面中的指令元素（</a:t>
            </a:r>
            <a:r>
              <a:rPr lang="zh-CN" altLang="en-US" sz="1600" b="1" dirty="0">
                <a:solidFill>
                  <a:srgbClr val="FF0000"/>
                </a:solidFill>
                <a:latin typeface="Arial Unicode MS" pitchFamily="34" charset="-122"/>
                <a:ea typeface="Arial Unicode MS" pitchFamily="34" charset="-122"/>
                <a:cs typeface="Arial Unicode MS" pitchFamily="34" charset="-122"/>
              </a:rPr>
              <a:t>设置</a:t>
            </a:r>
            <a:r>
              <a:rPr lang="en-US" altLang="zh-CN" sz="1600" b="1" dirty="0" err="1">
                <a:solidFill>
                  <a:srgbClr val="FF0000"/>
                </a:solidFill>
                <a:latin typeface="Arial Unicode MS" pitchFamily="34" charset="-122"/>
                <a:ea typeface="Arial Unicode MS" pitchFamily="34" charset="-122"/>
                <a:cs typeface="Arial Unicode MS" pitchFamily="34" charset="-122"/>
              </a:rPr>
              <a:t>pageEncoding</a:t>
            </a:r>
            <a:r>
              <a:rPr lang="zh-CN" altLang="en-US" sz="1600" b="1" dirty="0">
                <a:solidFill>
                  <a:srgbClr val="FF0000"/>
                </a:solidFill>
                <a:latin typeface="Arial Unicode MS" pitchFamily="34" charset="-122"/>
                <a:ea typeface="Arial Unicode MS" pitchFamily="34" charset="-122"/>
                <a:cs typeface="Arial Unicode MS" pitchFamily="34" charset="-122"/>
              </a:rPr>
              <a:t>属性的</a:t>
            </a:r>
            <a:r>
              <a:rPr lang="en-US" altLang="zh-CN" sz="1600" b="1" dirty="0">
                <a:solidFill>
                  <a:srgbClr val="FF0000"/>
                </a:solidFill>
                <a:latin typeface="Arial Unicode MS" pitchFamily="34" charset="-122"/>
                <a:ea typeface="Arial Unicode MS" pitchFamily="34" charset="-122"/>
                <a:cs typeface="Arial Unicode MS" pitchFamily="34" charset="-122"/>
              </a:rPr>
              <a:t>page</a:t>
            </a:r>
            <a:r>
              <a:rPr lang="zh-CN" altLang="en-US" sz="1600" b="1" dirty="0">
                <a:solidFill>
                  <a:srgbClr val="FF0000"/>
                </a:solidFill>
                <a:latin typeface="Arial Unicode MS" pitchFamily="34" charset="-122"/>
                <a:ea typeface="Arial Unicode MS" pitchFamily="34" charset="-122"/>
                <a:cs typeface="Arial Unicode MS" pitchFamily="34" charset="-122"/>
              </a:rPr>
              <a:t>指令除外</a:t>
            </a:r>
            <a:r>
              <a:rPr lang="zh-CN" altLang="en-US" sz="1600" dirty="0">
                <a:latin typeface="Arial Unicode MS" pitchFamily="34" charset="-122"/>
                <a:ea typeface="Arial Unicode MS" pitchFamily="34" charset="-122"/>
                <a:cs typeface="Arial Unicode MS" pitchFamily="34" charset="-122"/>
              </a:rPr>
              <a:t>），所以，</a:t>
            </a:r>
            <a:r>
              <a:rPr lang="zh-CN" altLang="en-US" sz="1600" b="1" dirty="0">
                <a:solidFill>
                  <a:srgbClr val="FF0000"/>
                </a:solidFill>
                <a:latin typeface="Arial Unicode MS" pitchFamily="34" charset="-122"/>
                <a:ea typeface="Arial Unicode MS" pitchFamily="34" charset="-122"/>
                <a:cs typeface="Arial Unicode MS" pitchFamily="34" charset="-122"/>
              </a:rPr>
              <a:t>除了</a:t>
            </a:r>
            <a:r>
              <a:rPr lang="en-US" altLang="zh-CN" sz="1600" b="1" dirty="0">
                <a:solidFill>
                  <a:srgbClr val="FF0000"/>
                </a:solidFill>
                <a:latin typeface="Arial Unicode MS" pitchFamily="34" charset="-122"/>
                <a:ea typeface="Arial Unicode MS" pitchFamily="34" charset="-122"/>
                <a:cs typeface="Arial Unicode MS" pitchFamily="34" charset="-122"/>
              </a:rPr>
              <a:t>import</a:t>
            </a:r>
            <a:r>
              <a:rPr lang="zh-CN" altLang="en-US" sz="1600" b="1" dirty="0">
                <a:solidFill>
                  <a:srgbClr val="FF0000"/>
                </a:solidFill>
                <a:latin typeface="Arial Unicode MS" pitchFamily="34" charset="-122"/>
                <a:ea typeface="Arial Unicode MS" pitchFamily="34" charset="-122"/>
                <a:cs typeface="Arial Unicode MS" pitchFamily="34" charset="-122"/>
              </a:rPr>
              <a:t>和</a:t>
            </a:r>
            <a:r>
              <a:rPr lang="en-US" altLang="zh-CN" sz="1600" b="1" dirty="0" err="1">
                <a:solidFill>
                  <a:srgbClr val="FF0000"/>
                </a:solidFill>
                <a:latin typeface="Arial Unicode MS" pitchFamily="34" charset="-122"/>
                <a:ea typeface="Arial Unicode MS" pitchFamily="34" charset="-122"/>
                <a:cs typeface="Arial Unicode MS" pitchFamily="34" charset="-122"/>
              </a:rPr>
              <a:t>pageEncoding</a:t>
            </a:r>
            <a:r>
              <a:rPr lang="zh-CN" altLang="en-US" sz="1600" b="1" dirty="0">
                <a:solidFill>
                  <a:srgbClr val="FF0000"/>
                </a:solidFill>
                <a:latin typeface="Arial Unicode MS" pitchFamily="34" charset="-122"/>
                <a:ea typeface="Arial Unicode MS" pitchFamily="34" charset="-122"/>
                <a:cs typeface="Arial Unicode MS" pitchFamily="34" charset="-122"/>
              </a:rPr>
              <a:t>属性之外，</a:t>
            </a:r>
            <a:r>
              <a:rPr lang="en-US" altLang="zh-CN" sz="1600" b="1" dirty="0">
                <a:solidFill>
                  <a:srgbClr val="FF0000"/>
                </a:solidFill>
                <a:latin typeface="Arial Unicode MS" pitchFamily="34" charset="-122"/>
                <a:ea typeface="Arial Unicode MS" pitchFamily="34" charset="-122"/>
                <a:cs typeface="Arial Unicode MS" pitchFamily="34" charset="-122"/>
              </a:rPr>
              <a:t>page</a:t>
            </a:r>
            <a:r>
              <a:rPr lang="zh-CN" altLang="en-US" sz="1600" b="1" dirty="0">
                <a:solidFill>
                  <a:srgbClr val="FF0000"/>
                </a:solidFill>
                <a:latin typeface="Arial Unicode MS" pitchFamily="34" charset="-122"/>
                <a:ea typeface="Arial Unicode MS" pitchFamily="34" charset="-122"/>
                <a:cs typeface="Arial Unicode MS" pitchFamily="34" charset="-122"/>
              </a:rPr>
              <a:t>指令的其他属性不能在这两个页面中有不同的设置值。</a:t>
            </a:r>
            <a:r>
              <a:rPr lang="zh-CN" altLang="en-US" sz="16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70077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6611">
                                            <p:txEl>
                                              <p:pRg st="0" end="0"/>
                                            </p:txEl>
                                          </p:spTgt>
                                        </p:tgtEl>
                                        <p:attrNameLst>
                                          <p:attrName>style.visibility</p:attrName>
                                        </p:attrNameLst>
                                      </p:cBhvr>
                                      <p:to>
                                        <p:strVal val="visible"/>
                                      </p:to>
                                    </p:set>
                                    <p:anim calcmode="lin" valueType="num">
                                      <p:cBhvr additive="base">
                                        <p:cTn id="7" dur="500" fill="hold"/>
                                        <p:tgtEl>
                                          <p:spTgt spid="8366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6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36611">
                                            <p:txEl>
                                              <p:pRg st="1" end="1"/>
                                            </p:txEl>
                                          </p:spTgt>
                                        </p:tgtEl>
                                        <p:attrNameLst>
                                          <p:attrName>style.visibility</p:attrName>
                                        </p:attrNameLst>
                                      </p:cBhvr>
                                      <p:to>
                                        <p:strVal val="visible"/>
                                      </p:to>
                                    </p:set>
                                    <p:anim calcmode="lin" valueType="num">
                                      <p:cBhvr additive="base">
                                        <p:cTn id="13" dur="500" fill="hold"/>
                                        <p:tgtEl>
                                          <p:spTgt spid="8366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661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36611">
                                            <p:txEl>
                                              <p:pRg st="3" end="3"/>
                                            </p:txEl>
                                          </p:spTgt>
                                        </p:tgtEl>
                                        <p:attrNameLst>
                                          <p:attrName>style.visibility</p:attrName>
                                        </p:attrNameLst>
                                      </p:cBhvr>
                                      <p:to>
                                        <p:strVal val="visible"/>
                                      </p:to>
                                    </p:set>
                                    <p:anim calcmode="lin" valueType="num">
                                      <p:cBhvr additive="base">
                                        <p:cTn id="17" dur="500" fill="hold"/>
                                        <p:tgtEl>
                                          <p:spTgt spid="836611">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3661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36611">
                                            <p:txEl>
                                              <p:pRg st="2" end="2"/>
                                            </p:txEl>
                                          </p:spTgt>
                                        </p:tgtEl>
                                        <p:attrNameLst>
                                          <p:attrName>style.visibility</p:attrName>
                                        </p:attrNameLst>
                                      </p:cBhvr>
                                      <p:to>
                                        <p:strVal val="visible"/>
                                      </p:to>
                                    </p:set>
                                    <p:anim calcmode="lin" valueType="num">
                                      <p:cBhvr additive="base">
                                        <p:cTn id="21" dur="500" fill="hold"/>
                                        <p:tgtEl>
                                          <p:spTgt spid="836611">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36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836611">
                                            <p:txEl>
                                              <p:pRg st="4" end="4"/>
                                            </p:txEl>
                                          </p:spTgt>
                                        </p:tgtEl>
                                        <p:attrNameLst>
                                          <p:attrName>style.visibility</p:attrName>
                                        </p:attrNameLst>
                                      </p:cBhvr>
                                      <p:to>
                                        <p:strVal val="visible"/>
                                      </p:to>
                                    </p:set>
                                    <p:anim calcmode="lin" valueType="num">
                                      <p:cBhvr additive="base">
                                        <p:cTn id="27" dur="500" fill="hold"/>
                                        <p:tgtEl>
                                          <p:spTgt spid="83661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366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836611">
                                            <p:txEl>
                                              <p:pRg st="5" end="5"/>
                                            </p:txEl>
                                          </p:spTgt>
                                        </p:tgtEl>
                                        <p:attrNameLst>
                                          <p:attrName>style.visibility</p:attrName>
                                        </p:attrNameLst>
                                      </p:cBhvr>
                                      <p:to>
                                        <p:strVal val="visible"/>
                                      </p:to>
                                    </p:set>
                                    <p:anim calcmode="lin" valueType="num">
                                      <p:cBhvr additive="base">
                                        <p:cTn id="33" dur="500" fill="hold"/>
                                        <p:tgtEl>
                                          <p:spTgt spid="83661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366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836611">
                                            <p:txEl>
                                              <p:pRg st="6" end="6"/>
                                            </p:txEl>
                                          </p:spTgt>
                                        </p:tgtEl>
                                        <p:attrNameLst>
                                          <p:attrName>style.visibility</p:attrName>
                                        </p:attrNameLst>
                                      </p:cBhvr>
                                      <p:to>
                                        <p:strVal val="visible"/>
                                      </p:to>
                                    </p:set>
                                    <p:anim calcmode="lin" valueType="num">
                                      <p:cBhvr additive="base">
                                        <p:cTn id="39" dur="500" fill="hold"/>
                                        <p:tgtEl>
                                          <p:spTgt spid="83661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366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836611">
                                            <p:txEl>
                                              <p:pRg st="7" end="7"/>
                                            </p:txEl>
                                          </p:spTgt>
                                        </p:tgtEl>
                                        <p:attrNameLst>
                                          <p:attrName>style.visibility</p:attrName>
                                        </p:attrNameLst>
                                      </p:cBhvr>
                                      <p:to>
                                        <p:strVal val="visible"/>
                                      </p:to>
                                    </p:set>
                                    <p:anim calcmode="lin" valueType="num">
                                      <p:cBhvr additive="base">
                                        <p:cTn id="45" dur="500" fill="hold"/>
                                        <p:tgtEl>
                                          <p:spTgt spid="836611">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3661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sym typeface="Wingdings" pitchFamily="2" charset="2"/>
              </a:rPr>
              <a:t>include</a:t>
            </a:r>
            <a:r>
              <a:rPr lang="zh-CN" altLang="en-US" dirty="0">
                <a:latin typeface="Arial Unicode MS" pitchFamily="34" charset="-122"/>
                <a:ea typeface="Arial Unicode MS" pitchFamily="34" charset="-122"/>
                <a:cs typeface="Arial Unicode MS" pitchFamily="34" charset="-122"/>
                <a:sym typeface="Wingdings" pitchFamily="2" charset="2"/>
              </a:rPr>
              <a:t>指令（续） </a:t>
            </a:r>
          </a:p>
        </p:txBody>
      </p:sp>
      <p:sp>
        <p:nvSpPr>
          <p:cNvPr id="837635" name="Rectangle 3"/>
          <p:cNvSpPr>
            <a:spLocks noGrp="1" noChangeArrowheads="1"/>
          </p:cNvSpPr>
          <p:nvPr>
            <p:ph type="body" idx="1"/>
          </p:nvPr>
        </p:nvSpPr>
        <p:spPr>
          <a:xfrm>
            <a:off x="395536" y="1700808"/>
            <a:ext cx="8352928" cy="4824536"/>
          </a:xfrm>
          <a:noFill/>
        </p:spPr>
        <p:txBody>
          <a:bodyPr>
            <a:noAutofit/>
          </a:bodyPr>
          <a:lstStyle/>
          <a:p>
            <a:pPr marL="355600" indent="-355600">
              <a:spcAft>
                <a:spcPct val="20000"/>
              </a:spcAft>
            </a:pPr>
            <a:r>
              <a:rPr lang="zh-CN" altLang="en-US" sz="2000" b="1" dirty="0">
                <a:latin typeface="Arial Unicode MS" pitchFamily="34" charset="-122"/>
                <a:ea typeface="Arial Unicode MS" pitchFamily="34" charset="-122"/>
                <a:cs typeface="Arial Unicode MS" pitchFamily="34" charset="-122"/>
              </a:rPr>
              <a:t>细节：</a:t>
            </a:r>
          </a:p>
          <a:p>
            <a:pPr marL="990600" lvl="1" indent="-277813">
              <a:spcAft>
                <a:spcPct val="20000"/>
              </a:spcAft>
              <a:buClr>
                <a:schemeClr val="tx1"/>
              </a:buClr>
              <a:buFont typeface="Wingdings" pitchFamily="2" charset="2"/>
              <a:buChar char="ü"/>
            </a:pPr>
            <a:r>
              <a:rPr lang="zh-CN" altLang="en-US" sz="1800" dirty="0">
                <a:latin typeface="Arial Unicode MS" pitchFamily="34" charset="-122"/>
                <a:ea typeface="Arial Unicode MS" pitchFamily="34" charset="-122"/>
                <a:cs typeface="Arial Unicode MS" pitchFamily="34" charset="-122"/>
              </a:rPr>
              <a:t>除了指令元素之外，被引入的文件中的其他元素都被转换成相应的</a:t>
            </a:r>
            <a:r>
              <a:rPr lang="en-US" altLang="zh-CN" sz="1800" dirty="0">
                <a:latin typeface="Arial Unicode MS" pitchFamily="34" charset="-122"/>
                <a:ea typeface="Arial Unicode MS" pitchFamily="34" charset="-122"/>
                <a:cs typeface="Arial Unicode MS" pitchFamily="34" charset="-122"/>
              </a:rPr>
              <a:t>Java</a:t>
            </a:r>
            <a:r>
              <a:rPr lang="zh-CN" altLang="en-US" sz="1800" dirty="0">
                <a:latin typeface="Arial Unicode MS" pitchFamily="34" charset="-122"/>
                <a:ea typeface="Arial Unicode MS" pitchFamily="34" charset="-122"/>
                <a:cs typeface="Arial Unicode MS" pitchFamily="34" charset="-122"/>
              </a:rPr>
              <a:t>源代码，然后插入进当前</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页面所翻译成的</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源文件中，插入位置与</a:t>
            </a:r>
            <a:r>
              <a:rPr lang="en-US" altLang="zh-CN" sz="1800" dirty="0">
                <a:latin typeface="Arial Unicode MS" pitchFamily="34" charset="-122"/>
                <a:ea typeface="Arial Unicode MS" pitchFamily="34" charset="-122"/>
                <a:cs typeface="Arial Unicode MS" pitchFamily="34" charset="-122"/>
              </a:rPr>
              <a:t>include</a:t>
            </a:r>
            <a:r>
              <a:rPr lang="zh-CN" altLang="en-US" sz="1800" dirty="0">
                <a:latin typeface="Arial Unicode MS" pitchFamily="34" charset="-122"/>
                <a:ea typeface="Arial Unicode MS" pitchFamily="34" charset="-122"/>
                <a:cs typeface="Arial Unicode MS" pitchFamily="34" charset="-122"/>
              </a:rPr>
              <a:t>指令在当前</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页面中的位置保持一致。  </a:t>
            </a:r>
          </a:p>
          <a:p>
            <a:pPr marL="990600" lvl="1" indent="-277813">
              <a:spcAft>
                <a:spcPct val="20000"/>
              </a:spcAft>
              <a:buClr>
                <a:schemeClr val="tx1"/>
              </a:buClr>
              <a:buFont typeface="Wingdings" pitchFamily="2" charset="2"/>
              <a:buChar char="ü"/>
            </a:pPr>
            <a:r>
              <a:rPr lang="zh-CN" altLang="en-US" sz="1800" b="1" dirty="0">
                <a:solidFill>
                  <a:srgbClr val="FF0000"/>
                </a:solidFill>
                <a:latin typeface="Arial Unicode MS" pitchFamily="34" charset="-122"/>
                <a:ea typeface="Arial Unicode MS" pitchFamily="34" charset="-122"/>
                <a:cs typeface="Arial Unicode MS" pitchFamily="34" charset="-122"/>
              </a:rPr>
              <a:t>引入文件与被引入文件是在被</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引擎翻译成</a:t>
            </a:r>
            <a:r>
              <a:rPr lang="en-US" altLang="zh-CN" sz="1800" b="1" dirty="0" err="1">
                <a:solidFill>
                  <a:srgbClr val="FF0000"/>
                </a:solidFill>
                <a:latin typeface="Arial Unicode MS" pitchFamily="34" charset="-122"/>
                <a:ea typeface="Arial Unicode MS" pitchFamily="34" charset="-122"/>
                <a:cs typeface="Arial Unicode MS" pitchFamily="34" charset="-122"/>
              </a:rPr>
              <a:t>Servlet</a:t>
            </a:r>
            <a:r>
              <a:rPr lang="zh-CN" altLang="en-US" sz="1800" b="1" dirty="0">
                <a:solidFill>
                  <a:srgbClr val="FF0000"/>
                </a:solidFill>
                <a:latin typeface="Arial Unicode MS" pitchFamily="34" charset="-122"/>
                <a:ea typeface="Arial Unicode MS" pitchFamily="34" charset="-122"/>
                <a:cs typeface="Arial Unicode MS" pitchFamily="34" charset="-122"/>
              </a:rPr>
              <a:t>的过程中进行合并，而不是先合并源文件后再对合并的结果进行翻译</a:t>
            </a:r>
            <a:r>
              <a:rPr lang="zh-CN" altLang="en-US" sz="1800" dirty="0">
                <a:latin typeface="Arial Unicode MS" pitchFamily="34" charset="-122"/>
                <a:ea typeface="Arial Unicode MS" pitchFamily="34" charset="-122"/>
                <a:cs typeface="Arial Unicode MS" pitchFamily="34" charset="-122"/>
              </a:rPr>
              <a:t>。当前</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页面的源文件与被引入文件的源文件可以采用不同的字符集编码，即使在一个页面中使用</a:t>
            </a:r>
            <a:r>
              <a:rPr lang="en-US" altLang="zh-CN" sz="1800" dirty="0">
                <a:latin typeface="Arial Unicode MS" pitchFamily="34" charset="-122"/>
                <a:ea typeface="Arial Unicode MS" pitchFamily="34" charset="-122"/>
                <a:cs typeface="Arial Unicode MS" pitchFamily="34" charset="-122"/>
              </a:rPr>
              <a:t>page</a:t>
            </a:r>
            <a:r>
              <a:rPr lang="zh-CN" altLang="en-US" sz="1800" dirty="0">
                <a:latin typeface="Arial Unicode MS" pitchFamily="34" charset="-122"/>
                <a:ea typeface="Arial Unicode MS" pitchFamily="34" charset="-122"/>
                <a:cs typeface="Arial Unicode MS" pitchFamily="34" charset="-122"/>
              </a:rPr>
              <a:t>指令的</a:t>
            </a:r>
            <a:r>
              <a:rPr lang="en-US" altLang="zh-CN" sz="1800" dirty="0" err="1">
                <a:latin typeface="Arial Unicode MS" pitchFamily="34" charset="-122"/>
                <a:ea typeface="Arial Unicode MS" pitchFamily="34" charset="-122"/>
                <a:cs typeface="Arial Unicode MS" pitchFamily="34" charset="-122"/>
              </a:rPr>
              <a:t>pageEncoding</a:t>
            </a:r>
            <a:r>
              <a:rPr lang="zh-CN" altLang="en-US" sz="1800" dirty="0">
                <a:latin typeface="Arial Unicode MS" pitchFamily="34" charset="-122"/>
                <a:ea typeface="Arial Unicode MS" pitchFamily="34" charset="-122"/>
                <a:cs typeface="Arial Unicode MS" pitchFamily="34" charset="-122"/>
              </a:rPr>
              <a:t>或</a:t>
            </a:r>
            <a:r>
              <a:rPr lang="en-US" altLang="zh-CN" sz="1800" dirty="0" err="1">
                <a:latin typeface="Arial Unicode MS" pitchFamily="34" charset="-122"/>
                <a:ea typeface="Arial Unicode MS" pitchFamily="34" charset="-122"/>
                <a:cs typeface="Arial Unicode MS" pitchFamily="34" charset="-122"/>
              </a:rPr>
              <a:t>contentType</a:t>
            </a:r>
            <a:r>
              <a:rPr lang="zh-CN" altLang="en-US" sz="1800" dirty="0">
                <a:latin typeface="Arial Unicode MS" pitchFamily="34" charset="-122"/>
                <a:ea typeface="Arial Unicode MS" pitchFamily="34" charset="-122"/>
                <a:cs typeface="Arial Unicode MS" pitchFamily="34" charset="-122"/>
              </a:rPr>
              <a:t>属性指定了其源文件的字符集编码，在另外一个页面中还需要用</a:t>
            </a:r>
            <a:r>
              <a:rPr lang="en-US" altLang="zh-CN" sz="1800" dirty="0">
                <a:latin typeface="Arial Unicode MS" pitchFamily="34" charset="-122"/>
                <a:ea typeface="Arial Unicode MS" pitchFamily="34" charset="-122"/>
                <a:cs typeface="Arial Unicode MS" pitchFamily="34" charset="-122"/>
              </a:rPr>
              <a:t>page</a:t>
            </a:r>
            <a:r>
              <a:rPr lang="zh-CN" altLang="en-US" sz="1800" dirty="0">
                <a:latin typeface="Arial Unicode MS" pitchFamily="34" charset="-122"/>
                <a:ea typeface="Arial Unicode MS" pitchFamily="34" charset="-122"/>
                <a:cs typeface="Arial Unicode MS" pitchFamily="34" charset="-122"/>
              </a:rPr>
              <a:t>指令的</a:t>
            </a:r>
            <a:r>
              <a:rPr lang="en-US" altLang="zh-CN" sz="1800" dirty="0" err="1">
                <a:latin typeface="Arial Unicode MS" pitchFamily="34" charset="-122"/>
                <a:ea typeface="Arial Unicode MS" pitchFamily="34" charset="-122"/>
                <a:cs typeface="Arial Unicode MS" pitchFamily="34" charset="-122"/>
              </a:rPr>
              <a:t>pageEncoding</a:t>
            </a:r>
            <a:r>
              <a:rPr lang="zh-CN" altLang="en-US" sz="1800" dirty="0">
                <a:latin typeface="Arial Unicode MS" pitchFamily="34" charset="-122"/>
                <a:ea typeface="Arial Unicode MS" pitchFamily="34" charset="-122"/>
                <a:cs typeface="Arial Unicode MS" pitchFamily="34" charset="-122"/>
              </a:rPr>
              <a:t>或</a:t>
            </a:r>
            <a:r>
              <a:rPr lang="en-US" altLang="zh-CN" sz="1800" dirty="0" err="1">
                <a:latin typeface="Arial Unicode MS" pitchFamily="34" charset="-122"/>
                <a:ea typeface="Arial Unicode MS" pitchFamily="34" charset="-122"/>
                <a:cs typeface="Arial Unicode MS" pitchFamily="34" charset="-122"/>
              </a:rPr>
              <a:t>contentType</a:t>
            </a:r>
            <a:r>
              <a:rPr lang="zh-CN" altLang="en-US" sz="1800" dirty="0">
                <a:latin typeface="Arial Unicode MS" pitchFamily="34" charset="-122"/>
                <a:ea typeface="Arial Unicode MS" pitchFamily="34" charset="-122"/>
                <a:cs typeface="Arial Unicode MS" pitchFamily="34" charset="-122"/>
              </a:rPr>
              <a:t>属性指定其源文件所使用的字符集 。 </a:t>
            </a:r>
          </a:p>
          <a:p>
            <a:pPr marL="990600" lvl="1" indent="-277813">
              <a:spcAft>
                <a:spcPct val="20000"/>
              </a:spcAft>
              <a:buClr>
                <a:schemeClr val="tx1"/>
              </a:buClr>
              <a:buFont typeface="Wingdings" pitchFamily="2" charset="2"/>
              <a:buChar char="ü"/>
            </a:pPr>
            <a:r>
              <a:rPr lang="en-US" altLang="zh-CN" sz="1800" dirty="0">
                <a:latin typeface="Arial Unicode MS" pitchFamily="34" charset="-122"/>
                <a:ea typeface="Arial Unicode MS" pitchFamily="34" charset="-122"/>
                <a:cs typeface="Arial Unicode MS" pitchFamily="34" charset="-122"/>
              </a:rPr>
              <a:t>Tomcat 5.x</a:t>
            </a:r>
            <a:r>
              <a:rPr lang="zh-CN" altLang="en-US" sz="1800" dirty="0">
                <a:latin typeface="Arial Unicode MS" pitchFamily="34" charset="-122"/>
                <a:ea typeface="Arial Unicode MS" pitchFamily="34" charset="-122"/>
                <a:cs typeface="Arial Unicode MS" pitchFamily="34" charset="-122"/>
              </a:rPr>
              <a:t>在访问</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页面时，可以检测它所引入的其他文件是否发生了修改，如果发生了修改，则重新编译当前</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a:t>
            </a:r>
          </a:p>
          <a:p>
            <a:pPr marL="990600" lvl="1" indent="-277813">
              <a:spcAft>
                <a:spcPct val="20000"/>
              </a:spcAft>
              <a:buClr>
                <a:schemeClr val="tx1"/>
              </a:buClr>
              <a:buFont typeface="Wingdings" pitchFamily="2" charset="2"/>
              <a:buChar char="ü"/>
            </a:pPr>
            <a:r>
              <a:rPr lang="en-US" altLang="zh-CN" sz="1800" b="1" dirty="0">
                <a:solidFill>
                  <a:srgbClr val="FF0000"/>
                </a:solidFill>
                <a:latin typeface="Arial Unicode MS" pitchFamily="34" charset="-122"/>
                <a:ea typeface="Arial Unicode MS" pitchFamily="34" charset="-122"/>
                <a:cs typeface="Arial Unicode MS" pitchFamily="34" charset="-122"/>
              </a:rPr>
              <a:t>file</a:t>
            </a:r>
            <a:r>
              <a:rPr lang="zh-CN" altLang="en-US" sz="1800" b="1" dirty="0">
                <a:solidFill>
                  <a:srgbClr val="FF0000"/>
                </a:solidFill>
                <a:latin typeface="Arial Unicode MS" pitchFamily="34" charset="-122"/>
                <a:ea typeface="Arial Unicode MS" pitchFamily="34" charset="-122"/>
                <a:cs typeface="Arial Unicode MS" pitchFamily="34" charset="-122"/>
              </a:rPr>
              <a:t>属性的设置值必须使用相对路径</a:t>
            </a:r>
            <a:r>
              <a:rPr lang="zh-CN" altLang="en-US" sz="1800" dirty="0">
                <a:latin typeface="Arial Unicode MS" pitchFamily="34" charset="-122"/>
                <a:ea typeface="Arial Unicode MS" pitchFamily="34" charset="-122"/>
                <a:cs typeface="Arial Unicode MS" pitchFamily="34" charset="-122"/>
              </a:rPr>
              <a:t>，如果以“</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开头，表示相对于当前</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应用程序的根目录（注意不是站点根目录），否则，表示相对于当前文件。</a:t>
            </a:r>
          </a:p>
        </p:txBody>
      </p:sp>
    </p:spTree>
    <p:extLst>
      <p:ext uri="{BB962C8B-B14F-4D97-AF65-F5344CB8AC3E}">
        <p14:creationId xmlns:p14="http://schemas.microsoft.com/office/powerpoint/2010/main" val="69012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7635">
                                            <p:txEl>
                                              <p:pRg st="0" end="0"/>
                                            </p:txEl>
                                          </p:spTgt>
                                        </p:tgtEl>
                                        <p:attrNameLst>
                                          <p:attrName>style.visibility</p:attrName>
                                        </p:attrNameLst>
                                      </p:cBhvr>
                                      <p:to>
                                        <p:strVal val="visible"/>
                                      </p:to>
                                    </p:set>
                                    <p:anim calcmode="lin" valueType="num">
                                      <p:cBhvr additive="base">
                                        <p:cTn id="7" dur="500" fill="hold"/>
                                        <p:tgtEl>
                                          <p:spTgt spid="8376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7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37635">
                                            <p:txEl>
                                              <p:pRg st="1" end="1"/>
                                            </p:txEl>
                                          </p:spTgt>
                                        </p:tgtEl>
                                        <p:attrNameLst>
                                          <p:attrName>style.visibility</p:attrName>
                                        </p:attrNameLst>
                                      </p:cBhvr>
                                      <p:to>
                                        <p:strVal val="visible"/>
                                      </p:to>
                                    </p:set>
                                    <p:anim calcmode="lin" valueType="num">
                                      <p:cBhvr additive="base">
                                        <p:cTn id="13" dur="500" fill="hold"/>
                                        <p:tgtEl>
                                          <p:spTgt spid="8376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7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37635">
                                            <p:txEl>
                                              <p:pRg st="2" end="2"/>
                                            </p:txEl>
                                          </p:spTgt>
                                        </p:tgtEl>
                                        <p:attrNameLst>
                                          <p:attrName>style.visibility</p:attrName>
                                        </p:attrNameLst>
                                      </p:cBhvr>
                                      <p:to>
                                        <p:strVal val="visible"/>
                                      </p:to>
                                    </p:set>
                                    <p:anim calcmode="lin" valueType="num">
                                      <p:cBhvr additive="base">
                                        <p:cTn id="19" dur="500" fill="hold"/>
                                        <p:tgtEl>
                                          <p:spTgt spid="83763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7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37635">
                                            <p:txEl>
                                              <p:pRg st="3" end="3"/>
                                            </p:txEl>
                                          </p:spTgt>
                                        </p:tgtEl>
                                        <p:attrNameLst>
                                          <p:attrName>style.visibility</p:attrName>
                                        </p:attrNameLst>
                                      </p:cBhvr>
                                      <p:to>
                                        <p:strVal val="visible"/>
                                      </p:to>
                                    </p:set>
                                    <p:anim calcmode="lin" valueType="num">
                                      <p:cBhvr additive="base">
                                        <p:cTn id="25" dur="500" fill="hold"/>
                                        <p:tgtEl>
                                          <p:spTgt spid="83763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37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37635">
                                            <p:txEl>
                                              <p:pRg st="4" end="4"/>
                                            </p:txEl>
                                          </p:spTgt>
                                        </p:tgtEl>
                                        <p:attrNameLst>
                                          <p:attrName>style.visibility</p:attrName>
                                        </p:attrNameLst>
                                      </p:cBhvr>
                                      <p:to>
                                        <p:strVal val="visible"/>
                                      </p:to>
                                    </p:set>
                                    <p:anim calcmode="lin" valueType="num">
                                      <p:cBhvr additive="base">
                                        <p:cTn id="31" dur="500" fill="hold"/>
                                        <p:tgtEl>
                                          <p:spTgt spid="83763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376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sym typeface="Wingdings" pitchFamily="2" charset="2"/>
              </a:rPr>
              <a:t>include</a:t>
            </a:r>
            <a:r>
              <a:rPr lang="zh-CN" altLang="en-US" dirty="0">
                <a:latin typeface="Arial Unicode MS" pitchFamily="34" charset="-122"/>
                <a:ea typeface="Arial Unicode MS" pitchFamily="34" charset="-122"/>
                <a:cs typeface="Arial Unicode MS" pitchFamily="34" charset="-122"/>
                <a:sym typeface="Wingdings" pitchFamily="2" charset="2"/>
              </a:rPr>
              <a:t>指令（续） </a:t>
            </a:r>
          </a:p>
        </p:txBody>
      </p:sp>
      <p:sp>
        <p:nvSpPr>
          <p:cNvPr id="838659" name="Rectangle 3"/>
          <p:cNvSpPr>
            <a:spLocks noGrp="1" noChangeArrowheads="1"/>
          </p:cNvSpPr>
          <p:nvPr>
            <p:ph type="body" idx="1"/>
          </p:nvPr>
        </p:nvSpPr>
        <p:spPr>
          <a:xfrm>
            <a:off x="395536" y="1700808"/>
            <a:ext cx="8352928" cy="4968552"/>
          </a:xfrm>
          <a:noFill/>
        </p:spPr>
        <p:txBody>
          <a:bodyPr>
            <a:normAutofit/>
          </a:bodyPr>
          <a:lstStyle/>
          <a:p>
            <a:pPr marL="355600" indent="-355600">
              <a:spcAft>
                <a:spcPct val="20000"/>
              </a:spcAft>
            </a:pPr>
            <a:r>
              <a:rPr lang="zh-CN" altLang="en-US" sz="2000" dirty="0">
                <a:latin typeface="Arial Unicode MS" pitchFamily="34" charset="-122"/>
                <a:ea typeface="Arial Unicode MS" pitchFamily="34" charset="-122"/>
                <a:cs typeface="Arial Unicode MS" pitchFamily="34" charset="-122"/>
              </a:rPr>
              <a:t>假设</a:t>
            </a:r>
            <a:r>
              <a:rPr lang="en-US" altLang="zh-CN" sz="2000" dirty="0" err="1">
                <a:latin typeface="Arial Unicode MS" pitchFamily="34" charset="-122"/>
                <a:ea typeface="Arial Unicode MS" pitchFamily="34" charset="-122"/>
                <a:cs typeface="Arial Unicode MS" pitchFamily="34" charset="-122"/>
              </a:rPr>
              <a:t>myweb</a:t>
            </a:r>
            <a:r>
              <a:rPr lang="zh-CN" altLang="en-US" sz="2000" dirty="0">
                <a:latin typeface="Arial Unicode MS" pitchFamily="34" charset="-122"/>
                <a:ea typeface="Arial Unicode MS" pitchFamily="34" charset="-122"/>
                <a:cs typeface="Arial Unicode MS" pitchFamily="34" charset="-122"/>
              </a:rPr>
              <a:t>应用程序的根目录下有一个</a:t>
            </a:r>
            <a:r>
              <a:rPr lang="en-US" altLang="zh-CN" sz="2000" dirty="0">
                <a:latin typeface="Arial Unicode MS" pitchFamily="34" charset="-122"/>
                <a:ea typeface="Arial Unicode MS" pitchFamily="34" charset="-122"/>
                <a:cs typeface="Arial Unicode MS" pitchFamily="34" charset="-122"/>
              </a:rPr>
              <a:t>a.jsp</a:t>
            </a:r>
            <a:r>
              <a:rPr lang="zh-CN" altLang="en-US" sz="2000" dirty="0">
                <a:latin typeface="Arial Unicode MS" pitchFamily="34" charset="-122"/>
                <a:ea typeface="Arial Unicode MS" pitchFamily="34" charset="-122"/>
                <a:cs typeface="Arial Unicode MS" pitchFamily="34" charset="-122"/>
              </a:rPr>
              <a:t>文件，其一般的访问路径形式为：</a:t>
            </a:r>
          </a:p>
          <a:p>
            <a:pPr marL="355600" indent="-355600">
              <a:spcAft>
                <a:spcPct val="20000"/>
              </a:spcAft>
              <a:buFont typeface="Wingdings" pitchFamily="2" charset="2"/>
              <a:buNone/>
            </a:pPr>
            <a:r>
              <a:rPr lang="zh-CN" altLang="en-US" sz="2000" dirty="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http://localhost:8080/myweb/a.jsp</a:t>
            </a:r>
          </a:p>
          <a:p>
            <a:pPr marL="355600" indent="-355600">
              <a:spcAft>
                <a:spcPct val="20000"/>
              </a:spcAft>
              <a:buFont typeface="Wingdings" pitchFamily="2" charset="2"/>
              <a:buNone/>
            </a:pP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a:t>
            </a:r>
            <a:r>
              <a:rPr lang="en-US" altLang="zh-CN" sz="2000" dirty="0">
                <a:latin typeface="Arial Unicode MS" pitchFamily="34" charset="-122"/>
                <a:ea typeface="Arial Unicode MS" pitchFamily="34" charset="-122"/>
                <a:cs typeface="Arial Unicode MS" pitchFamily="34" charset="-122"/>
              </a:rPr>
              <a:t>a.jsp</a:t>
            </a:r>
            <a:r>
              <a:rPr lang="zh-CN" altLang="en-US" sz="2000" dirty="0">
                <a:latin typeface="Arial Unicode MS" pitchFamily="34" charset="-122"/>
                <a:ea typeface="Arial Unicode MS" pitchFamily="34" charset="-122"/>
                <a:cs typeface="Arial Unicode MS" pitchFamily="34" charset="-122"/>
              </a:rPr>
              <a:t>页面中使用了如下语句引入</a:t>
            </a:r>
            <a:r>
              <a:rPr lang="en-US" altLang="zh-CN" sz="2000" dirty="0" err="1">
                <a:latin typeface="Arial Unicode MS" pitchFamily="34" charset="-122"/>
                <a:ea typeface="Arial Unicode MS" pitchFamily="34" charset="-122"/>
                <a:cs typeface="Arial Unicode MS" pitchFamily="34" charset="-122"/>
              </a:rPr>
              <a:t>b.jspf</a:t>
            </a:r>
            <a:r>
              <a:rPr lang="zh-CN" altLang="en-US" sz="2000" dirty="0">
                <a:latin typeface="Arial Unicode MS" pitchFamily="34" charset="-122"/>
                <a:ea typeface="Arial Unicode MS" pitchFamily="34" charset="-122"/>
                <a:cs typeface="Arial Unicode MS" pitchFamily="34" charset="-122"/>
              </a:rPr>
              <a:t>文件：</a:t>
            </a:r>
          </a:p>
          <a:p>
            <a:pPr marL="355600" indent="-355600">
              <a:spcAft>
                <a:spcPct val="20000"/>
              </a:spcAft>
              <a:buFont typeface="Wingdings" pitchFamily="2" charset="2"/>
              <a:buNone/>
            </a:pPr>
            <a:r>
              <a:rPr lang="zh-CN" altLang="en-US" sz="2000" dirty="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&lt;%@ include file=“</a:t>
            </a:r>
            <a:r>
              <a:rPr lang="en-US" altLang="zh-CN" sz="2000" dirty="0" err="1">
                <a:latin typeface="Arial Unicode MS" pitchFamily="34" charset="-122"/>
                <a:ea typeface="Arial Unicode MS" pitchFamily="34" charset="-122"/>
                <a:cs typeface="Arial Unicode MS" pitchFamily="34" charset="-122"/>
              </a:rPr>
              <a:t>b.jspf</a:t>
            </a:r>
            <a:r>
              <a:rPr lang="en-US" altLang="zh-CN" sz="2000" dirty="0">
                <a:latin typeface="Arial Unicode MS" pitchFamily="34" charset="-122"/>
                <a:ea typeface="Arial Unicode MS" pitchFamily="34" charset="-122"/>
                <a:cs typeface="Arial Unicode MS" pitchFamily="34" charset="-122"/>
              </a:rPr>
              <a:t>”%&gt;</a:t>
            </a:r>
          </a:p>
          <a:p>
            <a:pPr marL="355600" indent="-355600">
              <a:spcAft>
                <a:spcPct val="20000"/>
              </a:spcAft>
              <a:buFont typeface="Wingdings" pitchFamily="2" charset="2"/>
              <a:buNone/>
            </a:pP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请问：这时候</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引擎调用的</a:t>
            </a:r>
            <a:r>
              <a:rPr lang="en-US" altLang="zh-CN" sz="2000" dirty="0" err="1">
                <a:latin typeface="Arial Unicode MS" pitchFamily="34" charset="-122"/>
                <a:ea typeface="Arial Unicode MS" pitchFamily="34" charset="-122"/>
                <a:cs typeface="Arial Unicode MS" pitchFamily="34" charset="-122"/>
              </a:rPr>
              <a:t>b.jspf</a:t>
            </a:r>
            <a:r>
              <a:rPr lang="zh-CN" altLang="en-US" sz="2000" dirty="0">
                <a:latin typeface="Arial Unicode MS" pitchFamily="34" charset="-122"/>
                <a:ea typeface="Arial Unicode MS" pitchFamily="34" charset="-122"/>
                <a:cs typeface="Arial Unicode MS" pitchFamily="34" charset="-122"/>
              </a:rPr>
              <a:t>文件的完整</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路径为什么？	</a:t>
            </a:r>
          </a:p>
          <a:p>
            <a:pPr marL="355600" indent="-355600">
              <a:spcAft>
                <a:spcPct val="20000"/>
              </a:spcAft>
              <a:buFont typeface="Wingdings" pitchFamily="2" charset="2"/>
              <a:buNone/>
            </a:pPr>
            <a:r>
              <a:rPr lang="zh-CN" altLang="en-US" sz="2000" dirty="0">
                <a:latin typeface="Arial Unicode MS" pitchFamily="34" charset="-122"/>
                <a:ea typeface="Arial Unicode MS" pitchFamily="34" charset="-122"/>
                <a:cs typeface="Arial Unicode MS" pitchFamily="34" charset="-122"/>
              </a:rPr>
              <a:t>	如果将</a:t>
            </a:r>
            <a:r>
              <a:rPr lang="en-US" altLang="zh-CN" sz="2000" dirty="0">
                <a:latin typeface="Arial Unicode MS" pitchFamily="34" charset="-122"/>
                <a:ea typeface="Arial Unicode MS" pitchFamily="34" charset="-122"/>
                <a:cs typeface="Arial Unicode MS" pitchFamily="34" charset="-122"/>
              </a:rPr>
              <a:t>a.jsp</a:t>
            </a:r>
            <a:r>
              <a:rPr lang="zh-CN" altLang="en-US" sz="2000" dirty="0">
                <a:latin typeface="Arial Unicode MS" pitchFamily="34" charset="-122"/>
                <a:ea typeface="Arial Unicode MS" pitchFamily="34" charset="-122"/>
                <a:cs typeface="Arial Unicode MS" pitchFamily="34" charset="-122"/>
              </a:rPr>
              <a:t>页面映射为如下地址：</a:t>
            </a:r>
          </a:p>
          <a:p>
            <a:pPr marL="355600" indent="-355600">
              <a:spcAft>
                <a:spcPct val="20000"/>
              </a:spcAft>
              <a:buFont typeface="Wingdings" pitchFamily="2" charset="2"/>
              <a:buNone/>
            </a:pPr>
            <a:r>
              <a:rPr lang="zh-CN" altLang="en-US" sz="2000" dirty="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http://localhost:8080/myweb/dir1/a.html</a:t>
            </a:r>
          </a:p>
          <a:p>
            <a:pPr marL="355600" indent="-355600">
              <a:spcAft>
                <a:spcPct val="20000"/>
              </a:spcAft>
              <a:buFont typeface="Wingdings" pitchFamily="2" charset="2"/>
              <a:buNone/>
            </a:pP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请问：这时候</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引擎调用的</a:t>
            </a:r>
            <a:r>
              <a:rPr lang="en-US" altLang="zh-CN" sz="2000" dirty="0" err="1">
                <a:latin typeface="Arial Unicode MS" pitchFamily="34" charset="-122"/>
                <a:ea typeface="Arial Unicode MS" pitchFamily="34" charset="-122"/>
                <a:cs typeface="Arial Unicode MS" pitchFamily="34" charset="-122"/>
              </a:rPr>
              <a:t>b.jspf</a:t>
            </a:r>
            <a:r>
              <a:rPr lang="zh-CN" altLang="en-US" sz="2000" dirty="0">
                <a:latin typeface="Arial Unicode MS" pitchFamily="34" charset="-122"/>
                <a:ea typeface="Arial Unicode MS" pitchFamily="34" charset="-122"/>
                <a:cs typeface="Arial Unicode MS" pitchFamily="34" charset="-122"/>
              </a:rPr>
              <a:t>文件的完整</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路径为：</a:t>
            </a:r>
          </a:p>
          <a:p>
            <a:pPr marL="990600" lvl="1" indent="-277813">
              <a:spcAft>
                <a:spcPct val="20000"/>
              </a:spcAft>
              <a:buClr>
                <a:schemeClr val="tx1"/>
              </a:buClr>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http://localhost:8080/myweb/b.jspf</a:t>
            </a:r>
          </a:p>
          <a:p>
            <a:pPr marL="990600" lvl="1" indent="-277813">
              <a:spcAft>
                <a:spcPct val="20000"/>
              </a:spcAft>
              <a:buClr>
                <a:schemeClr val="tx1"/>
              </a:buClr>
              <a:buFont typeface="Wingdings" pitchFamily="2" charset="2"/>
              <a:buNone/>
            </a:pPr>
            <a:r>
              <a:rPr lang="en-US" altLang="zh-CN" sz="1800" dirty="0">
                <a:latin typeface="Arial Unicode MS" pitchFamily="34" charset="-122"/>
                <a:ea typeface="Arial Unicode MS" pitchFamily="34" charset="-122"/>
                <a:cs typeface="Arial Unicode MS" pitchFamily="34" charset="-122"/>
              </a:rPr>
              <a:t>	http://localhost:8080/myweb/dir1/b.jspf</a:t>
            </a:r>
          </a:p>
        </p:txBody>
      </p:sp>
      <p:sp>
        <p:nvSpPr>
          <p:cNvPr id="838660" name="Text Box 4"/>
          <p:cNvSpPr txBox="1">
            <a:spLocks noChangeArrowheads="1"/>
          </p:cNvSpPr>
          <p:nvPr/>
        </p:nvSpPr>
        <p:spPr bwMode="auto">
          <a:xfrm>
            <a:off x="5292080" y="5805264"/>
            <a:ext cx="1223963" cy="701731"/>
          </a:xfrm>
          <a:prstGeom prst="rect">
            <a:avLst/>
          </a:prstGeom>
          <a:noFill/>
          <a:ln w="9525" algn="ctr">
            <a:noFill/>
            <a:miter lim="800000"/>
            <a:headEnd/>
            <a:tailEnd/>
          </a:ln>
          <a:effectLst/>
        </p:spPr>
        <p:txBody>
          <a:bodyPr>
            <a:spAutoFit/>
          </a:bodyPr>
          <a:lstStyle/>
          <a:p>
            <a:pPr algn="l">
              <a:spcAft>
                <a:spcPct val="20000"/>
              </a:spcAft>
              <a:buClrTx/>
              <a:buSzTx/>
              <a:buFontTx/>
              <a:buNone/>
            </a:pPr>
            <a:r>
              <a:rPr lang="zh-CN" altLang="en-US"/>
              <a:t>（√）</a:t>
            </a:r>
          </a:p>
          <a:p>
            <a:pPr algn="l">
              <a:spcAft>
                <a:spcPct val="20000"/>
              </a:spcAft>
              <a:buClrTx/>
              <a:buSzTx/>
              <a:buFontTx/>
              <a:buNone/>
            </a:pPr>
            <a:r>
              <a:rPr lang="zh-CN" altLang="en-US"/>
              <a:t>（</a:t>
            </a:r>
            <a:r>
              <a:rPr lang="en-US" altLang="zh-CN"/>
              <a:t>×</a:t>
            </a:r>
            <a:r>
              <a:rPr lang="zh-CN" altLang="en-US"/>
              <a:t>）</a:t>
            </a:r>
          </a:p>
        </p:txBody>
      </p:sp>
    </p:spTree>
    <p:extLst>
      <p:ext uri="{BB962C8B-B14F-4D97-AF65-F5344CB8AC3E}">
        <p14:creationId xmlns:p14="http://schemas.microsoft.com/office/powerpoint/2010/main" val="193718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8659">
                                            <p:txEl>
                                              <p:pRg st="0" end="0"/>
                                            </p:txEl>
                                          </p:spTgt>
                                        </p:tgtEl>
                                        <p:attrNameLst>
                                          <p:attrName>style.visibility</p:attrName>
                                        </p:attrNameLst>
                                      </p:cBhvr>
                                      <p:to>
                                        <p:strVal val="visible"/>
                                      </p:to>
                                    </p:set>
                                    <p:anim calcmode="lin" valueType="num">
                                      <p:cBhvr additive="base">
                                        <p:cTn id="7" dur="500" fill="hold"/>
                                        <p:tgtEl>
                                          <p:spTgt spid="8386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386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38659">
                                            <p:txEl>
                                              <p:pRg st="2" end="2"/>
                                            </p:txEl>
                                          </p:spTgt>
                                        </p:tgtEl>
                                        <p:attrNameLst>
                                          <p:attrName>style.visibility</p:attrName>
                                        </p:attrNameLst>
                                      </p:cBhvr>
                                      <p:to>
                                        <p:strVal val="visible"/>
                                      </p:to>
                                    </p:set>
                                    <p:anim calcmode="lin" valueType="num">
                                      <p:cBhvr additive="base">
                                        <p:cTn id="17" dur="500" fill="hold"/>
                                        <p:tgtEl>
                                          <p:spTgt spid="83865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38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865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838659">
                                            <p:txEl>
                                              <p:pRg st="4" end="4"/>
                                            </p:txEl>
                                          </p:spTgt>
                                        </p:tgtEl>
                                        <p:attrNameLst>
                                          <p:attrName>style.visibility</p:attrName>
                                        </p:attrNameLst>
                                      </p:cBhvr>
                                      <p:to>
                                        <p:strVal val="visible"/>
                                      </p:to>
                                    </p:set>
                                    <p:anim calcmode="lin" valueType="num">
                                      <p:cBhvr additive="base">
                                        <p:cTn id="27" dur="500" fill="hold"/>
                                        <p:tgtEl>
                                          <p:spTgt spid="83865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386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838659">
                                            <p:txEl>
                                              <p:pRg st="5" end="5"/>
                                            </p:txEl>
                                          </p:spTgt>
                                        </p:tgtEl>
                                        <p:attrNameLst>
                                          <p:attrName>style.visibility</p:attrName>
                                        </p:attrNameLst>
                                      </p:cBhvr>
                                      <p:to>
                                        <p:strVal val="visible"/>
                                      </p:to>
                                    </p:set>
                                    <p:anim calcmode="lin" valueType="num">
                                      <p:cBhvr additive="base">
                                        <p:cTn id="33" dur="500" fill="hold"/>
                                        <p:tgtEl>
                                          <p:spTgt spid="838659">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386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3865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38659">
                                            <p:txEl>
                                              <p:pRg st="7" end="7"/>
                                            </p:txEl>
                                          </p:spTgt>
                                        </p:tgtEl>
                                        <p:attrNameLst>
                                          <p:attrName>style.visibility</p:attrName>
                                        </p:attrNameLst>
                                      </p:cBhvr>
                                      <p:to>
                                        <p:strVal val="visible"/>
                                      </p:to>
                                    </p:set>
                                    <p:anim calcmode="lin" valueType="num">
                                      <p:cBhvr additive="base">
                                        <p:cTn id="43" dur="500" fill="hold"/>
                                        <p:tgtEl>
                                          <p:spTgt spid="83865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386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38659">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38659">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38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6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395536" y="915560"/>
            <a:ext cx="8229600" cy="857256"/>
          </a:xfrm>
        </p:spPr>
        <p:txBody>
          <a:bodyPr/>
          <a:lstStyle/>
          <a:p>
            <a:r>
              <a:rPr lang="en-US" altLang="zh-CN" b="1" dirty="0">
                <a:latin typeface="Arial Unicode MS" pitchFamily="34" charset="-122"/>
                <a:ea typeface="Arial Unicode MS" pitchFamily="34" charset="-122"/>
                <a:cs typeface="Arial Unicode MS" pitchFamily="34" charset="-122"/>
                <a:sym typeface="Wingdings" pitchFamily="2" charset="2"/>
              </a:rPr>
              <a:t>JSP</a:t>
            </a:r>
            <a:r>
              <a:rPr lang="zh-CN" altLang="en-US" b="1" dirty="0">
                <a:latin typeface="Arial Unicode MS" pitchFamily="34" charset="-122"/>
                <a:ea typeface="Arial Unicode MS" pitchFamily="34" charset="-122"/>
                <a:cs typeface="Arial Unicode MS" pitchFamily="34" charset="-122"/>
                <a:sym typeface="Wingdings" pitchFamily="2" charset="2"/>
              </a:rPr>
              <a:t>标签概念</a:t>
            </a:r>
            <a:endParaRPr lang="zh-CN" altLang="en-US" dirty="0">
              <a:latin typeface="Arial Unicode MS" pitchFamily="34" charset="-122"/>
              <a:ea typeface="Arial Unicode MS" pitchFamily="34" charset="-122"/>
              <a:cs typeface="Arial Unicode MS" pitchFamily="34" charset="-122"/>
              <a:sym typeface="Wingdings" pitchFamily="2" charset="2"/>
            </a:endParaRPr>
          </a:p>
        </p:txBody>
      </p:sp>
      <p:sp>
        <p:nvSpPr>
          <p:cNvPr id="852995" name="Rectangle 3"/>
          <p:cNvSpPr>
            <a:spLocks noGrp="1" noChangeArrowheads="1"/>
          </p:cNvSpPr>
          <p:nvPr>
            <p:ph type="body" idx="1"/>
          </p:nvPr>
        </p:nvSpPr>
        <p:spPr>
          <a:xfrm>
            <a:off x="323528" y="1916833"/>
            <a:ext cx="8280920" cy="3240360"/>
          </a:xfrm>
          <a:noFill/>
        </p:spPr>
        <p:txBody>
          <a:bodyPr/>
          <a:lstStyle/>
          <a:p>
            <a:pPr marL="355600" indent="-355600">
              <a:spcAft>
                <a:spcPct val="20000"/>
              </a:spcAft>
            </a:pPr>
            <a:r>
              <a:rPr lang="en-US" altLang="zh-CN" sz="2200" dirty="0">
                <a:latin typeface="Arial Unicode MS" pitchFamily="34" charset="-122"/>
                <a:ea typeface="Arial Unicode MS" pitchFamily="34" charset="-122"/>
                <a:cs typeface="Arial Unicode MS" pitchFamily="34" charset="-122"/>
              </a:rPr>
              <a:t>JSP</a:t>
            </a:r>
            <a:r>
              <a:rPr lang="zh-CN" altLang="en-US" sz="2200" dirty="0">
                <a:latin typeface="Arial Unicode MS" pitchFamily="34" charset="-122"/>
                <a:ea typeface="Arial Unicode MS" pitchFamily="34" charset="-122"/>
                <a:cs typeface="Arial Unicode MS" pitchFamily="34" charset="-122"/>
              </a:rPr>
              <a:t>还提供了一种称之为</a:t>
            </a:r>
            <a:r>
              <a:rPr lang="en-US" altLang="zh-CN" sz="2200" dirty="0">
                <a:latin typeface="Arial Unicode MS" pitchFamily="34" charset="-122"/>
                <a:ea typeface="Arial Unicode MS" pitchFamily="34" charset="-122"/>
                <a:cs typeface="Arial Unicode MS" pitchFamily="34" charset="-122"/>
              </a:rPr>
              <a:t>Action</a:t>
            </a:r>
            <a:r>
              <a:rPr lang="zh-CN" altLang="en-US" sz="2200" dirty="0">
                <a:latin typeface="Arial Unicode MS" pitchFamily="34" charset="-122"/>
                <a:ea typeface="Arial Unicode MS" pitchFamily="34" charset="-122"/>
                <a:cs typeface="Arial Unicode MS" pitchFamily="34" charset="-122"/>
              </a:rPr>
              <a:t>的元素，在</a:t>
            </a:r>
            <a:r>
              <a:rPr lang="en-US" altLang="zh-CN" sz="2200" dirty="0">
                <a:latin typeface="Arial Unicode MS" pitchFamily="34" charset="-122"/>
                <a:ea typeface="Arial Unicode MS" pitchFamily="34" charset="-122"/>
                <a:cs typeface="Arial Unicode MS" pitchFamily="34" charset="-122"/>
              </a:rPr>
              <a:t>JSP</a:t>
            </a:r>
            <a:r>
              <a:rPr lang="zh-CN" altLang="en-US" sz="2200" dirty="0">
                <a:latin typeface="Arial Unicode MS" pitchFamily="34" charset="-122"/>
                <a:ea typeface="Arial Unicode MS" pitchFamily="34" charset="-122"/>
                <a:cs typeface="Arial Unicode MS" pitchFamily="34" charset="-122"/>
              </a:rPr>
              <a:t>页面中使用</a:t>
            </a:r>
            <a:r>
              <a:rPr lang="en-US" altLang="zh-CN" sz="2200" dirty="0">
                <a:latin typeface="Arial Unicode MS" pitchFamily="34" charset="-122"/>
                <a:ea typeface="Arial Unicode MS" pitchFamily="34" charset="-122"/>
                <a:cs typeface="Arial Unicode MS" pitchFamily="34" charset="-122"/>
              </a:rPr>
              <a:t>Action</a:t>
            </a:r>
            <a:r>
              <a:rPr lang="zh-CN" altLang="en-US" sz="2200" dirty="0">
                <a:latin typeface="Arial Unicode MS" pitchFamily="34" charset="-122"/>
                <a:ea typeface="Arial Unicode MS" pitchFamily="34" charset="-122"/>
                <a:cs typeface="Arial Unicode MS" pitchFamily="34" charset="-122"/>
              </a:rPr>
              <a:t>元素</a:t>
            </a:r>
            <a:r>
              <a:rPr lang="zh-CN" altLang="en-US" sz="2200" dirty="0">
                <a:solidFill>
                  <a:srgbClr val="0000FF"/>
                </a:solidFill>
                <a:latin typeface="Arial Unicode MS" pitchFamily="34" charset="-122"/>
                <a:ea typeface="Arial Unicode MS" pitchFamily="34" charset="-122"/>
                <a:cs typeface="Arial Unicode MS" pitchFamily="34" charset="-122"/>
              </a:rPr>
              <a:t>可以完成各种通用的</a:t>
            </a:r>
            <a:r>
              <a:rPr lang="en-US" altLang="zh-CN" sz="2200" dirty="0">
                <a:solidFill>
                  <a:srgbClr val="0000FF"/>
                </a:solidFill>
                <a:latin typeface="Arial Unicode MS" pitchFamily="34" charset="-122"/>
                <a:ea typeface="Arial Unicode MS" pitchFamily="34" charset="-122"/>
                <a:cs typeface="Arial Unicode MS" pitchFamily="34" charset="-122"/>
              </a:rPr>
              <a:t>JSP</a:t>
            </a:r>
            <a:r>
              <a:rPr lang="zh-CN" altLang="en-US" sz="2200" dirty="0">
                <a:solidFill>
                  <a:srgbClr val="0000FF"/>
                </a:solidFill>
                <a:latin typeface="Arial Unicode MS" pitchFamily="34" charset="-122"/>
                <a:ea typeface="Arial Unicode MS" pitchFamily="34" charset="-122"/>
                <a:cs typeface="Arial Unicode MS" pitchFamily="34" charset="-122"/>
              </a:rPr>
              <a:t>页面功能</a:t>
            </a:r>
            <a:r>
              <a:rPr lang="zh-CN" altLang="en-US" sz="2200" dirty="0">
                <a:latin typeface="Arial Unicode MS" pitchFamily="34" charset="-122"/>
                <a:ea typeface="Arial Unicode MS" pitchFamily="34" charset="-122"/>
                <a:cs typeface="Arial Unicode MS" pitchFamily="34" charset="-122"/>
              </a:rPr>
              <a:t>，也可以实现一些处理复杂业务逻辑的专用功能。 </a:t>
            </a:r>
          </a:p>
          <a:p>
            <a:pPr marL="355600" indent="-355600">
              <a:spcAft>
                <a:spcPct val="20000"/>
              </a:spcAft>
            </a:pPr>
            <a:r>
              <a:rPr lang="en-US" altLang="zh-CN" sz="2200" dirty="0">
                <a:latin typeface="Arial Unicode MS" pitchFamily="34" charset="-122"/>
                <a:ea typeface="Arial Unicode MS" pitchFamily="34" charset="-122"/>
                <a:cs typeface="Arial Unicode MS" pitchFamily="34" charset="-122"/>
              </a:rPr>
              <a:t>Action</a:t>
            </a:r>
            <a:r>
              <a:rPr lang="zh-CN" altLang="en-US" sz="2200" dirty="0">
                <a:latin typeface="Arial Unicode MS" pitchFamily="34" charset="-122"/>
                <a:ea typeface="Arial Unicode MS" pitchFamily="34" charset="-122"/>
                <a:cs typeface="Arial Unicode MS" pitchFamily="34" charset="-122"/>
              </a:rPr>
              <a:t>元素采用</a:t>
            </a:r>
            <a:r>
              <a:rPr lang="en-US" altLang="zh-CN" sz="2200" dirty="0">
                <a:latin typeface="Arial Unicode MS" pitchFamily="34" charset="-122"/>
                <a:ea typeface="Arial Unicode MS" pitchFamily="34" charset="-122"/>
                <a:cs typeface="Arial Unicode MS" pitchFamily="34" charset="-122"/>
              </a:rPr>
              <a:t>XML</a:t>
            </a:r>
            <a:r>
              <a:rPr lang="zh-CN" altLang="en-US" sz="2200" dirty="0">
                <a:latin typeface="Arial Unicode MS" pitchFamily="34" charset="-122"/>
                <a:ea typeface="Arial Unicode MS" pitchFamily="34" charset="-122"/>
                <a:cs typeface="Arial Unicode MS" pitchFamily="34" charset="-122"/>
              </a:rPr>
              <a:t>元素的语法格式，即每个</a:t>
            </a:r>
            <a:r>
              <a:rPr lang="en-US" altLang="zh-CN" sz="2200" dirty="0">
                <a:latin typeface="Arial Unicode MS" pitchFamily="34" charset="-122"/>
                <a:ea typeface="Arial Unicode MS" pitchFamily="34" charset="-122"/>
                <a:cs typeface="Arial Unicode MS" pitchFamily="34" charset="-122"/>
              </a:rPr>
              <a:t>Action</a:t>
            </a:r>
            <a:r>
              <a:rPr lang="zh-CN" altLang="en-US" sz="2200" dirty="0">
                <a:latin typeface="Arial Unicode MS" pitchFamily="34" charset="-122"/>
                <a:ea typeface="Arial Unicode MS" pitchFamily="34" charset="-122"/>
                <a:cs typeface="Arial Unicode MS" pitchFamily="34" charset="-122"/>
              </a:rPr>
              <a:t>元素在</a:t>
            </a:r>
            <a:r>
              <a:rPr lang="en-US" altLang="zh-CN" sz="2200" dirty="0">
                <a:latin typeface="Arial Unicode MS" pitchFamily="34" charset="-122"/>
                <a:ea typeface="Arial Unicode MS" pitchFamily="34" charset="-122"/>
                <a:cs typeface="Arial Unicode MS" pitchFamily="34" charset="-122"/>
              </a:rPr>
              <a:t>JSP</a:t>
            </a:r>
            <a:r>
              <a:rPr lang="zh-CN" altLang="en-US" sz="2200" dirty="0">
                <a:latin typeface="Arial Unicode MS" pitchFamily="34" charset="-122"/>
                <a:ea typeface="Arial Unicode MS" pitchFamily="34" charset="-122"/>
                <a:cs typeface="Arial Unicode MS" pitchFamily="34" charset="-122"/>
              </a:rPr>
              <a:t>页面中都以</a:t>
            </a:r>
            <a:r>
              <a:rPr lang="en-US" altLang="zh-CN" sz="2200" dirty="0">
                <a:latin typeface="Arial Unicode MS" pitchFamily="34" charset="-122"/>
                <a:ea typeface="Arial Unicode MS" pitchFamily="34" charset="-122"/>
                <a:cs typeface="Arial Unicode MS" pitchFamily="34" charset="-122"/>
              </a:rPr>
              <a:t>XML</a:t>
            </a:r>
            <a:r>
              <a:rPr lang="zh-CN" altLang="en-US" sz="2200" dirty="0">
                <a:latin typeface="Arial Unicode MS" pitchFamily="34" charset="-122"/>
                <a:ea typeface="Arial Unicode MS" pitchFamily="34" charset="-122"/>
                <a:cs typeface="Arial Unicode MS" pitchFamily="34" charset="-122"/>
              </a:rPr>
              <a:t>标签的形式出现。</a:t>
            </a:r>
          </a:p>
          <a:p>
            <a:pPr marL="355600" indent="-355600">
              <a:spcAft>
                <a:spcPct val="20000"/>
              </a:spcAft>
            </a:pPr>
            <a:r>
              <a:rPr lang="en-US" altLang="zh-CN" sz="2200" dirty="0">
                <a:latin typeface="Arial Unicode MS" pitchFamily="34" charset="-122"/>
                <a:ea typeface="Arial Unicode MS" pitchFamily="34" charset="-122"/>
                <a:cs typeface="Arial Unicode MS" pitchFamily="34" charset="-122"/>
              </a:rPr>
              <a:t>JSP</a:t>
            </a:r>
            <a:r>
              <a:rPr lang="zh-CN" altLang="en-US" sz="2200" dirty="0">
                <a:latin typeface="Arial Unicode MS" pitchFamily="34" charset="-122"/>
                <a:ea typeface="Arial Unicode MS" pitchFamily="34" charset="-122"/>
                <a:cs typeface="Arial Unicode MS" pitchFamily="34" charset="-122"/>
              </a:rPr>
              <a:t>规范中定义了一些标准的</a:t>
            </a:r>
            <a:r>
              <a:rPr lang="en-US" altLang="zh-CN" sz="2200" dirty="0">
                <a:latin typeface="Arial Unicode MS" pitchFamily="34" charset="-122"/>
                <a:ea typeface="Arial Unicode MS" pitchFamily="34" charset="-122"/>
                <a:cs typeface="Arial Unicode MS" pitchFamily="34" charset="-122"/>
              </a:rPr>
              <a:t>Action</a:t>
            </a:r>
            <a:r>
              <a:rPr lang="zh-CN" altLang="en-US" sz="2200" dirty="0">
                <a:latin typeface="Arial Unicode MS" pitchFamily="34" charset="-122"/>
                <a:ea typeface="Arial Unicode MS" pitchFamily="34" charset="-122"/>
                <a:cs typeface="Arial Unicode MS" pitchFamily="34" charset="-122"/>
              </a:rPr>
              <a:t>元素，这些元素的</a:t>
            </a:r>
            <a:r>
              <a:rPr lang="zh-CN" altLang="en-US" sz="2200" b="1" dirty="0">
                <a:solidFill>
                  <a:srgbClr val="FF0000"/>
                </a:solidFill>
                <a:latin typeface="Arial Unicode MS" pitchFamily="34" charset="-122"/>
                <a:ea typeface="Arial Unicode MS" pitchFamily="34" charset="-122"/>
                <a:cs typeface="Arial Unicode MS" pitchFamily="34" charset="-122"/>
              </a:rPr>
              <a:t>标签名都以</a:t>
            </a:r>
            <a:r>
              <a:rPr lang="en-US" altLang="zh-CN" sz="2200" b="1" dirty="0" err="1">
                <a:solidFill>
                  <a:srgbClr val="FF0000"/>
                </a:solidFill>
                <a:latin typeface="Arial Unicode MS" pitchFamily="34" charset="-122"/>
                <a:ea typeface="Arial Unicode MS" pitchFamily="34" charset="-122"/>
                <a:cs typeface="Arial Unicode MS" pitchFamily="34" charset="-122"/>
              </a:rPr>
              <a:t>jsp</a:t>
            </a:r>
            <a:r>
              <a:rPr lang="zh-CN" altLang="en-US" sz="2200" b="1" dirty="0">
                <a:solidFill>
                  <a:srgbClr val="FF0000"/>
                </a:solidFill>
                <a:latin typeface="Arial Unicode MS" pitchFamily="34" charset="-122"/>
                <a:ea typeface="Arial Unicode MS" pitchFamily="34" charset="-122"/>
                <a:cs typeface="Arial Unicode MS" pitchFamily="34" charset="-122"/>
              </a:rPr>
              <a:t>作为前缀，并且全部采用小写</a:t>
            </a:r>
            <a:r>
              <a:rPr lang="zh-CN" altLang="en-US" sz="2200" dirty="0">
                <a:latin typeface="Arial Unicode MS" pitchFamily="34" charset="-122"/>
                <a:ea typeface="Arial Unicode MS" pitchFamily="34" charset="-122"/>
                <a:cs typeface="Arial Unicode MS" pitchFamily="34" charset="-122"/>
              </a:rPr>
              <a:t>，例如，</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jsp:include</a:t>
            </a:r>
            <a:r>
              <a:rPr lang="en-US" altLang="zh-CN" sz="2200" dirty="0">
                <a:latin typeface="Arial Unicode MS" pitchFamily="34" charset="-122"/>
                <a:ea typeface="Arial Unicode MS" pitchFamily="34" charset="-122"/>
                <a:cs typeface="Arial Unicode MS" pitchFamily="34" charset="-122"/>
              </a:rPr>
              <a:t>&gt;</a:t>
            </a:r>
            <a:r>
              <a:rPr lang="zh-CN" altLang="en-US" sz="2200" dirty="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jsp:forward</a:t>
            </a:r>
            <a:r>
              <a:rPr lang="en-US" altLang="zh-CN" sz="2200" dirty="0">
                <a:latin typeface="Arial Unicode MS" pitchFamily="34" charset="-122"/>
                <a:ea typeface="Arial Unicode MS" pitchFamily="34" charset="-122"/>
                <a:cs typeface="Arial Unicode MS" pitchFamily="34" charset="-122"/>
              </a:rPr>
              <a:t>&gt;</a:t>
            </a:r>
            <a:r>
              <a:rPr lang="zh-CN" altLang="en-US" sz="2200" dirty="0">
                <a:latin typeface="Arial Unicode MS" pitchFamily="34" charset="-122"/>
                <a:ea typeface="Arial Unicode MS" pitchFamily="34" charset="-122"/>
                <a:cs typeface="Arial Unicode MS" pitchFamily="34" charset="-122"/>
              </a:rPr>
              <a:t>等等。 </a:t>
            </a:r>
            <a:r>
              <a:rPr lang="zh-CN" altLang="en-US" sz="20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82092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2995">
                                            <p:txEl>
                                              <p:pRg st="0" end="0"/>
                                            </p:txEl>
                                          </p:spTgt>
                                        </p:tgtEl>
                                        <p:attrNameLst>
                                          <p:attrName>style.visibility</p:attrName>
                                        </p:attrNameLst>
                                      </p:cBhvr>
                                      <p:to>
                                        <p:strVal val="visible"/>
                                      </p:to>
                                    </p:set>
                                    <p:anim calcmode="lin" valueType="num">
                                      <p:cBhvr additive="base">
                                        <p:cTn id="7" dur="500" fill="hold"/>
                                        <p:tgtEl>
                                          <p:spTgt spid="8529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2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52995">
                                            <p:txEl>
                                              <p:pRg st="1" end="1"/>
                                            </p:txEl>
                                          </p:spTgt>
                                        </p:tgtEl>
                                        <p:attrNameLst>
                                          <p:attrName>style.visibility</p:attrName>
                                        </p:attrNameLst>
                                      </p:cBhvr>
                                      <p:to>
                                        <p:strVal val="visible"/>
                                      </p:to>
                                    </p:set>
                                    <p:anim calcmode="lin" valueType="num">
                                      <p:cBhvr additive="base">
                                        <p:cTn id="13" dur="500" fill="hold"/>
                                        <p:tgtEl>
                                          <p:spTgt spid="8529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52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52995">
                                            <p:txEl>
                                              <p:pRg st="2" end="2"/>
                                            </p:txEl>
                                          </p:spTgt>
                                        </p:tgtEl>
                                        <p:attrNameLst>
                                          <p:attrName>style.visibility</p:attrName>
                                        </p:attrNameLst>
                                      </p:cBhvr>
                                      <p:to>
                                        <p:strVal val="visible"/>
                                      </p:to>
                                    </p:set>
                                    <p:anim calcmode="lin" valueType="num">
                                      <p:cBhvr additive="base">
                                        <p:cTn id="19" dur="500" fill="hold"/>
                                        <p:tgtEl>
                                          <p:spTgt spid="8529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29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1259632" y="116929"/>
            <a:ext cx="7696200" cy="1439863"/>
          </a:xfrm>
        </p:spPr>
        <p:txBody>
          <a:bodyPr/>
          <a:lstStyle/>
          <a:p>
            <a:r>
              <a:rPr lang="en-US" altLang="zh-CN" dirty="0">
                <a:latin typeface="Arial Unicode MS" pitchFamily="34" charset="-122"/>
                <a:ea typeface="Arial Unicode MS" pitchFamily="34" charset="-122"/>
                <a:cs typeface="Arial Unicode MS" pitchFamily="34" charset="-122"/>
              </a:rPr>
              <a:t/>
            </a:r>
            <a:br>
              <a:rPr lang="en-US" altLang="zh-CN" dirty="0">
                <a:latin typeface="Arial Unicode MS" pitchFamily="34" charset="-122"/>
                <a:ea typeface="Arial Unicode MS" pitchFamily="34" charset="-122"/>
                <a:cs typeface="Arial Unicode MS" pitchFamily="34" charset="-122"/>
              </a:rPr>
            </a:br>
            <a:r>
              <a:rPr lang="zh-CN" altLang="en-US" dirty="0">
                <a:latin typeface="Arial Unicode MS" pitchFamily="34" charset="-122"/>
                <a:ea typeface="Arial Unicode MS" pitchFamily="34" charset="-122"/>
                <a:cs typeface="Arial Unicode MS" pitchFamily="34" charset="-122"/>
              </a:rPr>
              <a:t>建立对</a:t>
            </a:r>
            <a:r>
              <a:rPr lang="en-US" altLang="zh-CN" dirty="0">
                <a:latin typeface="Arial Unicode MS" pitchFamily="34" charset="-122"/>
                <a:ea typeface="Arial Unicode MS" pitchFamily="34" charset="-122"/>
                <a:cs typeface="Arial Unicode MS" pitchFamily="34" charset="-122"/>
              </a:rPr>
              <a:t>JSP</a:t>
            </a:r>
            <a:r>
              <a:rPr lang="zh-CN" altLang="en-US" dirty="0">
                <a:latin typeface="Arial Unicode MS" pitchFamily="34" charset="-122"/>
                <a:ea typeface="Arial Unicode MS" pitchFamily="34" charset="-122"/>
                <a:cs typeface="Arial Unicode MS" pitchFamily="34" charset="-122"/>
              </a:rPr>
              <a:t>的直观认识 </a:t>
            </a:r>
          </a:p>
        </p:txBody>
      </p:sp>
      <p:sp>
        <p:nvSpPr>
          <p:cNvPr id="785411" name="Rectangle 3"/>
          <p:cNvSpPr>
            <a:spLocks noGrp="1" noChangeArrowheads="1"/>
          </p:cNvSpPr>
          <p:nvPr>
            <p:ph type="body" sz="half" idx="1"/>
          </p:nvPr>
        </p:nvSpPr>
        <p:spPr>
          <a:xfrm>
            <a:off x="539552" y="1739568"/>
            <a:ext cx="8280920" cy="4857784"/>
          </a:xfrm>
        </p:spPr>
        <p:txBody>
          <a:bodyPr>
            <a:noAutofit/>
          </a:bodyPr>
          <a:lstStyle/>
          <a:p>
            <a:pPr marL="0" indent="355600" algn="just">
              <a:lnSpc>
                <a:spcPct val="90000"/>
              </a:lnSpc>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页面是由</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语句和嵌套在其中的</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代码组成的一个普通文本文件，</a:t>
            </a:r>
            <a:r>
              <a:rPr lang="en-US" altLang="zh-CN" sz="2000" dirty="0">
                <a:latin typeface="Arial Unicode MS" pitchFamily="34" charset="-122"/>
                <a:ea typeface="Arial Unicode MS" pitchFamily="34" charset="-122"/>
                <a:cs typeface="Arial Unicode MS" pitchFamily="34" charset="-122"/>
              </a:rPr>
              <a:t>JSP </a:t>
            </a:r>
            <a:r>
              <a:rPr lang="zh-CN" altLang="en-US" sz="2000" dirty="0">
                <a:latin typeface="Arial Unicode MS" pitchFamily="34" charset="-122"/>
                <a:ea typeface="Arial Unicode MS" pitchFamily="34" charset="-122"/>
                <a:cs typeface="Arial Unicode MS" pitchFamily="34" charset="-122"/>
              </a:rPr>
              <a:t>页面的文件扩展名必须为</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a:t>
            </a:r>
          </a:p>
          <a:p>
            <a:pPr marL="0" indent="355600" algn="just">
              <a:lnSpc>
                <a:spcPct val="90000"/>
              </a:lnSpc>
              <a:spcAft>
                <a:spcPct val="20000"/>
              </a:spcAft>
            </a:pPr>
            <a:r>
              <a:rPr lang="zh-CN" altLang="en-US" sz="2000" dirty="0">
                <a:latin typeface="Arial Unicode MS" pitchFamily="34" charset="-122"/>
                <a:ea typeface="Arial Unicode MS" pitchFamily="34" charset="-122"/>
                <a:cs typeface="Arial Unicode MS" pitchFamily="34" charset="-122"/>
              </a:rPr>
              <a:t>在</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页面中编写的</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代码需要嵌套在</a:t>
            </a:r>
            <a:r>
              <a:rPr lang="en-US" altLang="zh-CN" sz="2000" dirty="0">
                <a:latin typeface="Arial Unicode MS" pitchFamily="34" charset="-122"/>
                <a:ea typeface="Arial Unicode MS" pitchFamily="34" charset="-122"/>
                <a:cs typeface="Arial Unicode MS" pitchFamily="34" charset="-122"/>
              </a:rPr>
              <a:t>&lt;%</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%&gt;</a:t>
            </a:r>
            <a:r>
              <a:rPr lang="zh-CN" altLang="en-US" sz="2000" dirty="0">
                <a:latin typeface="Arial Unicode MS" pitchFamily="34" charset="-122"/>
                <a:ea typeface="Arial Unicode MS" pitchFamily="34" charset="-122"/>
                <a:cs typeface="Arial Unicode MS" pitchFamily="34" charset="-122"/>
              </a:rPr>
              <a:t>中，嵌套在</a:t>
            </a:r>
            <a:r>
              <a:rPr lang="en-US" altLang="zh-CN" sz="2000" dirty="0">
                <a:latin typeface="Arial Unicode MS" pitchFamily="34" charset="-122"/>
                <a:ea typeface="Arial Unicode MS" pitchFamily="34" charset="-122"/>
                <a:cs typeface="Arial Unicode MS" pitchFamily="34" charset="-122"/>
              </a:rPr>
              <a:t>&lt;%</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%&gt;</a:t>
            </a:r>
            <a:r>
              <a:rPr lang="zh-CN" altLang="en-US" sz="2000" dirty="0">
                <a:latin typeface="Arial Unicode MS" pitchFamily="34" charset="-122"/>
                <a:ea typeface="Arial Unicode MS" pitchFamily="34" charset="-122"/>
                <a:cs typeface="Arial Unicode MS" pitchFamily="34" charset="-122"/>
              </a:rPr>
              <a:t>之间的</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代码被称之为</a:t>
            </a:r>
            <a:r>
              <a:rPr lang="zh-CN" altLang="en-US" sz="2000" b="1" dirty="0">
                <a:solidFill>
                  <a:srgbClr val="FF0000"/>
                </a:solidFill>
                <a:latin typeface="Arial Unicode MS" pitchFamily="34" charset="-122"/>
                <a:ea typeface="Arial Unicode MS" pitchFamily="34" charset="-122"/>
                <a:cs typeface="Arial Unicode MS" pitchFamily="34" charset="-122"/>
              </a:rPr>
              <a:t>脚本片段</a:t>
            </a:r>
            <a:r>
              <a:rPr lang="zh-CN" altLang="en-US"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Scriptlets</a:t>
            </a:r>
            <a:r>
              <a:rPr lang="zh-CN" altLang="en-US" sz="2000" dirty="0">
                <a:latin typeface="Arial Unicode MS" pitchFamily="34" charset="-122"/>
                <a:ea typeface="Arial Unicode MS" pitchFamily="34" charset="-122"/>
                <a:cs typeface="Arial Unicode MS" pitchFamily="34" charset="-122"/>
              </a:rPr>
              <a:t>），没有嵌套在</a:t>
            </a:r>
            <a:r>
              <a:rPr lang="en-US" altLang="zh-CN" sz="2000" dirty="0">
                <a:latin typeface="Arial Unicode MS" pitchFamily="34" charset="-122"/>
                <a:ea typeface="Arial Unicode MS" pitchFamily="34" charset="-122"/>
                <a:cs typeface="Arial Unicode MS" pitchFamily="34" charset="-122"/>
              </a:rPr>
              <a:t>&lt;%</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%&gt;</a:t>
            </a:r>
            <a:r>
              <a:rPr lang="zh-CN" altLang="en-US" sz="2000" dirty="0">
                <a:latin typeface="Arial Unicode MS" pitchFamily="34" charset="-122"/>
                <a:ea typeface="Arial Unicode MS" pitchFamily="34" charset="-122"/>
                <a:cs typeface="Arial Unicode MS" pitchFamily="34" charset="-122"/>
              </a:rPr>
              <a:t>之间的内容被称之为</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的</a:t>
            </a:r>
            <a:r>
              <a:rPr lang="zh-CN" altLang="en-US" sz="2000" b="1" dirty="0">
                <a:solidFill>
                  <a:srgbClr val="FF0000"/>
                </a:solidFill>
                <a:latin typeface="Arial Unicode MS" pitchFamily="34" charset="-122"/>
                <a:ea typeface="Arial Unicode MS" pitchFamily="34" charset="-122"/>
                <a:cs typeface="Arial Unicode MS" pitchFamily="34" charset="-122"/>
              </a:rPr>
              <a:t>模版元素</a:t>
            </a:r>
            <a:r>
              <a:rPr lang="zh-CN" altLang="en-US" sz="2000" dirty="0">
                <a:latin typeface="Arial Unicode MS" pitchFamily="34" charset="-122"/>
                <a:ea typeface="Arial Unicode MS" pitchFamily="34" charset="-122"/>
                <a:cs typeface="Arial Unicode MS" pitchFamily="34" charset="-122"/>
              </a:rPr>
              <a:t>。</a:t>
            </a:r>
          </a:p>
          <a:p>
            <a:pPr marL="0" indent="355600" algn="just">
              <a:lnSpc>
                <a:spcPct val="90000"/>
              </a:lnSpc>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中的</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代码可以使用</a:t>
            </a:r>
            <a:r>
              <a:rPr lang="en-US" altLang="zh-CN" sz="2000" dirty="0" err="1">
                <a:latin typeface="Arial Unicode MS" pitchFamily="34" charset="-122"/>
                <a:ea typeface="Arial Unicode MS" pitchFamily="34" charset="-122"/>
                <a:cs typeface="Arial Unicode MS" pitchFamily="34" charset="-122"/>
              </a:rPr>
              <a:t>out.println</a:t>
            </a:r>
            <a:r>
              <a:rPr lang="zh-CN" altLang="en-US" sz="2000" dirty="0">
                <a:latin typeface="Arial Unicode MS" pitchFamily="34" charset="-122"/>
                <a:ea typeface="Arial Unicode MS" pitchFamily="34" charset="-122"/>
                <a:cs typeface="Arial Unicode MS" pitchFamily="34" charset="-122"/>
              </a:rPr>
              <a:t>语句将其他</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程序代码产生的结果字符串输出给客户端，也可以使用</a:t>
            </a:r>
            <a:r>
              <a:rPr lang="en-US" altLang="zh-CN" sz="2000" dirty="0" err="1">
                <a:latin typeface="Arial Unicode MS" pitchFamily="34" charset="-122"/>
                <a:ea typeface="Arial Unicode MS" pitchFamily="34" charset="-122"/>
                <a:cs typeface="Arial Unicode MS" pitchFamily="34" charset="-122"/>
              </a:rPr>
              <a:t>System.out.println</a:t>
            </a:r>
            <a:r>
              <a:rPr lang="zh-CN" altLang="en-US" sz="2000" dirty="0">
                <a:latin typeface="Arial Unicode MS" pitchFamily="34" charset="-122"/>
                <a:ea typeface="Arial Unicode MS" pitchFamily="34" charset="-122"/>
                <a:cs typeface="Arial Unicode MS" pitchFamily="34" charset="-122"/>
              </a:rPr>
              <a:t>语句将它们打印到命令行窗口。 </a:t>
            </a:r>
          </a:p>
          <a:p>
            <a:pPr marL="0" indent="355600" algn="just">
              <a:lnSpc>
                <a:spcPct val="90000"/>
              </a:lnSpc>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文件就像普通的</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文件一样，它们</a:t>
            </a:r>
            <a:r>
              <a:rPr lang="zh-CN" altLang="en-US" sz="2000" b="1" dirty="0">
                <a:solidFill>
                  <a:srgbClr val="FF0000"/>
                </a:solidFill>
                <a:latin typeface="Arial Unicode MS" pitchFamily="34" charset="-122"/>
                <a:ea typeface="Arial Unicode MS" pitchFamily="34" charset="-122"/>
                <a:cs typeface="Arial Unicode MS" pitchFamily="34" charset="-122"/>
              </a:rPr>
              <a:t>可以放置在</a:t>
            </a:r>
            <a:r>
              <a:rPr lang="en-US" altLang="zh-CN" sz="2000" b="1" dirty="0">
                <a:solidFill>
                  <a:srgbClr val="FF0000"/>
                </a:solidFill>
                <a:latin typeface="Arial Unicode MS" pitchFamily="34" charset="-122"/>
                <a:ea typeface="Arial Unicode MS" pitchFamily="34" charset="-122"/>
                <a:cs typeface="Arial Unicode MS" pitchFamily="34" charset="-122"/>
              </a:rPr>
              <a:t>WEB</a:t>
            </a:r>
            <a:r>
              <a:rPr lang="zh-CN" altLang="en-US" sz="2000" b="1" dirty="0">
                <a:solidFill>
                  <a:srgbClr val="FF0000"/>
                </a:solidFill>
                <a:latin typeface="Arial Unicode MS" pitchFamily="34" charset="-122"/>
                <a:ea typeface="Arial Unicode MS" pitchFamily="34" charset="-122"/>
                <a:cs typeface="Arial Unicode MS" pitchFamily="34" charset="-122"/>
              </a:rPr>
              <a:t>应用程序中的除了</a:t>
            </a:r>
            <a:r>
              <a:rPr lang="en-US" altLang="zh-CN" sz="2000" b="1" dirty="0">
                <a:solidFill>
                  <a:srgbClr val="FF0000"/>
                </a:solidFill>
                <a:latin typeface="Arial Unicode MS" pitchFamily="34" charset="-122"/>
                <a:ea typeface="Arial Unicode MS" pitchFamily="34" charset="-122"/>
                <a:cs typeface="Arial Unicode MS" pitchFamily="34" charset="-122"/>
              </a:rPr>
              <a:t>WEB-INF</a:t>
            </a:r>
            <a:r>
              <a:rPr lang="zh-CN" altLang="en-US" sz="2000" b="1" dirty="0">
                <a:solidFill>
                  <a:srgbClr val="FF0000"/>
                </a:solidFill>
                <a:latin typeface="Arial Unicode MS" pitchFamily="34" charset="-122"/>
                <a:ea typeface="Arial Unicode MS" pitchFamily="34" charset="-122"/>
                <a:cs typeface="Arial Unicode MS" pitchFamily="34" charset="-122"/>
              </a:rPr>
              <a:t>及其子目录外的其他任何目录中，</a:t>
            </a:r>
            <a:r>
              <a:rPr lang="en-US" altLang="zh-CN" sz="2000" b="1" dirty="0">
                <a:solidFill>
                  <a:srgbClr val="FF0000"/>
                </a:solidFill>
                <a:latin typeface="Arial Unicode MS" pitchFamily="34" charset="-122"/>
                <a:ea typeface="Arial Unicode MS" pitchFamily="34" charset="-122"/>
                <a:cs typeface="Arial Unicode MS" pitchFamily="34" charset="-122"/>
              </a:rPr>
              <a:t>JSP</a:t>
            </a:r>
            <a:r>
              <a:rPr lang="zh-CN" altLang="en-US" sz="2000" b="1" dirty="0">
                <a:solidFill>
                  <a:srgbClr val="FF0000"/>
                </a:solidFill>
                <a:latin typeface="Arial Unicode MS" pitchFamily="34" charset="-122"/>
                <a:ea typeface="Arial Unicode MS" pitchFamily="34" charset="-122"/>
                <a:cs typeface="Arial Unicode MS" pitchFamily="34" charset="-122"/>
              </a:rPr>
              <a:t>页面的访问路径与普通</a:t>
            </a:r>
            <a:r>
              <a:rPr lang="en-US" altLang="zh-CN" sz="2000" b="1" dirty="0">
                <a:solidFill>
                  <a:srgbClr val="FF0000"/>
                </a:solidFill>
                <a:latin typeface="Arial Unicode MS" pitchFamily="34" charset="-122"/>
                <a:ea typeface="Arial Unicode MS" pitchFamily="34" charset="-122"/>
                <a:cs typeface="Arial Unicode MS" pitchFamily="34" charset="-122"/>
              </a:rPr>
              <a:t>HTML</a:t>
            </a:r>
            <a:r>
              <a:rPr lang="zh-CN" altLang="en-US" sz="2000" b="1" dirty="0">
                <a:solidFill>
                  <a:srgbClr val="FF0000"/>
                </a:solidFill>
                <a:latin typeface="Arial Unicode MS" pitchFamily="34" charset="-122"/>
                <a:ea typeface="Arial Unicode MS" pitchFamily="34" charset="-122"/>
                <a:cs typeface="Arial Unicode MS" pitchFamily="34" charset="-122"/>
              </a:rPr>
              <a:t>页面的访问路径形式也完全一样。</a:t>
            </a:r>
          </a:p>
          <a:p>
            <a:pPr marL="0" indent="355600" algn="just">
              <a:lnSpc>
                <a:spcPct val="90000"/>
              </a:lnSpc>
              <a:spcAft>
                <a:spcPct val="20000"/>
              </a:spcAft>
            </a:pPr>
            <a:r>
              <a:rPr lang="zh-CN" altLang="en-US" sz="2000" dirty="0">
                <a:latin typeface="Arial Unicode MS" pitchFamily="34" charset="-122"/>
                <a:ea typeface="Arial Unicode MS" pitchFamily="34" charset="-122"/>
                <a:cs typeface="Arial Unicode MS" pitchFamily="34" charset="-122"/>
              </a:rPr>
              <a:t>在</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页面中也可以使用一种称之为</a:t>
            </a:r>
            <a:r>
              <a:rPr lang="en-US" altLang="zh-CN" sz="2000" b="1" dirty="0">
                <a:solidFill>
                  <a:srgbClr val="FF0000"/>
                </a:solidFill>
                <a:latin typeface="Arial Unicode MS" pitchFamily="34" charset="-122"/>
                <a:ea typeface="Arial Unicode MS" pitchFamily="34" charset="-122"/>
                <a:cs typeface="Arial Unicode MS" pitchFamily="34" charset="-122"/>
              </a:rPr>
              <a:t>JSP</a:t>
            </a:r>
            <a:r>
              <a:rPr lang="zh-CN" altLang="en-US" sz="2000" b="1" dirty="0">
                <a:solidFill>
                  <a:srgbClr val="FF0000"/>
                </a:solidFill>
                <a:latin typeface="Arial Unicode MS" pitchFamily="34" charset="-122"/>
                <a:ea typeface="Arial Unicode MS" pitchFamily="34" charset="-122"/>
                <a:cs typeface="Arial Unicode MS" pitchFamily="34" charset="-122"/>
              </a:rPr>
              <a:t>表达式</a:t>
            </a:r>
            <a:r>
              <a:rPr lang="zh-CN" altLang="en-US" sz="2000" dirty="0">
                <a:latin typeface="Arial Unicode MS" pitchFamily="34" charset="-122"/>
                <a:ea typeface="Arial Unicode MS" pitchFamily="34" charset="-122"/>
                <a:cs typeface="Arial Unicode MS" pitchFamily="34" charset="-122"/>
              </a:rPr>
              <a:t>的元素，只需将要输出的变量或表达式直接封装在</a:t>
            </a:r>
            <a:r>
              <a:rPr lang="en-US" altLang="zh-CN" sz="2000" dirty="0">
                <a:latin typeface="Arial Unicode MS" pitchFamily="34" charset="-122"/>
                <a:ea typeface="Arial Unicode MS" pitchFamily="34" charset="-122"/>
                <a:cs typeface="Arial Unicode MS" pitchFamily="34" charset="-122"/>
              </a:rPr>
              <a:t>&lt;%=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%&gt;</a:t>
            </a:r>
            <a:r>
              <a:rPr lang="zh-CN" altLang="en-US" sz="2000" dirty="0">
                <a:latin typeface="Arial Unicode MS" pitchFamily="34" charset="-122"/>
                <a:ea typeface="Arial Unicode MS" pitchFamily="34" charset="-122"/>
                <a:cs typeface="Arial Unicode MS" pitchFamily="34" charset="-122"/>
              </a:rPr>
              <a:t>之中，就可以向客户端输出这个变量或表达式的运算结果。</a:t>
            </a:r>
            <a:r>
              <a:rPr lang="zh-CN" altLang="en-US" sz="2000" b="1" dirty="0">
                <a:latin typeface="Arial Unicode MS" pitchFamily="34" charset="-122"/>
                <a:ea typeface="Arial Unicode MS" pitchFamily="34" charset="-122"/>
                <a:cs typeface="Arial Unicode MS" pitchFamily="34" charset="-122"/>
              </a:rPr>
              <a:t>在</a:t>
            </a:r>
            <a:r>
              <a:rPr lang="en-US" altLang="zh-CN" sz="2000" b="1" dirty="0">
                <a:latin typeface="Arial Unicode MS" pitchFamily="34" charset="-122"/>
                <a:ea typeface="Arial Unicode MS" pitchFamily="34" charset="-122"/>
                <a:cs typeface="Arial Unicode MS" pitchFamily="34" charset="-122"/>
              </a:rPr>
              <a:t>JSP</a:t>
            </a:r>
            <a:r>
              <a:rPr lang="zh-CN" altLang="en-US" sz="2000" b="1" dirty="0">
                <a:latin typeface="Arial Unicode MS" pitchFamily="34" charset="-122"/>
                <a:ea typeface="Arial Unicode MS" pitchFamily="34" charset="-122"/>
                <a:cs typeface="Arial Unicode MS" pitchFamily="34" charset="-122"/>
              </a:rPr>
              <a:t>表达式中嵌套的变量或表达式后面不能有分号。</a:t>
            </a:r>
            <a:r>
              <a:rPr lang="zh-CN" altLang="en-US" sz="20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41434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anim calcmode="lin" valueType="num">
                                      <p:cBhvr additive="base">
                                        <p:cTn id="7" dur="500" fill="hold"/>
                                        <p:tgtEl>
                                          <p:spTgt spid="7854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5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5411">
                                            <p:txEl>
                                              <p:pRg st="1" end="1"/>
                                            </p:txEl>
                                          </p:spTgt>
                                        </p:tgtEl>
                                        <p:attrNameLst>
                                          <p:attrName>style.visibility</p:attrName>
                                        </p:attrNameLst>
                                      </p:cBhvr>
                                      <p:to>
                                        <p:strVal val="visible"/>
                                      </p:to>
                                    </p:set>
                                    <p:anim calcmode="lin" valueType="num">
                                      <p:cBhvr additive="base">
                                        <p:cTn id="13" dur="500" fill="hold"/>
                                        <p:tgtEl>
                                          <p:spTgt spid="7854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5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85411">
                                            <p:txEl>
                                              <p:pRg st="2" end="2"/>
                                            </p:txEl>
                                          </p:spTgt>
                                        </p:tgtEl>
                                        <p:attrNameLst>
                                          <p:attrName>style.visibility</p:attrName>
                                        </p:attrNameLst>
                                      </p:cBhvr>
                                      <p:to>
                                        <p:strVal val="visible"/>
                                      </p:to>
                                    </p:set>
                                    <p:anim calcmode="lin" valueType="num">
                                      <p:cBhvr additive="base">
                                        <p:cTn id="19" dur="500" fill="hold"/>
                                        <p:tgtEl>
                                          <p:spTgt spid="7854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5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85411">
                                            <p:txEl>
                                              <p:pRg st="3" end="3"/>
                                            </p:txEl>
                                          </p:spTgt>
                                        </p:tgtEl>
                                        <p:attrNameLst>
                                          <p:attrName>style.visibility</p:attrName>
                                        </p:attrNameLst>
                                      </p:cBhvr>
                                      <p:to>
                                        <p:strVal val="visible"/>
                                      </p:to>
                                    </p:set>
                                    <p:anim calcmode="lin" valueType="num">
                                      <p:cBhvr additive="base">
                                        <p:cTn id="25" dur="500" fill="hold"/>
                                        <p:tgtEl>
                                          <p:spTgt spid="7854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54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85411">
                                            <p:txEl>
                                              <p:pRg st="4" end="4"/>
                                            </p:txEl>
                                          </p:spTgt>
                                        </p:tgtEl>
                                        <p:attrNameLst>
                                          <p:attrName>style.visibility</p:attrName>
                                        </p:attrNameLst>
                                      </p:cBhvr>
                                      <p:to>
                                        <p:strVal val="visible"/>
                                      </p:to>
                                    </p:set>
                                    <p:anim calcmode="lin" valueType="num">
                                      <p:cBhvr additive="base">
                                        <p:cTn id="31" dur="500" fill="hold"/>
                                        <p:tgtEl>
                                          <p:spTgt spid="7854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54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590872" y="692696"/>
            <a:ext cx="8229600" cy="857256"/>
          </a:xfrm>
        </p:spPr>
        <p:txBody>
          <a:bodyPr/>
          <a:lstStyle/>
          <a:p>
            <a:r>
              <a:rPr lang="en-US" altLang="zh-CN" b="1" dirty="0">
                <a:latin typeface="Arial Unicode MS" pitchFamily="34" charset="-122"/>
                <a:ea typeface="Arial Unicode MS" pitchFamily="34" charset="-122"/>
                <a:cs typeface="Arial Unicode MS" pitchFamily="34" charset="-122"/>
                <a:sym typeface="Wingdings" pitchFamily="2" charset="2"/>
              </a:rPr>
              <a:t>JSP</a:t>
            </a:r>
            <a:r>
              <a:rPr lang="zh-CN" altLang="en-US" b="1" dirty="0">
                <a:latin typeface="Arial Unicode MS" pitchFamily="34" charset="-122"/>
                <a:ea typeface="Arial Unicode MS" pitchFamily="34" charset="-122"/>
                <a:cs typeface="Arial Unicode MS" pitchFamily="34" charset="-122"/>
                <a:sym typeface="Wingdings" pitchFamily="2" charset="2"/>
              </a:rPr>
              <a:t>标签内容</a:t>
            </a:r>
            <a:endParaRPr lang="zh-CN" altLang="en-US" dirty="0">
              <a:latin typeface="Arial Unicode MS" pitchFamily="34" charset="-122"/>
              <a:ea typeface="Arial Unicode MS" pitchFamily="34" charset="-122"/>
              <a:cs typeface="Arial Unicode MS" pitchFamily="34" charset="-122"/>
              <a:sym typeface="Wingdings" pitchFamily="2" charset="2"/>
            </a:endParaRPr>
          </a:p>
        </p:txBody>
      </p:sp>
      <p:sp>
        <p:nvSpPr>
          <p:cNvPr id="854019" name="Rectangle 3"/>
          <p:cNvSpPr>
            <a:spLocks noGrp="1" noChangeArrowheads="1"/>
          </p:cNvSpPr>
          <p:nvPr>
            <p:ph type="body" idx="1"/>
          </p:nvPr>
        </p:nvSpPr>
        <p:spPr>
          <a:xfrm>
            <a:off x="755576" y="1772816"/>
            <a:ext cx="7632700" cy="2089150"/>
          </a:xfrm>
          <a:noFill/>
        </p:spPr>
        <p:txBody>
          <a:bodyPr>
            <a:normAutofit/>
          </a:bodyPr>
          <a:lstStyle/>
          <a:p>
            <a:pPr marL="355600" indent="-355600">
              <a:spcAft>
                <a:spcPct val="20000"/>
              </a:spcAft>
            </a:pPr>
            <a:r>
              <a:rPr lang="en-US" altLang="zh-CN" dirty="0">
                <a:latin typeface="Arial Unicode MS" pitchFamily="34" charset="-122"/>
                <a:ea typeface="Arial Unicode MS" pitchFamily="34" charset="-122"/>
                <a:cs typeface="Arial Unicode MS" pitchFamily="34" charset="-122"/>
              </a:rPr>
              <a:t>&lt;</a:t>
            </a:r>
            <a:r>
              <a:rPr lang="en-US" altLang="zh-CN" dirty="0" err="1">
                <a:latin typeface="Arial Unicode MS" pitchFamily="34" charset="-122"/>
                <a:ea typeface="Arial Unicode MS" pitchFamily="34" charset="-122"/>
                <a:cs typeface="Arial Unicode MS" pitchFamily="34" charset="-122"/>
              </a:rPr>
              <a:t>jsp:include</a:t>
            </a:r>
            <a:r>
              <a:rPr lang="en-US" altLang="zh-CN" dirty="0">
                <a:latin typeface="Arial Unicode MS" pitchFamily="34" charset="-122"/>
                <a:ea typeface="Arial Unicode MS" pitchFamily="34" charset="-122"/>
                <a:cs typeface="Arial Unicode MS" pitchFamily="34" charset="-122"/>
              </a:rPr>
              <a:t>&gt;</a:t>
            </a:r>
            <a:r>
              <a:rPr lang="zh-CN" altLang="en-US" dirty="0">
                <a:latin typeface="Arial Unicode MS" pitchFamily="34" charset="-122"/>
                <a:ea typeface="Arial Unicode MS" pitchFamily="34" charset="-122"/>
                <a:cs typeface="Arial Unicode MS" pitchFamily="34" charset="-122"/>
              </a:rPr>
              <a:t>标签  </a:t>
            </a:r>
          </a:p>
          <a:p>
            <a:pPr marL="355600" indent="-355600">
              <a:spcAft>
                <a:spcPct val="20000"/>
              </a:spcAft>
            </a:pPr>
            <a:r>
              <a:rPr lang="en-US" altLang="zh-CN" dirty="0">
                <a:latin typeface="Arial Unicode MS" pitchFamily="34" charset="-122"/>
                <a:ea typeface="Arial Unicode MS" pitchFamily="34" charset="-122"/>
                <a:cs typeface="Arial Unicode MS" pitchFamily="34" charset="-122"/>
              </a:rPr>
              <a:t>&lt;</a:t>
            </a:r>
            <a:r>
              <a:rPr lang="en-US" altLang="zh-CN" dirty="0" err="1">
                <a:latin typeface="Arial Unicode MS" pitchFamily="34" charset="-122"/>
                <a:ea typeface="Arial Unicode MS" pitchFamily="34" charset="-122"/>
                <a:cs typeface="Arial Unicode MS" pitchFamily="34" charset="-122"/>
              </a:rPr>
              <a:t>jsp:forward</a:t>
            </a:r>
            <a:r>
              <a:rPr lang="en-US" altLang="zh-CN" dirty="0">
                <a:latin typeface="Arial Unicode MS" pitchFamily="34" charset="-122"/>
                <a:ea typeface="Arial Unicode MS" pitchFamily="34" charset="-122"/>
                <a:cs typeface="Arial Unicode MS" pitchFamily="34" charset="-122"/>
              </a:rPr>
              <a:t>&gt;</a:t>
            </a:r>
            <a:r>
              <a:rPr lang="zh-CN" altLang="en-US" dirty="0">
                <a:latin typeface="Arial Unicode MS" pitchFamily="34" charset="-122"/>
                <a:ea typeface="Arial Unicode MS" pitchFamily="34" charset="-122"/>
                <a:cs typeface="Arial Unicode MS" pitchFamily="34" charset="-122"/>
              </a:rPr>
              <a:t>标签  </a:t>
            </a:r>
          </a:p>
          <a:p>
            <a:pPr marL="355600" indent="-355600">
              <a:spcAft>
                <a:spcPct val="20000"/>
              </a:spcAft>
            </a:pPr>
            <a:r>
              <a:rPr lang="en-US" altLang="zh-CN" dirty="0">
                <a:latin typeface="Arial Unicode MS" pitchFamily="34" charset="-122"/>
                <a:ea typeface="Arial Unicode MS" pitchFamily="34" charset="-122"/>
                <a:cs typeface="Arial Unicode MS" pitchFamily="34" charset="-122"/>
              </a:rPr>
              <a:t>&lt;</a:t>
            </a:r>
            <a:r>
              <a:rPr lang="en-US" altLang="zh-CN" dirty="0" err="1">
                <a:latin typeface="Arial Unicode MS" pitchFamily="34" charset="-122"/>
                <a:ea typeface="Arial Unicode MS" pitchFamily="34" charset="-122"/>
                <a:cs typeface="Arial Unicode MS" pitchFamily="34" charset="-122"/>
              </a:rPr>
              <a:t>jsp:param</a:t>
            </a:r>
            <a:r>
              <a:rPr lang="en-US" altLang="zh-CN" dirty="0">
                <a:latin typeface="Arial Unicode MS" pitchFamily="34" charset="-122"/>
                <a:ea typeface="Arial Unicode MS" pitchFamily="34" charset="-122"/>
                <a:cs typeface="Arial Unicode MS" pitchFamily="34" charset="-122"/>
              </a:rPr>
              <a:t>&gt;</a:t>
            </a:r>
            <a:r>
              <a:rPr lang="zh-CN" altLang="en-US" dirty="0">
                <a:latin typeface="Arial Unicode MS" pitchFamily="34" charset="-122"/>
                <a:ea typeface="Arial Unicode MS" pitchFamily="34" charset="-122"/>
                <a:cs typeface="Arial Unicode MS" pitchFamily="34" charset="-122"/>
              </a:rPr>
              <a:t>标签  </a:t>
            </a:r>
          </a:p>
        </p:txBody>
      </p:sp>
    </p:spTree>
    <p:extLst>
      <p:ext uri="{BB962C8B-B14F-4D97-AF65-F5344CB8AC3E}">
        <p14:creationId xmlns:p14="http://schemas.microsoft.com/office/powerpoint/2010/main" val="268148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4019">
                                            <p:txEl>
                                              <p:pRg st="0" end="0"/>
                                            </p:txEl>
                                          </p:spTgt>
                                        </p:tgtEl>
                                        <p:attrNameLst>
                                          <p:attrName>style.visibility</p:attrName>
                                        </p:attrNameLst>
                                      </p:cBhvr>
                                      <p:to>
                                        <p:strVal val="visible"/>
                                      </p:to>
                                    </p:set>
                                    <p:anim calcmode="lin" valueType="num">
                                      <p:cBhvr additive="base">
                                        <p:cTn id="7" dur="500" fill="hold"/>
                                        <p:tgtEl>
                                          <p:spTgt spid="8540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4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54019">
                                            <p:txEl>
                                              <p:pRg st="1" end="1"/>
                                            </p:txEl>
                                          </p:spTgt>
                                        </p:tgtEl>
                                        <p:attrNameLst>
                                          <p:attrName>style.visibility</p:attrName>
                                        </p:attrNameLst>
                                      </p:cBhvr>
                                      <p:to>
                                        <p:strVal val="visible"/>
                                      </p:to>
                                    </p:set>
                                    <p:anim calcmode="lin" valueType="num">
                                      <p:cBhvr additive="base">
                                        <p:cTn id="13" dur="500" fill="hold"/>
                                        <p:tgtEl>
                                          <p:spTgt spid="8540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54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54019">
                                            <p:txEl>
                                              <p:pRg st="2" end="2"/>
                                            </p:txEl>
                                          </p:spTgt>
                                        </p:tgtEl>
                                        <p:attrNameLst>
                                          <p:attrName>style.visibility</p:attrName>
                                        </p:attrNameLst>
                                      </p:cBhvr>
                                      <p:to>
                                        <p:strVal val="visible"/>
                                      </p:to>
                                    </p:set>
                                    <p:anim calcmode="lin" valueType="num">
                                      <p:cBhvr additive="base">
                                        <p:cTn id="19" dur="500" fill="hold"/>
                                        <p:tgtEl>
                                          <p:spTgt spid="8540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40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a:xfrm>
            <a:off x="467544"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&lt;</a:t>
            </a:r>
            <a:r>
              <a:rPr lang="en-US" altLang="zh-CN" b="1" dirty="0" err="1">
                <a:latin typeface="Arial Unicode MS" pitchFamily="34" charset="-122"/>
                <a:ea typeface="Arial Unicode MS" pitchFamily="34" charset="-122"/>
                <a:cs typeface="Arial Unicode MS" pitchFamily="34" charset="-122"/>
              </a:rPr>
              <a:t>jsp:include</a:t>
            </a:r>
            <a:r>
              <a:rPr lang="en-US" altLang="zh-CN" b="1" dirty="0">
                <a:latin typeface="Arial Unicode MS" pitchFamily="34" charset="-122"/>
                <a:ea typeface="Arial Unicode MS" pitchFamily="34" charset="-122"/>
                <a:cs typeface="Arial Unicode MS" pitchFamily="34" charset="-122"/>
              </a:rPr>
              <a:t>&gt;</a:t>
            </a:r>
            <a:r>
              <a:rPr lang="zh-CN" altLang="en-US" b="1" dirty="0">
                <a:latin typeface="Arial Unicode MS" pitchFamily="34" charset="-122"/>
                <a:ea typeface="Arial Unicode MS" pitchFamily="34" charset="-122"/>
                <a:cs typeface="Arial Unicode MS" pitchFamily="34" charset="-122"/>
              </a:rPr>
              <a:t>标签</a:t>
            </a:r>
            <a:r>
              <a:rPr lang="zh-CN" altLang="en-US" dirty="0">
                <a:latin typeface="Arial Unicode MS" pitchFamily="34" charset="-122"/>
                <a:ea typeface="Arial Unicode MS" pitchFamily="34" charset="-122"/>
                <a:cs typeface="Arial Unicode MS" pitchFamily="34" charset="-122"/>
              </a:rPr>
              <a:t> </a:t>
            </a:r>
          </a:p>
        </p:txBody>
      </p:sp>
      <p:sp>
        <p:nvSpPr>
          <p:cNvPr id="855043" name="Rectangle 3"/>
          <p:cNvSpPr>
            <a:spLocks noGrp="1" noChangeArrowheads="1"/>
          </p:cNvSpPr>
          <p:nvPr>
            <p:ph type="body" idx="1"/>
          </p:nvPr>
        </p:nvSpPr>
        <p:spPr>
          <a:xfrm>
            <a:off x="395536" y="1988840"/>
            <a:ext cx="8352928" cy="4104456"/>
          </a:xfrm>
          <a:noFill/>
        </p:spPr>
        <p:txBody>
          <a:bodyPr>
            <a:noAutofit/>
          </a:bodyPr>
          <a:lstStyle/>
          <a:p>
            <a:pPr marL="355600" indent="-355600">
              <a:spcAft>
                <a:spcPct val="20000"/>
              </a:spcAft>
            </a:pPr>
            <a:r>
              <a:rPr lang="en-US" altLang="zh-CN" sz="2400" b="1" dirty="0">
                <a:latin typeface="Arial Unicode MS" pitchFamily="34" charset="-122"/>
                <a:ea typeface="Arial Unicode MS" pitchFamily="34" charset="-122"/>
                <a:cs typeface="Arial Unicode MS" pitchFamily="34" charset="-122"/>
              </a:rPr>
              <a:t>&lt;</a:t>
            </a:r>
            <a:r>
              <a:rPr lang="en-US" altLang="zh-CN" sz="2400" b="1" dirty="0" err="1">
                <a:latin typeface="Arial Unicode MS" pitchFamily="34" charset="-122"/>
                <a:ea typeface="Arial Unicode MS" pitchFamily="34" charset="-122"/>
                <a:cs typeface="Arial Unicode MS" pitchFamily="34" charset="-122"/>
              </a:rPr>
              <a:t>jsp:include</a:t>
            </a:r>
            <a:r>
              <a:rPr lang="en-US" altLang="zh-CN" sz="2400" b="1" dirty="0">
                <a:latin typeface="Arial Unicode MS" pitchFamily="34" charset="-122"/>
                <a:ea typeface="Arial Unicode MS" pitchFamily="34" charset="-122"/>
                <a:cs typeface="Arial Unicode MS" pitchFamily="34" charset="-122"/>
              </a:rPr>
              <a:t>&gt;</a:t>
            </a:r>
            <a:r>
              <a:rPr lang="zh-CN" altLang="en-US" sz="2400" b="1" dirty="0">
                <a:latin typeface="Arial Unicode MS" pitchFamily="34" charset="-122"/>
                <a:ea typeface="Arial Unicode MS" pitchFamily="34" charset="-122"/>
                <a:cs typeface="Arial Unicode MS" pitchFamily="34" charset="-122"/>
              </a:rPr>
              <a:t>标签用于把另外一个资源的输出内容插入进当前</a:t>
            </a:r>
            <a:r>
              <a:rPr lang="en-US" altLang="zh-CN" sz="2400" b="1" dirty="0">
                <a:latin typeface="Arial Unicode MS" pitchFamily="34" charset="-122"/>
                <a:ea typeface="Arial Unicode MS" pitchFamily="34" charset="-122"/>
                <a:cs typeface="Arial Unicode MS" pitchFamily="34" charset="-122"/>
              </a:rPr>
              <a:t>JSP</a:t>
            </a:r>
            <a:r>
              <a:rPr lang="zh-CN" altLang="en-US" sz="2400" b="1" dirty="0">
                <a:latin typeface="Arial Unicode MS" pitchFamily="34" charset="-122"/>
                <a:ea typeface="Arial Unicode MS" pitchFamily="34" charset="-122"/>
                <a:cs typeface="Arial Unicode MS" pitchFamily="34" charset="-122"/>
              </a:rPr>
              <a:t>页面的输出内容之中，这种在</a:t>
            </a:r>
            <a:r>
              <a:rPr lang="en-US" altLang="zh-CN" sz="2400" b="1" dirty="0">
                <a:solidFill>
                  <a:srgbClr val="FF0000"/>
                </a:solidFill>
                <a:latin typeface="Arial Unicode MS" pitchFamily="34" charset="-122"/>
                <a:ea typeface="Arial Unicode MS" pitchFamily="34" charset="-122"/>
                <a:cs typeface="Arial Unicode MS" pitchFamily="34" charset="-122"/>
              </a:rPr>
              <a:t>JSP</a:t>
            </a:r>
            <a:r>
              <a:rPr lang="zh-CN" altLang="en-US" sz="2400" b="1" dirty="0">
                <a:solidFill>
                  <a:srgbClr val="FF0000"/>
                </a:solidFill>
                <a:latin typeface="Arial Unicode MS" pitchFamily="34" charset="-122"/>
                <a:ea typeface="Arial Unicode MS" pitchFamily="34" charset="-122"/>
                <a:cs typeface="Arial Unicode MS" pitchFamily="34" charset="-122"/>
              </a:rPr>
              <a:t>页面执行时的引入方式称之为动态引入</a:t>
            </a:r>
            <a:r>
              <a:rPr lang="zh-CN" altLang="en-US" sz="2400" b="1" dirty="0">
                <a:latin typeface="Arial Unicode MS" pitchFamily="34" charset="-122"/>
                <a:ea typeface="Arial Unicode MS" pitchFamily="34" charset="-122"/>
                <a:cs typeface="Arial Unicode MS" pitchFamily="34" charset="-122"/>
              </a:rPr>
              <a:t>。</a:t>
            </a:r>
          </a:p>
          <a:p>
            <a:pPr marL="355600" indent="-355600">
              <a:spcAft>
                <a:spcPct val="20000"/>
              </a:spcAft>
            </a:pPr>
            <a:r>
              <a:rPr lang="zh-CN" altLang="en-US" sz="2400" b="1" dirty="0">
                <a:latin typeface="Arial Unicode MS" pitchFamily="34" charset="-122"/>
                <a:ea typeface="Arial Unicode MS" pitchFamily="34" charset="-122"/>
                <a:cs typeface="Arial Unicode MS" pitchFamily="34" charset="-122"/>
              </a:rPr>
              <a:t>语法：</a:t>
            </a:r>
          </a:p>
          <a:p>
            <a:pPr marL="355600" indent="-355600">
              <a:spcAft>
                <a:spcPct val="20000"/>
              </a:spcAft>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&lt;</a:t>
            </a:r>
            <a:r>
              <a:rPr lang="en-US" altLang="zh-CN" sz="1800" dirty="0" err="1">
                <a:latin typeface="Arial Unicode MS" pitchFamily="34" charset="-122"/>
                <a:ea typeface="Arial Unicode MS" pitchFamily="34" charset="-122"/>
                <a:cs typeface="Arial Unicode MS" pitchFamily="34" charset="-122"/>
              </a:rPr>
              <a:t>jsp:include</a:t>
            </a:r>
            <a:r>
              <a:rPr lang="en-US" altLang="zh-CN" sz="1800" dirty="0">
                <a:latin typeface="Arial Unicode MS" pitchFamily="34" charset="-122"/>
                <a:ea typeface="Arial Unicode MS" pitchFamily="34" charset="-122"/>
                <a:cs typeface="Arial Unicode MS" pitchFamily="34" charset="-122"/>
              </a:rPr>
              <a:t> page="</a:t>
            </a:r>
            <a:r>
              <a:rPr lang="en-US" altLang="zh-CN" sz="1800" dirty="0" err="1">
                <a:latin typeface="Arial Unicode MS" pitchFamily="34" charset="-122"/>
                <a:ea typeface="Arial Unicode MS" pitchFamily="34" charset="-122"/>
                <a:cs typeface="Arial Unicode MS" pitchFamily="34" charset="-122"/>
              </a:rPr>
              <a:t>relativeURL</a:t>
            </a:r>
            <a:r>
              <a:rPr lang="en-US" altLang="zh-CN" sz="1800" dirty="0">
                <a:latin typeface="Arial Unicode MS" pitchFamily="34" charset="-122"/>
                <a:ea typeface="Arial Unicode MS" pitchFamily="34" charset="-122"/>
                <a:cs typeface="Arial Unicode MS" pitchFamily="34" charset="-122"/>
              </a:rPr>
              <a:t> | &lt;%=expression%&gt;" flush="</a:t>
            </a:r>
            <a:r>
              <a:rPr lang="en-US" altLang="zh-CN" sz="1800" dirty="0" err="1">
                <a:latin typeface="Arial Unicode MS" pitchFamily="34" charset="-122"/>
                <a:ea typeface="Arial Unicode MS" pitchFamily="34" charset="-122"/>
                <a:cs typeface="Arial Unicode MS" pitchFamily="34" charset="-122"/>
              </a:rPr>
              <a:t>true|false</a:t>
            </a:r>
            <a:r>
              <a:rPr lang="en-US" altLang="zh-CN" sz="1800" dirty="0">
                <a:latin typeface="Arial Unicode MS" pitchFamily="34" charset="-122"/>
                <a:ea typeface="Arial Unicode MS" pitchFamily="34" charset="-122"/>
                <a:cs typeface="Arial Unicode MS" pitchFamily="34" charset="-122"/>
              </a:rPr>
              <a:t>" /&gt;</a:t>
            </a:r>
          </a:p>
          <a:p>
            <a:pPr marL="355600" indent="-355600">
              <a:spcAft>
                <a:spcPct val="20000"/>
              </a:spcAft>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p>
          <a:p>
            <a:pPr marL="812800" lvl="1" indent="-277813">
              <a:spcAft>
                <a:spcPct val="20000"/>
              </a:spcAft>
              <a:buClr>
                <a:schemeClr val="tx1"/>
              </a:buClr>
              <a:buFont typeface="Wingdings" pitchFamily="2" charset="2"/>
              <a:buChar char="ü"/>
            </a:pPr>
            <a:r>
              <a:rPr lang="en-US" altLang="zh-CN" sz="1800" dirty="0">
                <a:latin typeface="Arial Unicode MS" pitchFamily="34" charset="-122"/>
                <a:ea typeface="Arial Unicode MS" pitchFamily="34" charset="-122"/>
                <a:cs typeface="Arial Unicode MS" pitchFamily="34" charset="-122"/>
              </a:rPr>
              <a:t>page</a:t>
            </a:r>
            <a:r>
              <a:rPr lang="zh-CN" altLang="en-US" sz="1800" dirty="0">
                <a:latin typeface="Arial Unicode MS" pitchFamily="34" charset="-122"/>
                <a:ea typeface="Arial Unicode MS" pitchFamily="34" charset="-122"/>
                <a:cs typeface="Arial Unicode MS" pitchFamily="34" charset="-122"/>
              </a:rPr>
              <a:t>属性用于指定被引入资源的</a:t>
            </a:r>
            <a:r>
              <a:rPr lang="zh-CN" altLang="en-US" sz="1800" b="1" dirty="0">
                <a:solidFill>
                  <a:srgbClr val="FF0000"/>
                </a:solidFill>
                <a:latin typeface="Arial Unicode MS" pitchFamily="34" charset="-122"/>
                <a:ea typeface="Arial Unicode MS" pitchFamily="34" charset="-122"/>
                <a:cs typeface="Arial Unicode MS" pitchFamily="34" charset="-122"/>
              </a:rPr>
              <a:t>相对路径</a:t>
            </a:r>
            <a:r>
              <a:rPr lang="zh-CN" altLang="en-US" sz="1800" dirty="0">
                <a:latin typeface="Arial Unicode MS" pitchFamily="34" charset="-122"/>
                <a:ea typeface="Arial Unicode MS" pitchFamily="34" charset="-122"/>
                <a:cs typeface="Arial Unicode MS" pitchFamily="34" charset="-122"/>
              </a:rPr>
              <a:t>，它也可以通过执行一个表达式来获得。</a:t>
            </a:r>
          </a:p>
          <a:p>
            <a:pPr marL="812800" lvl="1" indent="-277813">
              <a:spcAft>
                <a:spcPct val="20000"/>
              </a:spcAft>
              <a:buClr>
                <a:schemeClr val="tx1"/>
              </a:buClr>
              <a:buFont typeface="Wingdings" pitchFamily="2" charset="2"/>
              <a:buChar char="ü"/>
            </a:pPr>
            <a:r>
              <a:rPr lang="en-US" altLang="zh-CN" sz="1800" dirty="0">
                <a:latin typeface="Arial Unicode MS" pitchFamily="34" charset="-122"/>
                <a:ea typeface="Arial Unicode MS" pitchFamily="34" charset="-122"/>
                <a:cs typeface="Arial Unicode MS" pitchFamily="34" charset="-122"/>
              </a:rPr>
              <a:t>flush</a:t>
            </a:r>
            <a:r>
              <a:rPr lang="zh-CN" altLang="en-US" sz="1800" dirty="0">
                <a:latin typeface="Arial Unicode MS" pitchFamily="34" charset="-122"/>
                <a:ea typeface="Arial Unicode MS" pitchFamily="34" charset="-122"/>
                <a:cs typeface="Arial Unicode MS" pitchFamily="34" charset="-122"/>
              </a:rPr>
              <a:t>属性指定在插入其他资源的输出内容时，是否先将当前</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页面的已输出的内容刷新到客户端。</a:t>
            </a:r>
            <a:r>
              <a:rPr lang="zh-CN" altLang="en-US" sz="16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1104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5043">
                                            <p:txEl>
                                              <p:pRg st="0" end="0"/>
                                            </p:txEl>
                                          </p:spTgt>
                                        </p:tgtEl>
                                        <p:attrNameLst>
                                          <p:attrName>style.visibility</p:attrName>
                                        </p:attrNameLst>
                                      </p:cBhvr>
                                      <p:to>
                                        <p:strVal val="visible"/>
                                      </p:to>
                                    </p:set>
                                    <p:anim calcmode="lin" valueType="num">
                                      <p:cBhvr additive="base">
                                        <p:cTn id="7" dur="500" fill="hold"/>
                                        <p:tgtEl>
                                          <p:spTgt spid="8550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5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55043">
                                            <p:txEl>
                                              <p:pRg st="1" end="1"/>
                                            </p:txEl>
                                          </p:spTgt>
                                        </p:tgtEl>
                                        <p:attrNameLst>
                                          <p:attrName>style.visibility</p:attrName>
                                        </p:attrNameLst>
                                      </p:cBhvr>
                                      <p:to>
                                        <p:strVal val="visible"/>
                                      </p:to>
                                    </p:set>
                                    <p:anim calcmode="lin" valueType="num">
                                      <p:cBhvr additive="base">
                                        <p:cTn id="13" dur="500" fill="hold"/>
                                        <p:tgtEl>
                                          <p:spTgt spid="8550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55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55043">
                                            <p:txEl>
                                              <p:pRg st="2" end="2"/>
                                            </p:txEl>
                                          </p:spTgt>
                                        </p:tgtEl>
                                        <p:attrNameLst>
                                          <p:attrName>style.visibility</p:attrName>
                                        </p:attrNameLst>
                                      </p:cBhvr>
                                      <p:to>
                                        <p:strVal val="visible"/>
                                      </p:to>
                                    </p:set>
                                    <p:anim calcmode="lin" valueType="num">
                                      <p:cBhvr additive="base">
                                        <p:cTn id="19" dur="500" fill="hold"/>
                                        <p:tgtEl>
                                          <p:spTgt spid="8550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5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55043">
                                            <p:txEl>
                                              <p:pRg st="3" end="3"/>
                                            </p:txEl>
                                          </p:spTgt>
                                        </p:tgtEl>
                                        <p:attrNameLst>
                                          <p:attrName>style.visibility</p:attrName>
                                        </p:attrNameLst>
                                      </p:cBhvr>
                                      <p:to>
                                        <p:strVal val="visible"/>
                                      </p:to>
                                    </p:set>
                                    <p:anim calcmode="lin" valueType="num">
                                      <p:cBhvr additive="base">
                                        <p:cTn id="25" dur="500" fill="hold"/>
                                        <p:tgtEl>
                                          <p:spTgt spid="8550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55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55043">
                                            <p:txEl>
                                              <p:pRg st="4" end="4"/>
                                            </p:txEl>
                                          </p:spTgt>
                                        </p:tgtEl>
                                        <p:attrNameLst>
                                          <p:attrName>style.visibility</p:attrName>
                                        </p:attrNameLst>
                                      </p:cBhvr>
                                      <p:to>
                                        <p:strVal val="visible"/>
                                      </p:to>
                                    </p:set>
                                    <p:anim calcmode="lin" valueType="num">
                                      <p:cBhvr additive="base">
                                        <p:cTn id="31" dur="500" fill="hold"/>
                                        <p:tgtEl>
                                          <p:spTgt spid="85504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55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55043">
                                            <p:txEl>
                                              <p:pRg st="5" end="5"/>
                                            </p:txEl>
                                          </p:spTgt>
                                        </p:tgtEl>
                                        <p:attrNameLst>
                                          <p:attrName>style.visibility</p:attrName>
                                        </p:attrNameLst>
                                      </p:cBhvr>
                                      <p:to>
                                        <p:strVal val="visible"/>
                                      </p:to>
                                    </p:set>
                                    <p:anim calcmode="lin" valueType="num">
                                      <p:cBhvr additive="base">
                                        <p:cTn id="37" dur="500" fill="hold"/>
                                        <p:tgtEl>
                                          <p:spTgt spid="85504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55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683568" y="620688"/>
            <a:ext cx="7770813" cy="1143000"/>
          </a:xfrm>
        </p:spPr>
        <p:txBody>
          <a:bodyPr/>
          <a:lstStyle/>
          <a:p>
            <a:r>
              <a:rPr lang="en-US" altLang="zh-CN" sz="2900" b="1" dirty="0">
                <a:latin typeface="Arial Unicode MS" pitchFamily="34" charset="-122"/>
                <a:ea typeface="Arial Unicode MS" pitchFamily="34" charset="-122"/>
                <a:cs typeface="Arial Unicode MS" pitchFamily="34" charset="-122"/>
              </a:rPr>
              <a:t>&lt;</a:t>
            </a:r>
            <a:r>
              <a:rPr lang="en-US" altLang="zh-CN" sz="2900" b="1" dirty="0" err="1">
                <a:latin typeface="Arial Unicode MS" pitchFamily="34" charset="-122"/>
                <a:ea typeface="Arial Unicode MS" pitchFamily="34" charset="-122"/>
                <a:cs typeface="Arial Unicode MS" pitchFamily="34" charset="-122"/>
              </a:rPr>
              <a:t>jsp:include</a:t>
            </a:r>
            <a:r>
              <a:rPr lang="en-US" altLang="zh-CN" sz="2900" b="1" dirty="0">
                <a:latin typeface="Arial Unicode MS" pitchFamily="34" charset="-122"/>
                <a:ea typeface="Arial Unicode MS" pitchFamily="34" charset="-122"/>
                <a:cs typeface="Arial Unicode MS" pitchFamily="34" charset="-122"/>
              </a:rPr>
              <a:t>&gt;</a:t>
            </a:r>
            <a:r>
              <a:rPr lang="zh-CN" altLang="en-US" sz="2900" b="1" dirty="0">
                <a:latin typeface="Arial Unicode MS" pitchFamily="34" charset="-122"/>
                <a:ea typeface="Arial Unicode MS" pitchFamily="34" charset="-122"/>
                <a:cs typeface="Arial Unicode MS" pitchFamily="34" charset="-122"/>
              </a:rPr>
              <a:t>标签与</a:t>
            </a:r>
            <a:r>
              <a:rPr lang="en-US" altLang="zh-CN" sz="2900" b="1" dirty="0">
                <a:latin typeface="Arial Unicode MS" pitchFamily="34" charset="-122"/>
                <a:ea typeface="Arial Unicode MS" pitchFamily="34" charset="-122"/>
                <a:cs typeface="Arial Unicode MS" pitchFamily="34" charset="-122"/>
              </a:rPr>
              <a:t>include</a:t>
            </a:r>
            <a:r>
              <a:rPr lang="zh-CN" altLang="en-US" sz="2900" b="1" dirty="0">
                <a:latin typeface="Arial Unicode MS" pitchFamily="34" charset="-122"/>
                <a:ea typeface="Arial Unicode MS" pitchFamily="34" charset="-122"/>
                <a:cs typeface="Arial Unicode MS" pitchFamily="34" charset="-122"/>
              </a:rPr>
              <a:t>指令的比较</a:t>
            </a:r>
            <a:r>
              <a:rPr lang="zh-CN" altLang="en-US" sz="2900" dirty="0">
                <a:latin typeface="Arial Unicode MS" pitchFamily="34" charset="-122"/>
                <a:ea typeface="Arial Unicode MS" pitchFamily="34" charset="-122"/>
                <a:cs typeface="Arial Unicode MS" pitchFamily="34" charset="-122"/>
              </a:rPr>
              <a:t> </a:t>
            </a:r>
          </a:p>
        </p:txBody>
      </p:sp>
      <p:sp>
        <p:nvSpPr>
          <p:cNvPr id="856067" name="Rectangle 3"/>
          <p:cNvSpPr>
            <a:spLocks noGrp="1" noChangeArrowheads="1"/>
          </p:cNvSpPr>
          <p:nvPr>
            <p:ph type="body" idx="1"/>
          </p:nvPr>
        </p:nvSpPr>
        <p:spPr>
          <a:xfrm>
            <a:off x="323528" y="1628800"/>
            <a:ext cx="8424936" cy="5357826"/>
          </a:xfrm>
          <a:noFill/>
        </p:spPr>
        <p:txBody>
          <a:bodyPr>
            <a:noAutofit/>
          </a:bodyPr>
          <a:lstStyle/>
          <a:p>
            <a:pPr marL="355600" indent="-355600">
              <a:spcAft>
                <a:spcPct val="20000"/>
              </a:spcAft>
            </a:pPr>
            <a:r>
              <a:rPr lang="en-US" altLang="zh-CN" sz="1800" dirty="0">
                <a:latin typeface="Arial Unicode MS" pitchFamily="34" charset="-122"/>
                <a:ea typeface="Arial Unicode MS" pitchFamily="34" charset="-122"/>
                <a:cs typeface="Arial Unicode MS" pitchFamily="34" charset="-122"/>
              </a:rPr>
              <a:t>&lt;</a:t>
            </a:r>
            <a:r>
              <a:rPr lang="en-US" altLang="zh-CN" sz="1800" dirty="0" err="1">
                <a:latin typeface="Arial Unicode MS" pitchFamily="34" charset="-122"/>
                <a:ea typeface="Arial Unicode MS" pitchFamily="34" charset="-122"/>
                <a:cs typeface="Arial Unicode MS" pitchFamily="34" charset="-122"/>
              </a:rPr>
              <a:t>jsp:include</a:t>
            </a:r>
            <a:r>
              <a:rPr lang="en-US" altLang="zh-CN" sz="1800" dirty="0">
                <a:latin typeface="Arial Unicode MS" pitchFamily="34" charset="-122"/>
                <a:ea typeface="Arial Unicode MS" pitchFamily="34" charset="-122"/>
                <a:cs typeface="Arial Unicode MS" pitchFamily="34" charset="-122"/>
              </a:rPr>
              <a:t>&gt;</a:t>
            </a:r>
            <a:r>
              <a:rPr lang="zh-CN" altLang="en-US" sz="1800" dirty="0">
                <a:latin typeface="Arial Unicode MS" pitchFamily="34" charset="-122"/>
                <a:ea typeface="Arial Unicode MS" pitchFamily="34" charset="-122"/>
                <a:cs typeface="Arial Unicode MS" pitchFamily="34" charset="-122"/>
              </a:rPr>
              <a:t>标签是在当前</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页面的</a:t>
            </a:r>
            <a:r>
              <a:rPr lang="zh-CN" altLang="en-US" sz="1800" b="1" dirty="0">
                <a:solidFill>
                  <a:srgbClr val="FF0000"/>
                </a:solidFill>
                <a:latin typeface="Arial Unicode MS" pitchFamily="34" charset="-122"/>
                <a:ea typeface="Arial Unicode MS" pitchFamily="34" charset="-122"/>
                <a:cs typeface="Arial Unicode MS" pitchFamily="34" charset="-122"/>
              </a:rPr>
              <a:t>执行期间</a:t>
            </a:r>
            <a:r>
              <a:rPr lang="zh-CN" altLang="en-US" sz="1800" dirty="0">
                <a:latin typeface="Arial Unicode MS" pitchFamily="34" charset="-122"/>
                <a:ea typeface="Arial Unicode MS" pitchFamily="34" charset="-122"/>
                <a:cs typeface="Arial Unicode MS" pitchFamily="34" charset="-122"/>
              </a:rPr>
              <a:t>插入被引入资源的输出内容，当前</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页面与被动态引入的资源是两个彼此独立的执行实体，</a:t>
            </a:r>
            <a:r>
              <a:rPr lang="zh-CN" altLang="en-US" sz="1800" b="1" dirty="0">
                <a:solidFill>
                  <a:srgbClr val="FF0000"/>
                </a:solidFill>
                <a:latin typeface="Arial Unicode MS" pitchFamily="34" charset="-122"/>
                <a:ea typeface="Arial Unicode MS" pitchFamily="34" charset="-122"/>
                <a:cs typeface="Arial Unicode MS" pitchFamily="34" charset="-122"/>
              </a:rPr>
              <a:t>被动态引入的资源必须是一个能独立被</a:t>
            </a:r>
            <a:r>
              <a:rPr lang="en-US" altLang="zh-CN" sz="1800" b="1" dirty="0">
                <a:solidFill>
                  <a:srgbClr val="FF0000"/>
                </a:solidFill>
                <a:latin typeface="Arial Unicode MS" pitchFamily="34" charset="-122"/>
                <a:ea typeface="Arial Unicode MS" pitchFamily="34" charset="-122"/>
                <a:cs typeface="Arial Unicode MS" pitchFamily="34" charset="-122"/>
              </a:rPr>
              <a:t>WEB</a:t>
            </a:r>
            <a:r>
              <a:rPr lang="zh-CN" altLang="en-US" sz="1800" b="1" dirty="0">
                <a:solidFill>
                  <a:srgbClr val="FF0000"/>
                </a:solidFill>
                <a:latin typeface="Arial Unicode MS" pitchFamily="34" charset="-122"/>
                <a:ea typeface="Arial Unicode MS" pitchFamily="34" charset="-122"/>
                <a:cs typeface="Arial Unicode MS" pitchFamily="34" charset="-122"/>
              </a:rPr>
              <a:t>容器调用和执行的资源</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include</a:t>
            </a:r>
            <a:r>
              <a:rPr lang="zh-CN" altLang="en-US" sz="1800" dirty="0">
                <a:latin typeface="Arial Unicode MS" pitchFamily="34" charset="-122"/>
                <a:ea typeface="Arial Unicode MS" pitchFamily="34" charset="-122"/>
                <a:cs typeface="Arial Unicode MS" pitchFamily="34" charset="-122"/>
              </a:rPr>
              <a:t>指令只能引入遵循</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格式的文件，被引入文件与当前</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文件共同合被翻译成一个</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的源文件。 </a:t>
            </a:r>
            <a:endParaRPr lang="zh-CN" altLang="en-US" sz="1800" b="1" dirty="0">
              <a:latin typeface="Arial Unicode MS" pitchFamily="34" charset="-122"/>
              <a:ea typeface="Arial Unicode MS" pitchFamily="34" charset="-122"/>
              <a:cs typeface="Arial Unicode MS" pitchFamily="34" charset="-122"/>
            </a:endParaRPr>
          </a:p>
          <a:p>
            <a:pPr marL="355600" indent="-355600">
              <a:spcAft>
                <a:spcPct val="20000"/>
              </a:spcAft>
            </a:pPr>
            <a:r>
              <a:rPr lang="zh-CN" altLang="en-US" sz="1800" dirty="0">
                <a:latin typeface="Arial Unicode MS" pitchFamily="34" charset="-122"/>
                <a:ea typeface="Arial Unicode MS" pitchFamily="34" charset="-122"/>
                <a:cs typeface="Arial Unicode MS" pitchFamily="34" charset="-122"/>
              </a:rPr>
              <a:t>使用</a:t>
            </a:r>
            <a:r>
              <a:rPr lang="en-US" altLang="zh-CN" sz="1800" dirty="0">
                <a:latin typeface="Arial Unicode MS" pitchFamily="34" charset="-122"/>
                <a:ea typeface="Arial Unicode MS" pitchFamily="34" charset="-122"/>
                <a:cs typeface="Arial Unicode MS" pitchFamily="34" charset="-122"/>
              </a:rPr>
              <a:t>&lt;</a:t>
            </a:r>
            <a:r>
              <a:rPr lang="en-US" altLang="zh-CN" sz="1800" dirty="0" err="1">
                <a:latin typeface="Arial Unicode MS" pitchFamily="34" charset="-122"/>
                <a:ea typeface="Arial Unicode MS" pitchFamily="34" charset="-122"/>
                <a:cs typeface="Arial Unicode MS" pitchFamily="34" charset="-122"/>
              </a:rPr>
              <a:t>jsp:include</a:t>
            </a:r>
            <a:r>
              <a:rPr lang="en-US" altLang="zh-CN" sz="1800" dirty="0">
                <a:latin typeface="Arial Unicode MS" pitchFamily="34" charset="-122"/>
                <a:ea typeface="Arial Unicode MS" pitchFamily="34" charset="-122"/>
                <a:cs typeface="Arial Unicode MS" pitchFamily="34" charset="-122"/>
              </a:rPr>
              <a:t>&gt;</a:t>
            </a:r>
            <a:r>
              <a:rPr lang="zh-CN" altLang="en-US" sz="1800" dirty="0">
                <a:latin typeface="Arial Unicode MS" pitchFamily="34" charset="-122"/>
                <a:ea typeface="Arial Unicode MS" pitchFamily="34" charset="-122"/>
                <a:cs typeface="Arial Unicode MS" pitchFamily="34" charset="-122"/>
              </a:rPr>
              <a:t>标签和</a:t>
            </a:r>
            <a:r>
              <a:rPr lang="en-US" altLang="zh-CN" sz="1800" dirty="0">
                <a:latin typeface="Arial Unicode MS" pitchFamily="34" charset="-122"/>
                <a:ea typeface="Arial Unicode MS" pitchFamily="34" charset="-122"/>
                <a:cs typeface="Arial Unicode MS" pitchFamily="34" charset="-122"/>
              </a:rPr>
              <a:t>include</a:t>
            </a:r>
            <a:r>
              <a:rPr lang="zh-CN" altLang="en-US" sz="1800" dirty="0">
                <a:latin typeface="Arial Unicode MS" pitchFamily="34" charset="-122"/>
                <a:ea typeface="Arial Unicode MS" pitchFamily="34" charset="-122"/>
                <a:cs typeface="Arial Unicode MS" pitchFamily="34" charset="-122"/>
              </a:rPr>
              <a:t>指令都可以把一个页面的内容分成多个组件来生成，开发者不必再把页眉和页脚部分的相同</a:t>
            </a:r>
            <a:r>
              <a:rPr lang="en-US" altLang="zh-CN" sz="1800" dirty="0">
                <a:latin typeface="Arial Unicode MS" pitchFamily="34" charset="-122"/>
                <a:ea typeface="Arial Unicode MS" pitchFamily="34" charset="-122"/>
                <a:cs typeface="Arial Unicode MS" pitchFamily="34" charset="-122"/>
              </a:rPr>
              <a:t>HTML</a:t>
            </a:r>
            <a:r>
              <a:rPr lang="zh-CN" altLang="en-US" sz="1800" dirty="0">
                <a:latin typeface="Arial Unicode MS" pitchFamily="34" charset="-122"/>
                <a:ea typeface="Arial Unicode MS" pitchFamily="34" charset="-122"/>
                <a:cs typeface="Arial Unicode MS" pitchFamily="34" charset="-122"/>
              </a:rPr>
              <a:t>代码复制到每个</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文件中，从而可以更轻松地完成维护工作，但是</a:t>
            </a:r>
            <a:r>
              <a:rPr lang="zh-CN" altLang="en-US" sz="1800" b="1" dirty="0">
                <a:solidFill>
                  <a:srgbClr val="0000FF"/>
                </a:solidFill>
                <a:latin typeface="Arial Unicode MS" pitchFamily="34" charset="-122"/>
                <a:ea typeface="Arial Unicode MS" pitchFamily="34" charset="-122"/>
                <a:cs typeface="Arial Unicode MS" pitchFamily="34" charset="-122"/>
              </a:rPr>
              <a:t>都应注意最终的输出结果内容应遵循</a:t>
            </a:r>
            <a:r>
              <a:rPr lang="en-US" altLang="zh-CN" sz="1800" b="1" dirty="0">
                <a:solidFill>
                  <a:srgbClr val="0000FF"/>
                </a:solidFill>
                <a:latin typeface="Arial Unicode MS" pitchFamily="34" charset="-122"/>
                <a:ea typeface="Arial Unicode MS" pitchFamily="34" charset="-122"/>
                <a:cs typeface="Arial Unicode MS" pitchFamily="34" charset="-122"/>
              </a:rPr>
              <a:t>HTML</a:t>
            </a:r>
            <a:r>
              <a:rPr lang="zh-CN" altLang="en-US" sz="1800" b="1" dirty="0">
                <a:solidFill>
                  <a:srgbClr val="0000FF"/>
                </a:solidFill>
                <a:latin typeface="Arial Unicode MS" pitchFamily="34" charset="-122"/>
                <a:ea typeface="Arial Unicode MS" pitchFamily="34" charset="-122"/>
                <a:cs typeface="Arial Unicode MS" pitchFamily="34" charset="-122"/>
              </a:rPr>
              <a:t>语法结构</a:t>
            </a:r>
            <a:r>
              <a:rPr lang="zh-CN" altLang="en-US" sz="1800" dirty="0">
                <a:latin typeface="Arial Unicode MS" pitchFamily="34" charset="-122"/>
                <a:ea typeface="Arial Unicode MS" pitchFamily="34" charset="-122"/>
                <a:cs typeface="Arial Unicode MS" pitchFamily="34" charset="-122"/>
              </a:rPr>
              <a:t>，例如，如果当前页面产生了</a:t>
            </a:r>
            <a:r>
              <a:rPr lang="en-US" altLang="zh-CN" sz="1800" dirty="0">
                <a:latin typeface="Arial Unicode MS" pitchFamily="34" charset="-122"/>
                <a:ea typeface="Arial Unicode MS" pitchFamily="34" charset="-122"/>
                <a:cs typeface="Arial Unicode MS" pitchFamily="34" charset="-122"/>
              </a:rPr>
              <a:t>&lt;html&gt;</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&lt;/html&gt;</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&lt;body&gt;</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&lt;/body&gt;</a:t>
            </a:r>
            <a:r>
              <a:rPr lang="zh-CN" altLang="en-US" sz="1800" dirty="0">
                <a:latin typeface="Arial Unicode MS" pitchFamily="34" charset="-122"/>
                <a:ea typeface="Arial Unicode MS" pitchFamily="34" charset="-122"/>
                <a:cs typeface="Arial Unicode MS" pitchFamily="34" charset="-122"/>
              </a:rPr>
              <a:t>等标记，那么在被引入文件中就不能再输出</a:t>
            </a:r>
            <a:r>
              <a:rPr lang="en-US" altLang="zh-CN" sz="1800" dirty="0">
                <a:latin typeface="Arial Unicode MS" pitchFamily="34" charset="-122"/>
                <a:ea typeface="Arial Unicode MS" pitchFamily="34" charset="-122"/>
                <a:cs typeface="Arial Unicode MS" pitchFamily="34" charset="-122"/>
              </a:rPr>
              <a:t>&lt;html&gt;</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&lt;/html&gt;</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&lt;body&gt;</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&lt;/body&gt;</a:t>
            </a:r>
            <a:r>
              <a:rPr lang="zh-CN" altLang="en-US" sz="1800" dirty="0">
                <a:latin typeface="Arial Unicode MS" pitchFamily="34" charset="-122"/>
                <a:ea typeface="Arial Unicode MS" pitchFamily="34" charset="-122"/>
                <a:cs typeface="Arial Unicode MS" pitchFamily="34" charset="-122"/>
              </a:rPr>
              <a:t>等标记。 </a:t>
            </a:r>
          </a:p>
          <a:p>
            <a:pPr marL="355600" indent="-355600">
              <a:spcAft>
                <a:spcPct val="20000"/>
              </a:spcAft>
            </a:pPr>
            <a:r>
              <a:rPr lang="en-US" altLang="zh-CN" sz="1800" b="1" dirty="0">
                <a:solidFill>
                  <a:srgbClr val="FF0000"/>
                </a:solidFill>
                <a:latin typeface="Arial Unicode MS" pitchFamily="34" charset="-122"/>
                <a:ea typeface="Arial Unicode MS" pitchFamily="34" charset="-122"/>
                <a:cs typeface="Arial Unicode MS" pitchFamily="34" charset="-122"/>
              </a:rPr>
              <a:t>&lt;</a:t>
            </a:r>
            <a:r>
              <a:rPr lang="en-US" altLang="zh-CN" sz="1800" b="1" dirty="0" err="1">
                <a:solidFill>
                  <a:srgbClr val="FF0000"/>
                </a:solidFill>
                <a:latin typeface="Arial Unicode MS" pitchFamily="34" charset="-122"/>
                <a:ea typeface="Arial Unicode MS" pitchFamily="34" charset="-122"/>
                <a:cs typeface="Arial Unicode MS" pitchFamily="34" charset="-122"/>
              </a:rPr>
              <a:t>jsp:include</a:t>
            </a:r>
            <a:r>
              <a:rPr lang="en-US" altLang="zh-CN" sz="1800" b="1" dirty="0">
                <a:solidFill>
                  <a:srgbClr val="FF0000"/>
                </a:solidFill>
                <a:latin typeface="Arial Unicode MS" pitchFamily="34" charset="-122"/>
                <a:ea typeface="Arial Unicode MS" pitchFamily="34" charset="-122"/>
                <a:cs typeface="Arial Unicode MS" pitchFamily="34" charset="-122"/>
              </a:rPr>
              <a:t>&gt;</a:t>
            </a:r>
            <a:r>
              <a:rPr lang="zh-CN" altLang="en-US" sz="1800" b="1" dirty="0">
                <a:solidFill>
                  <a:srgbClr val="FF0000"/>
                </a:solidFill>
                <a:latin typeface="Arial Unicode MS" pitchFamily="34" charset="-122"/>
                <a:ea typeface="Arial Unicode MS" pitchFamily="34" charset="-122"/>
                <a:cs typeface="Arial Unicode MS" pitchFamily="34" charset="-122"/>
              </a:rPr>
              <a:t>标签对</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引擎翻译</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页面的过程不起作用</a:t>
            </a:r>
            <a:r>
              <a:rPr lang="zh-CN" altLang="en-US" sz="1800" dirty="0">
                <a:latin typeface="Arial Unicode MS" pitchFamily="34" charset="-122"/>
                <a:ea typeface="Arial Unicode MS" pitchFamily="34" charset="-122"/>
                <a:cs typeface="Arial Unicode MS" pitchFamily="34" charset="-122"/>
              </a:rPr>
              <a:t>，它是在</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页面的执行期间才被调用，因此不会影响两个页面的编译。由于</a:t>
            </a:r>
            <a:r>
              <a:rPr lang="en-US" altLang="zh-CN" sz="1800" b="1" dirty="0">
                <a:solidFill>
                  <a:srgbClr val="FF0000"/>
                </a:solidFill>
                <a:latin typeface="Arial Unicode MS" pitchFamily="34" charset="-122"/>
                <a:ea typeface="Arial Unicode MS" pitchFamily="34" charset="-122"/>
                <a:cs typeface="Arial Unicode MS" pitchFamily="34" charset="-122"/>
              </a:rPr>
              <a:t>include</a:t>
            </a:r>
            <a:r>
              <a:rPr lang="zh-CN" altLang="en-US" sz="1800" b="1" dirty="0">
                <a:solidFill>
                  <a:srgbClr val="FF0000"/>
                </a:solidFill>
                <a:latin typeface="Arial Unicode MS" pitchFamily="34" charset="-122"/>
                <a:ea typeface="Arial Unicode MS" pitchFamily="34" charset="-122"/>
                <a:cs typeface="Arial Unicode MS" pitchFamily="34" charset="-122"/>
              </a:rPr>
              <a:t>指令是在</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引擎翻译</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页面的过程中被解释处理的，所以它对</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引擎翻译</a:t>
            </a:r>
            <a:r>
              <a:rPr lang="en-US" altLang="zh-CN" sz="1800" b="1" dirty="0">
                <a:solidFill>
                  <a:srgbClr val="FF0000"/>
                </a:solidFill>
                <a:latin typeface="Arial Unicode MS" pitchFamily="34" charset="-122"/>
                <a:ea typeface="Arial Unicode MS" pitchFamily="34" charset="-122"/>
                <a:cs typeface="Arial Unicode MS" pitchFamily="34" charset="-122"/>
              </a:rPr>
              <a:t>JSP</a:t>
            </a:r>
            <a:r>
              <a:rPr lang="zh-CN" altLang="en-US" sz="1800" b="1" dirty="0">
                <a:solidFill>
                  <a:srgbClr val="FF0000"/>
                </a:solidFill>
                <a:latin typeface="Arial Unicode MS" pitchFamily="34" charset="-122"/>
                <a:ea typeface="Arial Unicode MS" pitchFamily="34" charset="-122"/>
                <a:cs typeface="Arial Unicode MS" pitchFamily="34" charset="-122"/>
              </a:rPr>
              <a:t>页面的过程起作用</a:t>
            </a:r>
            <a:r>
              <a:rPr lang="zh-CN" altLang="en-US" sz="1800" dirty="0">
                <a:latin typeface="Arial Unicode MS" pitchFamily="34" charset="-122"/>
                <a:ea typeface="Arial Unicode MS" pitchFamily="34" charset="-122"/>
                <a:cs typeface="Arial Unicode MS" pitchFamily="34" charset="-122"/>
              </a:rPr>
              <a:t>，如果多个</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页面中都要用到一些相同的声明，那么就可以把这些声明语句放在一个单独的文件中编写，然后在每个</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页面中使用</a:t>
            </a:r>
            <a:r>
              <a:rPr lang="en-US" altLang="zh-CN" sz="1800" dirty="0">
                <a:latin typeface="Arial Unicode MS" pitchFamily="34" charset="-122"/>
                <a:ea typeface="Arial Unicode MS" pitchFamily="34" charset="-122"/>
                <a:cs typeface="Arial Unicode MS" pitchFamily="34" charset="-122"/>
              </a:rPr>
              <a:t>include</a:t>
            </a:r>
            <a:r>
              <a:rPr lang="zh-CN" altLang="en-US" sz="1800" dirty="0">
                <a:latin typeface="Arial Unicode MS" pitchFamily="34" charset="-122"/>
                <a:ea typeface="Arial Unicode MS" pitchFamily="34" charset="-122"/>
                <a:cs typeface="Arial Unicode MS" pitchFamily="34" charset="-122"/>
              </a:rPr>
              <a:t>指令将那个文件包含进来。 </a:t>
            </a:r>
          </a:p>
        </p:txBody>
      </p:sp>
    </p:spTree>
    <p:extLst>
      <p:ext uri="{BB962C8B-B14F-4D97-AF65-F5344CB8AC3E}">
        <p14:creationId xmlns:p14="http://schemas.microsoft.com/office/powerpoint/2010/main" val="62880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6067">
                                            <p:txEl>
                                              <p:pRg st="0" end="0"/>
                                            </p:txEl>
                                          </p:spTgt>
                                        </p:tgtEl>
                                        <p:attrNameLst>
                                          <p:attrName>style.visibility</p:attrName>
                                        </p:attrNameLst>
                                      </p:cBhvr>
                                      <p:to>
                                        <p:strVal val="visible"/>
                                      </p:to>
                                    </p:set>
                                    <p:anim calcmode="lin" valueType="num">
                                      <p:cBhvr additive="base">
                                        <p:cTn id="7" dur="500" fill="hold"/>
                                        <p:tgtEl>
                                          <p:spTgt spid="8560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6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56067">
                                            <p:txEl>
                                              <p:pRg st="1" end="1"/>
                                            </p:txEl>
                                          </p:spTgt>
                                        </p:tgtEl>
                                        <p:attrNameLst>
                                          <p:attrName>style.visibility</p:attrName>
                                        </p:attrNameLst>
                                      </p:cBhvr>
                                      <p:to>
                                        <p:strVal val="visible"/>
                                      </p:to>
                                    </p:set>
                                    <p:anim calcmode="lin" valueType="num">
                                      <p:cBhvr additive="base">
                                        <p:cTn id="13" dur="500" fill="hold"/>
                                        <p:tgtEl>
                                          <p:spTgt spid="8560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56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56067">
                                            <p:txEl>
                                              <p:pRg st="2" end="2"/>
                                            </p:txEl>
                                          </p:spTgt>
                                        </p:tgtEl>
                                        <p:attrNameLst>
                                          <p:attrName>style.visibility</p:attrName>
                                        </p:attrNameLst>
                                      </p:cBhvr>
                                      <p:to>
                                        <p:strVal val="visible"/>
                                      </p:to>
                                    </p:set>
                                    <p:anim calcmode="lin" valueType="num">
                                      <p:cBhvr additive="base">
                                        <p:cTn id="19" dur="500" fill="hold"/>
                                        <p:tgtEl>
                                          <p:spTgt spid="8560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60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a:xfrm>
            <a:off x="755576" y="692696"/>
            <a:ext cx="8229600" cy="857256"/>
          </a:xfrm>
        </p:spPr>
        <p:txBody>
          <a:bodyPr>
            <a:normAutofit/>
          </a:bodyPr>
          <a:lstStyle/>
          <a:p>
            <a:r>
              <a:rPr lang="en-US" altLang="zh-CN" sz="3200" b="1" dirty="0">
                <a:latin typeface="Arial Unicode MS" pitchFamily="34" charset="-122"/>
                <a:ea typeface="Arial Unicode MS" pitchFamily="34" charset="-122"/>
                <a:cs typeface="Arial Unicode MS" pitchFamily="34" charset="-122"/>
              </a:rPr>
              <a:t>&lt;</a:t>
            </a:r>
            <a:r>
              <a:rPr lang="en-US" altLang="zh-CN" sz="3200" b="1" dirty="0" err="1">
                <a:latin typeface="Arial Unicode MS" pitchFamily="34" charset="-122"/>
                <a:ea typeface="Arial Unicode MS" pitchFamily="34" charset="-122"/>
                <a:cs typeface="Arial Unicode MS" pitchFamily="34" charset="-122"/>
              </a:rPr>
              <a:t>jsp:include</a:t>
            </a:r>
            <a:r>
              <a:rPr lang="en-US" altLang="zh-CN" sz="3200" b="1" dirty="0">
                <a:latin typeface="Arial Unicode MS" pitchFamily="34" charset="-122"/>
                <a:ea typeface="Arial Unicode MS" pitchFamily="34" charset="-122"/>
                <a:cs typeface="Arial Unicode MS" pitchFamily="34" charset="-122"/>
              </a:rPr>
              <a:t>&gt;</a:t>
            </a:r>
            <a:r>
              <a:rPr lang="zh-CN" altLang="en-US" sz="3200" b="1" dirty="0">
                <a:latin typeface="Arial Unicode MS" pitchFamily="34" charset="-122"/>
                <a:ea typeface="Arial Unicode MS" pitchFamily="34" charset="-122"/>
                <a:cs typeface="Arial Unicode MS" pitchFamily="34" charset="-122"/>
              </a:rPr>
              <a:t>标签与</a:t>
            </a:r>
            <a:r>
              <a:rPr lang="en-US" altLang="zh-CN" sz="3200" b="1" dirty="0">
                <a:latin typeface="Arial Unicode MS" pitchFamily="34" charset="-122"/>
                <a:ea typeface="Arial Unicode MS" pitchFamily="34" charset="-122"/>
                <a:cs typeface="Arial Unicode MS" pitchFamily="34" charset="-122"/>
              </a:rPr>
              <a:t>include</a:t>
            </a:r>
            <a:r>
              <a:rPr lang="zh-CN" altLang="en-US" sz="3200" b="1" dirty="0">
                <a:latin typeface="Arial Unicode MS" pitchFamily="34" charset="-122"/>
                <a:ea typeface="Arial Unicode MS" pitchFamily="34" charset="-122"/>
                <a:cs typeface="Arial Unicode MS" pitchFamily="34" charset="-122"/>
              </a:rPr>
              <a:t>指令的比较</a:t>
            </a:r>
            <a:r>
              <a:rPr lang="zh-CN" altLang="en-US" sz="3200" dirty="0">
                <a:latin typeface="Arial Unicode MS" pitchFamily="34" charset="-122"/>
                <a:ea typeface="Arial Unicode MS" pitchFamily="34" charset="-122"/>
                <a:cs typeface="Arial Unicode MS" pitchFamily="34" charset="-122"/>
                <a:sym typeface="Wingdings" pitchFamily="2" charset="2"/>
              </a:rPr>
              <a:t> </a:t>
            </a:r>
          </a:p>
        </p:txBody>
      </p:sp>
      <p:sp>
        <p:nvSpPr>
          <p:cNvPr id="857091" name="Rectangle 3"/>
          <p:cNvSpPr>
            <a:spLocks noGrp="1" noChangeArrowheads="1"/>
          </p:cNvSpPr>
          <p:nvPr>
            <p:ph type="body" idx="1"/>
          </p:nvPr>
        </p:nvSpPr>
        <p:spPr>
          <a:xfrm>
            <a:off x="179512" y="1628800"/>
            <a:ext cx="8712968" cy="5000660"/>
          </a:xfrm>
          <a:noFill/>
        </p:spPr>
        <p:txBody>
          <a:bodyPr>
            <a:noAutofit/>
          </a:bodyPr>
          <a:lstStyle/>
          <a:p>
            <a:pPr marL="355600" indent="-355600">
              <a:spcAft>
                <a:spcPct val="20000"/>
              </a:spcAft>
            </a:pP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jsp:include</a:t>
            </a:r>
            <a:r>
              <a:rPr lang="en-US" altLang="zh-CN" sz="2000" dirty="0">
                <a:latin typeface="Arial Unicode MS" pitchFamily="34" charset="-122"/>
                <a:ea typeface="Arial Unicode MS" pitchFamily="34" charset="-122"/>
                <a:cs typeface="Arial Unicode MS" pitchFamily="34" charset="-122"/>
              </a:rPr>
              <a:t>&gt;</a:t>
            </a:r>
            <a:r>
              <a:rPr lang="zh-CN" altLang="en-US" sz="2000" dirty="0">
                <a:latin typeface="Arial Unicode MS" pitchFamily="34" charset="-122"/>
                <a:ea typeface="Arial Unicode MS" pitchFamily="34" charset="-122"/>
                <a:cs typeface="Arial Unicode MS" pitchFamily="34" charset="-122"/>
              </a:rPr>
              <a:t>标签使用</a:t>
            </a:r>
            <a:r>
              <a:rPr lang="en-US" altLang="zh-CN" sz="2000" dirty="0">
                <a:latin typeface="Arial Unicode MS" pitchFamily="34" charset="-122"/>
                <a:ea typeface="Arial Unicode MS" pitchFamily="34" charset="-122"/>
                <a:cs typeface="Arial Unicode MS" pitchFamily="34" charset="-122"/>
              </a:rPr>
              <a:t>page</a:t>
            </a:r>
            <a:r>
              <a:rPr lang="zh-CN" altLang="en-US" sz="2000" dirty="0">
                <a:latin typeface="Arial Unicode MS" pitchFamily="34" charset="-122"/>
                <a:ea typeface="Arial Unicode MS" pitchFamily="34" charset="-122"/>
                <a:cs typeface="Arial Unicode MS" pitchFamily="34" charset="-122"/>
              </a:rPr>
              <a:t>属性指定被</a:t>
            </a:r>
            <a:r>
              <a:rPr lang="zh-CN" altLang="en-US" sz="2000" b="1" dirty="0">
                <a:solidFill>
                  <a:srgbClr val="FF0000"/>
                </a:solidFill>
                <a:latin typeface="Arial Unicode MS" pitchFamily="34" charset="-122"/>
                <a:ea typeface="Arial Unicode MS" pitchFamily="34" charset="-122"/>
                <a:cs typeface="Arial Unicode MS" pitchFamily="34" charset="-122"/>
              </a:rPr>
              <a:t>引入资源的相对路径</a:t>
            </a:r>
            <a:r>
              <a:rPr lang="zh-CN" altLang="en-US" sz="2000" dirty="0">
                <a:latin typeface="Arial Unicode MS" pitchFamily="34" charset="-122"/>
                <a:ea typeface="Arial Unicode MS" pitchFamily="34" charset="-122"/>
                <a:cs typeface="Arial Unicode MS" pitchFamily="34" charset="-122"/>
              </a:rPr>
              <a:t>，而</a:t>
            </a:r>
            <a:r>
              <a:rPr lang="en-US" altLang="zh-CN" sz="2000" dirty="0">
                <a:latin typeface="Arial Unicode MS" pitchFamily="34" charset="-122"/>
                <a:ea typeface="Arial Unicode MS" pitchFamily="34" charset="-122"/>
                <a:cs typeface="Arial Unicode MS" pitchFamily="34" charset="-122"/>
              </a:rPr>
              <a:t>include</a:t>
            </a:r>
            <a:r>
              <a:rPr lang="zh-CN" altLang="en-US" sz="2000" dirty="0">
                <a:latin typeface="Arial Unicode MS" pitchFamily="34" charset="-122"/>
                <a:ea typeface="Arial Unicode MS" pitchFamily="34" charset="-122"/>
                <a:cs typeface="Arial Unicode MS" pitchFamily="34" charset="-122"/>
              </a:rPr>
              <a:t>指令使用</a:t>
            </a:r>
            <a:r>
              <a:rPr lang="en-US" altLang="zh-CN" sz="2000" dirty="0">
                <a:latin typeface="Arial Unicode MS" pitchFamily="34" charset="-122"/>
                <a:ea typeface="Arial Unicode MS" pitchFamily="34" charset="-122"/>
                <a:cs typeface="Arial Unicode MS" pitchFamily="34" charset="-122"/>
              </a:rPr>
              <a:t>file</a:t>
            </a:r>
            <a:r>
              <a:rPr lang="zh-CN" altLang="en-US" sz="2000" dirty="0">
                <a:latin typeface="Arial Unicode MS" pitchFamily="34" charset="-122"/>
                <a:ea typeface="Arial Unicode MS" pitchFamily="34" charset="-122"/>
                <a:cs typeface="Arial Unicode MS" pitchFamily="34" charset="-122"/>
              </a:rPr>
              <a:t>属性指定被引入资源的相对路径。</a:t>
            </a:r>
          </a:p>
          <a:p>
            <a:pPr marL="355600" indent="-355600">
              <a:spcAft>
                <a:spcPct val="20000"/>
              </a:spcAft>
            </a:pPr>
            <a:r>
              <a:rPr lang="zh-CN" altLang="en-US" sz="2000" dirty="0">
                <a:latin typeface="Arial Unicode MS" pitchFamily="34" charset="-122"/>
                <a:ea typeface="Arial Unicode MS" pitchFamily="34" charset="-122"/>
                <a:cs typeface="Arial Unicode MS" pitchFamily="34" charset="-122"/>
              </a:rPr>
              <a:t>假设</a:t>
            </a:r>
            <a:r>
              <a:rPr lang="en-US" altLang="zh-CN" sz="2000" dirty="0" err="1">
                <a:latin typeface="Arial Unicode MS" pitchFamily="34" charset="-122"/>
                <a:ea typeface="Arial Unicode MS" pitchFamily="34" charset="-122"/>
                <a:cs typeface="Arial Unicode MS" pitchFamily="34" charset="-122"/>
              </a:rPr>
              <a:t>myweb</a:t>
            </a:r>
            <a:r>
              <a:rPr lang="zh-CN" altLang="en-US" sz="2000" dirty="0">
                <a:latin typeface="Arial Unicode MS" pitchFamily="34" charset="-122"/>
                <a:ea typeface="Arial Unicode MS" pitchFamily="34" charset="-122"/>
                <a:cs typeface="Arial Unicode MS" pitchFamily="34" charset="-122"/>
              </a:rPr>
              <a:t>应用程序的根目录下有一个</a:t>
            </a:r>
            <a:r>
              <a:rPr lang="en-US" altLang="zh-CN" sz="2000" dirty="0">
                <a:latin typeface="Arial Unicode MS" pitchFamily="34" charset="-122"/>
                <a:ea typeface="Arial Unicode MS" pitchFamily="34" charset="-122"/>
                <a:cs typeface="Arial Unicode MS" pitchFamily="34" charset="-122"/>
              </a:rPr>
              <a:t>a.jsp</a:t>
            </a:r>
            <a:r>
              <a:rPr lang="zh-CN" altLang="en-US" sz="2000" dirty="0">
                <a:latin typeface="Arial Unicode MS" pitchFamily="34" charset="-122"/>
                <a:ea typeface="Arial Unicode MS" pitchFamily="34" charset="-122"/>
                <a:cs typeface="Arial Unicode MS" pitchFamily="34" charset="-122"/>
              </a:rPr>
              <a:t>文件，其一般的访问路径形式为：</a:t>
            </a:r>
          </a:p>
          <a:p>
            <a:pPr marL="355600" indent="-355600">
              <a:spcAft>
                <a:spcPct val="20000"/>
              </a:spcAft>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http://localhost:8080/myweb/a.jsp</a:t>
            </a:r>
          </a:p>
          <a:p>
            <a:pPr marL="355600" indent="-355600">
              <a:spcAft>
                <a:spcPct val="20000"/>
              </a:spcAft>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a:t>
            </a:r>
            <a:r>
              <a:rPr lang="en-US" altLang="zh-CN" sz="2000" dirty="0">
                <a:latin typeface="Arial Unicode MS" pitchFamily="34" charset="-122"/>
                <a:ea typeface="Arial Unicode MS" pitchFamily="34" charset="-122"/>
                <a:cs typeface="Arial Unicode MS" pitchFamily="34" charset="-122"/>
              </a:rPr>
              <a:t>a.jsp</a:t>
            </a:r>
            <a:r>
              <a:rPr lang="zh-CN" altLang="en-US" sz="2000" dirty="0">
                <a:latin typeface="Arial Unicode MS" pitchFamily="34" charset="-122"/>
                <a:ea typeface="Arial Unicode MS" pitchFamily="34" charset="-122"/>
                <a:cs typeface="Arial Unicode MS" pitchFamily="34" charset="-122"/>
              </a:rPr>
              <a:t>页面中使用了如下语句引入</a:t>
            </a:r>
            <a:r>
              <a:rPr lang="en-US" altLang="zh-CN" sz="2000" dirty="0">
                <a:latin typeface="Arial Unicode MS" pitchFamily="34" charset="-122"/>
                <a:ea typeface="Arial Unicode MS" pitchFamily="34" charset="-122"/>
                <a:cs typeface="Arial Unicode MS" pitchFamily="34" charset="-122"/>
              </a:rPr>
              <a:t>b.jsp</a:t>
            </a:r>
            <a:r>
              <a:rPr lang="zh-CN" altLang="en-US" sz="2000" dirty="0">
                <a:latin typeface="Arial Unicode MS" pitchFamily="34" charset="-122"/>
                <a:ea typeface="Arial Unicode MS" pitchFamily="34" charset="-122"/>
                <a:cs typeface="Arial Unicode MS" pitchFamily="34" charset="-122"/>
              </a:rPr>
              <a:t>文件：</a:t>
            </a:r>
          </a:p>
          <a:p>
            <a:pPr marL="355600" indent="-355600">
              <a:spcAft>
                <a:spcPct val="20000"/>
              </a:spcAft>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&lt;</a:t>
            </a:r>
            <a:r>
              <a:rPr lang="en-US" altLang="zh-CN" sz="1800" dirty="0" err="1">
                <a:latin typeface="Arial Unicode MS" pitchFamily="34" charset="-122"/>
                <a:ea typeface="Arial Unicode MS" pitchFamily="34" charset="-122"/>
                <a:cs typeface="Arial Unicode MS" pitchFamily="34" charset="-122"/>
              </a:rPr>
              <a:t>jsp:include</a:t>
            </a:r>
            <a:r>
              <a:rPr lang="en-US" altLang="zh-CN" sz="1800" dirty="0">
                <a:latin typeface="Arial Unicode MS" pitchFamily="34" charset="-122"/>
                <a:ea typeface="Arial Unicode MS" pitchFamily="34" charset="-122"/>
                <a:cs typeface="Arial Unicode MS" pitchFamily="34" charset="-122"/>
              </a:rPr>
              <a:t> page=“b.jsp" /&gt;</a:t>
            </a:r>
          </a:p>
          <a:p>
            <a:pPr marL="355600" indent="-355600">
              <a:spcAft>
                <a:spcPct val="20000"/>
              </a:spcAft>
              <a:buFont typeface="Wingdings" pitchFamily="2" charset="2"/>
              <a:buNone/>
            </a:pP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请问：这时候</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引擎调用的</a:t>
            </a:r>
            <a:r>
              <a:rPr lang="en-US" altLang="zh-CN" sz="2000" dirty="0">
                <a:latin typeface="Arial Unicode MS" pitchFamily="34" charset="-122"/>
                <a:ea typeface="Arial Unicode MS" pitchFamily="34" charset="-122"/>
                <a:cs typeface="Arial Unicode MS" pitchFamily="34" charset="-122"/>
              </a:rPr>
              <a:t>b.jsp</a:t>
            </a:r>
            <a:r>
              <a:rPr lang="zh-CN" altLang="en-US" sz="2000" dirty="0">
                <a:latin typeface="Arial Unicode MS" pitchFamily="34" charset="-122"/>
                <a:ea typeface="Arial Unicode MS" pitchFamily="34" charset="-122"/>
                <a:cs typeface="Arial Unicode MS" pitchFamily="34" charset="-122"/>
              </a:rPr>
              <a:t>文件的完整</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路径为什么？	</a:t>
            </a:r>
          </a:p>
          <a:p>
            <a:pPr marL="355600" indent="-355600">
              <a:spcAft>
                <a:spcPct val="20000"/>
              </a:spcAft>
              <a:buFont typeface="Wingdings" pitchFamily="2" charset="2"/>
              <a:buNone/>
            </a:pPr>
            <a:r>
              <a:rPr lang="zh-CN" altLang="en-US" sz="2000" dirty="0">
                <a:latin typeface="Arial Unicode MS" pitchFamily="34" charset="-122"/>
                <a:ea typeface="Arial Unicode MS" pitchFamily="34" charset="-122"/>
                <a:cs typeface="Arial Unicode MS" pitchFamily="34" charset="-122"/>
              </a:rPr>
              <a:t>	如果将</a:t>
            </a:r>
            <a:r>
              <a:rPr lang="en-US" altLang="zh-CN" sz="2000" dirty="0">
                <a:latin typeface="Arial Unicode MS" pitchFamily="34" charset="-122"/>
                <a:ea typeface="Arial Unicode MS" pitchFamily="34" charset="-122"/>
                <a:cs typeface="Arial Unicode MS" pitchFamily="34" charset="-122"/>
              </a:rPr>
              <a:t>a.jsp</a:t>
            </a:r>
            <a:r>
              <a:rPr lang="zh-CN" altLang="en-US" sz="2000" dirty="0">
                <a:latin typeface="Arial Unicode MS" pitchFamily="34" charset="-122"/>
                <a:ea typeface="Arial Unicode MS" pitchFamily="34" charset="-122"/>
                <a:cs typeface="Arial Unicode MS" pitchFamily="34" charset="-122"/>
              </a:rPr>
              <a:t>页面映射为如下地址：</a:t>
            </a:r>
          </a:p>
          <a:p>
            <a:pPr marL="355600" indent="-355600">
              <a:spcAft>
                <a:spcPct val="20000"/>
              </a:spcAft>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http://localhost:8080/myweb/dir1/a.html</a:t>
            </a:r>
          </a:p>
          <a:p>
            <a:pPr marL="355600" indent="-355600">
              <a:spcAft>
                <a:spcPct val="20000"/>
              </a:spcAft>
              <a:buFont typeface="Wingdings" pitchFamily="2" charset="2"/>
              <a:buNone/>
            </a:pP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请问：这时候</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引擎调用的</a:t>
            </a:r>
            <a:r>
              <a:rPr lang="en-US" altLang="zh-CN" sz="2000" dirty="0">
                <a:latin typeface="Arial Unicode MS" pitchFamily="34" charset="-122"/>
                <a:ea typeface="Arial Unicode MS" pitchFamily="34" charset="-122"/>
                <a:cs typeface="Arial Unicode MS" pitchFamily="34" charset="-122"/>
              </a:rPr>
              <a:t>b.jsp</a:t>
            </a:r>
            <a:r>
              <a:rPr lang="zh-CN" altLang="en-US" sz="2000" dirty="0">
                <a:latin typeface="Arial Unicode MS" pitchFamily="34" charset="-122"/>
                <a:ea typeface="Arial Unicode MS" pitchFamily="34" charset="-122"/>
                <a:cs typeface="Arial Unicode MS" pitchFamily="34" charset="-122"/>
              </a:rPr>
              <a:t>文件的完整</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路径为：</a:t>
            </a:r>
          </a:p>
          <a:p>
            <a:pPr marL="990600" lvl="1" indent="-277813">
              <a:spcAft>
                <a:spcPct val="20000"/>
              </a:spcAft>
              <a:buClr>
                <a:schemeClr val="tx1"/>
              </a:buClr>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http://localhost:8080/myweb/b.jspf</a:t>
            </a:r>
          </a:p>
          <a:p>
            <a:pPr marL="990600" lvl="1" indent="-277813">
              <a:spcAft>
                <a:spcPct val="20000"/>
              </a:spcAft>
              <a:buClr>
                <a:schemeClr val="tx1"/>
              </a:buClr>
              <a:buFont typeface="Wingdings" pitchFamily="2" charset="2"/>
              <a:buNone/>
            </a:pPr>
            <a:r>
              <a:rPr lang="en-US" altLang="zh-CN" sz="1800" dirty="0">
                <a:latin typeface="Arial Unicode MS" pitchFamily="34" charset="-122"/>
                <a:ea typeface="Arial Unicode MS" pitchFamily="34" charset="-122"/>
                <a:cs typeface="Arial Unicode MS" pitchFamily="34" charset="-122"/>
              </a:rPr>
              <a:t>	http://localhost:8080/myweb/dir1/b.jspf</a:t>
            </a:r>
          </a:p>
        </p:txBody>
      </p:sp>
      <p:sp>
        <p:nvSpPr>
          <p:cNvPr id="857092" name="Text Box 4"/>
          <p:cNvSpPr txBox="1">
            <a:spLocks noChangeArrowheads="1"/>
          </p:cNvSpPr>
          <p:nvPr/>
        </p:nvSpPr>
        <p:spPr bwMode="auto">
          <a:xfrm>
            <a:off x="5659106" y="5438793"/>
            <a:ext cx="1223962" cy="561975"/>
          </a:xfrm>
          <a:prstGeom prst="rect">
            <a:avLst/>
          </a:prstGeom>
          <a:noFill/>
          <a:ln w="9525" algn="ctr">
            <a:noFill/>
            <a:miter lim="800000"/>
            <a:headEnd/>
            <a:tailEnd/>
          </a:ln>
          <a:effectLst/>
        </p:spPr>
        <p:txBody>
          <a:bodyPr>
            <a:spAutoFit/>
          </a:bodyPr>
          <a:lstStyle/>
          <a:p>
            <a:pPr algn="l">
              <a:spcAft>
                <a:spcPct val="20000"/>
              </a:spcAft>
              <a:buClrTx/>
              <a:buSzTx/>
              <a:buFontTx/>
              <a:buNone/>
            </a:pPr>
            <a:r>
              <a:rPr lang="zh-CN" altLang="en-US" sz="1400"/>
              <a:t>（</a:t>
            </a:r>
            <a:r>
              <a:rPr lang="en-US" altLang="zh-CN" sz="1400"/>
              <a:t>×</a:t>
            </a:r>
            <a:r>
              <a:rPr lang="zh-CN" altLang="en-US" sz="1400"/>
              <a:t>）</a:t>
            </a:r>
          </a:p>
          <a:p>
            <a:pPr algn="l">
              <a:spcAft>
                <a:spcPct val="20000"/>
              </a:spcAft>
              <a:buClrTx/>
              <a:buSzTx/>
              <a:buFontTx/>
              <a:buNone/>
            </a:pPr>
            <a:r>
              <a:rPr lang="zh-CN" altLang="en-US" sz="1400"/>
              <a:t>（√）</a:t>
            </a:r>
          </a:p>
        </p:txBody>
      </p:sp>
    </p:spTree>
    <p:extLst>
      <p:ext uri="{BB962C8B-B14F-4D97-AF65-F5344CB8AC3E}">
        <p14:creationId xmlns:p14="http://schemas.microsoft.com/office/powerpoint/2010/main" val="324868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7091">
                                            <p:txEl>
                                              <p:pRg st="0" end="0"/>
                                            </p:txEl>
                                          </p:spTgt>
                                        </p:tgtEl>
                                        <p:attrNameLst>
                                          <p:attrName>style.visibility</p:attrName>
                                        </p:attrNameLst>
                                      </p:cBhvr>
                                      <p:to>
                                        <p:strVal val="visible"/>
                                      </p:to>
                                    </p:set>
                                    <p:anim calcmode="lin" valueType="num">
                                      <p:cBhvr additive="base">
                                        <p:cTn id="7" dur="500" fill="hold"/>
                                        <p:tgtEl>
                                          <p:spTgt spid="8570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7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57091">
                                            <p:txEl>
                                              <p:pRg st="1" end="1"/>
                                            </p:txEl>
                                          </p:spTgt>
                                        </p:tgtEl>
                                        <p:attrNameLst>
                                          <p:attrName>style.visibility</p:attrName>
                                        </p:attrNameLst>
                                      </p:cBhvr>
                                      <p:to>
                                        <p:strVal val="visible"/>
                                      </p:to>
                                    </p:set>
                                    <p:anim calcmode="lin" valueType="num">
                                      <p:cBhvr additive="base">
                                        <p:cTn id="13" dur="500" fill="hold"/>
                                        <p:tgtEl>
                                          <p:spTgt spid="8570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57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709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857091">
                                            <p:txEl>
                                              <p:pRg st="3" end="3"/>
                                            </p:txEl>
                                          </p:spTgt>
                                        </p:tgtEl>
                                        <p:attrNameLst>
                                          <p:attrName>style.visibility</p:attrName>
                                        </p:attrNameLst>
                                      </p:cBhvr>
                                      <p:to>
                                        <p:strVal val="visible"/>
                                      </p:to>
                                    </p:set>
                                    <p:anim calcmode="lin" valueType="num">
                                      <p:cBhvr additive="base">
                                        <p:cTn id="23" dur="500" fill="hold"/>
                                        <p:tgtEl>
                                          <p:spTgt spid="85709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57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5709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857091">
                                            <p:txEl>
                                              <p:pRg st="5" end="5"/>
                                            </p:txEl>
                                          </p:spTgt>
                                        </p:tgtEl>
                                        <p:attrNameLst>
                                          <p:attrName>style.visibility</p:attrName>
                                        </p:attrNameLst>
                                      </p:cBhvr>
                                      <p:to>
                                        <p:strVal val="visible"/>
                                      </p:to>
                                    </p:set>
                                    <p:anim calcmode="lin" valueType="num">
                                      <p:cBhvr additive="base">
                                        <p:cTn id="33" dur="500" fill="hold"/>
                                        <p:tgtEl>
                                          <p:spTgt spid="85709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570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857091">
                                            <p:txEl>
                                              <p:pRg st="6" end="6"/>
                                            </p:txEl>
                                          </p:spTgt>
                                        </p:tgtEl>
                                        <p:attrNameLst>
                                          <p:attrName>style.visibility</p:attrName>
                                        </p:attrNameLst>
                                      </p:cBhvr>
                                      <p:to>
                                        <p:strVal val="visible"/>
                                      </p:to>
                                    </p:set>
                                    <p:anim calcmode="lin" valueType="num">
                                      <p:cBhvr additive="base">
                                        <p:cTn id="39" dur="500" fill="hold"/>
                                        <p:tgtEl>
                                          <p:spTgt spid="85709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57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5709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57091">
                                            <p:txEl>
                                              <p:pRg st="8" end="8"/>
                                            </p:txEl>
                                          </p:spTgt>
                                        </p:tgtEl>
                                        <p:attrNameLst>
                                          <p:attrName>style.visibility</p:attrName>
                                        </p:attrNameLst>
                                      </p:cBhvr>
                                      <p:to>
                                        <p:strVal val="visible"/>
                                      </p:to>
                                    </p:set>
                                    <p:anim calcmode="lin" valueType="num">
                                      <p:cBhvr additive="base">
                                        <p:cTn id="49" dur="500" fill="hold"/>
                                        <p:tgtEl>
                                          <p:spTgt spid="857091">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570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57091">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57091">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57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695799"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&lt;</a:t>
            </a:r>
            <a:r>
              <a:rPr lang="en-US" altLang="zh-CN" b="1" dirty="0" err="1">
                <a:latin typeface="Arial Unicode MS" pitchFamily="34" charset="-122"/>
                <a:ea typeface="Arial Unicode MS" pitchFamily="34" charset="-122"/>
                <a:cs typeface="Arial Unicode MS" pitchFamily="34" charset="-122"/>
              </a:rPr>
              <a:t>jsp:forward</a:t>
            </a:r>
            <a:r>
              <a:rPr lang="en-US" altLang="zh-CN" b="1" dirty="0">
                <a:latin typeface="Arial Unicode MS" pitchFamily="34" charset="-122"/>
                <a:ea typeface="Arial Unicode MS" pitchFamily="34" charset="-122"/>
                <a:cs typeface="Arial Unicode MS" pitchFamily="34" charset="-122"/>
              </a:rPr>
              <a:t>&gt;</a:t>
            </a:r>
            <a:r>
              <a:rPr lang="zh-CN" altLang="en-US" b="1" dirty="0">
                <a:latin typeface="Arial Unicode MS" pitchFamily="34" charset="-122"/>
                <a:ea typeface="Arial Unicode MS" pitchFamily="34" charset="-122"/>
                <a:cs typeface="Arial Unicode MS" pitchFamily="34" charset="-122"/>
              </a:rPr>
              <a:t>标签</a:t>
            </a:r>
          </a:p>
        </p:txBody>
      </p:sp>
      <p:sp>
        <p:nvSpPr>
          <p:cNvPr id="858115" name="Rectangle 3"/>
          <p:cNvSpPr>
            <a:spLocks noGrp="1" noChangeArrowheads="1"/>
          </p:cNvSpPr>
          <p:nvPr>
            <p:ph type="body" idx="1"/>
          </p:nvPr>
        </p:nvSpPr>
        <p:spPr>
          <a:xfrm>
            <a:off x="467544" y="1844824"/>
            <a:ext cx="8072494" cy="1728788"/>
          </a:xfrm>
          <a:noFill/>
        </p:spPr>
        <p:txBody>
          <a:bodyPr/>
          <a:lstStyle/>
          <a:p>
            <a:pPr marL="355600" indent="-355600">
              <a:lnSpc>
                <a:spcPct val="90000"/>
              </a:lnSpc>
              <a:spcAft>
                <a:spcPct val="20000"/>
              </a:spcAft>
            </a:pPr>
            <a:r>
              <a:rPr lang="en-US" altLang="zh-CN" sz="2000" b="1" dirty="0">
                <a:latin typeface="Arial Unicode MS" pitchFamily="34" charset="-122"/>
                <a:ea typeface="Arial Unicode MS" pitchFamily="34" charset="-122"/>
                <a:cs typeface="Arial Unicode MS" pitchFamily="34" charset="-122"/>
              </a:rPr>
              <a:t>&lt;</a:t>
            </a:r>
            <a:r>
              <a:rPr lang="en-US" altLang="zh-CN" sz="2000" b="1" dirty="0" err="1">
                <a:latin typeface="Arial Unicode MS" pitchFamily="34" charset="-122"/>
                <a:ea typeface="Arial Unicode MS" pitchFamily="34" charset="-122"/>
                <a:cs typeface="Arial Unicode MS" pitchFamily="34" charset="-122"/>
              </a:rPr>
              <a:t>jsp:forward</a:t>
            </a:r>
            <a:r>
              <a:rPr lang="en-US" altLang="zh-CN" sz="2000" b="1" dirty="0">
                <a:latin typeface="Arial Unicode MS" pitchFamily="34" charset="-122"/>
                <a:ea typeface="Arial Unicode MS" pitchFamily="34" charset="-122"/>
                <a:cs typeface="Arial Unicode MS" pitchFamily="34" charset="-122"/>
              </a:rPr>
              <a:t>&gt;</a:t>
            </a:r>
            <a:r>
              <a:rPr lang="zh-CN" altLang="en-US" sz="2000" b="1" dirty="0">
                <a:latin typeface="Arial Unicode MS" pitchFamily="34" charset="-122"/>
                <a:ea typeface="Arial Unicode MS" pitchFamily="34" charset="-122"/>
                <a:cs typeface="Arial Unicode MS" pitchFamily="34" charset="-122"/>
              </a:rPr>
              <a:t>标签用于把请求转发给另外一个资源。</a:t>
            </a:r>
          </a:p>
          <a:p>
            <a:pPr marL="355600" indent="-355600">
              <a:lnSpc>
                <a:spcPct val="90000"/>
              </a:lnSpc>
              <a:spcAft>
                <a:spcPct val="20000"/>
              </a:spcAft>
            </a:pPr>
            <a:r>
              <a:rPr lang="zh-CN" altLang="en-US" sz="2000" b="1" dirty="0">
                <a:latin typeface="Arial Unicode MS" pitchFamily="34" charset="-122"/>
                <a:ea typeface="Arial Unicode MS" pitchFamily="34" charset="-122"/>
                <a:cs typeface="Arial Unicode MS" pitchFamily="34" charset="-122"/>
              </a:rPr>
              <a:t>语法：</a:t>
            </a:r>
          </a:p>
          <a:p>
            <a:pPr marL="355600" indent="-355600">
              <a:lnSpc>
                <a:spcPct val="90000"/>
              </a:lnSpc>
              <a:spcAft>
                <a:spcPct val="20000"/>
              </a:spcAft>
              <a:buFont typeface="Wingdings" pitchFamily="2" charset="2"/>
              <a:buNone/>
            </a:pPr>
            <a:r>
              <a:rPr lang="zh-CN" altLang="en-US" sz="1600" dirty="0">
                <a:latin typeface="Arial Unicode MS" pitchFamily="34" charset="-122"/>
                <a:ea typeface="Arial Unicode MS" pitchFamily="34" charset="-122"/>
                <a:cs typeface="Arial Unicode MS" pitchFamily="34" charset="-122"/>
              </a:rPr>
              <a:t>	</a:t>
            </a:r>
            <a:r>
              <a:rPr lang="en-US" altLang="zh-CN" sz="1600" dirty="0">
                <a:latin typeface="Arial Unicode MS" pitchFamily="34" charset="-122"/>
                <a:ea typeface="Arial Unicode MS" pitchFamily="34" charset="-122"/>
                <a:cs typeface="Arial Unicode MS" pitchFamily="34" charset="-122"/>
              </a:rPr>
              <a:t>&lt;</a:t>
            </a:r>
            <a:r>
              <a:rPr lang="en-US" altLang="zh-CN" sz="1600" dirty="0" err="1">
                <a:latin typeface="Arial Unicode MS" pitchFamily="34" charset="-122"/>
                <a:ea typeface="Arial Unicode MS" pitchFamily="34" charset="-122"/>
                <a:cs typeface="Arial Unicode MS" pitchFamily="34" charset="-122"/>
              </a:rPr>
              <a:t>jsp:forward</a:t>
            </a:r>
            <a:r>
              <a:rPr lang="en-US" altLang="zh-CN" sz="1600" dirty="0">
                <a:latin typeface="Arial Unicode MS" pitchFamily="34" charset="-122"/>
                <a:ea typeface="Arial Unicode MS" pitchFamily="34" charset="-122"/>
                <a:cs typeface="Arial Unicode MS" pitchFamily="34" charset="-122"/>
              </a:rPr>
              <a:t> page="</a:t>
            </a:r>
            <a:r>
              <a:rPr lang="en-US" altLang="zh-CN" sz="1600" dirty="0" err="1">
                <a:latin typeface="Arial Unicode MS" pitchFamily="34" charset="-122"/>
                <a:ea typeface="Arial Unicode MS" pitchFamily="34" charset="-122"/>
                <a:cs typeface="Arial Unicode MS" pitchFamily="34" charset="-122"/>
              </a:rPr>
              <a:t>relativeURL</a:t>
            </a:r>
            <a:r>
              <a:rPr lang="en-US" altLang="zh-CN" sz="1600" dirty="0">
                <a:latin typeface="Arial Unicode MS" pitchFamily="34" charset="-122"/>
                <a:ea typeface="Arial Unicode MS" pitchFamily="34" charset="-122"/>
                <a:cs typeface="Arial Unicode MS" pitchFamily="34" charset="-122"/>
              </a:rPr>
              <a:t> | &lt;%=expression%&gt;" /&gt; </a:t>
            </a:r>
          </a:p>
          <a:p>
            <a:pPr marL="812800" lvl="1" indent="-277813">
              <a:lnSpc>
                <a:spcPct val="90000"/>
              </a:lnSpc>
              <a:spcAft>
                <a:spcPct val="20000"/>
              </a:spcAft>
              <a:buClr>
                <a:schemeClr val="tx1"/>
              </a:buClr>
              <a:buFont typeface="Wingdings" pitchFamily="2" charset="2"/>
              <a:buChar char="ü"/>
            </a:pPr>
            <a:r>
              <a:rPr lang="en-US" altLang="zh-CN" sz="1600" dirty="0">
                <a:latin typeface="Arial Unicode MS" pitchFamily="34" charset="-122"/>
                <a:ea typeface="Arial Unicode MS" pitchFamily="34" charset="-122"/>
                <a:cs typeface="Arial Unicode MS" pitchFamily="34" charset="-122"/>
              </a:rPr>
              <a:t>page</a:t>
            </a:r>
            <a:r>
              <a:rPr lang="zh-CN" altLang="en-US" sz="1600" dirty="0">
                <a:latin typeface="Arial Unicode MS" pitchFamily="34" charset="-122"/>
                <a:ea typeface="Arial Unicode MS" pitchFamily="34" charset="-122"/>
                <a:cs typeface="Arial Unicode MS" pitchFamily="34" charset="-122"/>
              </a:rPr>
              <a:t>属性用于指定请求转发到的资源的相对路径，它也可以通过执行一个表达式来获得。</a:t>
            </a:r>
          </a:p>
        </p:txBody>
      </p:sp>
      <p:sp>
        <p:nvSpPr>
          <p:cNvPr id="858117" name="Rectangle 5"/>
          <p:cNvSpPr>
            <a:spLocks noChangeArrowheads="1"/>
          </p:cNvSpPr>
          <p:nvPr/>
        </p:nvSpPr>
        <p:spPr bwMode="auto">
          <a:xfrm>
            <a:off x="360393" y="3861271"/>
            <a:ext cx="8569325" cy="2232025"/>
          </a:xfrm>
          <a:prstGeom prst="rect">
            <a:avLst/>
          </a:prstGeom>
          <a:noFill/>
          <a:ln w="9525">
            <a:noFill/>
            <a:miter lim="800000"/>
            <a:headEnd/>
            <a:tailEnd/>
          </a:ln>
          <a:effectLst/>
        </p:spPr>
        <p:txBody>
          <a:bodyPr/>
          <a:lstStyle/>
          <a:p>
            <a:pPr marL="355600" indent="-355600" algn="l">
              <a:spcAft>
                <a:spcPct val="20000"/>
              </a:spcAft>
              <a:buFont typeface="Wingdings" pitchFamily="2" charset="2"/>
              <a:buNone/>
            </a:pPr>
            <a:r>
              <a:rPr lang="en-US" altLang="zh-CN" sz="1800" dirty="0" err="1">
                <a:latin typeface="Arial Unicode MS" pitchFamily="34" charset="-122"/>
                <a:ea typeface="Arial Unicode MS" pitchFamily="34" charset="-122"/>
                <a:cs typeface="Arial Unicode MS" pitchFamily="34" charset="-122"/>
                <a:sym typeface="Wingdings" pitchFamily="2" charset="2"/>
              </a:rPr>
              <a:t>RequestDispatcher.forward</a:t>
            </a:r>
            <a:r>
              <a:rPr lang="zh-CN" altLang="en-US" sz="1800" dirty="0">
                <a:latin typeface="Arial Unicode MS" pitchFamily="34" charset="-122"/>
                <a:ea typeface="Arial Unicode MS" pitchFamily="34" charset="-122"/>
                <a:cs typeface="Arial Unicode MS" pitchFamily="34" charset="-122"/>
                <a:sym typeface="Wingdings" pitchFamily="2" charset="2"/>
              </a:rPr>
              <a:t>方法、</a:t>
            </a:r>
            <a:r>
              <a:rPr lang="en-US" altLang="zh-CN" sz="1800" dirty="0" err="1">
                <a:latin typeface="Arial Unicode MS" pitchFamily="34" charset="-122"/>
                <a:ea typeface="Arial Unicode MS" pitchFamily="34" charset="-122"/>
                <a:cs typeface="Arial Unicode MS" pitchFamily="34" charset="-122"/>
                <a:sym typeface="Wingdings" pitchFamily="2" charset="2"/>
              </a:rPr>
              <a:t>PageContext.forward</a:t>
            </a:r>
            <a:r>
              <a:rPr lang="zh-CN" altLang="en-US" sz="1800" dirty="0">
                <a:latin typeface="Arial Unicode MS" pitchFamily="34" charset="-122"/>
                <a:ea typeface="Arial Unicode MS" pitchFamily="34" charset="-122"/>
                <a:cs typeface="Arial Unicode MS" pitchFamily="34" charset="-122"/>
                <a:sym typeface="Wingdings" pitchFamily="2" charset="2"/>
              </a:rPr>
              <a:t>方法、</a:t>
            </a:r>
            <a:r>
              <a:rPr lang="en-US" altLang="zh-CN" sz="1800" dirty="0">
                <a:latin typeface="Arial Unicode MS" pitchFamily="34" charset="-122"/>
                <a:ea typeface="Arial Unicode MS" pitchFamily="34" charset="-122"/>
                <a:cs typeface="Arial Unicode MS" pitchFamily="34" charset="-122"/>
                <a:sym typeface="Wingdings" pitchFamily="2" charset="2"/>
              </a:rPr>
              <a:t>&lt;</a:t>
            </a:r>
            <a:r>
              <a:rPr lang="en-US" altLang="zh-CN" sz="1800" dirty="0" err="1">
                <a:latin typeface="Arial Unicode MS" pitchFamily="34" charset="-122"/>
                <a:ea typeface="Arial Unicode MS" pitchFamily="34" charset="-122"/>
                <a:cs typeface="Arial Unicode MS" pitchFamily="34" charset="-122"/>
                <a:sym typeface="Wingdings" pitchFamily="2" charset="2"/>
              </a:rPr>
              <a:t>jsp:forward</a:t>
            </a:r>
            <a:r>
              <a:rPr lang="en-US" altLang="zh-CN" sz="1800" dirty="0">
                <a:latin typeface="Arial Unicode MS" pitchFamily="34" charset="-122"/>
                <a:ea typeface="Arial Unicode MS" pitchFamily="34" charset="-122"/>
                <a:cs typeface="Arial Unicode MS" pitchFamily="34" charset="-122"/>
                <a:sym typeface="Wingdings" pitchFamily="2" charset="2"/>
              </a:rPr>
              <a:t>&gt;</a:t>
            </a:r>
            <a:r>
              <a:rPr lang="zh-CN" altLang="en-US" sz="1800" dirty="0">
                <a:latin typeface="Arial Unicode MS" pitchFamily="34" charset="-122"/>
                <a:ea typeface="Arial Unicode MS" pitchFamily="34" charset="-122"/>
                <a:cs typeface="Arial Unicode MS" pitchFamily="34" charset="-122"/>
                <a:sym typeface="Wingdings" pitchFamily="2" charset="2"/>
              </a:rPr>
              <a:t>标</a:t>
            </a:r>
          </a:p>
          <a:p>
            <a:pPr marL="355600" indent="-355600" algn="l">
              <a:spcAft>
                <a:spcPct val="20000"/>
              </a:spcAft>
              <a:buFont typeface="Wingdings" pitchFamily="2" charset="2"/>
              <a:buNone/>
            </a:pPr>
            <a:r>
              <a:rPr lang="zh-CN" altLang="en-US" sz="1800" dirty="0">
                <a:latin typeface="Arial Unicode MS" pitchFamily="34" charset="-122"/>
                <a:ea typeface="Arial Unicode MS" pitchFamily="34" charset="-122"/>
                <a:cs typeface="Arial Unicode MS" pitchFamily="34" charset="-122"/>
                <a:sym typeface="Wingdings" pitchFamily="2" charset="2"/>
              </a:rPr>
              <a:t>签的区别</a:t>
            </a:r>
            <a:endParaRPr lang="zh-CN" altLang="en-US" sz="1800" dirty="0">
              <a:latin typeface="Arial Unicode MS" pitchFamily="34" charset="-122"/>
              <a:ea typeface="Arial Unicode MS" pitchFamily="34" charset="-122"/>
              <a:cs typeface="Arial Unicode MS" pitchFamily="34" charset="-122"/>
            </a:endParaRPr>
          </a:p>
          <a:p>
            <a:pPr marL="355600" indent="-355600" algn="l">
              <a:spcAft>
                <a:spcPct val="20000"/>
              </a:spcAft>
            </a:pPr>
            <a:r>
              <a:rPr lang="zh-CN" altLang="en-US" sz="1800" dirty="0">
                <a:latin typeface="Arial Unicode MS" pitchFamily="34" charset="-122"/>
                <a:ea typeface="Arial Unicode MS" pitchFamily="34" charset="-122"/>
                <a:cs typeface="Arial Unicode MS" pitchFamily="34" charset="-122"/>
                <a:sym typeface="Wingdings" pitchFamily="2" charset="2"/>
              </a:rPr>
              <a:t>调用</a:t>
            </a:r>
            <a:r>
              <a:rPr lang="en-US" altLang="zh-CN" sz="1800" dirty="0" err="1">
                <a:latin typeface="Arial Unicode MS" pitchFamily="34" charset="-122"/>
                <a:ea typeface="Arial Unicode MS" pitchFamily="34" charset="-122"/>
                <a:cs typeface="Arial Unicode MS" pitchFamily="34" charset="-122"/>
                <a:sym typeface="Wingdings" pitchFamily="2" charset="2"/>
              </a:rPr>
              <a:t>RequestDispatcher.forward</a:t>
            </a:r>
            <a:r>
              <a:rPr lang="zh-CN" altLang="en-US" sz="1800" dirty="0">
                <a:latin typeface="Arial Unicode MS" pitchFamily="34" charset="-122"/>
                <a:ea typeface="Arial Unicode MS" pitchFamily="34" charset="-122"/>
                <a:cs typeface="Arial Unicode MS" pitchFamily="34" charset="-122"/>
                <a:sym typeface="Wingdings" pitchFamily="2" charset="2"/>
              </a:rPr>
              <a:t>方法的</a:t>
            </a:r>
            <a:r>
              <a:rPr lang="en-US" altLang="zh-CN" sz="1800" dirty="0">
                <a:latin typeface="Arial Unicode MS" pitchFamily="34" charset="-122"/>
                <a:ea typeface="Arial Unicode MS" pitchFamily="34" charset="-122"/>
                <a:cs typeface="Arial Unicode MS" pitchFamily="34" charset="-122"/>
                <a:sym typeface="Wingdings" pitchFamily="2" charset="2"/>
              </a:rPr>
              <a:t>JSP</a:t>
            </a:r>
            <a:r>
              <a:rPr lang="zh-CN" altLang="en-US" sz="1800" dirty="0">
                <a:latin typeface="Arial Unicode MS" pitchFamily="34" charset="-122"/>
                <a:ea typeface="Arial Unicode MS" pitchFamily="34" charset="-122"/>
                <a:cs typeface="Arial Unicode MS" pitchFamily="34" charset="-122"/>
                <a:sym typeface="Wingdings" pitchFamily="2" charset="2"/>
              </a:rPr>
              <a:t>脚本代码的前后不能有</a:t>
            </a:r>
            <a:r>
              <a:rPr lang="en-US" altLang="zh-CN" sz="1800" dirty="0">
                <a:latin typeface="Arial Unicode MS" pitchFamily="34" charset="-122"/>
                <a:ea typeface="Arial Unicode MS" pitchFamily="34" charset="-122"/>
                <a:cs typeface="Arial Unicode MS" pitchFamily="34" charset="-122"/>
                <a:sym typeface="Wingdings" pitchFamily="2" charset="2"/>
              </a:rPr>
              <a:t>JSP</a:t>
            </a:r>
            <a:r>
              <a:rPr lang="zh-CN" altLang="en-US" sz="1800" dirty="0">
                <a:latin typeface="Arial Unicode MS" pitchFamily="34" charset="-122"/>
                <a:ea typeface="Arial Unicode MS" pitchFamily="34" charset="-122"/>
                <a:cs typeface="Arial Unicode MS" pitchFamily="34" charset="-122"/>
              </a:rPr>
              <a:t>模版内容。</a:t>
            </a:r>
          </a:p>
          <a:p>
            <a:pPr marL="355600" indent="-355600" algn="l">
              <a:spcAft>
                <a:spcPct val="20000"/>
              </a:spcAft>
            </a:pPr>
            <a:r>
              <a:rPr lang="zh-CN" altLang="en-US" sz="1800" dirty="0">
                <a:latin typeface="Arial Unicode MS" pitchFamily="34" charset="-122"/>
                <a:ea typeface="Arial Unicode MS" pitchFamily="34" charset="-122"/>
                <a:cs typeface="Arial Unicode MS" pitchFamily="34" charset="-122"/>
                <a:sym typeface="Wingdings" pitchFamily="2" charset="2"/>
              </a:rPr>
              <a:t>调用</a:t>
            </a:r>
            <a:r>
              <a:rPr lang="en-US" altLang="zh-CN" sz="1800" dirty="0" err="1">
                <a:latin typeface="Arial Unicode MS" pitchFamily="34" charset="-122"/>
                <a:ea typeface="Arial Unicode MS" pitchFamily="34" charset="-122"/>
                <a:cs typeface="Arial Unicode MS" pitchFamily="34" charset="-122"/>
                <a:sym typeface="Wingdings" pitchFamily="2" charset="2"/>
              </a:rPr>
              <a:t>PageContext.forward</a:t>
            </a:r>
            <a:r>
              <a:rPr lang="zh-CN" altLang="en-US" sz="1800" dirty="0">
                <a:latin typeface="Arial Unicode MS" pitchFamily="34" charset="-122"/>
                <a:ea typeface="Arial Unicode MS" pitchFamily="34" charset="-122"/>
                <a:cs typeface="Arial Unicode MS" pitchFamily="34" charset="-122"/>
                <a:sym typeface="Wingdings" pitchFamily="2" charset="2"/>
              </a:rPr>
              <a:t>方法的</a:t>
            </a:r>
            <a:r>
              <a:rPr lang="en-US" altLang="zh-CN" sz="1800" dirty="0">
                <a:latin typeface="Arial Unicode MS" pitchFamily="34" charset="-122"/>
                <a:ea typeface="Arial Unicode MS" pitchFamily="34" charset="-122"/>
                <a:cs typeface="Arial Unicode MS" pitchFamily="34" charset="-122"/>
                <a:sym typeface="Wingdings" pitchFamily="2" charset="2"/>
              </a:rPr>
              <a:t>JSP</a:t>
            </a:r>
            <a:r>
              <a:rPr lang="zh-CN" altLang="en-US" sz="1800" dirty="0">
                <a:latin typeface="Arial Unicode MS" pitchFamily="34" charset="-122"/>
                <a:ea typeface="Arial Unicode MS" pitchFamily="34" charset="-122"/>
                <a:cs typeface="Arial Unicode MS" pitchFamily="34" charset="-122"/>
                <a:sym typeface="Wingdings" pitchFamily="2" charset="2"/>
              </a:rPr>
              <a:t>脚本代码的后面不能有</a:t>
            </a:r>
            <a:r>
              <a:rPr lang="en-US" altLang="zh-CN" sz="1800" dirty="0">
                <a:latin typeface="Arial Unicode MS" pitchFamily="34" charset="-122"/>
                <a:ea typeface="Arial Unicode MS" pitchFamily="34" charset="-122"/>
                <a:cs typeface="Arial Unicode MS" pitchFamily="34" charset="-122"/>
                <a:sym typeface="Wingdings" pitchFamily="2" charset="2"/>
              </a:rPr>
              <a:t>JSP</a:t>
            </a:r>
            <a:r>
              <a:rPr lang="zh-CN" altLang="en-US" sz="1800" dirty="0">
                <a:latin typeface="Arial Unicode MS" pitchFamily="34" charset="-122"/>
                <a:ea typeface="Arial Unicode MS" pitchFamily="34" charset="-122"/>
                <a:cs typeface="Arial Unicode MS" pitchFamily="34" charset="-122"/>
              </a:rPr>
              <a:t>模版内容。</a:t>
            </a:r>
            <a:endParaRPr lang="zh-CN" altLang="en-US" dirty="0">
              <a:latin typeface="Arial Unicode MS" pitchFamily="34" charset="-122"/>
              <a:ea typeface="Arial Unicode MS" pitchFamily="34" charset="-122"/>
              <a:cs typeface="Arial Unicode MS" pitchFamily="34" charset="-122"/>
            </a:endParaRPr>
          </a:p>
          <a:p>
            <a:pPr marL="355600" indent="-355600" algn="l">
              <a:spcAft>
                <a:spcPct val="20000"/>
              </a:spcAft>
            </a:pPr>
            <a:r>
              <a:rPr lang="en-US" altLang="zh-CN" sz="1800" dirty="0">
                <a:latin typeface="Arial Unicode MS" pitchFamily="34" charset="-122"/>
                <a:ea typeface="Arial Unicode MS" pitchFamily="34" charset="-122"/>
                <a:cs typeface="Arial Unicode MS" pitchFamily="34" charset="-122"/>
                <a:sym typeface="Wingdings" pitchFamily="2" charset="2"/>
              </a:rPr>
              <a:t>&lt;</a:t>
            </a:r>
            <a:r>
              <a:rPr lang="en-US" altLang="zh-CN" sz="1800" dirty="0" err="1">
                <a:latin typeface="Arial Unicode MS" pitchFamily="34" charset="-122"/>
                <a:ea typeface="Arial Unicode MS" pitchFamily="34" charset="-122"/>
                <a:cs typeface="Arial Unicode MS" pitchFamily="34" charset="-122"/>
                <a:sym typeface="Wingdings" pitchFamily="2" charset="2"/>
              </a:rPr>
              <a:t>Jsp:forward</a:t>
            </a:r>
            <a:r>
              <a:rPr lang="en-US" altLang="zh-CN" sz="1800" dirty="0">
                <a:latin typeface="Arial Unicode MS" pitchFamily="34" charset="-122"/>
                <a:ea typeface="Arial Unicode MS" pitchFamily="34" charset="-122"/>
                <a:cs typeface="Arial Unicode MS" pitchFamily="34" charset="-122"/>
                <a:sym typeface="Wingdings" pitchFamily="2" charset="2"/>
              </a:rPr>
              <a:t>&gt;</a:t>
            </a:r>
            <a:r>
              <a:rPr lang="zh-CN" altLang="en-US" sz="1800" dirty="0">
                <a:latin typeface="Arial Unicode MS" pitchFamily="34" charset="-122"/>
                <a:ea typeface="Arial Unicode MS" pitchFamily="34" charset="-122"/>
                <a:cs typeface="Arial Unicode MS" pitchFamily="34" charset="-122"/>
                <a:sym typeface="Wingdings" pitchFamily="2" charset="2"/>
              </a:rPr>
              <a:t>标签的前后都能有</a:t>
            </a:r>
            <a:r>
              <a:rPr lang="en-US" altLang="zh-CN" sz="1800" dirty="0">
                <a:latin typeface="Arial Unicode MS" pitchFamily="34" charset="-122"/>
                <a:ea typeface="Arial Unicode MS" pitchFamily="34" charset="-122"/>
                <a:cs typeface="Arial Unicode MS" pitchFamily="34" charset="-122"/>
                <a:sym typeface="Wingdings" pitchFamily="2" charset="2"/>
              </a:rPr>
              <a:t>JSP</a:t>
            </a:r>
            <a:r>
              <a:rPr lang="zh-CN" altLang="en-US" sz="1800" dirty="0">
                <a:latin typeface="Arial Unicode MS" pitchFamily="34" charset="-122"/>
                <a:ea typeface="Arial Unicode MS" pitchFamily="34" charset="-122"/>
                <a:cs typeface="Arial Unicode MS" pitchFamily="34" charset="-122"/>
              </a:rPr>
              <a:t>模版内容。</a:t>
            </a:r>
          </a:p>
        </p:txBody>
      </p:sp>
    </p:spTree>
    <p:extLst>
      <p:ext uri="{BB962C8B-B14F-4D97-AF65-F5344CB8AC3E}">
        <p14:creationId xmlns:p14="http://schemas.microsoft.com/office/powerpoint/2010/main" val="299262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 calcmode="lin" valueType="num">
                                      <p:cBhvr additive="base">
                                        <p:cTn id="7" dur="500" fill="hold"/>
                                        <p:tgtEl>
                                          <p:spTgt spid="858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58115">
                                            <p:txEl>
                                              <p:pRg st="1" end="1"/>
                                            </p:txEl>
                                          </p:spTgt>
                                        </p:tgtEl>
                                        <p:attrNameLst>
                                          <p:attrName>style.visibility</p:attrName>
                                        </p:attrNameLst>
                                      </p:cBhvr>
                                      <p:to>
                                        <p:strVal val="visible"/>
                                      </p:to>
                                    </p:set>
                                    <p:anim calcmode="lin" valueType="num">
                                      <p:cBhvr additive="base">
                                        <p:cTn id="13" dur="500" fill="hold"/>
                                        <p:tgtEl>
                                          <p:spTgt spid="8581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58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58115">
                                            <p:txEl>
                                              <p:pRg st="2" end="2"/>
                                            </p:txEl>
                                          </p:spTgt>
                                        </p:tgtEl>
                                        <p:attrNameLst>
                                          <p:attrName>style.visibility</p:attrName>
                                        </p:attrNameLst>
                                      </p:cBhvr>
                                      <p:to>
                                        <p:strVal val="visible"/>
                                      </p:to>
                                    </p:set>
                                    <p:anim calcmode="lin" valueType="num">
                                      <p:cBhvr additive="base">
                                        <p:cTn id="19" dur="500" fill="hold"/>
                                        <p:tgtEl>
                                          <p:spTgt spid="8581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8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58115">
                                            <p:txEl>
                                              <p:pRg st="3" end="3"/>
                                            </p:txEl>
                                          </p:spTgt>
                                        </p:tgtEl>
                                        <p:attrNameLst>
                                          <p:attrName>style.visibility</p:attrName>
                                        </p:attrNameLst>
                                      </p:cBhvr>
                                      <p:to>
                                        <p:strVal val="visible"/>
                                      </p:to>
                                    </p:set>
                                    <p:anim calcmode="lin" valueType="num">
                                      <p:cBhvr additive="base">
                                        <p:cTn id="25" dur="500" fill="hold"/>
                                        <p:tgtEl>
                                          <p:spTgt spid="8581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58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58117">
                                            <p:txEl>
                                              <p:pRg st="0" end="0"/>
                                            </p:txEl>
                                          </p:spTgt>
                                        </p:tgtEl>
                                        <p:attrNameLst>
                                          <p:attrName>style.visibility</p:attrName>
                                        </p:attrNameLst>
                                      </p:cBhvr>
                                      <p:to>
                                        <p:strVal val="visible"/>
                                      </p:to>
                                    </p:set>
                                    <p:anim calcmode="lin" valueType="num">
                                      <p:cBhvr additive="base">
                                        <p:cTn id="31" dur="500" fill="hold"/>
                                        <p:tgtEl>
                                          <p:spTgt spid="858117">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581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58117">
                                            <p:txEl>
                                              <p:pRg st="1" end="1"/>
                                            </p:txEl>
                                          </p:spTgt>
                                        </p:tgtEl>
                                        <p:attrNameLst>
                                          <p:attrName>style.visibility</p:attrName>
                                        </p:attrNameLst>
                                      </p:cBhvr>
                                      <p:to>
                                        <p:strVal val="visible"/>
                                      </p:to>
                                    </p:set>
                                    <p:anim calcmode="lin" valueType="num">
                                      <p:cBhvr additive="base">
                                        <p:cTn id="37" dur="500" fill="hold"/>
                                        <p:tgtEl>
                                          <p:spTgt spid="858117">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581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58117">
                                            <p:txEl>
                                              <p:pRg st="2" end="2"/>
                                            </p:txEl>
                                          </p:spTgt>
                                        </p:tgtEl>
                                        <p:attrNameLst>
                                          <p:attrName>style.visibility</p:attrName>
                                        </p:attrNameLst>
                                      </p:cBhvr>
                                      <p:to>
                                        <p:strVal val="visible"/>
                                      </p:to>
                                    </p:set>
                                    <p:anim calcmode="lin" valueType="num">
                                      <p:cBhvr additive="base">
                                        <p:cTn id="43" dur="500" fill="hold"/>
                                        <p:tgtEl>
                                          <p:spTgt spid="858117">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581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58117">
                                            <p:txEl>
                                              <p:pRg st="3" end="3"/>
                                            </p:txEl>
                                          </p:spTgt>
                                        </p:tgtEl>
                                        <p:attrNameLst>
                                          <p:attrName>style.visibility</p:attrName>
                                        </p:attrNameLst>
                                      </p:cBhvr>
                                      <p:to>
                                        <p:strVal val="visible"/>
                                      </p:to>
                                    </p:set>
                                    <p:anim calcmode="lin" valueType="num">
                                      <p:cBhvr additive="base">
                                        <p:cTn id="49" dur="500" fill="hold"/>
                                        <p:tgtEl>
                                          <p:spTgt spid="858117">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581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858117">
                                            <p:txEl>
                                              <p:pRg st="4" end="4"/>
                                            </p:txEl>
                                          </p:spTgt>
                                        </p:tgtEl>
                                        <p:attrNameLst>
                                          <p:attrName>style.visibility</p:attrName>
                                        </p:attrNameLst>
                                      </p:cBhvr>
                                      <p:to>
                                        <p:strVal val="visible"/>
                                      </p:to>
                                    </p:set>
                                    <p:anim calcmode="lin" valueType="num">
                                      <p:cBhvr additive="base">
                                        <p:cTn id="55" dur="500" fill="hold"/>
                                        <p:tgtEl>
                                          <p:spTgt spid="858117">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5811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755576"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&lt;</a:t>
            </a:r>
            <a:r>
              <a:rPr lang="en-US" altLang="zh-CN" b="1" dirty="0" err="1">
                <a:latin typeface="Arial Unicode MS" pitchFamily="34" charset="-122"/>
                <a:ea typeface="Arial Unicode MS" pitchFamily="34" charset="-122"/>
                <a:cs typeface="Arial Unicode MS" pitchFamily="34" charset="-122"/>
              </a:rPr>
              <a:t>jsp:param</a:t>
            </a:r>
            <a:r>
              <a:rPr lang="en-US" altLang="zh-CN" b="1" dirty="0">
                <a:latin typeface="Arial Unicode MS" pitchFamily="34" charset="-122"/>
                <a:ea typeface="Arial Unicode MS" pitchFamily="34" charset="-122"/>
                <a:cs typeface="Arial Unicode MS" pitchFamily="34" charset="-122"/>
              </a:rPr>
              <a:t>&gt;</a:t>
            </a:r>
            <a:r>
              <a:rPr lang="zh-CN" altLang="en-US" b="1" dirty="0">
                <a:latin typeface="Arial Unicode MS" pitchFamily="34" charset="-122"/>
                <a:ea typeface="Arial Unicode MS" pitchFamily="34" charset="-122"/>
                <a:cs typeface="Arial Unicode MS" pitchFamily="34" charset="-122"/>
              </a:rPr>
              <a:t>标签</a:t>
            </a:r>
            <a:r>
              <a:rPr lang="zh-CN" altLang="en-US" dirty="0">
                <a:latin typeface="Arial Unicode MS" pitchFamily="34" charset="-122"/>
                <a:ea typeface="Arial Unicode MS" pitchFamily="34" charset="-122"/>
                <a:cs typeface="Arial Unicode MS" pitchFamily="34" charset="-122"/>
              </a:rPr>
              <a:t> </a:t>
            </a:r>
          </a:p>
        </p:txBody>
      </p:sp>
      <p:sp>
        <p:nvSpPr>
          <p:cNvPr id="859139" name="Rectangle 3"/>
          <p:cNvSpPr>
            <a:spLocks noGrp="1" noChangeArrowheads="1"/>
          </p:cNvSpPr>
          <p:nvPr>
            <p:ph type="body" idx="1"/>
          </p:nvPr>
        </p:nvSpPr>
        <p:spPr>
          <a:xfrm>
            <a:off x="395536" y="1859074"/>
            <a:ext cx="8352928" cy="4738278"/>
          </a:xfrm>
          <a:noFill/>
        </p:spPr>
        <p:txBody>
          <a:bodyPr>
            <a:normAutofit/>
          </a:bodyPr>
          <a:lstStyle/>
          <a:p>
            <a:pPr marL="355600" indent="-355600">
              <a:spcAft>
                <a:spcPct val="20000"/>
              </a:spcAft>
            </a:pPr>
            <a:r>
              <a:rPr lang="zh-CN" altLang="en-US" sz="1800" b="1" dirty="0">
                <a:latin typeface="Arial Unicode MS" pitchFamily="34" charset="-122"/>
                <a:ea typeface="Arial Unicode MS" pitchFamily="34" charset="-122"/>
                <a:cs typeface="Arial Unicode MS" pitchFamily="34" charset="-122"/>
              </a:rPr>
              <a:t>当使用</a:t>
            </a:r>
            <a:r>
              <a:rPr lang="en-US" altLang="zh-CN" sz="1800" b="1" dirty="0">
                <a:latin typeface="Arial Unicode MS" pitchFamily="34" charset="-122"/>
                <a:ea typeface="Arial Unicode MS" pitchFamily="34" charset="-122"/>
                <a:cs typeface="Arial Unicode MS" pitchFamily="34" charset="-122"/>
              </a:rPr>
              <a:t>&lt;</a:t>
            </a:r>
            <a:r>
              <a:rPr lang="en-US" altLang="zh-CN" sz="1800" b="1" dirty="0" err="1">
                <a:latin typeface="Arial Unicode MS" pitchFamily="34" charset="-122"/>
                <a:ea typeface="Arial Unicode MS" pitchFamily="34" charset="-122"/>
                <a:cs typeface="Arial Unicode MS" pitchFamily="34" charset="-122"/>
              </a:rPr>
              <a:t>jsp:include</a:t>
            </a:r>
            <a:r>
              <a:rPr lang="en-US" altLang="zh-CN" sz="1800" b="1" dirty="0">
                <a:latin typeface="Arial Unicode MS" pitchFamily="34" charset="-122"/>
                <a:ea typeface="Arial Unicode MS" pitchFamily="34" charset="-122"/>
                <a:cs typeface="Arial Unicode MS" pitchFamily="34" charset="-122"/>
              </a:rPr>
              <a:t>&gt;</a:t>
            </a:r>
            <a:r>
              <a:rPr lang="zh-CN" altLang="en-US" sz="1800" b="1" dirty="0">
                <a:latin typeface="Arial Unicode MS" pitchFamily="34" charset="-122"/>
                <a:ea typeface="Arial Unicode MS" pitchFamily="34" charset="-122"/>
                <a:cs typeface="Arial Unicode MS" pitchFamily="34" charset="-122"/>
              </a:rPr>
              <a:t>和</a:t>
            </a:r>
            <a:r>
              <a:rPr lang="en-US" altLang="zh-CN" sz="1800" b="1" dirty="0">
                <a:latin typeface="Arial Unicode MS" pitchFamily="34" charset="-122"/>
                <a:ea typeface="Arial Unicode MS" pitchFamily="34" charset="-122"/>
                <a:cs typeface="Arial Unicode MS" pitchFamily="34" charset="-122"/>
              </a:rPr>
              <a:t>&lt;</a:t>
            </a:r>
            <a:r>
              <a:rPr lang="en-US" altLang="zh-CN" sz="1800" b="1" dirty="0" err="1">
                <a:latin typeface="Arial Unicode MS" pitchFamily="34" charset="-122"/>
                <a:ea typeface="Arial Unicode MS" pitchFamily="34" charset="-122"/>
                <a:cs typeface="Arial Unicode MS" pitchFamily="34" charset="-122"/>
              </a:rPr>
              <a:t>jsp:forward</a:t>
            </a:r>
            <a:r>
              <a:rPr lang="en-US" altLang="zh-CN" sz="1800" b="1" dirty="0">
                <a:latin typeface="Arial Unicode MS" pitchFamily="34" charset="-122"/>
                <a:ea typeface="Arial Unicode MS" pitchFamily="34" charset="-122"/>
                <a:cs typeface="Arial Unicode MS" pitchFamily="34" charset="-122"/>
              </a:rPr>
              <a:t>&gt;</a:t>
            </a:r>
            <a:r>
              <a:rPr lang="zh-CN" altLang="en-US" sz="1800" b="1" dirty="0">
                <a:latin typeface="Arial Unicode MS" pitchFamily="34" charset="-122"/>
                <a:ea typeface="Arial Unicode MS" pitchFamily="34" charset="-122"/>
                <a:cs typeface="Arial Unicode MS" pitchFamily="34" charset="-122"/>
              </a:rPr>
              <a:t>标签引入或将请求转发给的资源是一个能动态执行的程序时，例如</a:t>
            </a:r>
            <a:r>
              <a:rPr lang="en-US" altLang="zh-CN" sz="1800" b="1" dirty="0" err="1">
                <a:latin typeface="Arial Unicode MS" pitchFamily="34" charset="-122"/>
                <a:ea typeface="Arial Unicode MS" pitchFamily="34" charset="-122"/>
                <a:cs typeface="Arial Unicode MS" pitchFamily="34" charset="-122"/>
              </a:rPr>
              <a:t>Servlet</a:t>
            </a:r>
            <a:r>
              <a:rPr lang="zh-CN" altLang="en-US" sz="1800" b="1" dirty="0">
                <a:latin typeface="Arial Unicode MS" pitchFamily="34" charset="-122"/>
                <a:ea typeface="Arial Unicode MS" pitchFamily="34" charset="-122"/>
                <a:cs typeface="Arial Unicode MS" pitchFamily="34" charset="-122"/>
              </a:rPr>
              <a:t>和</a:t>
            </a:r>
            <a:r>
              <a:rPr lang="en-US" altLang="zh-CN" sz="1800" b="1" dirty="0">
                <a:latin typeface="Arial Unicode MS" pitchFamily="34" charset="-122"/>
                <a:ea typeface="Arial Unicode MS" pitchFamily="34" charset="-122"/>
                <a:cs typeface="Arial Unicode MS" pitchFamily="34" charset="-122"/>
              </a:rPr>
              <a:t>JSP</a:t>
            </a:r>
            <a:r>
              <a:rPr lang="zh-CN" altLang="en-US" sz="1800" b="1" dirty="0">
                <a:latin typeface="Arial Unicode MS" pitchFamily="34" charset="-122"/>
                <a:ea typeface="Arial Unicode MS" pitchFamily="34" charset="-122"/>
                <a:cs typeface="Arial Unicode MS" pitchFamily="34" charset="-122"/>
              </a:rPr>
              <a:t>页面，那么，还可以使用</a:t>
            </a:r>
            <a:r>
              <a:rPr lang="en-US" altLang="zh-CN" sz="1800" b="1" dirty="0">
                <a:latin typeface="Arial Unicode MS" pitchFamily="34" charset="-122"/>
                <a:ea typeface="Arial Unicode MS" pitchFamily="34" charset="-122"/>
                <a:cs typeface="Arial Unicode MS" pitchFamily="34" charset="-122"/>
              </a:rPr>
              <a:t>&lt;</a:t>
            </a:r>
            <a:r>
              <a:rPr lang="en-US" altLang="zh-CN" sz="1800" b="1" dirty="0" err="1">
                <a:latin typeface="Arial Unicode MS" pitchFamily="34" charset="-122"/>
                <a:ea typeface="Arial Unicode MS" pitchFamily="34" charset="-122"/>
                <a:cs typeface="Arial Unicode MS" pitchFamily="34" charset="-122"/>
              </a:rPr>
              <a:t>jsp:param</a:t>
            </a:r>
            <a:r>
              <a:rPr lang="en-US" altLang="zh-CN" sz="1800" b="1" dirty="0">
                <a:latin typeface="Arial Unicode MS" pitchFamily="34" charset="-122"/>
                <a:ea typeface="Arial Unicode MS" pitchFamily="34" charset="-122"/>
                <a:cs typeface="Arial Unicode MS" pitchFamily="34" charset="-122"/>
              </a:rPr>
              <a:t>&gt;</a:t>
            </a:r>
            <a:r>
              <a:rPr lang="zh-CN" altLang="en-US" sz="1800" b="1" dirty="0">
                <a:latin typeface="Arial Unicode MS" pitchFamily="34" charset="-122"/>
                <a:ea typeface="Arial Unicode MS" pitchFamily="34" charset="-122"/>
                <a:cs typeface="Arial Unicode MS" pitchFamily="34" charset="-122"/>
              </a:rPr>
              <a:t>标签向这个程序传递参数信息。</a:t>
            </a:r>
          </a:p>
          <a:p>
            <a:pPr marL="355600" indent="-355600">
              <a:spcAft>
                <a:spcPct val="20000"/>
              </a:spcAft>
            </a:pPr>
            <a:r>
              <a:rPr lang="zh-CN" altLang="en-US" sz="1800" b="1" dirty="0">
                <a:latin typeface="Arial Unicode MS" pitchFamily="34" charset="-122"/>
                <a:ea typeface="Arial Unicode MS" pitchFamily="34" charset="-122"/>
                <a:cs typeface="Arial Unicode MS" pitchFamily="34" charset="-122"/>
              </a:rPr>
              <a:t>语法</a:t>
            </a:r>
            <a:r>
              <a:rPr lang="en-US" altLang="zh-CN" sz="1800" b="1" dirty="0">
                <a:latin typeface="Arial Unicode MS" pitchFamily="34" charset="-122"/>
                <a:ea typeface="Arial Unicode MS" pitchFamily="34" charset="-122"/>
                <a:cs typeface="Arial Unicode MS" pitchFamily="34" charset="-122"/>
              </a:rPr>
              <a:t>1</a:t>
            </a:r>
            <a:r>
              <a:rPr lang="zh-CN" altLang="en-US" sz="1800" b="1" dirty="0">
                <a:latin typeface="Arial Unicode MS" pitchFamily="34" charset="-122"/>
                <a:ea typeface="Arial Unicode MS" pitchFamily="34" charset="-122"/>
                <a:cs typeface="Arial Unicode MS" pitchFamily="34" charset="-122"/>
              </a:rPr>
              <a:t>：</a:t>
            </a:r>
          </a:p>
          <a:p>
            <a:pPr marL="355600" indent="-355600">
              <a:spcAft>
                <a:spcPct val="20000"/>
              </a:spcAft>
              <a:buFont typeface="Wingdings" pitchFamily="2" charset="2"/>
              <a:buNone/>
            </a:pPr>
            <a:r>
              <a:rPr lang="zh-CN" altLang="en-US" sz="1400" dirty="0">
                <a:latin typeface="Arial Unicode MS" pitchFamily="34" charset="-122"/>
                <a:ea typeface="Arial Unicode MS" pitchFamily="34" charset="-122"/>
                <a:cs typeface="Arial Unicode MS" pitchFamily="34" charset="-122"/>
              </a:rPr>
              <a:t>	</a:t>
            </a:r>
            <a:r>
              <a:rPr lang="en-US" altLang="zh-CN" sz="1400" dirty="0">
                <a:latin typeface="Arial Unicode MS" pitchFamily="34" charset="-122"/>
                <a:ea typeface="Arial Unicode MS" pitchFamily="34" charset="-122"/>
                <a:cs typeface="Arial Unicode MS" pitchFamily="34" charset="-122"/>
              </a:rPr>
              <a:t>&lt;</a:t>
            </a:r>
            <a:r>
              <a:rPr lang="en-US" altLang="zh-CN" sz="1400" dirty="0" err="1">
                <a:latin typeface="Arial Unicode MS" pitchFamily="34" charset="-122"/>
                <a:ea typeface="Arial Unicode MS" pitchFamily="34" charset="-122"/>
                <a:cs typeface="Arial Unicode MS" pitchFamily="34" charset="-122"/>
              </a:rPr>
              <a:t>jsp:include</a:t>
            </a:r>
            <a:r>
              <a:rPr lang="en-US" altLang="zh-CN" sz="1400" dirty="0">
                <a:latin typeface="Arial Unicode MS" pitchFamily="34" charset="-122"/>
                <a:ea typeface="Arial Unicode MS" pitchFamily="34" charset="-122"/>
                <a:cs typeface="Arial Unicode MS" pitchFamily="34" charset="-122"/>
              </a:rPr>
              <a:t> page="</a:t>
            </a:r>
            <a:r>
              <a:rPr lang="en-US" altLang="zh-CN" sz="1400" dirty="0" err="1">
                <a:latin typeface="Arial Unicode MS" pitchFamily="34" charset="-122"/>
                <a:ea typeface="Arial Unicode MS" pitchFamily="34" charset="-122"/>
                <a:cs typeface="Arial Unicode MS" pitchFamily="34" charset="-122"/>
              </a:rPr>
              <a:t>relativeURL</a:t>
            </a:r>
            <a:r>
              <a:rPr lang="en-US" altLang="zh-CN" sz="1400" dirty="0">
                <a:latin typeface="Arial Unicode MS" pitchFamily="34" charset="-122"/>
                <a:ea typeface="Arial Unicode MS" pitchFamily="34" charset="-122"/>
                <a:cs typeface="Arial Unicode MS" pitchFamily="34" charset="-122"/>
              </a:rPr>
              <a:t> | &lt;%=expression%&gt;"&gt;</a:t>
            </a:r>
          </a:p>
          <a:p>
            <a:pPr marL="355600" indent="-355600">
              <a:spcAft>
                <a:spcPct val="20000"/>
              </a:spcAft>
              <a:buFont typeface="Wingdings" pitchFamily="2" charset="2"/>
              <a:buNone/>
            </a:pPr>
            <a:r>
              <a:rPr lang="en-US" altLang="zh-CN" sz="1400" dirty="0">
                <a:latin typeface="Arial Unicode MS" pitchFamily="34" charset="-122"/>
                <a:ea typeface="Arial Unicode MS" pitchFamily="34" charset="-122"/>
                <a:cs typeface="Arial Unicode MS" pitchFamily="34" charset="-122"/>
              </a:rPr>
              <a:t>		&lt;</a:t>
            </a:r>
            <a:r>
              <a:rPr lang="en-US" altLang="zh-CN" sz="1400" dirty="0" err="1">
                <a:latin typeface="Arial Unicode MS" pitchFamily="34" charset="-122"/>
                <a:ea typeface="Arial Unicode MS" pitchFamily="34" charset="-122"/>
                <a:cs typeface="Arial Unicode MS" pitchFamily="34" charset="-122"/>
              </a:rPr>
              <a:t>jsp:param</a:t>
            </a:r>
            <a:r>
              <a:rPr lang="en-US" altLang="zh-CN" sz="1400" dirty="0">
                <a:latin typeface="Arial Unicode MS" pitchFamily="34" charset="-122"/>
                <a:ea typeface="Arial Unicode MS" pitchFamily="34" charset="-122"/>
                <a:cs typeface="Arial Unicode MS" pitchFamily="34" charset="-122"/>
              </a:rPr>
              <a:t> name="</a:t>
            </a:r>
            <a:r>
              <a:rPr lang="en-US" altLang="zh-CN" sz="1400" dirty="0" err="1">
                <a:latin typeface="Arial Unicode MS" pitchFamily="34" charset="-122"/>
                <a:ea typeface="Arial Unicode MS" pitchFamily="34" charset="-122"/>
                <a:cs typeface="Arial Unicode MS" pitchFamily="34" charset="-122"/>
              </a:rPr>
              <a:t>parameterName</a:t>
            </a:r>
            <a:r>
              <a:rPr lang="en-US" altLang="zh-CN" sz="1400" dirty="0">
                <a:latin typeface="Arial Unicode MS" pitchFamily="34" charset="-122"/>
                <a:ea typeface="Arial Unicode MS" pitchFamily="34" charset="-122"/>
                <a:cs typeface="Arial Unicode MS" pitchFamily="34" charset="-122"/>
              </a:rPr>
              <a:t>" value="</a:t>
            </a:r>
            <a:r>
              <a:rPr lang="en-US" altLang="zh-CN" sz="1400" dirty="0" err="1">
                <a:latin typeface="Arial Unicode MS" pitchFamily="34" charset="-122"/>
                <a:ea typeface="Arial Unicode MS" pitchFamily="34" charset="-122"/>
                <a:cs typeface="Arial Unicode MS" pitchFamily="34" charset="-122"/>
              </a:rPr>
              <a:t>parameterValue</a:t>
            </a:r>
            <a:r>
              <a:rPr lang="en-US" altLang="zh-CN" sz="1400" dirty="0">
                <a:latin typeface="Arial Unicode MS" pitchFamily="34" charset="-122"/>
                <a:ea typeface="Arial Unicode MS" pitchFamily="34" charset="-122"/>
                <a:cs typeface="Arial Unicode MS" pitchFamily="34" charset="-122"/>
              </a:rPr>
              <a:t>|&lt;%= expression %&gt;" /&gt;</a:t>
            </a:r>
          </a:p>
          <a:p>
            <a:pPr marL="355600" indent="-355600">
              <a:spcAft>
                <a:spcPct val="20000"/>
              </a:spcAft>
              <a:buFont typeface="Wingdings" pitchFamily="2" charset="2"/>
              <a:buNone/>
            </a:pPr>
            <a:r>
              <a:rPr lang="en-US" altLang="zh-CN" sz="1400" dirty="0">
                <a:latin typeface="Arial Unicode MS" pitchFamily="34" charset="-122"/>
                <a:ea typeface="Arial Unicode MS" pitchFamily="34" charset="-122"/>
                <a:cs typeface="Arial Unicode MS" pitchFamily="34" charset="-122"/>
              </a:rPr>
              <a:t>	&lt;/</a:t>
            </a:r>
            <a:r>
              <a:rPr lang="en-US" altLang="zh-CN" sz="1400" dirty="0" err="1">
                <a:latin typeface="Arial Unicode MS" pitchFamily="34" charset="-122"/>
                <a:ea typeface="Arial Unicode MS" pitchFamily="34" charset="-122"/>
                <a:cs typeface="Arial Unicode MS" pitchFamily="34" charset="-122"/>
              </a:rPr>
              <a:t>jsp:include</a:t>
            </a:r>
            <a:r>
              <a:rPr lang="en-US" altLang="zh-CN" sz="1400" dirty="0">
                <a:latin typeface="Arial Unicode MS" pitchFamily="34" charset="-122"/>
                <a:ea typeface="Arial Unicode MS" pitchFamily="34" charset="-122"/>
                <a:cs typeface="Arial Unicode MS" pitchFamily="34" charset="-122"/>
              </a:rPr>
              <a:t>&gt;</a:t>
            </a:r>
          </a:p>
          <a:p>
            <a:pPr marL="355600" indent="-355600">
              <a:spcAft>
                <a:spcPct val="20000"/>
              </a:spcAft>
            </a:pPr>
            <a:r>
              <a:rPr lang="zh-CN" altLang="en-US" sz="1800" b="1" dirty="0">
                <a:latin typeface="Arial Unicode MS" pitchFamily="34" charset="-122"/>
                <a:ea typeface="Arial Unicode MS" pitchFamily="34" charset="-122"/>
                <a:cs typeface="Arial Unicode MS" pitchFamily="34" charset="-122"/>
              </a:rPr>
              <a:t>语法</a:t>
            </a:r>
            <a:r>
              <a:rPr lang="en-US" altLang="zh-CN" sz="1800" b="1" dirty="0">
                <a:latin typeface="Arial Unicode MS" pitchFamily="34" charset="-122"/>
                <a:ea typeface="Arial Unicode MS" pitchFamily="34" charset="-122"/>
                <a:cs typeface="Arial Unicode MS" pitchFamily="34" charset="-122"/>
              </a:rPr>
              <a:t>2</a:t>
            </a:r>
            <a:r>
              <a:rPr lang="zh-CN" altLang="en-US" sz="1800" b="1" dirty="0">
                <a:latin typeface="Arial Unicode MS" pitchFamily="34" charset="-122"/>
                <a:ea typeface="Arial Unicode MS" pitchFamily="34" charset="-122"/>
                <a:cs typeface="Arial Unicode MS" pitchFamily="34" charset="-122"/>
              </a:rPr>
              <a:t>：</a:t>
            </a:r>
          </a:p>
          <a:p>
            <a:pPr marL="355600" indent="-355600">
              <a:spcAft>
                <a:spcPct val="20000"/>
              </a:spcAft>
              <a:buFont typeface="Wingdings" pitchFamily="2" charset="2"/>
              <a:buNone/>
            </a:pPr>
            <a:r>
              <a:rPr lang="zh-CN" altLang="en-US" sz="1400" dirty="0">
                <a:latin typeface="Arial Unicode MS" pitchFamily="34" charset="-122"/>
                <a:ea typeface="Arial Unicode MS" pitchFamily="34" charset="-122"/>
                <a:cs typeface="Arial Unicode MS" pitchFamily="34" charset="-122"/>
              </a:rPr>
              <a:t>	</a:t>
            </a:r>
            <a:r>
              <a:rPr lang="en-US" altLang="zh-CN" sz="1400" dirty="0">
                <a:latin typeface="Arial Unicode MS" pitchFamily="34" charset="-122"/>
                <a:ea typeface="Arial Unicode MS" pitchFamily="34" charset="-122"/>
                <a:cs typeface="Arial Unicode MS" pitchFamily="34" charset="-122"/>
              </a:rPr>
              <a:t>&lt;</a:t>
            </a:r>
            <a:r>
              <a:rPr lang="en-US" altLang="zh-CN" sz="1400" dirty="0" err="1">
                <a:latin typeface="Arial Unicode MS" pitchFamily="34" charset="-122"/>
                <a:ea typeface="Arial Unicode MS" pitchFamily="34" charset="-122"/>
                <a:cs typeface="Arial Unicode MS" pitchFamily="34" charset="-122"/>
              </a:rPr>
              <a:t>jsp:forward</a:t>
            </a:r>
            <a:r>
              <a:rPr lang="en-US" altLang="zh-CN" sz="1400" dirty="0">
                <a:latin typeface="Arial Unicode MS" pitchFamily="34" charset="-122"/>
                <a:ea typeface="Arial Unicode MS" pitchFamily="34" charset="-122"/>
                <a:cs typeface="Arial Unicode MS" pitchFamily="34" charset="-122"/>
              </a:rPr>
              <a:t> page="</a:t>
            </a:r>
            <a:r>
              <a:rPr lang="en-US" altLang="zh-CN" sz="1400" dirty="0" err="1">
                <a:latin typeface="Arial Unicode MS" pitchFamily="34" charset="-122"/>
                <a:ea typeface="Arial Unicode MS" pitchFamily="34" charset="-122"/>
                <a:cs typeface="Arial Unicode MS" pitchFamily="34" charset="-122"/>
              </a:rPr>
              <a:t>relativeURL</a:t>
            </a:r>
            <a:r>
              <a:rPr lang="en-US" altLang="zh-CN" sz="1400" dirty="0">
                <a:latin typeface="Arial Unicode MS" pitchFamily="34" charset="-122"/>
                <a:ea typeface="Arial Unicode MS" pitchFamily="34" charset="-122"/>
                <a:cs typeface="Arial Unicode MS" pitchFamily="34" charset="-122"/>
              </a:rPr>
              <a:t> | &lt;%=expression%&gt;"&gt;</a:t>
            </a:r>
          </a:p>
          <a:p>
            <a:pPr marL="355600" indent="-355600">
              <a:spcAft>
                <a:spcPct val="20000"/>
              </a:spcAft>
              <a:buFont typeface="Wingdings" pitchFamily="2" charset="2"/>
              <a:buNone/>
            </a:pPr>
            <a:r>
              <a:rPr lang="en-US" altLang="zh-CN" sz="1400" dirty="0">
                <a:latin typeface="Arial Unicode MS" pitchFamily="34" charset="-122"/>
                <a:ea typeface="Arial Unicode MS" pitchFamily="34" charset="-122"/>
                <a:cs typeface="Arial Unicode MS" pitchFamily="34" charset="-122"/>
              </a:rPr>
              <a:t>		&lt;</a:t>
            </a:r>
            <a:r>
              <a:rPr lang="en-US" altLang="zh-CN" sz="1400" dirty="0" err="1">
                <a:latin typeface="Arial Unicode MS" pitchFamily="34" charset="-122"/>
                <a:ea typeface="Arial Unicode MS" pitchFamily="34" charset="-122"/>
                <a:cs typeface="Arial Unicode MS" pitchFamily="34" charset="-122"/>
              </a:rPr>
              <a:t>jsp:param</a:t>
            </a:r>
            <a:r>
              <a:rPr lang="en-US" altLang="zh-CN" sz="1400" dirty="0">
                <a:latin typeface="Arial Unicode MS" pitchFamily="34" charset="-122"/>
                <a:ea typeface="Arial Unicode MS" pitchFamily="34" charset="-122"/>
                <a:cs typeface="Arial Unicode MS" pitchFamily="34" charset="-122"/>
              </a:rPr>
              <a:t> name="</a:t>
            </a:r>
            <a:r>
              <a:rPr lang="en-US" altLang="zh-CN" sz="1400" dirty="0" err="1">
                <a:latin typeface="Arial Unicode MS" pitchFamily="34" charset="-122"/>
                <a:ea typeface="Arial Unicode MS" pitchFamily="34" charset="-122"/>
                <a:cs typeface="Arial Unicode MS" pitchFamily="34" charset="-122"/>
              </a:rPr>
              <a:t>parameterName</a:t>
            </a:r>
            <a:r>
              <a:rPr lang="en-US" altLang="zh-CN" sz="1400" dirty="0">
                <a:latin typeface="Arial Unicode MS" pitchFamily="34" charset="-122"/>
                <a:ea typeface="Arial Unicode MS" pitchFamily="34" charset="-122"/>
                <a:cs typeface="Arial Unicode MS" pitchFamily="34" charset="-122"/>
              </a:rPr>
              <a:t>" value="</a:t>
            </a:r>
            <a:r>
              <a:rPr lang="en-US" altLang="zh-CN" sz="1400" dirty="0" err="1">
                <a:latin typeface="Arial Unicode MS" pitchFamily="34" charset="-122"/>
                <a:ea typeface="Arial Unicode MS" pitchFamily="34" charset="-122"/>
                <a:cs typeface="Arial Unicode MS" pitchFamily="34" charset="-122"/>
              </a:rPr>
              <a:t>parameterValue</a:t>
            </a:r>
            <a:r>
              <a:rPr lang="en-US" altLang="zh-CN" sz="1400" dirty="0">
                <a:latin typeface="Arial Unicode MS" pitchFamily="34" charset="-122"/>
                <a:ea typeface="Arial Unicode MS" pitchFamily="34" charset="-122"/>
                <a:cs typeface="Arial Unicode MS" pitchFamily="34" charset="-122"/>
              </a:rPr>
              <a:t>|&lt;%= expression %&gt;" /&gt;</a:t>
            </a:r>
          </a:p>
          <a:p>
            <a:pPr marL="355600" indent="-355600">
              <a:spcAft>
                <a:spcPct val="20000"/>
              </a:spcAft>
              <a:buFont typeface="Wingdings" pitchFamily="2" charset="2"/>
              <a:buNone/>
            </a:pPr>
            <a:r>
              <a:rPr lang="en-US" altLang="zh-CN" sz="1400" dirty="0">
                <a:latin typeface="Arial Unicode MS" pitchFamily="34" charset="-122"/>
                <a:ea typeface="Arial Unicode MS" pitchFamily="34" charset="-122"/>
                <a:cs typeface="Arial Unicode MS" pitchFamily="34" charset="-122"/>
              </a:rPr>
              <a:t>	&lt;/</a:t>
            </a:r>
            <a:r>
              <a:rPr lang="en-US" altLang="zh-CN" sz="1400" dirty="0" err="1">
                <a:latin typeface="Arial Unicode MS" pitchFamily="34" charset="-122"/>
                <a:ea typeface="Arial Unicode MS" pitchFamily="34" charset="-122"/>
                <a:cs typeface="Arial Unicode MS" pitchFamily="34" charset="-122"/>
              </a:rPr>
              <a:t>jsp:include</a:t>
            </a:r>
            <a:r>
              <a:rPr lang="en-US" altLang="zh-CN" sz="1400" dirty="0">
                <a:latin typeface="Arial Unicode MS" pitchFamily="34" charset="-122"/>
                <a:ea typeface="Arial Unicode MS" pitchFamily="34" charset="-122"/>
                <a:cs typeface="Arial Unicode MS" pitchFamily="34" charset="-122"/>
              </a:rPr>
              <a:t>&gt;</a:t>
            </a:r>
          </a:p>
          <a:p>
            <a:pPr marL="355600" indent="-355600">
              <a:spcAft>
                <a:spcPct val="20000"/>
              </a:spcAft>
            </a:pPr>
            <a:r>
              <a:rPr lang="en-US" altLang="zh-CN" sz="1800" b="1" dirty="0">
                <a:latin typeface="Arial Unicode MS" pitchFamily="34" charset="-122"/>
                <a:ea typeface="Arial Unicode MS" pitchFamily="34" charset="-122"/>
                <a:cs typeface="Arial Unicode MS" pitchFamily="34" charset="-122"/>
              </a:rPr>
              <a:t>&lt;</a:t>
            </a:r>
            <a:r>
              <a:rPr lang="en-US" altLang="zh-CN" sz="1800" b="1" dirty="0" err="1">
                <a:latin typeface="Arial Unicode MS" pitchFamily="34" charset="-122"/>
                <a:ea typeface="Arial Unicode MS" pitchFamily="34" charset="-122"/>
                <a:cs typeface="Arial Unicode MS" pitchFamily="34" charset="-122"/>
              </a:rPr>
              <a:t>jsp:param</a:t>
            </a:r>
            <a:r>
              <a:rPr lang="en-US" altLang="zh-CN" sz="1800" b="1" dirty="0">
                <a:latin typeface="Arial Unicode MS" pitchFamily="34" charset="-122"/>
                <a:ea typeface="Arial Unicode MS" pitchFamily="34" charset="-122"/>
                <a:cs typeface="Arial Unicode MS" pitchFamily="34" charset="-122"/>
              </a:rPr>
              <a:t>&gt;</a:t>
            </a:r>
            <a:r>
              <a:rPr lang="zh-CN" altLang="en-US" sz="1800" b="1" dirty="0">
                <a:latin typeface="Arial Unicode MS" pitchFamily="34" charset="-122"/>
                <a:ea typeface="Arial Unicode MS" pitchFamily="34" charset="-122"/>
                <a:cs typeface="Arial Unicode MS" pitchFamily="34" charset="-122"/>
              </a:rPr>
              <a:t>标签的</a:t>
            </a:r>
            <a:r>
              <a:rPr lang="en-US" altLang="zh-CN" sz="1800" b="1" dirty="0">
                <a:latin typeface="Arial Unicode MS" pitchFamily="34" charset="-122"/>
                <a:ea typeface="Arial Unicode MS" pitchFamily="34" charset="-122"/>
                <a:cs typeface="Arial Unicode MS" pitchFamily="34" charset="-122"/>
              </a:rPr>
              <a:t>name</a:t>
            </a:r>
            <a:r>
              <a:rPr lang="zh-CN" altLang="en-US" sz="1800" b="1" dirty="0">
                <a:latin typeface="Arial Unicode MS" pitchFamily="34" charset="-122"/>
                <a:ea typeface="Arial Unicode MS" pitchFamily="34" charset="-122"/>
                <a:cs typeface="Arial Unicode MS" pitchFamily="34" charset="-122"/>
              </a:rPr>
              <a:t>属性用于指定参数名，</a:t>
            </a:r>
            <a:r>
              <a:rPr lang="en-US" altLang="zh-CN" sz="1800" b="1" dirty="0">
                <a:latin typeface="Arial Unicode MS" pitchFamily="34" charset="-122"/>
                <a:ea typeface="Arial Unicode MS" pitchFamily="34" charset="-122"/>
                <a:cs typeface="Arial Unicode MS" pitchFamily="34" charset="-122"/>
              </a:rPr>
              <a:t>value</a:t>
            </a:r>
            <a:r>
              <a:rPr lang="zh-CN" altLang="en-US" sz="1800" b="1" dirty="0">
                <a:latin typeface="Arial Unicode MS" pitchFamily="34" charset="-122"/>
                <a:ea typeface="Arial Unicode MS" pitchFamily="34" charset="-122"/>
                <a:cs typeface="Arial Unicode MS" pitchFamily="34" charset="-122"/>
              </a:rPr>
              <a:t>属性用于指定参数值。在</a:t>
            </a:r>
            <a:r>
              <a:rPr lang="en-US" altLang="zh-CN" sz="1800" b="1" dirty="0">
                <a:latin typeface="Arial Unicode MS" pitchFamily="34" charset="-122"/>
                <a:ea typeface="Arial Unicode MS" pitchFamily="34" charset="-122"/>
                <a:cs typeface="Arial Unicode MS" pitchFamily="34" charset="-122"/>
              </a:rPr>
              <a:t>&lt;</a:t>
            </a:r>
            <a:r>
              <a:rPr lang="en-US" altLang="zh-CN" sz="1800" b="1" dirty="0" err="1">
                <a:latin typeface="Arial Unicode MS" pitchFamily="34" charset="-122"/>
                <a:ea typeface="Arial Unicode MS" pitchFamily="34" charset="-122"/>
                <a:cs typeface="Arial Unicode MS" pitchFamily="34" charset="-122"/>
              </a:rPr>
              <a:t>jsp:include</a:t>
            </a:r>
            <a:r>
              <a:rPr lang="en-US" altLang="zh-CN" sz="1800" b="1" dirty="0">
                <a:latin typeface="Arial Unicode MS" pitchFamily="34" charset="-122"/>
                <a:ea typeface="Arial Unicode MS" pitchFamily="34" charset="-122"/>
                <a:cs typeface="Arial Unicode MS" pitchFamily="34" charset="-122"/>
              </a:rPr>
              <a:t>&gt;</a:t>
            </a:r>
            <a:r>
              <a:rPr lang="zh-CN" altLang="en-US" sz="1800" b="1" dirty="0">
                <a:latin typeface="Arial Unicode MS" pitchFamily="34" charset="-122"/>
                <a:ea typeface="Arial Unicode MS" pitchFamily="34" charset="-122"/>
                <a:cs typeface="Arial Unicode MS" pitchFamily="34" charset="-122"/>
              </a:rPr>
              <a:t>和</a:t>
            </a:r>
            <a:r>
              <a:rPr lang="en-US" altLang="zh-CN" sz="1800" b="1" dirty="0">
                <a:latin typeface="Arial Unicode MS" pitchFamily="34" charset="-122"/>
                <a:ea typeface="Arial Unicode MS" pitchFamily="34" charset="-122"/>
                <a:cs typeface="Arial Unicode MS" pitchFamily="34" charset="-122"/>
              </a:rPr>
              <a:t>&lt;</a:t>
            </a:r>
            <a:r>
              <a:rPr lang="en-US" altLang="zh-CN" sz="1800" b="1" dirty="0" err="1">
                <a:latin typeface="Arial Unicode MS" pitchFamily="34" charset="-122"/>
                <a:ea typeface="Arial Unicode MS" pitchFamily="34" charset="-122"/>
                <a:cs typeface="Arial Unicode MS" pitchFamily="34" charset="-122"/>
              </a:rPr>
              <a:t>jsp:forward</a:t>
            </a:r>
            <a:r>
              <a:rPr lang="en-US" altLang="zh-CN" sz="1800" b="1" dirty="0">
                <a:latin typeface="Arial Unicode MS" pitchFamily="34" charset="-122"/>
                <a:ea typeface="Arial Unicode MS" pitchFamily="34" charset="-122"/>
                <a:cs typeface="Arial Unicode MS" pitchFamily="34" charset="-122"/>
              </a:rPr>
              <a:t>&gt;</a:t>
            </a:r>
            <a:r>
              <a:rPr lang="zh-CN" altLang="en-US" sz="1800" b="1" dirty="0">
                <a:latin typeface="Arial Unicode MS" pitchFamily="34" charset="-122"/>
                <a:ea typeface="Arial Unicode MS" pitchFamily="34" charset="-122"/>
                <a:cs typeface="Arial Unicode MS" pitchFamily="34" charset="-122"/>
              </a:rPr>
              <a:t>标签中可以使用多个</a:t>
            </a:r>
            <a:r>
              <a:rPr lang="en-US" altLang="zh-CN" sz="1800" b="1" dirty="0">
                <a:latin typeface="Arial Unicode MS" pitchFamily="34" charset="-122"/>
                <a:ea typeface="Arial Unicode MS" pitchFamily="34" charset="-122"/>
                <a:cs typeface="Arial Unicode MS" pitchFamily="34" charset="-122"/>
              </a:rPr>
              <a:t>&lt;</a:t>
            </a:r>
            <a:r>
              <a:rPr lang="en-US" altLang="zh-CN" sz="1800" b="1" dirty="0" err="1">
                <a:latin typeface="Arial Unicode MS" pitchFamily="34" charset="-122"/>
                <a:ea typeface="Arial Unicode MS" pitchFamily="34" charset="-122"/>
                <a:cs typeface="Arial Unicode MS" pitchFamily="34" charset="-122"/>
              </a:rPr>
              <a:t>jsp:param</a:t>
            </a:r>
            <a:r>
              <a:rPr lang="en-US" altLang="zh-CN" sz="1800" b="1" dirty="0">
                <a:latin typeface="Arial Unicode MS" pitchFamily="34" charset="-122"/>
                <a:ea typeface="Arial Unicode MS" pitchFamily="34" charset="-122"/>
                <a:cs typeface="Arial Unicode MS" pitchFamily="34" charset="-122"/>
              </a:rPr>
              <a:t>&gt;</a:t>
            </a:r>
            <a:r>
              <a:rPr lang="zh-CN" altLang="en-US" sz="1800" b="1" dirty="0">
                <a:latin typeface="Arial Unicode MS" pitchFamily="34" charset="-122"/>
                <a:ea typeface="Arial Unicode MS" pitchFamily="34" charset="-122"/>
                <a:cs typeface="Arial Unicode MS" pitchFamily="34" charset="-122"/>
              </a:rPr>
              <a:t>标签来传递多个参数。 </a:t>
            </a:r>
          </a:p>
        </p:txBody>
      </p:sp>
    </p:spTree>
    <p:extLst>
      <p:ext uri="{BB962C8B-B14F-4D97-AF65-F5344CB8AC3E}">
        <p14:creationId xmlns:p14="http://schemas.microsoft.com/office/powerpoint/2010/main" val="424148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 calcmode="lin" valueType="num">
                                      <p:cBhvr additive="base">
                                        <p:cTn id="7" dur="500" fill="hold"/>
                                        <p:tgtEl>
                                          <p:spTgt spid="8591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9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59139">
                                            <p:txEl>
                                              <p:pRg st="1" end="1"/>
                                            </p:txEl>
                                          </p:spTgt>
                                        </p:tgtEl>
                                        <p:attrNameLst>
                                          <p:attrName>style.visibility</p:attrName>
                                        </p:attrNameLst>
                                      </p:cBhvr>
                                      <p:to>
                                        <p:strVal val="visible"/>
                                      </p:to>
                                    </p:set>
                                    <p:anim calcmode="lin" valueType="num">
                                      <p:cBhvr additive="base">
                                        <p:cTn id="13" dur="500" fill="hold"/>
                                        <p:tgtEl>
                                          <p:spTgt spid="8591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59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913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913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9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859139">
                                            <p:txEl>
                                              <p:pRg st="5" end="5"/>
                                            </p:txEl>
                                          </p:spTgt>
                                        </p:tgtEl>
                                        <p:attrNameLst>
                                          <p:attrName>style.visibility</p:attrName>
                                        </p:attrNameLst>
                                      </p:cBhvr>
                                      <p:to>
                                        <p:strVal val="visible"/>
                                      </p:to>
                                    </p:set>
                                    <p:anim calcmode="lin" valueType="num">
                                      <p:cBhvr additive="base">
                                        <p:cTn id="27" dur="500" fill="hold"/>
                                        <p:tgtEl>
                                          <p:spTgt spid="85913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591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59139">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59139">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913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859139">
                                            <p:txEl>
                                              <p:pRg st="9" end="9"/>
                                            </p:txEl>
                                          </p:spTgt>
                                        </p:tgtEl>
                                        <p:attrNameLst>
                                          <p:attrName>style.visibility</p:attrName>
                                        </p:attrNameLst>
                                      </p:cBhvr>
                                      <p:to>
                                        <p:strVal val="visible"/>
                                      </p:to>
                                    </p:set>
                                    <p:anim calcmode="lin" valueType="num">
                                      <p:cBhvr additive="base">
                                        <p:cTn id="41" dur="500" fill="hold"/>
                                        <p:tgtEl>
                                          <p:spTgt spid="859139">
                                            <p:txEl>
                                              <p:pRg st="9" end="9"/>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591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590872" y="692696"/>
            <a:ext cx="8229600" cy="857256"/>
          </a:xfrm>
        </p:spPr>
        <p:txBody>
          <a:bodyPr>
            <a:normAutofit/>
          </a:bodyPr>
          <a:lstStyle/>
          <a:p>
            <a:r>
              <a:rPr lang="en-US" altLang="zh-CN" b="1"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JSP</a:t>
            </a:r>
            <a:r>
              <a:rPr lang="zh-CN" altLang="en-US" dirty="0">
                <a:latin typeface="Arial Unicode MS" pitchFamily="34" charset="-122"/>
                <a:ea typeface="Arial Unicode MS" pitchFamily="34" charset="-122"/>
                <a:cs typeface="Arial Unicode MS" pitchFamily="34" charset="-122"/>
              </a:rPr>
              <a:t>中文乱码</a:t>
            </a:r>
          </a:p>
        </p:txBody>
      </p:sp>
      <p:sp>
        <p:nvSpPr>
          <p:cNvPr id="867331" name="Rectangle 3"/>
          <p:cNvSpPr>
            <a:spLocks noGrp="1" noChangeArrowheads="1"/>
          </p:cNvSpPr>
          <p:nvPr>
            <p:ph type="body" idx="1"/>
          </p:nvPr>
        </p:nvSpPr>
        <p:spPr>
          <a:xfrm>
            <a:off x="179512" y="1716198"/>
            <a:ext cx="8640960" cy="5097178"/>
          </a:xfrm>
          <a:noFill/>
        </p:spPr>
        <p:txBody>
          <a:bodyPr>
            <a:normAutofit lnSpcReduction="10000"/>
          </a:bodyPr>
          <a:lstStyle/>
          <a:p>
            <a:pPr marL="355600" indent="-355600">
              <a:spcAft>
                <a:spcPct val="20000"/>
              </a:spcAft>
            </a:pPr>
            <a:r>
              <a:rPr lang="en-US" altLang="zh-CN" sz="1400" b="1" dirty="0">
                <a:latin typeface="Arial Unicode MS" pitchFamily="34" charset="-122"/>
                <a:ea typeface="Arial Unicode MS" pitchFamily="34" charset="-122"/>
                <a:cs typeface="Arial Unicode MS" pitchFamily="34" charset="-122"/>
              </a:rPr>
              <a:t>JSP</a:t>
            </a:r>
            <a:r>
              <a:rPr lang="zh-CN" altLang="en-US" sz="1400" b="1" dirty="0">
                <a:latin typeface="Arial Unicode MS" pitchFamily="34" charset="-122"/>
                <a:ea typeface="Arial Unicode MS" pitchFamily="34" charset="-122"/>
                <a:cs typeface="Arial Unicode MS" pitchFamily="34" charset="-122"/>
              </a:rPr>
              <a:t>程序存在有与</a:t>
            </a:r>
            <a:r>
              <a:rPr lang="en-US" altLang="zh-CN" sz="1400" b="1" dirty="0" err="1">
                <a:latin typeface="Arial Unicode MS" pitchFamily="34" charset="-122"/>
                <a:ea typeface="Arial Unicode MS" pitchFamily="34" charset="-122"/>
                <a:cs typeface="Arial Unicode MS" pitchFamily="34" charset="-122"/>
              </a:rPr>
              <a:t>Servlet</a:t>
            </a:r>
            <a:r>
              <a:rPr lang="zh-CN" altLang="en-US" sz="1400" b="1" dirty="0">
                <a:latin typeface="Arial Unicode MS" pitchFamily="34" charset="-122"/>
                <a:ea typeface="Arial Unicode MS" pitchFamily="34" charset="-122"/>
                <a:cs typeface="Arial Unicode MS" pitchFamily="34" charset="-122"/>
              </a:rPr>
              <a:t>程序完全相同的中文乱码问题</a:t>
            </a:r>
          </a:p>
          <a:p>
            <a:pPr marL="812800" lvl="1" indent="-277813">
              <a:spcAft>
                <a:spcPct val="20000"/>
              </a:spcAft>
              <a:buClr>
                <a:schemeClr val="tx1"/>
              </a:buClr>
              <a:buFont typeface="Wingdings" pitchFamily="2" charset="2"/>
              <a:buChar char="ü"/>
            </a:pPr>
            <a:r>
              <a:rPr lang="zh-CN" altLang="en-US" sz="1400" dirty="0">
                <a:latin typeface="Arial Unicode MS" pitchFamily="34" charset="-122"/>
                <a:ea typeface="Arial Unicode MS" pitchFamily="34" charset="-122"/>
                <a:cs typeface="Arial Unicode MS" pitchFamily="34" charset="-122"/>
              </a:rPr>
              <a:t>输出响应正文时出现的中文乱码问题 </a:t>
            </a:r>
          </a:p>
          <a:p>
            <a:pPr marL="812800" lvl="1" indent="-277813">
              <a:spcAft>
                <a:spcPct val="20000"/>
              </a:spcAft>
              <a:buClr>
                <a:schemeClr val="tx1"/>
              </a:buClr>
              <a:buFont typeface="Wingdings" pitchFamily="2" charset="2"/>
              <a:buChar char="ü"/>
            </a:pPr>
            <a:r>
              <a:rPr lang="zh-CN" altLang="en-US" sz="1400" dirty="0">
                <a:latin typeface="Arial Unicode MS" pitchFamily="34" charset="-122"/>
                <a:ea typeface="Arial Unicode MS" pitchFamily="34" charset="-122"/>
                <a:cs typeface="Arial Unicode MS" pitchFamily="34" charset="-122"/>
              </a:rPr>
              <a:t>读取浏览器传递的参数信息时出现的中文乱码问题</a:t>
            </a:r>
          </a:p>
          <a:p>
            <a:pPr marL="355600" indent="-355600">
              <a:spcAft>
                <a:spcPct val="20000"/>
              </a:spcAft>
            </a:pPr>
            <a:r>
              <a:rPr lang="en-US" altLang="zh-CN" sz="1400" b="1" dirty="0">
                <a:latin typeface="Arial Unicode MS" pitchFamily="34" charset="-122"/>
                <a:ea typeface="Arial Unicode MS" pitchFamily="34" charset="-122"/>
                <a:cs typeface="Arial Unicode MS" pitchFamily="34" charset="-122"/>
              </a:rPr>
              <a:t>JSP</a:t>
            </a:r>
            <a:r>
              <a:rPr lang="zh-CN" altLang="en-US" sz="1400" b="1" dirty="0">
                <a:latin typeface="Arial Unicode MS" pitchFamily="34" charset="-122"/>
                <a:ea typeface="Arial Unicode MS" pitchFamily="34" charset="-122"/>
                <a:cs typeface="Arial Unicode MS" pitchFamily="34" charset="-122"/>
              </a:rPr>
              <a:t>引擎将</a:t>
            </a:r>
            <a:r>
              <a:rPr lang="en-US" altLang="zh-CN" sz="1400" b="1" dirty="0">
                <a:latin typeface="Arial Unicode MS" pitchFamily="34" charset="-122"/>
                <a:ea typeface="Arial Unicode MS" pitchFamily="34" charset="-122"/>
                <a:cs typeface="Arial Unicode MS" pitchFamily="34" charset="-122"/>
              </a:rPr>
              <a:t>JSP</a:t>
            </a:r>
            <a:r>
              <a:rPr lang="zh-CN" altLang="en-US" sz="1400" b="1" dirty="0">
                <a:latin typeface="Arial Unicode MS" pitchFamily="34" charset="-122"/>
                <a:ea typeface="Arial Unicode MS" pitchFamily="34" charset="-122"/>
                <a:cs typeface="Arial Unicode MS" pitchFamily="34" charset="-122"/>
              </a:rPr>
              <a:t>页面翻译成</a:t>
            </a:r>
            <a:r>
              <a:rPr lang="en-US" altLang="zh-CN" sz="1400" b="1" dirty="0" err="1">
                <a:latin typeface="Arial Unicode MS" pitchFamily="34" charset="-122"/>
                <a:ea typeface="Arial Unicode MS" pitchFamily="34" charset="-122"/>
                <a:cs typeface="Arial Unicode MS" pitchFamily="34" charset="-122"/>
              </a:rPr>
              <a:t>Servlet</a:t>
            </a:r>
            <a:r>
              <a:rPr lang="zh-CN" altLang="en-US" sz="1400" b="1" dirty="0">
                <a:latin typeface="Arial Unicode MS" pitchFamily="34" charset="-122"/>
                <a:ea typeface="Arial Unicode MS" pitchFamily="34" charset="-122"/>
                <a:cs typeface="Arial Unicode MS" pitchFamily="34" charset="-122"/>
              </a:rPr>
              <a:t>源文件时也可能导致中文乱码问题</a:t>
            </a:r>
            <a:r>
              <a:rPr lang="zh-CN" altLang="en-US" sz="1400" dirty="0">
                <a:latin typeface="Arial Unicode MS" pitchFamily="34" charset="-122"/>
                <a:ea typeface="Arial Unicode MS" pitchFamily="34" charset="-122"/>
                <a:cs typeface="Arial Unicode MS" pitchFamily="34" charset="-122"/>
              </a:rPr>
              <a:t> </a:t>
            </a:r>
            <a:endParaRPr lang="zh-CN" altLang="en-US" sz="1400" b="1" dirty="0">
              <a:latin typeface="Arial Unicode MS" pitchFamily="34" charset="-122"/>
              <a:ea typeface="Arial Unicode MS" pitchFamily="34" charset="-122"/>
              <a:cs typeface="Arial Unicode MS" pitchFamily="34" charset="-122"/>
            </a:endParaRPr>
          </a:p>
          <a:p>
            <a:pPr marL="812800" lvl="1" indent="-277813">
              <a:spcAft>
                <a:spcPct val="20000"/>
              </a:spcAft>
              <a:buClr>
                <a:schemeClr val="tx1"/>
              </a:buClr>
              <a:buFont typeface="Wingdings" pitchFamily="2" charset="2"/>
              <a:buChar char="ü"/>
            </a:pP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引擎将</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源文件翻译成的</a:t>
            </a:r>
            <a:r>
              <a:rPr lang="en-US" altLang="zh-CN" sz="1400" dirty="0" err="1">
                <a:latin typeface="Arial Unicode MS" pitchFamily="34" charset="-122"/>
                <a:ea typeface="Arial Unicode MS" pitchFamily="34" charset="-122"/>
                <a:cs typeface="Arial Unicode MS" pitchFamily="34" charset="-122"/>
              </a:rPr>
              <a:t>Servlet</a:t>
            </a:r>
            <a:r>
              <a:rPr lang="zh-CN" altLang="en-US" sz="1400" dirty="0">
                <a:latin typeface="Arial Unicode MS" pitchFamily="34" charset="-122"/>
                <a:ea typeface="Arial Unicode MS" pitchFamily="34" charset="-122"/>
                <a:cs typeface="Arial Unicode MS" pitchFamily="34" charset="-122"/>
              </a:rPr>
              <a:t>源文件默认采用</a:t>
            </a:r>
            <a:r>
              <a:rPr lang="en-US" altLang="zh-CN" sz="1400" dirty="0">
                <a:latin typeface="Arial Unicode MS" pitchFamily="34" charset="-122"/>
                <a:ea typeface="Arial Unicode MS" pitchFamily="34" charset="-122"/>
                <a:cs typeface="Arial Unicode MS" pitchFamily="34" charset="-122"/>
              </a:rPr>
              <a:t>UTF-8</a:t>
            </a:r>
            <a:r>
              <a:rPr lang="zh-CN" altLang="en-US" sz="1400" dirty="0">
                <a:latin typeface="Arial Unicode MS" pitchFamily="34" charset="-122"/>
                <a:ea typeface="Arial Unicode MS" pitchFamily="34" charset="-122"/>
                <a:cs typeface="Arial Unicode MS" pitchFamily="34" charset="-122"/>
              </a:rPr>
              <a:t>编码，而</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开发人员可以采用各种字符集编码来编写</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源文件，因此，</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引擎将</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源文件翻译成</a:t>
            </a:r>
            <a:r>
              <a:rPr lang="en-US" altLang="zh-CN" sz="1400" dirty="0" err="1">
                <a:latin typeface="Arial Unicode MS" pitchFamily="34" charset="-122"/>
                <a:ea typeface="Arial Unicode MS" pitchFamily="34" charset="-122"/>
                <a:cs typeface="Arial Unicode MS" pitchFamily="34" charset="-122"/>
              </a:rPr>
              <a:t>Servlet</a:t>
            </a:r>
            <a:r>
              <a:rPr lang="zh-CN" altLang="en-US" sz="1400" dirty="0">
                <a:latin typeface="Arial Unicode MS" pitchFamily="34" charset="-122"/>
                <a:ea typeface="Arial Unicode MS" pitchFamily="34" charset="-122"/>
                <a:cs typeface="Arial Unicode MS" pitchFamily="34" charset="-122"/>
              </a:rPr>
              <a:t>源文件时，需要进行字符编码转换。 </a:t>
            </a:r>
          </a:p>
          <a:p>
            <a:pPr marL="812800" lvl="1" indent="-277813">
              <a:spcAft>
                <a:spcPct val="20000"/>
              </a:spcAft>
              <a:buClr>
                <a:schemeClr val="tx1"/>
              </a:buClr>
              <a:buFont typeface="Wingdings" pitchFamily="2" charset="2"/>
              <a:buChar char="ü"/>
            </a:pPr>
            <a:r>
              <a:rPr lang="zh-CN" altLang="en-US" sz="1400" dirty="0">
                <a:latin typeface="Arial Unicode MS" pitchFamily="34" charset="-122"/>
                <a:ea typeface="Arial Unicode MS" pitchFamily="34" charset="-122"/>
                <a:cs typeface="Arial Unicode MS" pitchFamily="34" charset="-122"/>
              </a:rPr>
              <a:t>如果</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文件中没有说明它采用的字符集编码，</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引擎将把它当作默认的</a:t>
            </a:r>
            <a:r>
              <a:rPr lang="en-US" altLang="zh-CN" sz="1400" dirty="0">
                <a:latin typeface="Arial Unicode MS" pitchFamily="34" charset="-122"/>
                <a:ea typeface="Arial Unicode MS" pitchFamily="34" charset="-122"/>
                <a:cs typeface="Arial Unicode MS" pitchFamily="34" charset="-122"/>
              </a:rPr>
              <a:t>ISO8859-1</a:t>
            </a:r>
            <a:r>
              <a:rPr lang="zh-CN" altLang="en-US" sz="1400" dirty="0">
                <a:latin typeface="Arial Unicode MS" pitchFamily="34" charset="-122"/>
                <a:ea typeface="Arial Unicode MS" pitchFamily="34" charset="-122"/>
                <a:cs typeface="Arial Unicode MS" pitchFamily="34" charset="-122"/>
              </a:rPr>
              <a:t>字符集编码处理。</a:t>
            </a:r>
          </a:p>
          <a:p>
            <a:pPr marL="355600" indent="-355600">
              <a:spcAft>
                <a:spcPct val="20000"/>
              </a:spcAft>
            </a:pPr>
            <a:r>
              <a:rPr lang="zh-CN" altLang="en-US" sz="1400" b="1" dirty="0">
                <a:latin typeface="Arial Unicode MS" pitchFamily="34" charset="-122"/>
                <a:ea typeface="Arial Unicode MS" pitchFamily="34" charset="-122"/>
                <a:cs typeface="Arial Unicode MS" pitchFamily="34" charset="-122"/>
              </a:rPr>
              <a:t>如何解决</a:t>
            </a:r>
            <a:r>
              <a:rPr lang="en-US" altLang="zh-CN" sz="1400" b="1" dirty="0">
                <a:latin typeface="Arial Unicode MS" pitchFamily="34" charset="-122"/>
                <a:ea typeface="Arial Unicode MS" pitchFamily="34" charset="-122"/>
                <a:cs typeface="Arial Unicode MS" pitchFamily="34" charset="-122"/>
              </a:rPr>
              <a:t>JSP</a:t>
            </a:r>
            <a:r>
              <a:rPr lang="zh-CN" altLang="en-US" sz="1400" b="1" dirty="0">
                <a:latin typeface="Arial Unicode MS" pitchFamily="34" charset="-122"/>
                <a:ea typeface="Arial Unicode MS" pitchFamily="34" charset="-122"/>
                <a:cs typeface="Arial Unicode MS" pitchFamily="34" charset="-122"/>
              </a:rPr>
              <a:t>引擎翻译</a:t>
            </a:r>
            <a:r>
              <a:rPr lang="en-US" altLang="zh-CN" sz="1400" b="1" dirty="0">
                <a:latin typeface="Arial Unicode MS" pitchFamily="34" charset="-122"/>
                <a:ea typeface="Arial Unicode MS" pitchFamily="34" charset="-122"/>
                <a:cs typeface="Arial Unicode MS" pitchFamily="34" charset="-122"/>
              </a:rPr>
              <a:t>JSP</a:t>
            </a:r>
            <a:r>
              <a:rPr lang="zh-CN" altLang="en-US" sz="1400" b="1" dirty="0">
                <a:latin typeface="Arial Unicode MS" pitchFamily="34" charset="-122"/>
                <a:ea typeface="Arial Unicode MS" pitchFamily="34" charset="-122"/>
                <a:cs typeface="Arial Unicode MS" pitchFamily="34" charset="-122"/>
              </a:rPr>
              <a:t>页面时的中文乱码问题</a:t>
            </a:r>
            <a:r>
              <a:rPr lang="zh-CN" altLang="en-US" sz="1400" dirty="0">
                <a:latin typeface="Arial Unicode MS" pitchFamily="34" charset="-122"/>
                <a:ea typeface="Arial Unicode MS" pitchFamily="34" charset="-122"/>
                <a:cs typeface="Arial Unicode MS" pitchFamily="34" charset="-122"/>
              </a:rPr>
              <a:t> </a:t>
            </a:r>
          </a:p>
          <a:p>
            <a:pPr marL="812800" lvl="1" indent="-277813">
              <a:spcAft>
                <a:spcPct val="20000"/>
              </a:spcAft>
              <a:buClr>
                <a:schemeClr val="tx1"/>
              </a:buClr>
              <a:buFont typeface="Wingdings" pitchFamily="2" charset="2"/>
              <a:buChar char="ü"/>
            </a:pPr>
            <a:r>
              <a:rPr lang="zh-CN" altLang="en-US" sz="1400" dirty="0">
                <a:latin typeface="Arial Unicode MS" pitchFamily="34" charset="-122"/>
                <a:ea typeface="Arial Unicode MS" pitchFamily="34" charset="-122"/>
                <a:cs typeface="Arial Unicode MS" pitchFamily="34" charset="-122"/>
              </a:rPr>
              <a:t>通过</a:t>
            </a:r>
            <a:r>
              <a:rPr lang="en-US" altLang="zh-CN" sz="1400" dirty="0">
                <a:latin typeface="Arial Unicode MS" pitchFamily="34" charset="-122"/>
                <a:ea typeface="Arial Unicode MS" pitchFamily="34" charset="-122"/>
                <a:cs typeface="Arial Unicode MS" pitchFamily="34" charset="-122"/>
              </a:rPr>
              <a:t>page</a:t>
            </a:r>
            <a:r>
              <a:rPr lang="zh-CN" altLang="en-US" sz="1400" dirty="0">
                <a:latin typeface="Arial Unicode MS" pitchFamily="34" charset="-122"/>
                <a:ea typeface="Arial Unicode MS" pitchFamily="34" charset="-122"/>
                <a:cs typeface="Arial Unicode MS" pitchFamily="34" charset="-122"/>
              </a:rPr>
              <a:t>指令的</a:t>
            </a:r>
            <a:r>
              <a:rPr lang="en-US" altLang="zh-CN" sz="1400" dirty="0" err="1">
                <a:latin typeface="Arial Unicode MS" pitchFamily="34" charset="-122"/>
                <a:ea typeface="Arial Unicode MS" pitchFamily="34" charset="-122"/>
                <a:cs typeface="Arial Unicode MS" pitchFamily="34" charset="-122"/>
              </a:rPr>
              <a:t>contentType</a:t>
            </a:r>
            <a:r>
              <a:rPr lang="zh-CN" altLang="en-US" sz="1400" dirty="0">
                <a:latin typeface="Arial Unicode MS" pitchFamily="34" charset="-122"/>
                <a:ea typeface="Arial Unicode MS" pitchFamily="34" charset="-122"/>
                <a:cs typeface="Arial Unicode MS" pitchFamily="34" charset="-122"/>
              </a:rPr>
              <a:t>属性说明</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源文件的字符集编码</a:t>
            </a:r>
          </a:p>
          <a:p>
            <a:pPr marL="812800" lvl="1" indent="-277813">
              <a:spcAft>
                <a:spcPct val="20000"/>
              </a:spcAft>
              <a:buClr>
                <a:schemeClr val="tx1"/>
              </a:buClr>
              <a:buFont typeface="Wingdings" pitchFamily="2" charset="2"/>
              <a:buChar char="ü"/>
            </a:pPr>
            <a:r>
              <a:rPr lang="en-US" altLang="zh-CN" sz="1400" dirty="0">
                <a:latin typeface="Arial Unicode MS" pitchFamily="34" charset="-122"/>
                <a:ea typeface="Arial Unicode MS" pitchFamily="34" charset="-122"/>
                <a:cs typeface="Arial Unicode MS" pitchFamily="34" charset="-122"/>
              </a:rPr>
              <a:t>page</a:t>
            </a:r>
            <a:r>
              <a:rPr lang="zh-CN" altLang="en-US" sz="1400" dirty="0">
                <a:latin typeface="Arial Unicode MS" pitchFamily="34" charset="-122"/>
                <a:ea typeface="Arial Unicode MS" pitchFamily="34" charset="-122"/>
                <a:cs typeface="Arial Unicode MS" pitchFamily="34" charset="-122"/>
              </a:rPr>
              <a:t>指令的</a:t>
            </a:r>
            <a:r>
              <a:rPr lang="en-US" altLang="zh-CN" sz="1400" dirty="0" err="1">
                <a:latin typeface="Arial Unicode MS" pitchFamily="34" charset="-122"/>
                <a:ea typeface="Arial Unicode MS" pitchFamily="34" charset="-122"/>
                <a:cs typeface="Arial Unicode MS" pitchFamily="34" charset="-122"/>
              </a:rPr>
              <a:t>pageEncoding</a:t>
            </a:r>
            <a:r>
              <a:rPr lang="zh-CN" altLang="en-US" sz="1400" dirty="0">
                <a:latin typeface="Arial Unicode MS" pitchFamily="34" charset="-122"/>
                <a:ea typeface="Arial Unicode MS" pitchFamily="34" charset="-122"/>
                <a:cs typeface="Arial Unicode MS" pitchFamily="34" charset="-122"/>
              </a:rPr>
              <a:t>属性说明</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源文件的字符集编码</a:t>
            </a:r>
          </a:p>
          <a:p>
            <a:pPr marL="812800" lvl="1" indent="-277813">
              <a:spcAft>
                <a:spcPct val="20000"/>
              </a:spcAft>
              <a:buClr>
                <a:schemeClr val="tx1"/>
              </a:buClr>
              <a:buFont typeface="Wingdings" pitchFamily="2" charset="2"/>
              <a:buChar char="ü"/>
            </a:pPr>
            <a:r>
              <a:rPr lang="zh-CN" altLang="en-US" sz="1400" dirty="0">
                <a:latin typeface="Arial Unicode MS" pitchFamily="34" charset="-122"/>
                <a:ea typeface="Arial Unicode MS" pitchFamily="34" charset="-122"/>
                <a:cs typeface="Arial Unicode MS" pitchFamily="34" charset="-122"/>
              </a:rPr>
              <a:t>在部署描述符中说明一组</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源文件的字符集编码 </a:t>
            </a:r>
          </a:p>
          <a:p>
            <a:pPr marL="1979613" lvl="2" indent="-419100">
              <a:buFontTx/>
              <a:buNone/>
            </a:pPr>
            <a:r>
              <a:rPr lang="en-US" altLang="zh-CN" sz="1400" dirty="0">
                <a:latin typeface="Arial Unicode MS" pitchFamily="34" charset="-122"/>
                <a:ea typeface="Arial Unicode MS" pitchFamily="34" charset="-122"/>
                <a:cs typeface="Arial Unicode MS" pitchFamily="34" charset="-122"/>
              </a:rPr>
              <a:t>&lt;</a:t>
            </a:r>
            <a:r>
              <a:rPr lang="en-US" altLang="zh-CN" sz="1400" dirty="0" err="1">
                <a:latin typeface="Arial Unicode MS" pitchFamily="34" charset="-122"/>
                <a:ea typeface="Arial Unicode MS" pitchFamily="34" charset="-122"/>
                <a:cs typeface="Arial Unicode MS" pitchFamily="34" charset="-122"/>
              </a:rPr>
              <a:t>jsp-config</a:t>
            </a:r>
            <a:r>
              <a:rPr lang="en-US" altLang="zh-CN" sz="1400" dirty="0">
                <a:latin typeface="Arial Unicode MS" pitchFamily="34" charset="-122"/>
                <a:ea typeface="Arial Unicode MS" pitchFamily="34" charset="-122"/>
                <a:cs typeface="Arial Unicode MS" pitchFamily="34" charset="-122"/>
              </a:rPr>
              <a:t>&gt;</a:t>
            </a:r>
          </a:p>
          <a:p>
            <a:pPr marL="1979613" lvl="2" indent="-419100">
              <a:buFontTx/>
              <a:buNone/>
            </a:pPr>
            <a:r>
              <a:rPr lang="en-US" altLang="zh-CN" sz="1400" dirty="0">
                <a:latin typeface="Arial Unicode MS" pitchFamily="34" charset="-122"/>
                <a:ea typeface="Arial Unicode MS" pitchFamily="34" charset="-122"/>
                <a:cs typeface="Arial Unicode MS" pitchFamily="34" charset="-122"/>
              </a:rPr>
              <a:t>	&lt;</a:t>
            </a:r>
            <a:r>
              <a:rPr lang="en-US" altLang="zh-CN" sz="1400" dirty="0" err="1">
                <a:latin typeface="Arial Unicode MS" pitchFamily="34" charset="-122"/>
                <a:ea typeface="Arial Unicode MS" pitchFamily="34" charset="-122"/>
                <a:cs typeface="Arial Unicode MS" pitchFamily="34" charset="-122"/>
              </a:rPr>
              <a:t>jsp</a:t>
            </a:r>
            <a:r>
              <a:rPr lang="en-US" altLang="zh-CN" sz="1400" dirty="0">
                <a:latin typeface="Arial Unicode MS" pitchFamily="34" charset="-122"/>
                <a:ea typeface="Arial Unicode MS" pitchFamily="34" charset="-122"/>
                <a:cs typeface="Arial Unicode MS" pitchFamily="34" charset="-122"/>
              </a:rPr>
              <a:t>-property-group&gt;</a:t>
            </a:r>
          </a:p>
          <a:p>
            <a:pPr marL="1979613" lvl="2" indent="-419100">
              <a:buFontTx/>
              <a:buNone/>
            </a:pPr>
            <a:r>
              <a:rPr lang="en-US" altLang="zh-CN" sz="1400" dirty="0">
                <a:latin typeface="Arial Unicode MS" pitchFamily="34" charset="-122"/>
                <a:ea typeface="Arial Unicode MS" pitchFamily="34" charset="-122"/>
                <a:cs typeface="Arial Unicode MS" pitchFamily="34" charset="-122"/>
              </a:rPr>
              <a:t>		&lt;</a:t>
            </a:r>
            <a:r>
              <a:rPr lang="en-US" altLang="zh-CN" sz="1400" dirty="0" err="1">
                <a:latin typeface="Arial Unicode MS" pitchFamily="34" charset="-122"/>
                <a:ea typeface="Arial Unicode MS" pitchFamily="34" charset="-122"/>
                <a:cs typeface="Arial Unicode MS" pitchFamily="34" charset="-122"/>
              </a:rPr>
              <a:t>url</a:t>
            </a:r>
            <a:r>
              <a:rPr lang="en-US" altLang="zh-CN" sz="1400" dirty="0">
                <a:latin typeface="Arial Unicode MS" pitchFamily="34" charset="-122"/>
                <a:ea typeface="Arial Unicode MS" pitchFamily="34" charset="-122"/>
                <a:cs typeface="Arial Unicode MS" pitchFamily="34" charset="-122"/>
              </a:rPr>
              <a:t>-pattern&gt;/</a:t>
            </a:r>
            <a:r>
              <a:rPr lang="en-US" altLang="zh-CN" sz="1400" dirty="0" err="1">
                <a:latin typeface="Arial Unicode MS" pitchFamily="34" charset="-122"/>
                <a:ea typeface="Arial Unicode MS" pitchFamily="34" charset="-122"/>
                <a:cs typeface="Arial Unicode MS" pitchFamily="34" charset="-122"/>
              </a:rPr>
              <a:t>jsp</a:t>
            </a:r>
            <a:r>
              <a:rPr lang="en-US" altLang="zh-CN" sz="1400" dirty="0">
                <a:latin typeface="Arial Unicode MS" pitchFamily="34" charset="-122"/>
                <a:ea typeface="Arial Unicode MS" pitchFamily="34" charset="-122"/>
                <a:cs typeface="Arial Unicode MS" pitchFamily="34" charset="-122"/>
              </a:rPr>
              <a:t>/*&lt;/</a:t>
            </a:r>
            <a:r>
              <a:rPr lang="en-US" altLang="zh-CN" sz="1400" dirty="0" err="1">
                <a:latin typeface="Arial Unicode MS" pitchFamily="34" charset="-122"/>
                <a:ea typeface="Arial Unicode MS" pitchFamily="34" charset="-122"/>
                <a:cs typeface="Arial Unicode MS" pitchFamily="34" charset="-122"/>
              </a:rPr>
              <a:t>url</a:t>
            </a:r>
            <a:r>
              <a:rPr lang="en-US" altLang="zh-CN" sz="1400" dirty="0">
                <a:latin typeface="Arial Unicode MS" pitchFamily="34" charset="-122"/>
                <a:ea typeface="Arial Unicode MS" pitchFamily="34" charset="-122"/>
                <a:cs typeface="Arial Unicode MS" pitchFamily="34" charset="-122"/>
              </a:rPr>
              <a:t>-pattern&gt;</a:t>
            </a:r>
          </a:p>
          <a:p>
            <a:pPr marL="1979613" lvl="2" indent="-419100">
              <a:buFontTx/>
              <a:buNone/>
            </a:pPr>
            <a:r>
              <a:rPr lang="en-US" altLang="zh-CN" sz="1400" dirty="0">
                <a:latin typeface="Arial Unicode MS" pitchFamily="34" charset="-122"/>
                <a:ea typeface="Arial Unicode MS" pitchFamily="34" charset="-122"/>
                <a:cs typeface="Arial Unicode MS" pitchFamily="34" charset="-122"/>
              </a:rPr>
              <a:t>		&lt;page-encoding&gt;GB2312&lt;/page-encoding&gt;</a:t>
            </a:r>
          </a:p>
          <a:p>
            <a:pPr marL="1979613" lvl="2" indent="-419100">
              <a:buFontTx/>
              <a:buNone/>
            </a:pPr>
            <a:r>
              <a:rPr lang="en-US" altLang="zh-CN" sz="1400" dirty="0">
                <a:latin typeface="Arial Unicode MS" pitchFamily="34" charset="-122"/>
                <a:ea typeface="Arial Unicode MS" pitchFamily="34" charset="-122"/>
                <a:cs typeface="Arial Unicode MS" pitchFamily="34" charset="-122"/>
              </a:rPr>
              <a:t>	&lt;/</a:t>
            </a:r>
            <a:r>
              <a:rPr lang="en-US" altLang="zh-CN" sz="1400" dirty="0" err="1">
                <a:latin typeface="Arial Unicode MS" pitchFamily="34" charset="-122"/>
                <a:ea typeface="Arial Unicode MS" pitchFamily="34" charset="-122"/>
                <a:cs typeface="Arial Unicode MS" pitchFamily="34" charset="-122"/>
              </a:rPr>
              <a:t>jsp</a:t>
            </a:r>
            <a:r>
              <a:rPr lang="en-US" altLang="zh-CN" sz="1400" dirty="0">
                <a:latin typeface="Arial Unicode MS" pitchFamily="34" charset="-122"/>
                <a:ea typeface="Arial Unicode MS" pitchFamily="34" charset="-122"/>
                <a:cs typeface="Arial Unicode MS" pitchFamily="34" charset="-122"/>
              </a:rPr>
              <a:t>-property-group&gt;</a:t>
            </a:r>
          </a:p>
          <a:p>
            <a:pPr marL="1979613" lvl="2" indent="-419100">
              <a:buFontTx/>
              <a:buNone/>
            </a:pPr>
            <a:r>
              <a:rPr lang="en-US" altLang="zh-CN" sz="1400" dirty="0">
                <a:latin typeface="Arial Unicode MS" pitchFamily="34" charset="-122"/>
                <a:ea typeface="Arial Unicode MS" pitchFamily="34" charset="-122"/>
                <a:cs typeface="Arial Unicode MS" pitchFamily="34" charset="-122"/>
              </a:rPr>
              <a:t>&lt;/</a:t>
            </a:r>
            <a:r>
              <a:rPr lang="en-US" altLang="zh-CN" sz="1400" dirty="0" err="1">
                <a:latin typeface="Arial Unicode MS" pitchFamily="34" charset="-122"/>
                <a:ea typeface="Arial Unicode MS" pitchFamily="34" charset="-122"/>
                <a:cs typeface="Arial Unicode MS" pitchFamily="34" charset="-122"/>
              </a:rPr>
              <a:t>jsp-config</a:t>
            </a:r>
            <a:r>
              <a:rPr lang="en-US" altLang="zh-CN" sz="1400" dirty="0">
                <a:latin typeface="Arial Unicode MS" pitchFamily="34" charset="-122"/>
                <a:ea typeface="Arial Unicode MS" pitchFamily="34" charset="-122"/>
                <a:cs typeface="Arial Unicode MS" pitchFamily="34" charset="-122"/>
              </a:rPr>
              <a:t>&gt;</a:t>
            </a:r>
          </a:p>
        </p:txBody>
      </p:sp>
    </p:spTree>
    <p:extLst>
      <p:ext uri="{BB962C8B-B14F-4D97-AF65-F5344CB8AC3E}">
        <p14:creationId xmlns:p14="http://schemas.microsoft.com/office/powerpoint/2010/main" val="268948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733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867331">
                                            <p:txEl>
                                              <p:pRg st="3" end="3"/>
                                            </p:txEl>
                                          </p:spTgt>
                                        </p:tgtEl>
                                        <p:attrNameLst>
                                          <p:attrName>style.visibility</p:attrName>
                                        </p:attrNameLst>
                                      </p:cBhvr>
                                      <p:to>
                                        <p:strVal val="visible"/>
                                      </p:to>
                                    </p:set>
                                    <p:anim calcmode="lin" valueType="num">
                                      <p:cBhvr additive="base">
                                        <p:cTn id="21"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6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733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733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867331">
                                            <p:txEl>
                                              <p:pRg st="6" end="6"/>
                                            </p:txEl>
                                          </p:spTgt>
                                        </p:tgtEl>
                                        <p:attrNameLst>
                                          <p:attrName>style.visibility</p:attrName>
                                        </p:attrNameLst>
                                      </p:cBhvr>
                                      <p:to>
                                        <p:strVal val="visible"/>
                                      </p:to>
                                    </p:set>
                                    <p:anim calcmode="lin" valueType="num">
                                      <p:cBhvr additive="base">
                                        <p:cTn id="35" dur="500" fill="hold"/>
                                        <p:tgtEl>
                                          <p:spTgt spid="86733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673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7331">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67331">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67331">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67331">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7331">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7331">
                                            <p:txEl>
                                              <p:pRg st="11" end="1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7331">
                                            <p:txEl>
                                              <p:pRg st="12" end="1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7331">
                                            <p:txEl>
                                              <p:pRg st="13" end="1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6733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899592" y="692696"/>
            <a:ext cx="7696200" cy="1166813"/>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中文乱码</a:t>
            </a:r>
          </a:p>
        </p:txBody>
      </p:sp>
      <p:sp>
        <p:nvSpPr>
          <p:cNvPr id="874499" name="Rectangle 3"/>
          <p:cNvSpPr>
            <a:spLocks noGrp="1" noChangeArrowheads="1"/>
          </p:cNvSpPr>
          <p:nvPr>
            <p:ph type="body" idx="1"/>
          </p:nvPr>
        </p:nvSpPr>
        <p:spPr>
          <a:xfrm>
            <a:off x="395536" y="1916832"/>
            <a:ext cx="8424936" cy="4176712"/>
          </a:xfrm>
        </p:spPr>
        <p:txBody>
          <a:bodyPr>
            <a:normAutofit lnSpcReduction="10000"/>
          </a:bodyPr>
          <a:lstStyle/>
          <a:p>
            <a:pPr marL="355600" indent="-355600">
              <a:spcAft>
                <a:spcPct val="20000"/>
              </a:spcAft>
              <a:buFont typeface="Wingdings" pitchFamily="2" charset="2"/>
              <a:buNone/>
              <a:tabLst>
                <a:tab pos="622300" algn="l"/>
              </a:tabLst>
            </a:pPr>
            <a:r>
              <a:rPr lang="zh-CN" altLang="en-US" sz="1800" b="1" dirty="0">
                <a:latin typeface="Arial Unicode MS" pitchFamily="34" charset="-122"/>
                <a:ea typeface="Arial Unicode MS" pitchFamily="34" charset="-122"/>
                <a:cs typeface="Arial Unicode MS" pitchFamily="34" charset="-122"/>
              </a:rPr>
              <a:t>可能原因：</a:t>
            </a:r>
          </a:p>
          <a:p>
            <a:pPr marL="355600" indent="-355600">
              <a:spcAft>
                <a:spcPct val="20000"/>
              </a:spcAft>
              <a:tabLst>
                <a:tab pos="622300" algn="l"/>
              </a:tabLst>
            </a:pPr>
            <a:r>
              <a:rPr lang="en-US" altLang="zh-CN" sz="1400" dirty="0" err="1">
                <a:latin typeface="Arial Unicode MS" pitchFamily="34" charset="-122"/>
                <a:ea typeface="Arial Unicode MS" pitchFamily="34" charset="-122"/>
                <a:cs typeface="Arial Unicode MS" pitchFamily="34" charset="-122"/>
              </a:rPr>
              <a:t>Servlet</a:t>
            </a:r>
            <a:r>
              <a:rPr lang="zh-CN" altLang="en-US" sz="1400" dirty="0">
                <a:latin typeface="Arial Unicode MS" pitchFamily="34" charset="-122"/>
                <a:ea typeface="Arial Unicode MS" pitchFamily="34" charset="-122"/>
                <a:cs typeface="Arial Unicode MS" pitchFamily="34" charset="-122"/>
              </a:rPr>
              <a:t>程序从请求消息中获取请求参数和从数据库、文件、键盘等外设中读取一个字符串时都要将底层的字节流转换成字符串，但</a:t>
            </a:r>
            <a:r>
              <a:rPr lang="zh-CN" altLang="en-US" sz="1400" b="1" dirty="0">
                <a:solidFill>
                  <a:srgbClr val="FF0000"/>
                </a:solidFill>
                <a:latin typeface="Arial Unicode MS" pitchFamily="34" charset="-122"/>
                <a:ea typeface="Arial Unicode MS" pitchFamily="34" charset="-122"/>
                <a:cs typeface="Arial Unicode MS" pitchFamily="34" charset="-122"/>
              </a:rPr>
              <a:t>转换过程中指定的字符集编码与外设所输入内容的字符集编码不一致</a:t>
            </a:r>
            <a:r>
              <a:rPr lang="zh-CN" altLang="en-US" sz="1400" dirty="0">
                <a:latin typeface="Arial Unicode MS" pitchFamily="34" charset="-122"/>
                <a:ea typeface="Arial Unicode MS" pitchFamily="34" charset="-122"/>
                <a:cs typeface="Arial Unicode MS" pitchFamily="34" charset="-122"/>
              </a:rPr>
              <a:t>。如果某个第三方</a:t>
            </a:r>
            <a:r>
              <a:rPr lang="en-US" altLang="zh-CN" sz="1400" dirty="0">
                <a:latin typeface="Arial Unicode MS" pitchFamily="34" charset="-122"/>
                <a:ea typeface="Arial Unicode MS" pitchFamily="34" charset="-122"/>
                <a:cs typeface="Arial Unicode MS" pitchFamily="34" charset="-122"/>
              </a:rPr>
              <a:t>API</a:t>
            </a:r>
            <a:r>
              <a:rPr lang="zh-CN" altLang="en-US" sz="1400" dirty="0">
                <a:latin typeface="Arial Unicode MS" pitchFamily="34" charset="-122"/>
                <a:ea typeface="Arial Unicode MS" pitchFamily="34" charset="-122"/>
                <a:cs typeface="Arial Unicode MS" pitchFamily="34" charset="-122"/>
              </a:rPr>
              <a:t>将底层设备中的字节流数据总是按</a:t>
            </a:r>
            <a:r>
              <a:rPr lang="en-US" altLang="zh-CN" sz="1400" dirty="0">
                <a:latin typeface="Arial Unicode MS" pitchFamily="34" charset="-122"/>
                <a:ea typeface="Arial Unicode MS" pitchFamily="34" charset="-122"/>
                <a:cs typeface="Arial Unicode MS" pitchFamily="34" charset="-122"/>
              </a:rPr>
              <a:t>ISO8859-1</a:t>
            </a:r>
            <a:r>
              <a:rPr lang="zh-CN" altLang="en-US" sz="1400" dirty="0">
                <a:latin typeface="Arial Unicode MS" pitchFamily="34" charset="-122"/>
                <a:ea typeface="Arial Unicode MS" pitchFamily="34" charset="-122"/>
                <a:cs typeface="Arial Unicode MS" pitchFamily="34" charset="-122"/>
              </a:rPr>
              <a:t>转换成字符串返回，那么，对于底层设备中的</a:t>
            </a:r>
            <a:r>
              <a:rPr lang="en-US" altLang="zh-CN" sz="1400" dirty="0">
                <a:latin typeface="Arial Unicode MS" pitchFamily="34" charset="-122"/>
                <a:ea typeface="Arial Unicode MS" pitchFamily="34" charset="-122"/>
                <a:cs typeface="Arial Unicode MS" pitchFamily="34" charset="-122"/>
              </a:rPr>
              <a:t>GB2312</a:t>
            </a:r>
            <a:r>
              <a:rPr lang="zh-CN" altLang="en-US" sz="1400" dirty="0">
                <a:latin typeface="Arial Unicode MS" pitchFamily="34" charset="-122"/>
                <a:ea typeface="Arial Unicode MS" pitchFamily="34" charset="-122"/>
                <a:cs typeface="Arial Unicode MS" pitchFamily="34" charset="-122"/>
              </a:rPr>
              <a:t>编码的中文字符来说，返回的将不是其正确的</a:t>
            </a:r>
            <a:r>
              <a:rPr lang="en-US" altLang="zh-CN" sz="1400" dirty="0">
                <a:latin typeface="Arial Unicode MS" pitchFamily="34" charset="-122"/>
                <a:ea typeface="Arial Unicode MS" pitchFamily="34" charset="-122"/>
                <a:cs typeface="Arial Unicode MS" pitchFamily="34" charset="-122"/>
              </a:rPr>
              <a:t>Unicode</a:t>
            </a:r>
            <a:r>
              <a:rPr lang="zh-CN" altLang="en-US" sz="1400" dirty="0">
                <a:latin typeface="Arial Unicode MS" pitchFamily="34" charset="-122"/>
                <a:ea typeface="Arial Unicode MS" pitchFamily="34" charset="-122"/>
                <a:cs typeface="Arial Unicode MS" pitchFamily="34" charset="-122"/>
              </a:rPr>
              <a:t>码，这时候可以通过如下语句来解决：</a:t>
            </a:r>
          </a:p>
          <a:p>
            <a:pPr marL="355600" indent="-355600">
              <a:spcAft>
                <a:spcPct val="20000"/>
              </a:spcAft>
              <a:buFont typeface="Wingdings" pitchFamily="2" charset="2"/>
              <a:buNone/>
              <a:tabLst>
                <a:tab pos="622300" algn="l"/>
              </a:tabLst>
            </a:pPr>
            <a:r>
              <a:rPr lang="zh-CN" altLang="en-US" sz="1400" dirty="0">
                <a:latin typeface="Arial Unicode MS" pitchFamily="34" charset="-122"/>
                <a:ea typeface="Arial Unicode MS" pitchFamily="34" charset="-122"/>
                <a:cs typeface="Arial Unicode MS" pitchFamily="34" charset="-122"/>
              </a:rPr>
              <a:t>  	</a:t>
            </a:r>
            <a:r>
              <a:rPr lang="en-US" altLang="zh-CN" sz="1400" b="1" dirty="0" err="1">
                <a:solidFill>
                  <a:srgbClr val="FF0000"/>
                </a:solidFill>
                <a:latin typeface="Arial Unicode MS" pitchFamily="34" charset="-122"/>
                <a:ea typeface="Arial Unicode MS" pitchFamily="34" charset="-122"/>
                <a:cs typeface="Arial Unicode MS" pitchFamily="34" charset="-122"/>
              </a:rPr>
              <a:t>strNew</a:t>
            </a:r>
            <a:r>
              <a:rPr lang="en-US" altLang="zh-CN" sz="1400" b="1" dirty="0">
                <a:solidFill>
                  <a:srgbClr val="FF0000"/>
                </a:solidFill>
                <a:latin typeface="Arial Unicode MS" pitchFamily="34" charset="-122"/>
                <a:ea typeface="Arial Unicode MS" pitchFamily="34" charset="-122"/>
                <a:cs typeface="Arial Unicode MS" pitchFamily="34" charset="-122"/>
              </a:rPr>
              <a:t> = new String(</a:t>
            </a:r>
            <a:r>
              <a:rPr lang="en-US" altLang="zh-CN" sz="1400" b="1" dirty="0" err="1">
                <a:solidFill>
                  <a:srgbClr val="FF0000"/>
                </a:solidFill>
                <a:latin typeface="Arial Unicode MS" pitchFamily="34" charset="-122"/>
                <a:ea typeface="Arial Unicode MS" pitchFamily="34" charset="-122"/>
                <a:cs typeface="Arial Unicode MS" pitchFamily="34" charset="-122"/>
              </a:rPr>
              <a:t>strOld.getBytes</a:t>
            </a:r>
            <a:r>
              <a:rPr lang="en-US" altLang="zh-CN" sz="1400" b="1" dirty="0">
                <a:solidFill>
                  <a:srgbClr val="FF0000"/>
                </a:solidFill>
                <a:latin typeface="Arial Unicode MS" pitchFamily="34" charset="-122"/>
                <a:ea typeface="Arial Unicode MS" pitchFamily="34" charset="-122"/>
                <a:cs typeface="Arial Unicode MS" pitchFamily="34" charset="-122"/>
              </a:rPr>
              <a:t>("ISO8859-1"),"GB2312");</a:t>
            </a:r>
          </a:p>
          <a:p>
            <a:pPr marL="355600" indent="-355600">
              <a:spcAft>
                <a:spcPct val="20000"/>
              </a:spcAft>
              <a:tabLst>
                <a:tab pos="622300" algn="l"/>
              </a:tabLst>
            </a:pPr>
            <a:r>
              <a:rPr lang="en-US" altLang="zh-CN" sz="1400" dirty="0" err="1">
                <a:latin typeface="Arial Unicode MS" pitchFamily="34" charset="-122"/>
                <a:ea typeface="Arial Unicode MS" pitchFamily="34" charset="-122"/>
                <a:cs typeface="Arial Unicode MS" pitchFamily="34" charset="-122"/>
              </a:rPr>
              <a:t>Servlet</a:t>
            </a:r>
            <a:r>
              <a:rPr lang="zh-CN" altLang="en-US" sz="1400" dirty="0">
                <a:latin typeface="Arial Unicode MS" pitchFamily="34" charset="-122"/>
                <a:ea typeface="Arial Unicode MS" pitchFamily="34" charset="-122"/>
                <a:cs typeface="Arial Unicode MS" pitchFamily="34" charset="-122"/>
              </a:rPr>
              <a:t>程序将字符串输出到浏览器、屏幕、文件和数据库时都要将字符串转换成底层的字节流，但转换过程中指定的字符集编码与外设所能显示的字符集编码不一致。 </a:t>
            </a:r>
          </a:p>
          <a:p>
            <a:pPr marL="355600" indent="-355600">
              <a:spcAft>
                <a:spcPct val="20000"/>
              </a:spcAft>
              <a:tabLst>
                <a:tab pos="622300" algn="l"/>
              </a:tabLst>
            </a:pP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引擎将</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源文件翻译成</a:t>
            </a:r>
            <a:r>
              <a:rPr lang="en-US" altLang="zh-CN" sz="1400" dirty="0" err="1">
                <a:latin typeface="Arial Unicode MS" pitchFamily="34" charset="-122"/>
                <a:ea typeface="Arial Unicode MS" pitchFamily="34" charset="-122"/>
                <a:cs typeface="Arial Unicode MS" pitchFamily="34" charset="-122"/>
              </a:rPr>
              <a:t>Servlet</a:t>
            </a:r>
            <a:r>
              <a:rPr lang="zh-CN" altLang="en-US" sz="1400" dirty="0">
                <a:latin typeface="Arial Unicode MS" pitchFamily="34" charset="-122"/>
                <a:ea typeface="Arial Unicode MS" pitchFamily="34" charset="-122"/>
                <a:cs typeface="Arial Unicode MS" pitchFamily="34" charset="-122"/>
              </a:rPr>
              <a:t>源文件时，其选择的字符集编码与</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源文件实际使用的字符集编码不一致。 </a:t>
            </a:r>
          </a:p>
          <a:p>
            <a:pPr marL="355600" indent="-355600">
              <a:spcAft>
                <a:spcPct val="20000"/>
              </a:spcAft>
              <a:tabLst>
                <a:tab pos="622300" algn="l"/>
              </a:tabLst>
            </a:pP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引擎编译由</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源文件翻译成的</a:t>
            </a:r>
            <a:r>
              <a:rPr lang="en-US" altLang="zh-CN" sz="1400" dirty="0" err="1">
                <a:latin typeface="Arial Unicode MS" pitchFamily="34" charset="-122"/>
                <a:ea typeface="Arial Unicode MS" pitchFamily="34" charset="-122"/>
                <a:cs typeface="Arial Unicode MS" pitchFamily="34" charset="-122"/>
              </a:rPr>
              <a:t>Servlet</a:t>
            </a:r>
            <a:r>
              <a:rPr lang="en-US" altLang="zh-CN" sz="1400" dirty="0">
                <a:latin typeface="Arial Unicode MS" pitchFamily="34" charset="-122"/>
                <a:ea typeface="Arial Unicode MS" pitchFamily="34" charset="-122"/>
                <a:cs typeface="Arial Unicode MS" pitchFamily="34" charset="-122"/>
              </a:rPr>
              <a:t> </a:t>
            </a:r>
            <a:r>
              <a:rPr lang="zh-CN" altLang="en-US" sz="1400" dirty="0">
                <a:latin typeface="Arial Unicode MS" pitchFamily="34" charset="-122"/>
                <a:ea typeface="Arial Unicode MS" pitchFamily="34" charset="-122"/>
                <a:cs typeface="Arial Unicode MS" pitchFamily="34" charset="-122"/>
              </a:rPr>
              <a:t>源文件时，其选择的字符集编码与</a:t>
            </a:r>
            <a:r>
              <a:rPr lang="en-US" altLang="zh-CN" sz="1400" dirty="0" err="1">
                <a:latin typeface="Arial Unicode MS" pitchFamily="34" charset="-122"/>
                <a:ea typeface="Arial Unicode MS" pitchFamily="34" charset="-122"/>
                <a:cs typeface="Arial Unicode MS" pitchFamily="34" charset="-122"/>
              </a:rPr>
              <a:t>Servlet</a:t>
            </a:r>
            <a:r>
              <a:rPr lang="en-US" altLang="zh-CN" sz="1400" dirty="0">
                <a:latin typeface="Arial Unicode MS" pitchFamily="34" charset="-122"/>
                <a:ea typeface="Arial Unicode MS" pitchFamily="34" charset="-122"/>
                <a:cs typeface="Arial Unicode MS" pitchFamily="34" charset="-122"/>
              </a:rPr>
              <a:t> </a:t>
            </a:r>
            <a:r>
              <a:rPr lang="zh-CN" altLang="en-US" sz="1400" dirty="0">
                <a:latin typeface="Arial Unicode MS" pitchFamily="34" charset="-122"/>
                <a:ea typeface="Arial Unicode MS" pitchFamily="34" charset="-122"/>
                <a:cs typeface="Arial Unicode MS" pitchFamily="34" charset="-122"/>
              </a:rPr>
              <a:t>源文件的字符集编码不一致。</a:t>
            </a:r>
          </a:p>
          <a:p>
            <a:pPr marL="355600" indent="-355600">
              <a:spcAft>
                <a:spcPct val="20000"/>
              </a:spcAft>
              <a:buFont typeface="Wingdings" pitchFamily="2" charset="2"/>
              <a:buNone/>
              <a:tabLst>
                <a:tab pos="622300" algn="l"/>
              </a:tabLst>
            </a:pPr>
            <a:r>
              <a:rPr lang="zh-CN" altLang="en-US" sz="1800" b="1" dirty="0">
                <a:latin typeface="Arial Unicode MS" pitchFamily="34" charset="-122"/>
                <a:ea typeface="Arial Unicode MS" pitchFamily="34" charset="-122"/>
                <a:cs typeface="Arial Unicode MS" pitchFamily="34" charset="-122"/>
              </a:rPr>
              <a:t>诊断方法：</a:t>
            </a:r>
          </a:p>
          <a:p>
            <a:pPr marL="355600" indent="-355600">
              <a:spcAft>
                <a:spcPct val="20000"/>
              </a:spcAft>
              <a:tabLst>
                <a:tab pos="622300" algn="l"/>
              </a:tabLst>
            </a:pPr>
            <a:r>
              <a:rPr lang="zh-CN" altLang="en-US" sz="1400" dirty="0">
                <a:latin typeface="Arial Unicode MS" pitchFamily="34" charset="-122"/>
                <a:ea typeface="Arial Unicode MS" pitchFamily="34" charset="-122"/>
                <a:cs typeface="Arial Unicode MS" pitchFamily="34" charset="-122"/>
              </a:rPr>
              <a:t>使用</a:t>
            </a:r>
            <a:r>
              <a:rPr lang="en-US" altLang="zh-CN" sz="1400" dirty="0" err="1">
                <a:latin typeface="Arial Unicode MS" pitchFamily="34" charset="-122"/>
                <a:ea typeface="Arial Unicode MS" pitchFamily="34" charset="-122"/>
                <a:cs typeface="Arial Unicode MS" pitchFamily="34" charset="-122"/>
              </a:rPr>
              <a:t>System.out.println</a:t>
            </a:r>
            <a:r>
              <a:rPr lang="zh-CN" altLang="en-US" sz="1400" dirty="0">
                <a:latin typeface="Arial Unicode MS" pitchFamily="34" charset="-122"/>
                <a:ea typeface="Arial Unicode MS" pitchFamily="34" charset="-122"/>
                <a:cs typeface="Arial Unicode MS" pitchFamily="34" charset="-122"/>
              </a:rPr>
              <a:t>语句在命令行窗口中打印出现乱码的字符串 </a:t>
            </a:r>
          </a:p>
          <a:p>
            <a:pPr marL="355600" indent="-355600">
              <a:spcAft>
                <a:spcPct val="20000"/>
              </a:spcAft>
              <a:tabLst>
                <a:tab pos="622300" algn="l"/>
              </a:tabLst>
            </a:pPr>
            <a:r>
              <a:rPr lang="zh-CN" altLang="en-US" sz="1400" dirty="0">
                <a:latin typeface="Arial Unicode MS" pitchFamily="34" charset="-122"/>
                <a:ea typeface="Arial Unicode MS" pitchFamily="34" charset="-122"/>
                <a:cs typeface="Arial Unicode MS" pitchFamily="34" charset="-122"/>
              </a:rPr>
              <a:t>跟踪某个中文字符在</a:t>
            </a:r>
            <a:r>
              <a:rPr lang="en-US" altLang="zh-CN" sz="1400" dirty="0">
                <a:latin typeface="Arial Unicode MS" pitchFamily="34" charset="-122"/>
                <a:ea typeface="Arial Unicode MS" pitchFamily="34" charset="-122"/>
                <a:cs typeface="Arial Unicode MS" pitchFamily="34" charset="-122"/>
              </a:rPr>
              <a:t>JSP</a:t>
            </a:r>
            <a:r>
              <a:rPr lang="zh-CN" altLang="en-US" sz="1400" dirty="0">
                <a:latin typeface="Arial Unicode MS" pitchFamily="34" charset="-122"/>
                <a:ea typeface="Arial Unicode MS" pitchFamily="34" charset="-122"/>
                <a:cs typeface="Arial Unicode MS" pitchFamily="34" charset="-122"/>
              </a:rPr>
              <a:t>页面运行过程中的每个阶段的编码值</a:t>
            </a:r>
            <a:r>
              <a:rPr lang="zh-CN" altLang="en-US" sz="1300" dirty="0">
                <a:latin typeface="Arial Unicode MS" pitchFamily="34" charset="-122"/>
                <a:ea typeface="Arial Unicode MS" pitchFamily="34" charset="-122"/>
                <a:cs typeface="Arial Unicode MS" pitchFamily="34" charset="-122"/>
              </a:rPr>
              <a:t>    </a:t>
            </a:r>
          </a:p>
          <a:p>
            <a:pPr marL="355600" indent="-355600">
              <a:spcAft>
                <a:spcPct val="20000"/>
              </a:spcAft>
              <a:tabLst>
                <a:tab pos="622300" algn="l"/>
              </a:tabLst>
            </a:pPr>
            <a:endParaRPr lang="en-US" altLang="zh-CN" sz="13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11867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74499">
                                            <p:txEl>
                                              <p:pRg st="0" end="0"/>
                                            </p:txEl>
                                          </p:spTgt>
                                        </p:tgtEl>
                                        <p:attrNameLst>
                                          <p:attrName>style.visibility</p:attrName>
                                        </p:attrNameLst>
                                      </p:cBhvr>
                                      <p:to>
                                        <p:strVal val="visible"/>
                                      </p:to>
                                    </p:set>
                                    <p:anim calcmode="lin" valueType="num">
                                      <p:cBhvr additive="base">
                                        <p:cTn id="7" dur="500" fill="hold"/>
                                        <p:tgtEl>
                                          <p:spTgt spid="8744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4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74499">
                                            <p:txEl>
                                              <p:pRg st="1" end="1"/>
                                            </p:txEl>
                                          </p:spTgt>
                                        </p:tgtEl>
                                        <p:attrNameLst>
                                          <p:attrName>style.visibility</p:attrName>
                                        </p:attrNameLst>
                                      </p:cBhvr>
                                      <p:to>
                                        <p:strVal val="visible"/>
                                      </p:to>
                                    </p:set>
                                    <p:anim calcmode="lin" valueType="num">
                                      <p:cBhvr additive="base">
                                        <p:cTn id="13" dur="500" fill="hold"/>
                                        <p:tgtEl>
                                          <p:spTgt spid="8744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74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74499">
                                            <p:txEl>
                                              <p:pRg st="2" end="2"/>
                                            </p:txEl>
                                          </p:spTgt>
                                        </p:tgtEl>
                                        <p:attrNameLst>
                                          <p:attrName>style.visibility</p:attrName>
                                        </p:attrNameLst>
                                      </p:cBhvr>
                                      <p:to>
                                        <p:strVal val="visible"/>
                                      </p:to>
                                    </p:set>
                                    <p:anim calcmode="lin" valueType="num">
                                      <p:cBhvr additive="base">
                                        <p:cTn id="19" dur="500" fill="hold"/>
                                        <p:tgtEl>
                                          <p:spTgt spid="8744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744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7449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874499">
                                            <p:txEl>
                                              <p:pRg st="4" end="4"/>
                                            </p:txEl>
                                          </p:spTgt>
                                        </p:tgtEl>
                                        <p:attrNameLst>
                                          <p:attrName>style.visibility</p:attrName>
                                        </p:attrNameLst>
                                      </p:cBhvr>
                                      <p:to>
                                        <p:strVal val="visible"/>
                                      </p:to>
                                    </p:set>
                                    <p:anim calcmode="lin" valueType="num">
                                      <p:cBhvr additive="base">
                                        <p:cTn id="29" dur="500" fill="hold"/>
                                        <p:tgtEl>
                                          <p:spTgt spid="874499">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744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874499">
                                            <p:txEl>
                                              <p:pRg st="5" end="5"/>
                                            </p:txEl>
                                          </p:spTgt>
                                        </p:tgtEl>
                                        <p:attrNameLst>
                                          <p:attrName>style.visibility</p:attrName>
                                        </p:attrNameLst>
                                      </p:cBhvr>
                                      <p:to>
                                        <p:strVal val="visible"/>
                                      </p:to>
                                    </p:set>
                                    <p:anim calcmode="lin" valueType="num">
                                      <p:cBhvr additive="base">
                                        <p:cTn id="35" dur="500" fill="hold"/>
                                        <p:tgtEl>
                                          <p:spTgt spid="874499">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744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874499">
                                            <p:txEl>
                                              <p:pRg st="6" end="6"/>
                                            </p:txEl>
                                          </p:spTgt>
                                        </p:tgtEl>
                                        <p:attrNameLst>
                                          <p:attrName>style.visibility</p:attrName>
                                        </p:attrNameLst>
                                      </p:cBhvr>
                                      <p:to>
                                        <p:strVal val="visible"/>
                                      </p:to>
                                    </p:set>
                                    <p:anim calcmode="lin" valueType="num">
                                      <p:cBhvr additive="base">
                                        <p:cTn id="41" dur="500" fill="hold"/>
                                        <p:tgtEl>
                                          <p:spTgt spid="874499">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744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874499">
                                            <p:txEl>
                                              <p:pRg st="7" end="7"/>
                                            </p:txEl>
                                          </p:spTgt>
                                        </p:tgtEl>
                                        <p:attrNameLst>
                                          <p:attrName>style.visibility</p:attrName>
                                        </p:attrNameLst>
                                      </p:cBhvr>
                                      <p:to>
                                        <p:strVal val="visible"/>
                                      </p:to>
                                    </p:set>
                                    <p:anim calcmode="lin" valueType="num">
                                      <p:cBhvr additive="base">
                                        <p:cTn id="47" dur="500" fill="hold"/>
                                        <p:tgtEl>
                                          <p:spTgt spid="874499">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8744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874499">
                                            <p:txEl>
                                              <p:pRg st="8" end="8"/>
                                            </p:txEl>
                                          </p:spTgt>
                                        </p:tgtEl>
                                        <p:attrNameLst>
                                          <p:attrName>style.visibility</p:attrName>
                                        </p:attrNameLst>
                                      </p:cBhvr>
                                      <p:to>
                                        <p:strVal val="visible"/>
                                      </p:to>
                                    </p:set>
                                    <p:anim calcmode="lin" valueType="num">
                                      <p:cBhvr additive="base">
                                        <p:cTn id="53" dur="500" fill="hold"/>
                                        <p:tgtEl>
                                          <p:spTgt spid="874499">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744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755576" y="701824"/>
            <a:ext cx="8229600" cy="1143000"/>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的运行原理</a:t>
            </a:r>
            <a:r>
              <a:rPr lang="zh-CN" altLang="en-US" dirty="0">
                <a:latin typeface="Arial Unicode MS" pitchFamily="34" charset="-122"/>
                <a:ea typeface="Arial Unicode MS" pitchFamily="34" charset="-122"/>
                <a:cs typeface="Arial Unicode MS" pitchFamily="34" charset="-122"/>
              </a:rPr>
              <a:t> </a:t>
            </a:r>
          </a:p>
        </p:txBody>
      </p:sp>
      <p:sp>
        <p:nvSpPr>
          <p:cNvPr id="786435" name="Rectangle 3"/>
          <p:cNvSpPr>
            <a:spLocks noGrp="1" noChangeArrowheads="1"/>
          </p:cNvSpPr>
          <p:nvPr>
            <p:ph type="body" idx="1"/>
          </p:nvPr>
        </p:nvSpPr>
        <p:spPr>
          <a:xfrm>
            <a:off x="251520" y="1844824"/>
            <a:ext cx="8568952" cy="3920540"/>
          </a:xfrm>
        </p:spPr>
        <p:txBody>
          <a:bodyPr>
            <a:noAutofit/>
          </a:bodyPr>
          <a:lstStyle/>
          <a:p>
            <a:pPr>
              <a:spcAft>
                <a:spcPct val="20000"/>
              </a:spcAft>
            </a:pP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容器（</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引擎）接收到以</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为扩展名的</a:t>
            </a:r>
            <a:r>
              <a:rPr lang="en-US" altLang="zh-CN" sz="2000" dirty="0">
                <a:latin typeface="Arial Unicode MS" pitchFamily="34" charset="-122"/>
                <a:ea typeface="Arial Unicode MS" pitchFamily="34" charset="-122"/>
                <a:cs typeface="Arial Unicode MS" pitchFamily="34" charset="-122"/>
              </a:rPr>
              <a:t>URL</a:t>
            </a:r>
            <a:r>
              <a:rPr lang="zh-CN" altLang="en-US" sz="2000" dirty="0">
                <a:latin typeface="Arial Unicode MS" pitchFamily="34" charset="-122"/>
                <a:ea typeface="Arial Unicode MS" pitchFamily="34" charset="-122"/>
                <a:cs typeface="Arial Unicode MS" pitchFamily="34" charset="-122"/>
              </a:rPr>
              <a:t>的访问请求时，它将把该访问请求交给</a:t>
            </a:r>
            <a:r>
              <a:rPr lang="en-US" altLang="zh-CN" sz="2000" b="1" dirty="0">
                <a:solidFill>
                  <a:srgbClr val="FF0000"/>
                </a:solidFill>
                <a:latin typeface="Arial Unicode MS" pitchFamily="34" charset="-122"/>
                <a:ea typeface="Arial Unicode MS" pitchFamily="34" charset="-122"/>
                <a:cs typeface="Arial Unicode MS" pitchFamily="34" charset="-122"/>
              </a:rPr>
              <a:t>JSP</a:t>
            </a:r>
            <a:r>
              <a:rPr lang="zh-CN" altLang="en-US" sz="2000" b="1" dirty="0">
                <a:solidFill>
                  <a:srgbClr val="FF0000"/>
                </a:solidFill>
                <a:latin typeface="Arial Unicode MS" pitchFamily="34" charset="-122"/>
                <a:ea typeface="Arial Unicode MS" pitchFamily="34" charset="-122"/>
                <a:cs typeface="Arial Unicode MS" pitchFamily="34" charset="-122"/>
              </a:rPr>
              <a:t>引擎</a:t>
            </a:r>
            <a:r>
              <a:rPr lang="zh-CN" altLang="en-US" sz="2000" dirty="0">
                <a:latin typeface="Arial Unicode MS" pitchFamily="34" charset="-122"/>
                <a:ea typeface="Arial Unicode MS" pitchFamily="34" charset="-122"/>
                <a:cs typeface="Arial Unicode MS" pitchFamily="34" charset="-122"/>
              </a:rPr>
              <a:t>去处理。</a:t>
            </a:r>
          </a:p>
          <a:p>
            <a:pPr>
              <a:spcAft>
                <a:spcPct val="20000"/>
              </a:spcAft>
            </a:pPr>
            <a:r>
              <a:rPr lang="zh-CN" altLang="en-US" sz="2000" dirty="0">
                <a:latin typeface="Arial Unicode MS" pitchFamily="34" charset="-122"/>
                <a:ea typeface="Arial Unicode MS" pitchFamily="34" charset="-122"/>
                <a:cs typeface="Arial Unicode MS" pitchFamily="34" charset="-122"/>
              </a:rPr>
              <a:t>每个</a:t>
            </a:r>
            <a:r>
              <a:rPr lang="en-US" altLang="zh-CN" sz="2000" dirty="0">
                <a:latin typeface="Arial Unicode MS" pitchFamily="34" charset="-122"/>
                <a:ea typeface="Arial Unicode MS" pitchFamily="34" charset="-122"/>
                <a:cs typeface="Arial Unicode MS" pitchFamily="34" charset="-122"/>
              </a:rPr>
              <a:t>JSP </a:t>
            </a:r>
            <a:r>
              <a:rPr lang="zh-CN" altLang="en-US" sz="2000" dirty="0">
                <a:latin typeface="Arial Unicode MS" pitchFamily="34" charset="-122"/>
                <a:ea typeface="Arial Unicode MS" pitchFamily="34" charset="-122"/>
                <a:cs typeface="Arial Unicode MS" pitchFamily="34" charset="-122"/>
              </a:rPr>
              <a:t>页面在第一次被访问时，</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引擎将它翻译成一个</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源程序，接着再把这个</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源程序编译成</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的</a:t>
            </a:r>
            <a:r>
              <a:rPr lang="en-US" altLang="zh-CN" sz="2000" dirty="0">
                <a:latin typeface="Arial Unicode MS" pitchFamily="34" charset="-122"/>
                <a:ea typeface="Arial Unicode MS" pitchFamily="34" charset="-122"/>
                <a:cs typeface="Arial Unicode MS" pitchFamily="34" charset="-122"/>
              </a:rPr>
              <a:t>class</a:t>
            </a:r>
            <a:r>
              <a:rPr lang="zh-CN" altLang="en-US" sz="2000" dirty="0">
                <a:latin typeface="Arial Unicode MS" pitchFamily="34" charset="-122"/>
                <a:ea typeface="Arial Unicode MS" pitchFamily="34" charset="-122"/>
                <a:cs typeface="Arial Unicode MS" pitchFamily="34" charset="-122"/>
              </a:rPr>
              <a:t>类文件，然后再由</a:t>
            </a:r>
            <a:r>
              <a:rPr lang="en-US" altLang="zh-CN" sz="2000" b="1" dirty="0">
                <a:solidFill>
                  <a:srgbClr val="FF0000"/>
                </a:solidFill>
                <a:latin typeface="Arial Unicode MS" pitchFamily="34" charset="-122"/>
                <a:ea typeface="Arial Unicode MS" pitchFamily="34" charset="-122"/>
                <a:cs typeface="Arial Unicode MS" pitchFamily="34" charset="-122"/>
              </a:rPr>
              <a:t>WEB</a:t>
            </a:r>
            <a:r>
              <a:rPr lang="zh-CN" altLang="en-US" sz="2000" b="1" dirty="0">
                <a:solidFill>
                  <a:srgbClr val="FF0000"/>
                </a:solidFill>
                <a:latin typeface="Arial Unicode MS" pitchFamily="34" charset="-122"/>
                <a:ea typeface="Arial Unicode MS" pitchFamily="34" charset="-122"/>
                <a:cs typeface="Arial Unicode MS" pitchFamily="34" charset="-122"/>
              </a:rPr>
              <a:t>容器（</a:t>
            </a:r>
            <a:r>
              <a:rPr lang="en-US" altLang="zh-CN" sz="2000" b="1" dirty="0" err="1">
                <a:solidFill>
                  <a:srgbClr val="FF0000"/>
                </a:solidFill>
                <a:latin typeface="Arial Unicode MS" pitchFamily="34" charset="-122"/>
                <a:ea typeface="Arial Unicode MS" pitchFamily="34" charset="-122"/>
                <a:cs typeface="Arial Unicode MS" pitchFamily="34" charset="-122"/>
              </a:rPr>
              <a:t>Servlet</a:t>
            </a:r>
            <a:r>
              <a:rPr lang="zh-CN" altLang="en-US" sz="2000" b="1" dirty="0">
                <a:solidFill>
                  <a:srgbClr val="FF0000"/>
                </a:solidFill>
                <a:latin typeface="Arial Unicode MS" pitchFamily="34" charset="-122"/>
                <a:ea typeface="Arial Unicode MS" pitchFamily="34" charset="-122"/>
                <a:cs typeface="Arial Unicode MS" pitchFamily="34" charset="-122"/>
              </a:rPr>
              <a:t>引擎）</a:t>
            </a:r>
            <a:r>
              <a:rPr lang="zh-CN" altLang="en-US" sz="2000" dirty="0">
                <a:latin typeface="Arial Unicode MS" pitchFamily="34" charset="-122"/>
                <a:ea typeface="Arial Unicode MS" pitchFamily="34" charset="-122"/>
                <a:cs typeface="Arial Unicode MS" pitchFamily="34" charset="-122"/>
              </a:rPr>
              <a:t>像调用普通</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程序一样的方式来装载和解释执行这个由</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页面翻译成的</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程序。 </a:t>
            </a:r>
          </a:p>
          <a:p>
            <a:pPr>
              <a:spcAft>
                <a:spcPct val="20000"/>
              </a:spcAft>
            </a:pP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规范也没有明确要求</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中的脚本程序代码必须采用</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语言，</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中的脚本程序代码可以采用</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语言之外的其他脚本语言来编写，但是，</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页面最终必须转换成</a:t>
            </a:r>
            <a:r>
              <a:rPr lang="en-US" altLang="zh-CN" sz="2000" dirty="0">
                <a:latin typeface="Arial Unicode MS" pitchFamily="34" charset="-122"/>
                <a:ea typeface="Arial Unicode MS" pitchFamily="34" charset="-122"/>
                <a:cs typeface="Arial Unicode MS" pitchFamily="34" charset="-122"/>
              </a:rPr>
              <a:t>Java </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程序。 </a:t>
            </a:r>
          </a:p>
          <a:p>
            <a:pPr>
              <a:spcAft>
                <a:spcPct val="20000"/>
              </a:spcAft>
            </a:pPr>
            <a:r>
              <a:rPr lang="zh-CN" altLang="en-US" sz="2000" dirty="0">
                <a:latin typeface="Arial Unicode MS" pitchFamily="34" charset="-122"/>
                <a:ea typeface="Arial Unicode MS" pitchFamily="34" charset="-122"/>
                <a:cs typeface="Arial Unicode MS" pitchFamily="34" charset="-122"/>
              </a:rPr>
              <a:t>可以在</a:t>
            </a: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应用程序正式发布之前，将其中的所有</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页面预先编译成</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程序。</a:t>
            </a:r>
          </a:p>
        </p:txBody>
      </p:sp>
    </p:spTree>
    <p:extLst>
      <p:ext uri="{BB962C8B-B14F-4D97-AF65-F5344CB8AC3E}">
        <p14:creationId xmlns:p14="http://schemas.microsoft.com/office/powerpoint/2010/main" val="2257365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anim calcmode="lin" valueType="num">
                                      <p:cBhvr additive="base">
                                        <p:cTn id="7" dur="500" fill="hold"/>
                                        <p:tgtEl>
                                          <p:spTgt spid="786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6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86435">
                                            <p:txEl>
                                              <p:pRg st="1" end="1"/>
                                            </p:txEl>
                                          </p:spTgt>
                                        </p:tgtEl>
                                        <p:attrNameLst>
                                          <p:attrName>style.visibility</p:attrName>
                                        </p:attrNameLst>
                                      </p:cBhvr>
                                      <p:to>
                                        <p:strVal val="visible"/>
                                      </p:to>
                                    </p:set>
                                    <p:anim calcmode="lin" valueType="num">
                                      <p:cBhvr additive="base">
                                        <p:cTn id="13" dur="500" fill="hold"/>
                                        <p:tgtEl>
                                          <p:spTgt spid="7864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6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86435">
                                            <p:txEl>
                                              <p:pRg st="2" end="2"/>
                                            </p:txEl>
                                          </p:spTgt>
                                        </p:tgtEl>
                                        <p:attrNameLst>
                                          <p:attrName>style.visibility</p:attrName>
                                        </p:attrNameLst>
                                      </p:cBhvr>
                                      <p:to>
                                        <p:strVal val="visible"/>
                                      </p:to>
                                    </p:set>
                                    <p:anim calcmode="lin" valueType="num">
                                      <p:cBhvr additive="base">
                                        <p:cTn id="19" dur="500" fill="hold"/>
                                        <p:tgtEl>
                                          <p:spTgt spid="78643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6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86435">
                                            <p:txEl>
                                              <p:pRg st="3" end="3"/>
                                            </p:txEl>
                                          </p:spTgt>
                                        </p:tgtEl>
                                        <p:attrNameLst>
                                          <p:attrName>style.visibility</p:attrName>
                                        </p:attrNameLst>
                                      </p:cBhvr>
                                      <p:to>
                                        <p:strVal val="visible"/>
                                      </p:to>
                                    </p:set>
                                    <p:anim calcmode="lin" valueType="num">
                                      <p:cBhvr additive="base">
                                        <p:cTn id="25" dur="500" fill="hold"/>
                                        <p:tgtEl>
                                          <p:spTgt spid="78643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64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1128746" y="548680"/>
            <a:ext cx="8229600" cy="1143000"/>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隐式对象</a:t>
            </a:r>
            <a:r>
              <a:rPr lang="zh-CN" altLang="en-US" dirty="0">
                <a:latin typeface="Arial Unicode MS" pitchFamily="34" charset="-122"/>
                <a:ea typeface="Arial Unicode MS" pitchFamily="34" charset="-122"/>
                <a:cs typeface="Arial Unicode MS" pitchFamily="34" charset="-122"/>
              </a:rPr>
              <a:t> </a:t>
            </a:r>
          </a:p>
        </p:txBody>
      </p:sp>
      <p:sp>
        <p:nvSpPr>
          <p:cNvPr id="789507" name="Rectangle 3"/>
          <p:cNvSpPr>
            <a:spLocks noGrp="1" noChangeArrowheads="1"/>
          </p:cNvSpPr>
          <p:nvPr>
            <p:ph type="body" idx="4294967295"/>
          </p:nvPr>
        </p:nvSpPr>
        <p:spPr>
          <a:xfrm>
            <a:off x="539552" y="1700684"/>
            <a:ext cx="8064896" cy="4896668"/>
          </a:xfrm>
        </p:spPr>
        <p:txBody>
          <a:bodyPr>
            <a:noAutofit/>
          </a:bodyPr>
          <a:lstStyle/>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public void _</a:t>
            </a:r>
            <a:r>
              <a:rPr lang="en-US" altLang="zh-CN" sz="1600" dirty="0" err="1">
                <a:latin typeface="Arial Unicode MS" pitchFamily="34" charset="-122"/>
                <a:ea typeface="Arial Unicode MS" pitchFamily="34" charset="-122"/>
                <a:cs typeface="Arial Unicode MS" pitchFamily="34" charset="-122"/>
              </a:rPr>
              <a:t>jspService</a:t>
            </a:r>
            <a:r>
              <a:rPr lang="en-US" altLang="zh-CN" sz="1600" dirty="0">
                <a:latin typeface="Arial Unicode MS" pitchFamily="34" charset="-122"/>
                <a:ea typeface="Arial Unicode MS" pitchFamily="34" charset="-122"/>
                <a:cs typeface="Arial Unicode MS" pitchFamily="34" charset="-122"/>
              </a:rPr>
              <a:t>(</a:t>
            </a:r>
            <a:r>
              <a:rPr lang="en-US" altLang="zh-CN" sz="1600" dirty="0" err="1">
                <a:latin typeface="Arial Unicode MS" pitchFamily="34" charset="-122"/>
                <a:ea typeface="Arial Unicode MS" pitchFamily="34" charset="-122"/>
                <a:cs typeface="Arial Unicode MS" pitchFamily="34" charset="-122"/>
              </a:rPr>
              <a:t>HttpServletRequest</a:t>
            </a:r>
            <a:r>
              <a:rPr lang="en-US" altLang="zh-CN" sz="1600" dirty="0">
                <a:latin typeface="Arial Unicode MS" pitchFamily="34" charset="-122"/>
                <a:ea typeface="Arial Unicode MS" pitchFamily="34" charset="-122"/>
                <a:cs typeface="Arial Unicode MS" pitchFamily="34" charset="-122"/>
              </a:rPr>
              <a:t> </a:t>
            </a:r>
            <a:r>
              <a:rPr lang="en-US" altLang="zh-CN" sz="1600" b="1" dirty="0">
                <a:solidFill>
                  <a:schemeClr val="tx2"/>
                </a:solidFill>
                <a:latin typeface="Arial Unicode MS" pitchFamily="34" charset="-122"/>
                <a:ea typeface="Arial Unicode MS" pitchFamily="34" charset="-122"/>
                <a:cs typeface="Arial Unicode MS" pitchFamily="34" charset="-122"/>
              </a:rPr>
              <a:t>request</a:t>
            </a:r>
            <a:r>
              <a:rPr lang="en-US" altLang="zh-CN" sz="16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HttpServletResponse</a:t>
            </a:r>
            <a:r>
              <a:rPr lang="en-US" altLang="zh-CN" sz="1600" b="1" dirty="0">
                <a:solidFill>
                  <a:schemeClr val="tx2"/>
                </a:solidFill>
                <a:latin typeface="Arial Unicode MS" pitchFamily="34" charset="-122"/>
                <a:ea typeface="Arial Unicode MS" pitchFamily="34" charset="-122"/>
                <a:cs typeface="Arial Unicode MS" pitchFamily="34" charset="-122"/>
              </a:rPr>
              <a:t> response</a:t>
            </a:r>
            <a:r>
              <a:rPr lang="en-US" altLang="zh-CN" sz="16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throws </a:t>
            </a:r>
            <a:r>
              <a:rPr lang="en-US" altLang="zh-CN" sz="1600" dirty="0" err="1">
                <a:latin typeface="Arial Unicode MS" pitchFamily="34" charset="-122"/>
                <a:ea typeface="Arial Unicode MS" pitchFamily="34" charset="-122"/>
                <a:cs typeface="Arial Unicode MS" pitchFamily="34" charset="-122"/>
              </a:rPr>
              <a:t>java.io.IOException</a:t>
            </a: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ServletException</a:t>
            </a:r>
            <a:endParaRPr lang="en-US" altLang="zh-CN" sz="1600" dirty="0">
              <a:latin typeface="Arial Unicode MS" pitchFamily="34" charset="-122"/>
              <a:ea typeface="Arial Unicode MS" pitchFamily="34" charset="-122"/>
              <a:cs typeface="Arial Unicode MS" pitchFamily="34" charset="-122"/>
            </a:endParaRP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JspFactory</a:t>
            </a:r>
            <a:r>
              <a:rPr lang="en-US" altLang="zh-CN" sz="1600" dirty="0">
                <a:latin typeface="Arial Unicode MS" pitchFamily="34" charset="-122"/>
                <a:ea typeface="Arial Unicode MS" pitchFamily="34" charset="-122"/>
                <a:cs typeface="Arial Unicode MS" pitchFamily="34" charset="-122"/>
              </a:rPr>
              <a:t> _</a:t>
            </a:r>
            <a:r>
              <a:rPr lang="en-US" altLang="zh-CN" sz="1600" dirty="0" err="1">
                <a:latin typeface="Arial Unicode MS" pitchFamily="34" charset="-122"/>
                <a:ea typeface="Arial Unicode MS" pitchFamily="34" charset="-122"/>
                <a:cs typeface="Arial Unicode MS" pitchFamily="34" charset="-122"/>
              </a:rPr>
              <a:t>jspxFactory</a:t>
            </a:r>
            <a:r>
              <a:rPr lang="en-US" altLang="zh-CN" sz="1600" dirty="0">
                <a:latin typeface="Arial Unicode MS" pitchFamily="34" charset="-122"/>
                <a:ea typeface="Arial Unicode MS" pitchFamily="34" charset="-122"/>
                <a:cs typeface="Arial Unicode MS" pitchFamily="34" charset="-122"/>
              </a:rPr>
              <a:t> = null;</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PageContext</a:t>
            </a:r>
            <a:r>
              <a:rPr lang="en-US" altLang="zh-CN" sz="1600" dirty="0">
                <a:latin typeface="Arial Unicode MS" pitchFamily="34" charset="-122"/>
                <a:ea typeface="Arial Unicode MS" pitchFamily="34" charset="-122"/>
                <a:cs typeface="Arial Unicode MS" pitchFamily="34" charset="-122"/>
              </a:rPr>
              <a:t> </a:t>
            </a:r>
            <a:r>
              <a:rPr lang="en-US" altLang="zh-CN" sz="1600" b="1" dirty="0" err="1">
                <a:solidFill>
                  <a:schemeClr val="tx2"/>
                </a:solidFill>
                <a:latin typeface="Arial Unicode MS" pitchFamily="34" charset="-122"/>
                <a:ea typeface="Arial Unicode MS" pitchFamily="34" charset="-122"/>
                <a:cs typeface="Arial Unicode MS" pitchFamily="34" charset="-122"/>
              </a:rPr>
              <a:t>pageContext</a:t>
            </a:r>
            <a:r>
              <a:rPr lang="en-US" altLang="zh-CN" sz="1600" dirty="0">
                <a:latin typeface="Arial Unicode MS" pitchFamily="34" charset="-122"/>
                <a:ea typeface="Arial Unicode MS" pitchFamily="34" charset="-122"/>
                <a:cs typeface="Arial Unicode MS" pitchFamily="34" charset="-122"/>
              </a:rPr>
              <a:t> = null;</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HttpSession</a:t>
            </a:r>
            <a:r>
              <a:rPr lang="en-US" altLang="zh-CN" sz="1600" dirty="0">
                <a:latin typeface="Arial Unicode MS" pitchFamily="34" charset="-122"/>
                <a:ea typeface="Arial Unicode MS" pitchFamily="34" charset="-122"/>
                <a:cs typeface="Arial Unicode MS" pitchFamily="34" charset="-122"/>
              </a:rPr>
              <a:t> </a:t>
            </a:r>
            <a:r>
              <a:rPr lang="en-US" altLang="zh-CN" sz="1600" b="1" dirty="0">
                <a:solidFill>
                  <a:schemeClr val="tx2"/>
                </a:solidFill>
                <a:latin typeface="Arial Unicode MS" pitchFamily="34" charset="-122"/>
                <a:ea typeface="Arial Unicode MS" pitchFamily="34" charset="-122"/>
                <a:cs typeface="Arial Unicode MS" pitchFamily="34" charset="-122"/>
              </a:rPr>
              <a:t>session</a:t>
            </a:r>
            <a:r>
              <a:rPr lang="en-US" altLang="zh-CN" sz="1600" dirty="0">
                <a:latin typeface="Arial Unicode MS" pitchFamily="34" charset="-122"/>
                <a:ea typeface="Arial Unicode MS" pitchFamily="34" charset="-122"/>
                <a:cs typeface="Arial Unicode MS" pitchFamily="34" charset="-122"/>
              </a:rPr>
              <a:t> = null;</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ServletContext</a:t>
            </a:r>
            <a:r>
              <a:rPr lang="en-US" altLang="zh-CN" sz="1600" dirty="0">
                <a:latin typeface="Arial Unicode MS" pitchFamily="34" charset="-122"/>
                <a:ea typeface="Arial Unicode MS" pitchFamily="34" charset="-122"/>
                <a:cs typeface="Arial Unicode MS" pitchFamily="34" charset="-122"/>
              </a:rPr>
              <a:t> </a:t>
            </a:r>
            <a:r>
              <a:rPr lang="en-US" altLang="zh-CN" sz="1600" b="1" dirty="0">
                <a:solidFill>
                  <a:schemeClr val="tx2"/>
                </a:solidFill>
                <a:latin typeface="Arial Unicode MS" pitchFamily="34" charset="-122"/>
                <a:ea typeface="Arial Unicode MS" pitchFamily="34" charset="-122"/>
                <a:cs typeface="Arial Unicode MS" pitchFamily="34" charset="-122"/>
              </a:rPr>
              <a:t>application</a:t>
            </a:r>
            <a:r>
              <a:rPr lang="en-US" altLang="zh-CN" sz="1600" dirty="0">
                <a:latin typeface="Arial Unicode MS" pitchFamily="34" charset="-122"/>
                <a:ea typeface="Arial Unicode MS" pitchFamily="34" charset="-122"/>
                <a:cs typeface="Arial Unicode MS" pitchFamily="34" charset="-122"/>
              </a:rPr>
              <a:t> = null;</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ServletConfig</a:t>
            </a:r>
            <a:r>
              <a:rPr lang="en-US" altLang="zh-CN" sz="1600" dirty="0">
                <a:latin typeface="Arial Unicode MS" pitchFamily="34" charset="-122"/>
                <a:ea typeface="Arial Unicode MS" pitchFamily="34" charset="-122"/>
                <a:cs typeface="Arial Unicode MS" pitchFamily="34" charset="-122"/>
              </a:rPr>
              <a:t> </a:t>
            </a:r>
            <a:r>
              <a:rPr lang="en-US" altLang="zh-CN" sz="1600" b="1" dirty="0" err="1">
                <a:solidFill>
                  <a:schemeClr val="tx2"/>
                </a:solidFill>
                <a:latin typeface="Arial Unicode MS" pitchFamily="34" charset="-122"/>
                <a:ea typeface="Arial Unicode MS" pitchFamily="34" charset="-122"/>
                <a:cs typeface="Arial Unicode MS" pitchFamily="34" charset="-122"/>
              </a:rPr>
              <a:t>config</a:t>
            </a:r>
            <a:r>
              <a:rPr lang="en-US" altLang="zh-CN" sz="1600" dirty="0">
                <a:latin typeface="Arial Unicode MS" pitchFamily="34" charset="-122"/>
                <a:ea typeface="Arial Unicode MS" pitchFamily="34" charset="-122"/>
                <a:cs typeface="Arial Unicode MS" pitchFamily="34" charset="-122"/>
              </a:rPr>
              <a:t> = null;</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JspWriter</a:t>
            </a:r>
            <a:r>
              <a:rPr lang="en-US" altLang="zh-CN" sz="1600" dirty="0">
                <a:latin typeface="Arial Unicode MS" pitchFamily="34" charset="-122"/>
                <a:ea typeface="Arial Unicode MS" pitchFamily="34" charset="-122"/>
                <a:cs typeface="Arial Unicode MS" pitchFamily="34" charset="-122"/>
              </a:rPr>
              <a:t> </a:t>
            </a:r>
            <a:r>
              <a:rPr lang="en-US" altLang="zh-CN" sz="1600" b="1" dirty="0">
                <a:solidFill>
                  <a:schemeClr val="tx2"/>
                </a:solidFill>
                <a:latin typeface="Arial Unicode MS" pitchFamily="34" charset="-122"/>
                <a:ea typeface="Arial Unicode MS" pitchFamily="34" charset="-122"/>
                <a:cs typeface="Arial Unicode MS" pitchFamily="34" charset="-122"/>
              </a:rPr>
              <a:t>out</a:t>
            </a:r>
            <a:r>
              <a:rPr lang="en-US" altLang="zh-CN" sz="1600" dirty="0">
                <a:latin typeface="Arial Unicode MS" pitchFamily="34" charset="-122"/>
                <a:ea typeface="Arial Unicode MS" pitchFamily="34" charset="-122"/>
                <a:cs typeface="Arial Unicode MS" pitchFamily="34" charset="-122"/>
              </a:rPr>
              <a:t> = null;</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Object </a:t>
            </a:r>
            <a:r>
              <a:rPr lang="en-US" altLang="zh-CN" sz="1600" b="1" dirty="0">
                <a:solidFill>
                  <a:schemeClr val="tx2"/>
                </a:solidFill>
                <a:latin typeface="Arial Unicode MS" pitchFamily="34" charset="-122"/>
                <a:ea typeface="Arial Unicode MS" pitchFamily="34" charset="-122"/>
                <a:cs typeface="Arial Unicode MS" pitchFamily="34" charset="-122"/>
              </a:rPr>
              <a:t>page</a:t>
            </a:r>
            <a:r>
              <a:rPr lang="en-US" altLang="zh-CN" sz="1600" dirty="0">
                <a:latin typeface="Arial Unicode MS" pitchFamily="34" charset="-122"/>
                <a:ea typeface="Arial Unicode MS" pitchFamily="34" charset="-122"/>
                <a:cs typeface="Arial Unicode MS" pitchFamily="34" charset="-122"/>
              </a:rPr>
              <a:t> = this;</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Throwable</a:t>
            </a:r>
            <a:r>
              <a:rPr lang="en-US" altLang="zh-CN" sz="1600" dirty="0">
                <a:latin typeface="Arial Unicode MS" pitchFamily="34" charset="-122"/>
                <a:ea typeface="Arial Unicode MS" pitchFamily="34" charset="-122"/>
                <a:cs typeface="Arial Unicode MS" pitchFamily="34" charset="-122"/>
              </a:rPr>
              <a:t> </a:t>
            </a:r>
            <a:r>
              <a:rPr lang="en-US" altLang="zh-CN" sz="1600" b="1" dirty="0">
                <a:solidFill>
                  <a:schemeClr val="tx2"/>
                </a:solidFill>
                <a:latin typeface="Arial Unicode MS" pitchFamily="34" charset="-122"/>
                <a:ea typeface="Arial Unicode MS" pitchFamily="34" charset="-122"/>
                <a:cs typeface="Arial Unicode MS" pitchFamily="34" charset="-122"/>
              </a:rPr>
              <a:t>exception</a:t>
            </a:r>
            <a:r>
              <a:rPr lang="en-US" altLang="zh-CN" sz="1600" dirty="0">
                <a:latin typeface="Arial Unicode MS" pitchFamily="34" charset="-122"/>
                <a:ea typeface="Arial Unicode MS" pitchFamily="34" charset="-122"/>
                <a:cs typeface="Arial Unicode MS" pitchFamily="34" charset="-122"/>
              </a:rPr>
              <a:t> = </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org.apache.jasper.runtime.JspRuntimeLibrary.getThrowable</a:t>
            </a:r>
            <a:r>
              <a:rPr lang="en-US" altLang="zh-CN" sz="1600" dirty="0">
                <a:latin typeface="Arial Unicode MS" pitchFamily="34" charset="-122"/>
                <a:ea typeface="Arial Unicode MS" pitchFamily="34" charset="-122"/>
                <a:cs typeface="Arial Unicode MS" pitchFamily="34" charset="-122"/>
              </a:rPr>
              <a:t>(request);</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if (exception != null) {</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r>
              <a:rPr lang="en-US" altLang="zh-CN" sz="1600" dirty="0" err="1">
                <a:latin typeface="Arial Unicode MS" pitchFamily="34" charset="-122"/>
                <a:ea typeface="Arial Unicode MS" pitchFamily="34" charset="-122"/>
                <a:cs typeface="Arial Unicode MS" pitchFamily="34" charset="-122"/>
              </a:rPr>
              <a:t>response.setStatus</a:t>
            </a:r>
            <a:r>
              <a:rPr lang="en-US" altLang="zh-CN" sz="1600" dirty="0">
                <a:latin typeface="Arial Unicode MS" pitchFamily="34" charset="-122"/>
                <a:ea typeface="Arial Unicode MS" pitchFamily="34" charset="-122"/>
                <a:cs typeface="Arial Unicode MS" pitchFamily="34" charset="-122"/>
              </a:rPr>
              <a:t>(</a:t>
            </a:r>
            <a:r>
              <a:rPr lang="en-US" altLang="zh-CN" sz="1600" dirty="0" err="1">
                <a:latin typeface="Arial Unicode MS" pitchFamily="34" charset="-122"/>
                <a:ea typeface="Arial Unicode MS" pitchFamily="34" charset="-122"/>
                <a:cs typeface="Arial Unicode MS" pitchFamily="34" charset="-122"/>
              </a:rPr>
              <a:t>HttpServletResponse.SC_INTERNAL_SERVER_ERROR</a:t>
            </a:r>
            <a:r>
              <a:rPr lang="en-US" altLang="zh-CN" sz="16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6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794458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395536" y="845840"/>
            <a:ext cx="8229600" cy="1143000"/>
          </a:xfrm>
        </p:spPr>
        <p:txBody>
          <a:bodyPr/>
          <a:lstStyle/>
          <a:p>
            <a:r>
              <a:rPr lang="zh-CN" altLang="en-US" b="1" dirty="0">
                <a:latin typeface="Arial Unicode MS" pitchFamily="34" charset="-122"/>
                <a:ea typeface="Arial Unicode MS" pitchFamily="34" charset="-122"/>
                <a:cs typeface="Arial Unicode MS" pitchFamily="34" charset="-122"/>
              </a:rPr>
              <a:t>注册与配置</a:t>
            </a:r>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页面的访问路径</a:t>
            </a:r>
            <a:r>
              <a:rPr lang="zh-CN" altLang="en-US" dirty="0">
                <a:latin typeface="Arial Unicode MS" pitchFamily="34" charset="-122"/>
                <a:ea typeface="Arial Unicode MS" pitchFamily="34" charset="-122"/>
                <a:cs typeface="Arial Unicode MS" pitchFamily="34" charset="-122"/>
              </a:rPr>
              <a:t> </a:t>
            </a:r>
          </a:p>
        </p:txBody>
      </p:sp>
      <p:sp>
        <p:nvSpPr>
          <p:cNvPr id="791555" name="Rectangle 3"/>
          <p:cNvSpPr>
            <a:spLocks noGrp="1" noChangeArrowheads="1"/>
          </p:cNvSpPr>
          <p:nvPr>
            <p:ph type="body" idx="4294967295"/>
          </p:nvPr>
        </p:nvSpPr>
        <p:spPr>
          <a:xfrm>
            <a:off x="611560" y="2060848"/>
            <a:ext cx="7561262" cy="4032250"/>
          </a:xfrm>
        </p:spPr>
        <p:txBody>
          <a:bodyPr/>
          <a:lstStyle/>
          <a:p>
            <a:pPr marL="355600" indent="-355600">
              <a:lnSpc>
                <a:spcPct val="90000"/>
              </a:lnSpc>
              <a:buFont typeface="Wingdings" pitchFamily="2" charset="2"/>
              <a:buNone/>
            </a:pP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servlet</a:t>
            </a:r>
            <a:r>
              <a:rPr lang="en-US" altLang="zh-CN" sz="2200" dirty="0">
                <a:latin typeface="Arial Unicode MS" pitchFamily="34" charset="-122"/>
                <a:ea typeface="Arial Unicode MS" pitchFamily="34" charset="-122"/>
                <a:cs typeface="Arial Unicode MS" pitchFamily="34" charset="-122"/>
              </a:rPr>
              <a:t>&gt;</a:t>
            </a:r>
          </a:p>
          <a:p>
            <a:pPr marL="355600" indent="-355600">
              <a:lnSpc>
                <a:spcPct val="90000"/>
              </a:lnSpc>
              <a:buFont typeface="Wingdings" pitchFamily="2" charset="2"/>
              <a:buNone/>
            </a:pPr>
            <a:r>
              <a:rPr lang="en-US" altLang="zh-CN" sz="2200" dirty="0">
                <a:latin typeface="Arial Unicode MS" pitchFamily="34" charset="-122"/>
                <a:ea typeface="Arial Unicode MS" pitchFamily="34" charset="-122"/>
                <a:cs typeface="Arial Unicode MS" pitchFamily="34" charset="-122"/>
              </a:rPr>
              <a:t>	&lt;</a:t>
            </a:r>
            <a:r>
              <a:rPr lang="en-US" altLang="zh-CN" sz="2200" dirty="0" err="1">
                <a:latin typeface="Arial Unicode MS" pitchFamily="34" charset="-122"/>
                <a:ea typeface="Arial Unicode MS" pitchFamily="34" charset="-122"/>
                <a:cs typeface="Arial Unicode MS" pitchFamily="34" charset="-122"/>
              </a:rPr>
              <a:t>servlet</a:t>
            </a:r>
            <a:r>
              <a:rPr lang="en-US" altLang="zh-CN" sz="2200" dirty="0">
                <a:latin typeface="Arial Unicode MS" pitchFamily="34" charset="-122"/>
                <a:ea typeface="Arial Unicode MS" pitchFamily="34" charset="-122"/>
                <a:cs typeface="Arial Unicode MS" pitchFamily="34" charset="-122"/>
              </a:rPr>
              <a:t>-name&gt;</a:t>
            </a:r>
            <a:r>
              <a:rPr lang="en-US" altLang="zh-CN" sz="2200" dirty="0" err="1">
                <a:latin typeface="Arial Unicode MS" pitchFamily="34" charset="-122"/>
                <a:ea typeface="Arial Unicode MS" pitchFamily="34" charset="-122"/>
                <a:cs typeface="Arial Unicode MS" pitchFamily="34" charset="-122"/>
              </a:rPr>
              <a:t>SimpleJspServlet</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servlet</a:t>
            </a:r>
            <a:r>
              <a:rPr lang="en-US" altLang="zh-CN" sz="2200" dirty="0">
                <a:latin typeface="Arial Unicode MS" pitchFamily="34" charset="-122"/>
                <a:ea typeface="Arial Unicode MS" pitchFamily="34" charset="-122"/>
                <a:cs typeface="Arial Unicode MS" pitchFamily="34" charset="-122"/>
              </a:rPr>
              <a:t>-name&gt;</a:t>
            </a:r>
          </a:p>
          <a:p>
            <a:pPr marL="355600" indent="-355600">
              <a:lnSpc>
                <a:spcPct val="90000"/>
              </a:lnSpc>
              <a:buFont typeface="Wingdings" pitchFamily="2" charset="2"/>
              <a:buNone/>
            </a:pPr>
            <a:r>
              <a:rPr lang="en-US" altLang="zh-CN" sz="2200" dirty="0">
                <a:latin typeface="Arial Unicode MS" pitchFamily="34" charset="-122"/>
                <a:ea typeface="Arial Unicode MS" pitchFamily="34" charset="-122"/>
                <a:cs typeface="Arial Unicode MS" pitchFamily="34" charset="-122"/>
              </a:rPr>
              <a:t>	&lt;</a:t>
            </a:r>
            <a:r>
              <a:rPr lang="en-US" altLang="zh-CN" sz="2200" dirty="0" err="1">
                <a:latin typeface="Arial Unicode MS" pitchFamily="34" charset="-122"/>
                <a:ea typeface="Arial Unicode MS" pitchFamily="34" charset="-122"/>
                <a:cs typeface="Arial Unicode MS" pitchFamily="34" charset="-122"/>
              </a:rPr>
              <a:t>jsp</a:t>
            </a:r>
            <a:r>
              <a:rPr lang="en-US" altLang="zh-CN" sz="2200" dirty="0">
                <a:latin typeface="Arial Unicode MS" pitchFamily="34" charset="-122"/>
                <a:ea typeface="Arial Unicode MS" pitchFamily="34" charset="-122"/>
                <a:cs typeface="Arial Unicode MS" pitchFamily="34" charset="-122"/>
              </a:rPr>
              <a:t>-file&gt;/</a:t>
            </a:r>
            <a:r>
              <a:rPr lang="en-US" altLang="zh-CN" sz="2200" dirty="0" err="1">
                <a:latin typeface="Arial Unicode MS" pitchFamily="34" charset="-122"/>
                <a:ea typeface="Arial Unicode MS" pitchFamily="34" charset="-122"/>
                <a:cs typeface="Arial Unicode MS" pitchFamily="34" charset="-122"/>
              </a:rPr>
              <a:t>jsp</a:t>
            </a:r>
            <a:r>
              <a:rPr lang="en-US" altLang="zh-CN" sz="2200" dirty="0">
                <a:latin typeface="Arial Unicode MS" pitchFamily="34" charset="-122"/>
                <a:ea typeface="Arial Unicode MS" pitchFamily="34" charset="-122"/>
                <a:cs typeface="Arial Unicode MS" pitchFamily="34" charset="-122"/>
              </a:rPr>
              <a:t>/simple.jsp&lt;/</a:t>
            </a:r>
            <a:r>
              <a:rPr lang="en-US" altLang="zh-CN" sz="2200" dirty="0" err="1">
                <a:latin typeface="Arial Unicode MS" pitchFamily="34" charset="-122"/>
                <a:ea typeface="Arial Unicode MS" pitchFamily="34" charset="-122"/>
                <a:cs typeface="Arial Unicode MS" pitchFamily="34" charset="-122"/>
              </a:rPr>
              <a:t>jsp</a:t>
            </a:r>
            <a:r>
              <a:rPr lang="en-US" altLang="zh-CN" sz="2200" dirty="0">
                <a:latin typeface="Arial Unicode MS" pitchFamily="34" charset="-122"/>
                <a:ea typeface="Arial Unicode MS" pitchFamily="34" charset="-122"/>
                <a:cs typeface="Arial Unicode MS" pitchFamily="34" charset="-122"/>
              </a:rPr>
              <a:t>-file&gt;</a:t>
            </a:r>
          </a:p>
          <a:p>
            <a:pPr marL="355600" indent="-355600">
              <a:lnSpc>
                <a:spcPct val="90000"/>
              </a:lnSpc>
              <a:buFont typeface="Wingdings" pitchFamily="2" charset="2"/>
              <a:buNone/>
            </a:pPr>
            <a:r>
              <a:rPr lang="en-US" altLang="zh-CN" sz="2200" dirty="0">
                <a:latin typeface="Arial Unicode MS" pitchFamily="34" charset="-122"/>
                <a:ea typeface="Arial Unicode MS" pitchFamily="34" charset="-122"/>
                <a:cs typeface="Arial Unicode MS" pitchFamily="34" charset="-122"/>
              </a:rPr>
              <a:t>	&lt;load-on-startup&gt;1&lt;/load-on-startup &gt;</a:t>
            </a:r>
          </a:p>
          <a:p>
            <a:pPr marL="355600" indent="-355600">
              <a:lnSpc>
                <a:spcPct val="90000"/>
              </a:lnSpc>
              <a:buFont typeface="Wingdings" pitchFamily="2" charset="2"/>
              <a:buNone/>
            </a:pP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servlet</a:t>
            </a:r>
            <a:r>
              <a:rPr lang="en-US" altLang="zh-CN" sz="2200" dirty="0">
                <a:latin typeface="Arial Unicode MS" pitchFamily="34" charset="-122"/>
                <a:ea typeface="Arial Unicode MS" pitchFamily="34" charset="-122"/>
                <a:cs typeface="Arial Unicode MS" pitchFamily="34" charset="-122"/>
              </a:rPr>
              <a:t>&gt;</a:t>
            </a:r>
          </a:p>
          <a:p>
            <a:pPr marL="355600" indent="-355600">
              <a:lnSpc>
                <a:spcPct val="90000"/>
              </a:lnSpc>
              <a:buFont typeface="Wingdings" pitchFamily="2" charset="2"/>
              <a:buNone/>
            </a:pPr>
            <a:r>
              <a:rPr lang="en-US" altLang="zh-CN" sz="2200" dirty="0">
                <a:latin typeface="Arial Unicode MS" pitchFamily="34" charset="-122"/>
                <a:ea typeface="Arial Unicode MS" pitchFamily="34" charset="-122"/>
                <a:cs typeface="Arial Unicode MS" pitchFamily="34" charset="-122"/>
              </a:rPr>
              <a:t>	……</a:t>
            </a:r>
          </a:p>
          <a:p>
            <a:pPr marL="355600" indent="-355600">
              <a:lnSpc>
                <a:spcPct val="90000"/>
              </a:lnSpc>
              <a:buFont typeface="Wingdings" pitchFamily="2" charset="2"/>
              <a:buNone/>
            </a:pP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servlet</a:t>
            </a:r>
            <a:r>
              <a:rPr lang="en-US" altLang="zh-CN" sz="2200" dirty="0">
                <a:latin typeface="Arial Unicode MS" pitchFamily="34" charset="-122"/>
                <a:ea typeface="Arial Unicode MS" pitchFamily="34" charset="-122"/>
                <a:cs typeface="Arial Unicode MS" pitchFamily="34" charset="-122"/>
              </a:rPr>
              <a:t>-mapping&gt;</a:t>
            </a:r>
          </a:p>
          <a:p>
            <a:pPr marL="355600" indent="-355600">
              <a:lnSpc>
                <a:spcPct val="90000"/>
              </a:lnSpc>
              <a:buFont typeface="Wingdings" pitchFamily="2" charset="2"/>
              <a:buNone/>
            </a:pPr>
            <a:r>
              <a:rPr lang="en-US" altLang="zh-CN" sz="2200" dirty="0">
                <a:latin typeface="Arial Unicode MS" pitchFamily="34" charset="-122"/>
                <a:ea typeface="Arial Unicode MS" pitchFamily="34" charset="-122"/>
                <a:cs typeface="Arial Unicode MS" pitchFamily="34" charset="-122"/>
              </a:rPr>
              <a:t>	&lt;</a:t>
            </a:r>
            <a:r>
              <a:rPr lang="en-US" altLang="zh-CN" sz="2200" dirty="0" err="1">
                <a:latin typeface="Arial Unicode MS" pitchFamily="34" charset="-122"/>
                <a:ea typeface="Arial Unicode MS" pitchFamily="34" charset="-122"/>
                <a:cs typeface="Arial Unicode MS" pitchFamily="34" charset="-122"/>
              </a:rPr>
              <a:t>servlet</a:t>
            </a:r>
            <a:r>
              <a:rPr lang="en-US" altLang="zh-CN" sz="2200" dirty="0">
                <a:latin typeface="Arial Unicode MS" pitchFamily="34" charset="-122"/>
                <a:ea typeface="Arial Unicode MS" pitchFamily="34" charset="-122"/>
                <a:cs typeface="Arial Unicode MS" pitchFamily="34" charset="-122"/>
              </a:rPr>
              <a:t>-name&gt;</a:t>
            </a:r>
            <a:r>
              <a:rPr lang="en-US" altLang="zh-CN" sz="2200" dirty="0" err="1">
                <a:latin typeface="Arial Unicode MS" pitchFamily="34" charset="-122"/>
                <a:ea typeface="Arial Unicode MS" pitchFamily="34" charset="-122"/>
                <a:cs typeface="Arial Unicode MS" pitchFamily="34" charset="-122"/>
              </a:rPr>
              <a:t>SimpleJspServlet</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servlet</a:t>
            </a:r>
            <a:r>
              <a:rPr lang="en-US" altLang="zh-CN" sz="2200" dirty="0">
                <a:latin typeface="Arial Unicode MS" pitchFamily="34" charset="-122"/>
                <a:ea typeface="Arial Unicode MS" pitchFamily="34" charset="-122"/>
                <a:cs typeface="Arial Unicode MS" pitchFamily="34" charset="-122"/>
              </a:rPr>
              <a:t>-name&gt;</a:t>
            </a:r>
          </a:p>
          <a:p>
            <a:pPr marL="355600" indent="-355600">
              <a:lnSpc>
                <a:spcPct val="90000"/>
              </a:lnSpc>
              <a:buFont typeface="Wingdings" pitchFamily="2" charset="2"/>
              <a:buNone/>
            </a:pPr>
            <a:r>
              <a:rPr lang="en-US" altLang="zh-CN" sz="2200" dirty="0">
                <a:latin typeface="Arial Unicode MS" pitchFamily="34" charset="-122"/>
                <a:ea typeface="Arial Unicode MS" pitchFamily="34" charset="-122"/>
                <a:cs typeface="Arial Unicode MS" pitchFamily="34" charset="-122"/>
              </a:rPr>
              <a:t>	&lt;</a:t>
            </a:r>
            <a:r>
              <a:rPr lang="en-US" altLang="zh-CN" sz="2200" dirty="0" err="1">
                <a:latin typeface="Arial Unicode MS" pitchFamily="34" charset="-122"/>
                <a:ea typeface="Arial Unicode MS" pitchFamily="34" charset="-122"/>
                <a:cs typeface="Arial Unicode MS" pitchFamily="34" charset="-122"/>
              </a:rPr>
              <a:t>url</a:t>
            </a:r>
            <a:r>
              <a:rPr lang="en-US" altLang="zh-CN" sz="2200" dirty="0">
                <a:latin typeface="Arial Unicode MS" pitchFamily="34" charset="-122"/>
                <a:ea typeface="Arial Unicode MS" pitchFamily="34" charset="-122"/>
                <a:cs typeface="Arial Unicode MS" pitchFamily="34" charset="-122"/>
              </a:rPr>
              <a:t>-pattern&gt;/xxx/yyy.html&lt;/</a:t>
            </a:r>
            <a:r>
              <a:rPr lang="en-US" altLang="zh-CN" sz="2200" dirty="0" err="1">
                <a:latin typeface="Arial Unicode MS" pitchFamily="34" charset="-122"/>
                <a:ea typeface="Arial Unicode MS" pitchFamily="34" charset="-122"/>
                <a:cs typeface="Arial Unicode MS" pitchFamily="34" charset="-122"/>
              </a:rPr>
              <a:t>url</a:t>
            </a:r>
            <a:r>
              <a:rPr lang="en-US" altLang="zh-CN" sz="2200" dirty="0">
                <a:latin typeface="Arial Unicode MS" pitchFamily="34" charset="-122"/>
                <a:ea typeface="Arial Unicode MS" pitchFamily="34" charset="-122"/>
                <a:cs typeface="Arial Unicode MS" pitchFamily="34" charset="-122"/>
              </a:rPr>
              <a:t>-pattern&gt;</a:t>
            </a:r>
          </a:p>
          <a:p>
            <a:pPr marL="355600" indent="-355600">
              <a:lnSpc>
                <a:spcPct val="90000"/>
              </a:lnSpc>
              <a:buFont typeface="Wingdings" pitchFamily="2" charset="2"/>
              <a:buNone/>
            </a:pP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servlet</a:t>
            </a:r>
            <a:r>
              <a:rPr lang="en-US" altLang="zh-CN" sz="2200" dirty="0">
                <a:latin typeface="Arial Unicode MS" pitchFamily="34" charset="-122"/>
                <a:ea typeface="Arial Unicode MS" pitchFamily="34" charset="-122"/>
                <a:cs typeface="Arial Unicode MS" pitchFamily="34" charset="-122"/>
              </a:rPr>
              <a:t>-mapping&gt;</a:t>
            </a:r>
          </a:p>
        </p:txBody>
      </p:sp>
    </p:spTree>
    <p:extLst>
      <p:ext uri="{BB962C8B-B14F-4D97-AF65-F5344CB8AC3E}">
        <p14:creationId xmlns:p14="http://schemas.microsoft.com/office/powerpoint/2010/main" val="730176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734888"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与</a:t>
            </a:r>
            <a:r>
              <a:rPr lang="en-US" altLang="zh-CN" b="1" dirty="0" err="1">
                <a:latin typeface="Arial Unicode MS" pitchFamily="34" charset="-122"/>
                <a:ea typeface="Arial Unicode MS" pitchFamily="34" charset="-122"/>
                <a:cs typeface="Arial Unicode MS" pitchFamily="34" charset="-122"/>
              </a:rPr>
              <a:t>Servlet</a:t>
            </a:r>
            <a:r>
              <a:rPr lang="zh-CN" altLang="en-US" b="1" dirty="0">
                <a:latin typeface="Arial Unicode MS" pitchFamily="34" charset="-122"/>
                <a:ea typeface="Arial Unicode MS" pitchFamily="34" charset="-122"/>
                <a:cs typeface="Arial Unicode MS" pitchFamily="34" charset="-122"/>
              </a:rPr>
              <a:t>的应用比较</a:t>
            </a:r>
            <a:r>
              <a:rPr lang="zh-CN" altLang="en-US" dirty="0">
                <a:latin typeface="Arial Unicode MS" pitchFamily="34" charset="-122"/>
                <a:ea typeface="Arial Unicode MS" pitchFamily="34" charset="-122"/>
                <a:cs typeface="Arial Unicode MS" pitchFamily="34" charset="-122"/>
              </a:rPr>
              <a:t> </a:t>
            </a:r>
          </a:p>
        </p:txBody>
      </p:sp>
      <p:sp>
        <p:nvSpPr>
          <p:cNvPr id="804867" name="Rectangle 3"/>
          <p:cNvSpPr>
            <a:spLocks noGrp="1" noChangeArrowheads="1"/>
          </p:cNvSpPr>
          <p:nvPr>
            <p:ph type="body" idx="1"/>
          </p:nvPr>
        </p:nvSpPr>
        <p:spPr>
          <a:xfrm>
            <a:off x="467544" y="1811006"/>
            <a:ext cx="8280920" cy="4786346"/>
          </a:xfrm>
        </p:spPr>
        <p:txBody>
          <a:bodyPr>
            <a:noAutofit/>
          </a:bodyPr>
          <a:lstStyle/>
          <a:p>
            <a:pPr>
              <a:lnSpc>
                <a:spcPct val="90000"/>
              </a:lnSpc>
              <a:spcAft>
                <a:spcPct val="20000"/>
              </a:spcAft>
            </a:pP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是一种以产生</a:t>
            </a:r>
            <a:r>
              <a:rPr lang="zh-CN" altLang="en-US" sz="1800" b="1" dirty="0">
                <a:solidFill>
                  <a:srgbClr val="FF0000"/>
                </a:solidFill>
                <a:latin typeface="Arial Unicode MS" pitchFamily="34" charset="-122"/>
                <a:ea typeface="Arial Unicode MS" pitchFamily="34" charset="-122"/>
                <a:cs typeface="Arial Unicode MS" pitchFamily="34" charset="-122"/>
              </a:rPr>
              <a:t>网页显示内容为中心的</a:t>
            </a:r>
            <a:r>
              <a:rPr lang="en-US" altLang="zh-CN" sz="1800" b="1" dirty="0">
                <a:solidFill>
                  <a:srgbClr val="FF0000"/>
                </a:solidFill>
                <a:latin typeface="Arial Unicode MS" pitchFamily="34" charset="-122"/>
                <a:ea typeface="Arial Unicode MS" pitchFamily="34" charset="-122"/>
                <a:cs typeface="Arial Unicode MS" pitchFamily="34" charset="-122"/>
              </a:rPr>
              <a:t>WEB</a:t>
            </a:r>
            <a:r>
              <a:rPr lang="zh-CN" altLang="en-US" sz="1800" b="1" dirty="0">
                <a:solidFill>
                  <a:srgbClr val="FF0000"/>
                </a:solidFill>
                <a:latin typeface="Arial Unicode MS" pitchFamily="34" charset="-122"/>
                <a:ea typeface="Arial Unicode MS" pitchFamily="34" charset="-122"/>
                <a:cs typeface="Arial Unicode MS" pitchFamily="34" charset="-122"/>
              </a:rPr>
              <a:t>开发技术</a:t>
            </a:r>
            <a:r>
              <a:rPr lang="zh-CN" altLang="en-US" sz="1800" dirty="0">
                <a:latin typeface="Arial Unicode MS" pitchFamily="34" charset="-122"/>
                <a:ea typeface="Arial Unicode MS" pitchFamily="34" charset="-122"/>
                <a:cs typeface="Arial Unicode MS" pitchFamily="34" charset="-122"/>
              </a:rPr>
              <a:t>，它可以直接使用模版元素来产生网页文档的内容。 </a:t>
            </a:r>
          </a:p>
          <a:p>
            <a:pPr>
              <a:lnSpc>
                <a:spcPct val="90000"/>
              </a:lnSpc>
              <a:spcAft>
                <a:spcPct val="20000"/>
              </a:spcAft>
            </a:pP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页面的源文件要比</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源文件简单，并且</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页面的开发过程要比</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的开发过程简单得多。</a:t>
            </a:r>
          </a:p>
          <a:p>
            <a:pPr>
              <a:lnSpc>
                <a:spcPct val="90000"/>
              </a:lnSpc>
              <a:spcAft>
                <a:spcPct val="20000"/>
              </a:spcAft>
            </a:pP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引擎可以对</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页面的修改进行检测，并自动重新翻译和编译修改过的</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文件。</a:t>
            </a:r>
          </a:p>
          <a:p>
            <a:pPr>
              <a:lnSpc>
                <a:spcPct val="90000"/>
              </a:lnSpc>
              <a:spcAft>
                <a:spcPct val="20000"/>
              </a:spcAft>
            </a:pP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技术是建立在</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技术基础之上的，所有的</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页面最终都要被转换成</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来运行。 </a:t>
            </a:r>
          </a:p>
          <a:p>
            <a:pPr>
              <a:lnSpc>
                <a:spcPct val="90000"/>
              </a:lnSpc>
              <a:spcAft>
                <a:spcPct val="20000"/>
              </a:spcAft>
            </a:pPr>
            <a:r>
              <a:rPr lang="zh-CN" altLang="en-US" sz="1800" dirty="0">
                <a:latin typeface="Arial Unicode MS" pitchFamily="34" charset="-122"/>
                <a:ea typeface="Arial Unicode MS" pitchFamily="34" charset="-122"/>
                <a:cs typeface="Arial Unicode MS" pitchFamily="34" charset="-122"/>
              </a:rPr>
              <a:t>在大型</a:t>
            </a:r>
            <a:r>
              <a:rPr lang="en-US" altLang="zh-CN" sz="1800" dirty="0">
                <a:latin typeface="Arial Unicode MS" pitchFamily="34" charset="-122"/>
                <a:ea typeface="Arial Unicode MS" pitchFamily="34" charset="-122"/>
                <a:cs typeface="Arial Unicode MS" pitchFamily="34" charset="-122"/>
              </a:rPr>
              <a:t>WEB</a:t>
            </a:r>
            <a:r>
              <a:rPr lang="zh-CN" altLang="en-US" sz="1800" dirty="0">
                <a:latin typeface="Arial Unicode MS" pitchFamily="34" charset="-122"/>
                <a:ea typeface="Arial Unicode MS" pitchFamily="34" charset="-122"/>
                <a:cs typeface="Arial Unicode MS" pitchFamily="34" charset="-122"/>
              </a:rPr>
              <a:t>应用程序的开发中，</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与</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经常要混合使用，各司其职，</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通常用作控制组件，并处理一些复杂的后台业务，</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则作为显示组件。</a:t>
            </a:r>
          </a:p>
          <a:p>
            <a:pPr>
              <a:lnSpc>
                <a:spcPct val="90000"/>
              </a:lnSpc>
              <a:spcAft>
                <a:spcPct val="20000"/>
              </a:spcAft>
            </a:pPr>
            <a:r>
              <a:rPr lang="zh-CN" altLang="en-US" sz="1800" dirty="0">
                <a:latin typeface="Arial Unicode MS" pitchFamily="34" charset="-122"/>
                <a:ea typeface="Arial Unicode MS" pitchFamily="34" charset="-122"/>
                <a:cs typeface="Arial Unicode MS" pitchFamily="34" charset="-122"/>
              </a:rPr>
              <a:t>一次响应过程可以划分成几个功能模块来协同完成，首先由</a:t>
            </a:r>
            <a:r>
              <a:rPr lang="en-US" altLang="zh-CN" sz="1800" dirty="0" err="1">
                <a:latin typeface="Arial Unicode MS" pitchFamily="34" charset="-122"/>
                <a:ea typeface="Arial Unicode MS" pitchFamily="34" charset="-122"/>
                <a:cs typeface="Arial Unicode MS" pitchFamily="34" charset="-122"/>
              </a:rPr>
              <a:t>Servlet</a:t>
            </a:r>
            <a:r>
              <a:rPr lang="zh-CN" altLang="en-US" sz="1800" dirty="0">
                <a:latin typeface="Arial Unicode MS" pitchFamily="34" charset="-122"/>
                <a:ea typeface="Arial Unicode MS" pitchFamily="34" charset="-122"/>
                <a:cs typeface="Arial Unicode MS" pitchFamily="34" charset="-122"/>
              </a:rPr>
              <a:t>完成流程控制和业务处理，并将结果数据存储在</a:t>
            </a:r>
            <a:r>
              <a:rPr lang="en-US" altLang="zh-CN" sz="1800" dirty="0">
                <a:latin typeface="Arial Unicode MS" pitchFamily="34" charset="-122"/>
                <a:ea typeface="Arial Unicode MS" pitchFamily="34" charset="-122"/>
                <a:cs typeface="Arial Unicode MS" pitchFamily="34" charset="-122"/>
              </a:rPr>
              <a:t>request</a:t>
            </a:r>
            <a:r>
              <a:rPr lang="zh-CN" altLang="en-US" sz="1800" dirty="0">
                <a:latin typeface="Arial Unicode MS" pitchFamily="34" charset="-122"/>
                <a:ea typeface="Arial Unicode MS" pitchFamily="34" charset="-122"/>
                <a:cs typeface="Arial Unicode MS" pitchFamily="34" charset="-122"/>
              </a:rPr>
              <a:t>或</a:t>
            </a:r>
            <a:r>
              <a:rPr lang="en-US" altLang="zh-CN" sz="1800" dirty="0">
                <a:latin typeface="Arial Unicode MS" pitchFamily="34" charset="-122"/>
                <a:ea typeface="Arial Unicode MS" pitchFamily="34" charset="-122"/>
                <a:cs typeface="Arial Unicode MS" pitchFamily="34" charset="-122"/>
              </a:rPr>
              <a:t>session</a:t>
            </a:r>
            <a:r>
              <a:rPr lang="zh-CN" altLang="en-US" sz="1800" dirty="0">
                <a:latin typeface="Arial Unicode MS" pitchFamily="34" charset="-122"/>
                <a:ea typeface="Arial Unicode MS" pitchFamily="34" charset="-122"/>
                <a:cs typeface="Arial Unicode MS" pitchFamily="34" charset="-122"/>
              </a:rPr>
              <a:t>域中，然后将请求转发（</a:t>
            </a:r>
            <a:r>
              <a:rPr lang="en-US" altLang="zh-CN" sz="1800" dirty="0">
                <a:latin typeface="Arial Unicode MS" pitchFamily="34" charset="-122"/>
                <a:ea typeface="Arial Unicode MS" pitchFamily="34" charset="-122"/>
                <a:cs typeface="Arial Unicode MS" pitchFamily="34" charset="-122"/>
              </a:rPr>
              <a:t>forward</a:t>
            </a:r>
            <a:r>
              <a:rPr lang="zh-CN" altLang="en-US" sz="1800" dirty="0">
                <a:latin typeface="Arial Unicode MS" pitchFamily="34" charset="-122"/>
                <a:ea typeface="Arial Unicode MS" pitchFamily="34" charset="-122"/>
                <a:cs typeface="Arial Unicode MS" pitchFamily="34" charset="-122"/>
              </a:rPr>
              <a:t>）到</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页面，再由</a:t>
            </a:r>
            <a:r>
              <a:rPr lang="en-US" altLang="zh-CN" sz="1800" dirty="0">
                <a:latin typeface="Arial Unicode MS" pitchFamily="34" charset="-122"/>
                <a:ea typeface="Arial Unicode MS" pitchFamily="34" charset="-122"/>
                <a:cs typeface="Arial Unicode MS" pitchFamily="34" charset="-122"/>
              </a:rPr>
              <a:t>JSP</a:t>
            </a:r>
            <a:r>
              <a:rPr lang="zh-CN" altLang="en-US" sz="1800" dirty="0">
                <a:latin typeface="Arial Unicode MS" pitchFamily="34" charset="-122"/>
                <a:ea typeface="Arial Unicode MS" pitchFamily="34" charset="-122"/>
                <a:cs typeface="Arial Unicode MS" pitchFamily="34" charset="-122"/>
              </a:rPr>
              <a:t>页面从</a:t>
            </a:r>
            <a:r>
              <a:rPr lang="en-US" altLang="zh-CN" sz="1800" dirty="0">
                <a:latin typeface="Arial Unicode MS" pitchFamily="34" charset="-122"/>
                <a:ea typeface="Arial Unicode MS" pitchFamily="34" charset="-122"/>
                <a:cs typeface="Arial Unicode MS" pitchFamily="34" charset="-122"/>
              </a:rPr>
              <a:t>request</a:t>
            </a:r>
            <a:r>
              <a:rPr lang="zh-CN" altLang="en-US" sz="1800" dirty="0">
                <a:latin typeface="Arial Unicode MS" pitchFamily="34" charset="-122"/>
                <a:ea typeface="Arial Unicode MS" pitchFamily="34" charset="-122"/>
                <a:cs typeface="Arial Unicode MS" pitchFamily="34" charset="-122"/>
              </a:rPr>
              <a:t>或</a:t>
            </a:r>
            <a:r>
              <a:rPr lang="en-US" altLang="zh-CN" sz="1800" dirty="0">
                <a:latin typeface="Arial Unicode MS" pitchFamily="34" charset="-122"/>
                <a:ea typeface="Arial Unicode MS" pitchFamily="34" charset="-122"/>
                <a:cs typeface="Arial Unicode MS" pitchFamily="34" charset="-122"/>
              </a:rPr>
              <a:t>session</a:t>
            </a:r>
            <a:r>
              <a:rPr lang="zh-CN" altLang="en-US" sz="1800" dirty="0">
                <a:latin typeface="Arial Unicode MS" pitchFamily="34" charset="-122"/>
                <a:ea typeface="Arial Unicode MS" pitchFamily="34" charset="-122"/>
                <a:cs typeface="Arial Unicode MS" pitchFamily="34" charset="-122"/>
              </a:rPr>
              <a:t>域中取出结果数据并完成响应内容的输出。通过这种方式实现业务逻辑与显示内容的分离，从而将应用程序开发者和网页作者的工作分离。 </a:t>
            </a:r>
          </a:p>
        </p:txBody>
      </p:sp>
    </p:spTree>
    <p:extLst>
      <p:ext uri="{BB962C8B-B14F-4D97-AF65-F5344CB8AC3E}">
        <p14:creationId xmlns:p14="http://schemas.microsoft.com/office/powerpoint/2010/main" val="743730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anim calcmode="lin" valueType="num">
                                      <p:cBhvr additive="base">
                                        <p:cTn id="7" dur="500" fill="hold"/>
                                        <p:tgtEl>
                                          <p:spTgt spid="8048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4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04867">
                                            <p:txEl>
                                              <p:pRg st="1" end="1"/>
                                            </p:txEl>
                                          </p:spTgt>
                                        </p:tgtEl>
                                        <p:attrNameLst>
                                          <p:attrName>style.visibility</p:attrName>
                                        </p:attrNameLst>
                                      </p:cBhvr>
                                      <p:to>
                                        <p:strVal val="visible"/>
                                      </p:to>
                                    </p:set>
                                    <p:anim calcmode="lin" valueType="num">
                                      <p:cBhvr additive="base">
                                        <p:cTn id="13" dur="500" fill="hold"/>
                                        <p:tgtEl>
                                          <p:spTgt spid="8048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4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04867">
                                            <p:txEl>
                                              <p:pRg st="2" end="2"/>
                                            </p:txEl>
                                          </p:spTgt>
                                        </p:tgtEl>
                                        <p:attrNameLst>
                                          <p:attrName>style.visibility</p:attrName>
                                        </p:attrNameLst>
                                      </p:cBhvr>
                                      <p:to>
                                        <p:strVal val="visible"/>
                                      </p:to>
                                    </p:set>
                                    <p:anim calcmode="lin" valueType="num">
                                      <p:cBhvr additive="base">
                                        <p:cTn id="19" dur="500" fill="hold"/>
                                        <p:tgtEl>
                                          <p:spTgt spid="8048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04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04867">
                                            <p:txEl>
                                              <p:pRg st="3" end="3"/>
                                            </p:txEl>
                                          </p:spTgt>
                                        </p:tgtEl>
                                        <p:attrNameLst>
                                          <p:attrName>style.visibility</p:attrName>
                                        </p:attrNameLst>
                                      </p:cBhvr>
                                      <p:to>
                                        <p:strVal val="visible"/>
                                      </p:to>
                                    </p:set>
                                    <p:anim calcmode="lin" valueType="num">
                                      <p:cBhvr additive="base">
                                        <p:cTn id="25" dur="500" fill="hold"/>
                                        <p:tgtEl>
                                          <p:spTgt spid="8048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4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04867">
                                            <p:txEl>
                                              <p:pRg st="4" end="4"/>
                                            </p:txEl>
                                          </p:spTgt>
                                        </p:tgtEl>
                                        <p:attrNameLst>
                                          <p:attrName>style.visibility</p:attrName>
                                        </p:attrNameLst>
                                      </p:cBhvr>
                                      <p:to>
                                        <p:strVal val="visible"/>
                                      </p:to>
                                    </p:set>
                                    <p:anim calcmode="lin" valueType="num">
                                      <p:cBhvr additive="base">
                                        <p:cTn id="31" dur="500" fill="hold"/>
                                        <p:tgtEl>
                                          <p:spTgt spid="80486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04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04867">
                                            <p:txEl>
                                              <p:pRg st="5" end="5"/>
                                            </p:txEl>
                                          </p:spTgt>
                                        </p:tgtEl>
                                        <p:attrNameLst>
                                          <p:attrName>style.visibility</p:attrName>
                                        </p:attrNameLst>
                                      </p:cBhvr>
                                      <p:to>
                                        <p:strVal val="visible"/>
                                      </p:to>
                                    </p:set>
                                    <p:anim calcmode="lin" valueType="num">
                                      <p:cBhvr additive="base">
                                        <p:cTn id="37" dur="500" fill="hold"/>
                                        <p:tgtEl>
                                          <p:spTgt spid="80486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048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xfrm>
            <a:off x="734888" y="771544"/>
            <a:ext cx="8229600" cy="857256"/>
          </a:xfrm>
        </p:spPr>
        <p:txBody>
          <a:bodyPr/>
          <a:lstStyle/>
          <a:p>
            <a:r>
              <a:rPr lang="en-US" altLang="zh-CN" b="1" dirty="0">
                <a:latin typeface="Arial Unicode MS" pitchFamily="34" charset="-122"/>
                <a:ea typeface="Arial Unicode MS" pitchFamily="34" charset="-122"/>
                <a:cs typeface="Arial Unicode MS" pitchFamily="34" charset="-122"/>
              </a:rPr>
              <a:t>JSP</a:t>
            </a:r>
            <a:r>
              <a:rPr lang="zh-CN" altLang="en-US" b="1" dirty="0">
                <a:latin typeface="Arial Unicode MS" pitchFamily="34" charset="-122"/>
                <a:ea typeface="Arial Unicode MS" pitchFamily="34" charset="-122"/>
                <a:cs typeface="Arial Unicode MS" pitchFamily="34" charset="-122"/>
              </a:rPr>
              <a:t>基本语法</a:t>
            </a:r>
            <a:r>
              <a:rPr lang="zh-CN" altLang="en-US" dirty="0">
                <a:latin typeface="Arial Unicode MS" pitchFamily="34" charset="-122"/>
                <a:ea typeface="Arial Unicode MS" pitchFamily="34" charset="-122"/>
                <a:cs typeface="Arial Unicode MS" pitchFamily="34" charset="-122"/>
              </a:rPr>
              <a:t> </a:t>
            </a:r>
          </a:p>
        </p:txBody>
      </p:sp>
      <p:sp>
        <p:nvSpPr>
          <p:cNvPr id="806915" name="Rectangle 3"/>
          <p:cNvSpPr>
            <a:spLocks noGrp="1" noChangeArrowheads="1"/>
          </p:cNvSpPr>
          <p:nvPr>
            <p:ph type="body" idx="1"/>
          </p:nvPr>
        </p:nvSpPr>
        <p:spPr>
          <a:xfrm>
            <a:off x="827088" y="1771551"/>
            <a:ext cx="7559675" cy="4249737"/>
          </a:xfrm>
        </p:spPr>
        <p:txBody>
          <a:bodyPr>
            <a:normAutofit/>
          </a:bodyPr>
          <a:lstStyle/>
          <a:p>
            <a:pPr>
              <a:spcAft>
                <a:spcPct val="20000"/>
              </a:spcAft>
            </a:pPr>
            <a:r>
              <a:rPr lang="en-US" altLang="zh-CN" sz="2800" dirty="0">
                <a:latin typeface="Arial Unicode MS" pitchFamily="34" charset="-122"/>
                <a:ea typeface="Arial Unicode MS" pitchFamily="34" charset="-122"/>
                <a:cs typeface="Arial Unicode MS" pitchFamily="34" charset="-122"/>
              </a:rPr>
              <a:t>JSP</a:t>
            </a:r>
            <a:r>
              <a:rPr lang="zh-CN" altLang="en-US" sz="2800" dirty="0">
                <a:latin typeface="Arial Unicode MS" pitchFamily="34" charset="-122"/>
                <a:ea typeface="Arial Unicode MS" pitchFamily="34" charset="-122"/>
                <a:cs typeface="Arial Unicode MS" pitchFamily="34" charset="-122"/>
              </a:rPr>
              <a:t>模版元素 </a:t>
            </a:r>
            <a:endParaRPr lang="zh-CN" altLang="en-US" sz="1200" dirty="0">
              <a:latin typeface="Arial Unicode MS" pitchFamily="34" charset="-122"/>
              <a:ea typeface="Arial Unicode MS" pitchFamily="34" charset="-122"/>
              <a:cs typeface="Arial Unicode MS" pitchFamily="34" charset="-122"/>
            </a:endParaRPr>
          </a:p>
          <a:p>
            <a:pPr>
              <a:spcAft>
                <a:spcPct val="20000"/>
              </a:spcAft>
            </a:pPr>
            <a:r>
              <a:rPr lang="en-US" altLang="zh-CN" sz="2800" dirty="0">
                <a:latin typeface="Arial Unicode MS" pitchFamily="34" charset="-122"/>
                <a:ea typeface="Arial Unicode MS" pitchFamily="34" charset="-122"/>
                <a:cs typeface="Arial Unicode MS" pitchFamily="34" charset="-122"/>
              </a:rPr>
              <a:t>JSP</a:t>
            </a:r>
            <a:r>
              <a:rPr lang="zh-CN" altLang="en-US" sz="2800" dirty="0">
                <a:latin typeface="Arial Unicode MS" pitchFamily="34" charset="-122"/>
                <a:ea typeface="Arial Unicode MS" pitchFamily="34" charset="-122"/>
                <a:cs typeface="Arial Unicode MS" pitchFamily="34" charset="-122"/>
              </a:rPr>
              <a:t>表达式 </a:t>
            </a:r>
            <a:endParaRPr lang="zh-CN" altLang="en-US" sz="1200" dirty="0">
              <a:latin typeface="Arial Unicode MS" pitchFamily="34" charset="-122"/>
              <a:ea typeface="Arial Unicode MS" pitchFamily="34" charset="-122"/>
              <a:cs typeface="Arial Unicode MS" pitchFamily="34" charset="-122"/>
            </a:endParaRPr>
          </a:p>
          <a:p>
            <a:pPr>
              <a:spcAft>
                <a:spcPct val="20000"/>
              </a:spcAft>
            </a:pPr>
            <a:r>
              <a:rPr lang="en-US" altLang="zh-CN" sz="2800" dirty="0">
                <a:latin typeface="Arial Unicode MS" pitchFamily="34" charset="-122"/>
                <a:ea typeface="Arial Unicode MS" pitchFamily="34" charset="-122"/>
                <a:cs typeface="Arial Unicode MS" pitchFamily="34" charset="-122"/>
              </a:rPr>
              <a:t>JSP</a:t>
            </a:r>
            <a:r>
              <a:rPr lang="zh-CN" altLang="en-US" sz="2800" dirty="0">
                <a:latin typeface="Arial Unicode MS" pitchFamily="34" charset="-122"/>
                <a:ea typeface="Arial Unicode MS" pitchFamily="34" charset="-122"/>
                <a:cs typeface="Arial Unicode MS" pitchFamily="34" charset="-122"/>
              </a:rPr>
              <a:t>脚本片断 </a:t>
            </a:r>
            <a:endParaRPr lang="zh-CN" altLang="en-US" sz="1200" dirty="0">
              <a:latin typeface="Arial Unicode MS" pitchFamily="34" charset="-122"/>
              <a:ea typeface="Arial Unicode MS" pitchFamily="34" charset="-122"/>
              <a:cs typeface="Arial Unicode MS" pitchFamily="34" charset="-122"/>
            </a:endParaRPr>
          </a:p>
          <a:p>
            <a:pPr>
              <a:spcAft>
                <a:spcPct val="20000"/>
              </a:spcAft>
            </a:pPr>
            <a:r>
              <a:rPr lang="en-US" altLang="zh-CN" sz="2800" dirty="0">
                <a:latin typeface="Arial Unicode MS" pitchFamily="34" charset="-122"/>
                <a:ea typeface="Arial Unicode MS" pitchFamily="34" charset="-122"/>
                <a:cs typeface="Arial Unicode MS" pitchFamily="34" charset="-122"/>
              </a:rPr>
              <a:t>EL</a:t>
            </a:r>
            <a:r>
              <a:rPr lang="zh-CN" altLang="en-US" sz="2800" dirty="0">
                <a:latin typeface="Arial Unicode MS" pitchFamily="34" charset="-122"/>
                <a:ea typeface="Arial Unicode MS" pitchFamily="34" charset="-122"/>
                <a:cs typeface="Arial Unicode MS" pitchFamily="34" charset="-122"/>
              </a:rPr>
              <a:t>表达式 </a:t>
            </a:r>
            <a:endParaRPr lang="zh-CN" altLang="en-US" sz="1200" dirty="0">
              <a:latin typeface="Arial Unicode MS" pitchFamily="34" charset="-122"/>
              <a:ea typeface="Arial Unicode MS" pitchFamily="34" charset="-122"/>
              <a:cs typeface="Arial Unicode MS" pitchFamily="34" charset="-122"/>
            </a:endParaRPr>
          </a:p>
          <a:p>
            <a:pPr>
              <a:spcAft>
                <a:spcPct val="20000"/>
              </a:spcAft>
            </a:pPr>
            <a:r>
              <a:rPr lang="en-US" altLang="zh-CN" sz="2800" dirty="0">
                <a:latin typeface="Arial Unicode MS" pitchFamily="34" charset="-122"/>
                <a:ea typeface="Arial Unicode MS" pitchFamily="34" charset="-122"/>
                <a:cs typeface="Arial Unicode MS" pitchFamily="34" charset="-122"/>
              </a:rPr>
              <a:t>JSP</a:t>
            </a:r>
            <a:r>
              <a:rPr lang="zh-CN" altLang="en-US" sz="2800" dirty="0">
                <a:latin typeface="Arial Unicode MS" pitchFamily="34" charset="-122"/>
                <a:ea typeface="Arial Unicode MS" pitchFamily="34" charset="-122"/>
                <a:cs typeface="Arial Unicode MS" pitchFamily="34" charset="-122"/>
              </a:rPr>
              <a:t>注释 </a:t>
            </a:r>
            <a:endParaRPr lang="zh-CN" altLang="en-US" sz="1200" dirty="0">
              <a:latin typeface="Arial Unicode MS" pitchFamily="34" charset="-122"/>
              <a:ea typeface="Arial Unicode MS" pitchFamily="34" charset="-122"/>
              <a:cs typeface="Arial Unicode MS" pitchFamily="34" charset="-122"/>
            </a:endParaRPr>
          </a:p>
          <a:p>
            <a:pPr>
              <a:spcAft>
                <a:spcPct val="20000"/>
              </a:spcAft>
            </a:pPr>
            <a:r>
              <a:rPr lang="zh-CN" altLang="en-US" sz="2800" dirty="0">
                <a:latin typeface="Arial Unicode MS" pitchFamily="34" charset="-122"/>
                <a:ea typeface="Arial Unicode MS" pitchFamily="34" charset="-122"/>
                <a:cs typeface="Arial Unicode MS" pitchFamily="34" charset="-122"/>
              </a:rPr>
              <a:t>特殊字符序列的转义处理 </a:t>
            </a:r>
            <a:endParaRPr lang="zh-CN" altLang="en-US" sz="1200" dirty="0">
              <a:latin typeface="Arial Unicode MS" pitchFamily="34" charset="-122"/>
              <a:ea typeface="Arial Unicode MS" pitchFamily="34" charset="-122"/>
              <a:cs typeface="Arial Unicode MS" pitchFamily="34" charset="-122"/>
            </a:endParaRPr>
          </a:p>
          <a:p>
            <a:pPr>
              <a:spcAft>
                <a:spcPct val="20000"/>
              </a:spcAft>
            </a:pPr>
            <a:r>
              <a:rPr lang="zh-CN" altLang="en-US" sz="2800" dirty="0">
                <a:latin typeface="Arial Unicode MS" pitchFamily="34" charset="-122"/>
                <a:ea typeface="Arial Unicode MS" pitchFamily="34" charset="-122"/>
                <a:cs typeface="Arial Unicode MS" pitchFamily="34" charset="-122"/>
              </a:rPr>
              <a:t>如何查找</a:t>
            </a:r>
            <a:r>
              <a:rPr lang="en-US" altLang="zh-CN" sz="2800" dirty="0">
                <a:latin typeface="Arial Unicode MS" pitchFamily="34" charset="-122"/>
                <a:ea typeface="Arial Unicode MS" pitchFamily="34" charset="-122"/>
                <a:cs typeface="Arial Unicode MS" pitchFamily="34" charset="-122"/>
              </a:rPr>
              <a:t>JSP</a:t>
            </a:r>
            <a:r>
              <a:rPr lang="zh-CN" altLang="en-US" sz="2800" dirty="0">
                <a:latin typeface="Arial Unicode MS" pitchFamily="34" charset="-122"/>
                <a:ea typeface="Arial Unicode MS" pitchFamily="34" charset="-122"/>
                <a:cs typeface="Arial Unicode MS" pitchFamily="34" charset="-122"/>
              </a:rPr>
              <a:t>页面中的错误 </a:t>
            </a:r>
          </a:p>
        </p:txBody>
      </p:sp>
    </p:spTree>
    <p:extLst>
      <p:ext uri="{BB962C8B-B14F-4D97-AF65-F5344CB8AC3E}">
        <p14:creationId xmlns:p14="http://schemas.microsoft.com/office/powerpoint/2010/main" val="39033792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06915">
                                            <p:txEl>
                                              <p:pRg st="0" end="0"/>
                                            </p:txEl>
                                          </p:spTgt>
                                        </p:tgtEl>
                                        <p:attrNameLst>
                                          <p:attrName>style.visibility</p:attrName>
                                        </p:attrNameLst>
                                      </p:cBhvr>
                                      <p:to>
                                        <p:strVal val="visible"/>
                                      </p:to>
                                    </p:set>
                                    <p:anim calcmode="lin" valueType="num">
                                      <p:cBhvr additive="base">
                                        <p:cTn id="7" dur="500" fill="hold"/>
                                        <p:tgtEl>
                                          <p:spTgt spid="8069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6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06915">
                                            <p:txEl>
                                              <p:pRg st="1" end="1"/>
                                            </p:txEl>
                                          </p:spTgt>
                                        </p:tgtEl>
                                        <p:attrNameLst>
                                          <p:attrName>style.visibility</p:attrName>
                                        </p:attrNameLst>
                                      </p:cBhvr>
                                      <p:to>
                                        <p:strVal val="visible"/>
                                      </p:to>
                                    </p:set>
                                    <p:anim calcmode="lin" valueType="num">
                                      <p:cBhvr additive="base">
                                        <p:cTn id="13" dur="500" fill="hold"/>
                                        <p:tgtEl>
                                          <p:spTgt spid="8069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69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06915">
                                            <p:txEl>
                                              <p:pRg st="2" end="2"/>
                                            </p:txEl>
                                          </p:spTgt>
                                        </p:tgtEl>
                                        <p:attrNameLst>
                                          <p:attrName>style.visibility</p:attrName>
                                        </p:attrNameLst>
                                      </p:cBhvr>
                                      <p:to>
                                        <p:strVal val="visible"/>
                                      </p:to>
                                    </p:set>
                                    <p:anim calcmode="lin" valueType="num">
                                      <p:cBhvr additive="base">
                                        <p:cTn id="19" dur="500" fill="hold"/>
                                        <p:tgtEl>
                                          <p:spTgt spid="8069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069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06915">
                                            <p:txEl>
                                              <p:pRg st="3" end="3"/>
                                            </p:txEl>
                                          </p:spTgt>
                                        </p:tgtEl>
                                        <p:attrNameLst>
                                          <p:attrName>style.visibility</p:attrName>
                                        </p:attrNameLst>
                                      </p:cBhvr>
                                      <p:to>
                                        <p:strVal val="visible"/>
                                      </p:to>
                                    </p:set>
                                    <p:anim calcmode="lin" valueType="num">
                                      <p:cBhvr additive="base">
                                        <p:cTn id="25" dur="500" fill="hold"/>
                                        <p:tgtEl>
                                          <p:spTgt spid="8069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69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06915">
                                            <p:txEl>
                                              <p:pRg st="4" end="4"/>
                                            </p:txEl>
                                          </p:spTgt>
                                        </p:tgtEl>
                                        <p:attrNameLst>
                                          <p:attrName>style.visibility</p:attrName>
                                        </p:attrNameLst>
                                      </p:cBhvr>
                                      <p:to>
                                        <p:strVal val="visible"/>
                                      </p:to>
                                    </p:set>
                                    <p:anim calcmode="lin" valueType="num">
                                      <p:cBhvr additive="base">
                                        <p:cTn id="31" dur="500" fill="hold"/>
                                        <p:tgtEl>
                                          <p:spTgt spid="8069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069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06915">
                                            <p:txEl>
                                              <p:pRg st="5" end="5"/>
                                            </p:txEl>
                                          </p:spTgt>
                                        </p:tgtEl>
                                        <p:attrNameLst>
                                          <p:attrName>style.visibility</p:attrName>
                                        </p:attrNameLst>
                                      </p:cBhvr>
                                      <p:to>
                                        <p:strVal val="visible"/>
                                      </p:to>
                                    </p:set>
                                    <p:anim calcmode="lin" valueType="num">
                                      <p:cBhvr additive="base">
                                        <p:cTn id="37" dur="500" fill="hold"/>
                                        <p:tgtEl>
                                          <p:spTgt spid="80691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069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06915">
                                            <p:txEl>
                                              <p:pRg st="6" end="6"/>
                                            </p:txEl>
                                          </p:spTgt>
                                        </p:tgtEl>
                                        <p:attrNameLst>
                                          <p:attrName>style.visibility</p:attrName>
                                        </p:attrNameLst>
                                      </p:cBhvr>
                                      <p:to>
                                        <p:strVal val="visible"/>
                                      </p:to>
                                    </p:set>
                                    <p:anim calcmode="lin" valueType="num">
                                      <p:cBhvr additive="base">
                                        <p:cTn id="43" dur="500" fill="hold"/>
                                        <p:tgtEl>
                                          <p:spTgt spid="80691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069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4772</Words>
  <Application>Microsoft Office PowerPoint</Application>
  <PresentationFormat>全屏显示(4:3)</PresentationFormat>
  <Paragraphs>410</Paragraphs>
  <Slides>48</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Office 主题</vt:lpstr>
      <vt:lpstr>位图图像</vt:lpstr>
      <vt:lpstr>JSP</vt:lpstr>
      <vt:lpstr> JSP入门  </vt:lpstr>
      <vt:lpstr>JSP起源 </vt:lpstr>
      <vt:lpstr> 建立对JSP的直观认识 </vt:lpstr>
      <vt:lpstr>JSP的运行原理 </vt:lpstr>
      <vt:lpstr>JSP隐式对象 </vt:lpstr>
      <vt:lpstr>注册与配置JSP页面的访问路径 </vt:lpstr>
      <vt:lpstr>JSP与Servlet的应用比较 </vt:lpstr>
      <vt:lpstr>JSP基本语法 </vt:lpstr>
      <vt:lpstr>JSP模版元素 </vt:lpstr>
      <vt:lpstr>JSP表达式 </vt:lpstr>
      <vt:lpstr>JSP脚本片断（1） </vt:lpstr>
      <vt:lpstr>JSP脚本片断（2） </vt:lpstr>
      <vt:lpstr>JSP脚本片断（3） </vt:lpstr>
      <vt:lpstr>JSP声明 </vt:lpstr>
      <vt:lpstr>JSP声明实例 </vt:lpstr>
      <vt:lpstr>JSP注释 </vt:lpstr>
      <vt:lpstr>如何查找JSP页面中的错误 </vt:lpstr>
      <vt:lpstr>out隐式对象</vt:lpstr>
      <vt:lpstr>out隐式对象的工作原理图 </vt:lpstr>
      <vt:lpstr>pageContext对象 </vt:lpstr>
      <vt:lpstr>pageContext对象简介 </vt:lpstr>
      <vt:lpstr>获得其他隐式对象 </vt:lpstr>
      <vt:lpstr>引入和跳转到其他资源 </vt:lpstr>
      <vt:lpstr>访问各个域范围中的属性</vt:lpstr>
      <vt:lpstr>访问各个域范围中的属性（续）</vt:lpstr>
      <vt:lpstr>请求重定向与请求转发 </vt:lpstr>
      <vt:lpstr>RequestDispatcher接口 </vt:lpstr>
      <vt:lpstr>请求转发的过程示意图 </vt:lpstr>
      <vt:lpstr>用sendRedirect方法实现请求重定向 </vt:lpstr>
      <vt:lpstr>请求重定向的过程示意图</vt:lpstr>
      <vt:lpstr>请求重定向与请求转发的比较 </vt:lpstr>
      <vt:lpstr>JSP指令 </vt:lpstr>
      <vt:lpstr>JSP指令简介 </vt:lpstr>
      <vt:lpstr>Page指令 </vt:lpstr>
      <vt:lpstr>include指令 </vt:lpstr>
      <vt:lpstr>include指令（续） </vt:lpstr>
      <vt:lpstr>include指令（续） </vt:lpstr>
      <vt:lpstr>JSP标签概念</vt:lpstr>
      <vt:lpstr>JSP标签内容</vt:lpstr>
      <vt:lpstr>&lt;jsp:include&gt;标签 </vt:lpstr>
      <vt:lpstr>&lt;jsp:include&gt;标签与include指令的比较 </vt:lpstr>
      <vt:lpstr>&lt;jsp:include&gt;标签与include指令的比较 </vt:lpstr>
      <vt:lpstr>&lt;jsp:forward&gt;标签</vt:lpstr>
      <vt:lpstr>&lt;jsp:param&gt;标签 </vt:lpstr>
      <vt:lpstr> JSP中文乱码</vt:lpstr>
      <vt:lpstr>JSP中文乱码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34</cp:revision>
  <dcterms:created xsi:type="dcterms:W3CDTF">2013-03-04T07:19:04Z</dcterms:created>
  <dcterms:modified xsi:type="dcterms:W3CDTF">2013-07-13T06:01:28Z</dcterms:modified>
</cp:coreProperties>
</file>