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9" r:id="rId2"/>
    <p:sldId id="258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7" r:id="rId22"/>
    <p:sldId id="328" r:id="rId23"/>
    <p:sldId id="329" r:id="rId24"/>
    <p:sldId id="330" r:id="rId25"/>
    <p:sldId id="296" r:id="rId26"/>
    <p:sldId id="297" r:id="rId27"/>
    <p:sldId id="298" r:id="rId28"/>
    <p:sldId id="299" r:id="rId29"/>
    <p:sldId id="306" r:id="rId30"/>
    <p:sldId id="300" r:id="rId31"/>
    <p:sldId id="301" r:id="rId32"/>
    <p:sldId id="302" r:id="rId33"/>
    <p:sldId id="303" r:id="rId34"/>
    <p:sldId id="304" r:id="rId35"/>
    <p:sldId id="305" r:id="rId36"/>
    <p:sldId id="30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784A3BC-C00C-484A-87DC-05741E211BC5}">
          <p14:sldIdLst>
            <p14:sldId id="259"/>
            <p14:sldId id="258"/>
          </p14:sldIdLst>
        </p14:section>
        <p14:section name="地毯" id="{48AF1D5E-CC8F-4D7D-A0EE-0DC918525E5B}">
          <p14:sldIdLst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数组重排3" id="{3571A587-A814-42FF-B8FC-CD123DA70E42}">
          <p14:sldIdLst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自信心" id="{6473D15C-3CC5-4AC2-972C-0946DD0A062D}">
          <p14:sldIdLst>
            <p14:sldId id="320"/>
            <p14:sldId id="321"/>
            <p14:sldId id="322"/>
            <p14:sldId id="323"/>
            <p14:sldId id="324"/>
            <p14:sldId id="325"/>
            <p14:sldId id="327"/>
            <p14:sldId id="328"/>
            <p14:sldId id="329"/>
            <p14:sldId id="330"/>
          </p14:sldIdLst>
        </p14:section>
        <p14:section name="路线相交" id="{242D0FAD-B6E9-4415-8247-BFF6C7D8BD04}">
          <p14:sldIdLst>
            <p14:sldId id="296"/>
            <p14:sldId id="297"/>
            <p14:sldId id="298"/>
            <p14:sldId id="299"/>
            <p14:sldId id="306"/>
            <p14:sldId id="300"/>
            <p14:sldId id="301"/>
            <p14:sldId id="302"/>
            <p14:sldId id="303"/>
            <p14:sldId id="304"/>
            <p14:sldId id="305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8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B866F-5364-4D58-9E50-9C6CA1D45E50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EC330-FA21-4BE4-ADA5-69A14DF5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61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18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97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8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k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3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19952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20376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20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20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20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908376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6908800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6908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6908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6908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126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9200" y="381000"/>
            <a:ext cx="7620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3251200" cy="6883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025602" y="584201"/>
            <a:ext cx="1199999" cy="1199999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119632" y="678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37592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980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620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0" y="177800"/>
            <a:ext cx="2844800" cy="365125"/>
          </a:xfrm>
          <a:prstGeom prst="rect">
            <a:avLst/>
          </a:prstGeom>
        </p:spPr>
        <p:txBody>
          <a:bodyPr/>
          <a:lstStyle/>
          <a:p>
            <a:fld id="{0D883428-D042-4AA7-B5F2-ED0F0B671CF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15200" y="0"/>
            <a:ext cx="48768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73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4703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636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117600" y="19456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117600" y="22098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117600" y="33680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117600" y="36322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117600" y="47904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117600" y="5054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669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711200" y="21082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680883" y="21082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711200" y="38354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680883" y="38354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388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2026920"/>
            <a:ext cx="3048000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2026920"/>
            <a:ext cx="3048000" cy="3048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202692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202692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2332989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2332989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2331720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2331720"/>
            <a:ext cx="3048000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6096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6096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314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711200" y="0"/>
            <a:ext cx="57912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08800" y="482600"/>
            <a:ext cx="4673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908800" y="1295400"/>
            <a:ext cx="4673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02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8870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826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397000"/>
            <a:ext cx="12192000" cy="477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66940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0" y="584200"/>
            <a:ext cx="5080000" cy="1143000"/>
          </a:xfrm>
        </p:spPr>
        <p:txBody>
          <a:bodyPr>
            <a:noAutofit/>
          </a:bodyPr>
          <a:lstStyle>
            <a:lvl1pPr algn="l">
              <a:defRPr sz="2667"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6705600" y="2728359"/>
            <a:ext cx="46736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7721600" y="4252362"/>
            <a:ext cx="3251200" cy="4106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7721600" y="4953001"/>
            <a:ext cx="3251200" cy="62015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705600" y="2413004"/>
            <a:ext cx="4673600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219170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828754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438339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705600" y="1371600"/>
            <a:ext cx="508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242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609600" y="1803400"/>
            <a:ext cx="5689600" cy="38608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7518401" y="3337160"/>
            <a:ext cx="3992033" cy="9046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7518401" y="2921001"/>
            <a:ext cx="2307167" cy="478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latin typeface="Franklin Gothic Medium" pitchFamily="34" charset="0"/>
              </a:defRPr>
            </a:lvl2pPr>
            <a:lvl3pPr marL="1219170" indent="0">
              <a:buFontTx/>
              <a:buNone/>
              <a:defRPr sz="1867">
                <a:latin typeface="Franklin Gothic Medium" pitchFamily="34" charset="0"/>
              </a:defRPr>
            </a:lvl3pPr>
            <a:lvl4pPr marL="1828754" indent="0">
              <a:buFontTx/>
              <a:buNone/>
              <a:defRPr sz="1867">
                <a:latin typeface="Franklin Gothic Medium" pitchFamily="34" charset="0"/>
              </a:defRPr>
            </a:lvl4pPr>
            <a:lvl5pPr marL="2438339" indent="0">
              <a:buFontTx/>
              <a:buNone/>
              <a:defRPr sz="1867">
                <a:latin typeface="Franklin Gothic Medium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68" hasCustomPrompt="1"/>
          </p:nvPr>
        </p:nvSpPr>
        <p:spPr>
          <a:xfrm>
            <a:off x="7112000" y="4749800"/>
            <a:ext cx="3657600" cy="508000"/>
          </a:xfrm>
          <a:prstGeom prst="roundRect">
            <a:avLst>
              <a:gd name="adj" fmla="val 16667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 IPSUM</a:t>
            </a:r>
            <a:endParaRPr lang="en-JM" dirty="0"/>
          </a:p>
        </p:txBody>
      </p:sp>
      <p:sp>
        <p:nvSpPr>
          <p:cNvPr id="17" name="Content Placeholder 10"/>
          <p:cNvSpPr>
            <a:spLocks noGrp="1"/>
          </p:cNvSpPr>
          <p:nvPr>
            <p:ph sz="quarter" idx="69" hasCustomPrompt="1"/>
          </p:nvPr>
        </p:nvSpPr>
        <p:spPr>
          <a:xfrm>
            <a:off x="7112000" y="220980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8" name="Content Placeholder 10"/>
          <p:cNvSpPr>
            <a:spLocks noGrp="1"/>
          </p:cNvSpPr>
          <p:nvPr>
            <p:ph sz="quarter" idx="70" hasCustomPrompt="1"/>
          </p:nvPr>
        </p:nvSpPr>
        <p:spPr>
          <a:xfrm>
            <a:off x="9347200" y="221398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tx2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71" hasCustomPrompt="1"/>
          </p:nvPr>
        </p:nvSpPr>
        <p:spPr>
          <a:xfrm>
            <a:off x="8229600" y="220980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accent4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79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6096001" y="2281704"/>
            <a:ext cx="389293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5384806" y="4638748"/>
            <a:ext cx="5892804" cy="1117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524000" y="51562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428558" y="2870200"/>
            <a:ext cx="5442641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797136" y="2381336"/>
            <a:ext cx="2548128" cy="2548128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6096001" y="4241800"/>
            <a:ext cx="389293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776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12801" y="2481783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33969" y="2116667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010406" y="2473317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31573" y="2108199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898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12801" y="2421467"/>
            <a:ext cx="3983567" cy="854087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524001" y="2116667"/>
            <a:ext cx="3278716" cy="499533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010406" y="2413001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31573" y="2108199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1560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197600" y="2616203"/>
            <a:ext cx="5232400" cy="3100916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133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625600" y="2921002"/>
            <a:ext cx="39624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09600" y="1672168"/>
            <a:ext cx="10261600" cy="639233"/>
          </a:xfrm>
        </p:spPr>
        <p:txBody>
          <a:bodyPr>
            <a:noAutofit/>
          </a:bodyPr>
          <a:lstStyle>
            <a:lvl1pPr marL="0" indent="0" algn="ctr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 sz="1467"/>
            </a:lvl2pPr>
            <a:lvl3pPr marL="1219170" indent="0" algn="ctr">
              <a:buNone/>
              <a:defRPr sz="1467"/>
            </a:lvl3pPr>
            <a:lvl4pPr marL="1828754" indent="0" algn="ctr">
              <a:buNone/>
              <a:defRPr sz="1467"/>
            </a:lvl4pPr>
            <a:lvl5pPr marL="2438339" indent="0" algn="ctr"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625600" y="2616200"/>
            <a:ext cx="24384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625600" y="4756154"/>
            <a:ext cx="39624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625600" y="4451353"/>
            <a:ext cx="24384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38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09600" y="1672168"/>
            <a:ext cx="10566400" cy="639233"/>
          </a:xfrm>
        </p:spPr>
        <p:txBody>
          <a:bodyPr>
            <a:noAutofit/>
          </a:bodyPr>
          <a:lstStyle>
            <a:lvl1pPr marL="0" indent="0" algn="ctr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 sz="1467"/>
            </a:lvl2pPr>
            <a:lvl3pPr marL="1219170" indent="0" algn="ctr">
              <a:buNone/>
              <a:defRPr sz="1467"/>
            </a:lvl3pPr>
            <a:lvl4pPr marL="1828754" indent="0" algn="ctr">
              <a:buNone/>
              <a:defRPr sz="1467"/>
            </a:lvl4pPr>
            <a:lvl5pPr marL="2438339" indent="0" algn="ctr"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8000" y="3797846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00" y="3797846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00" y="3764429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24"/>
          </p:nvPr>
        </p:nvSpPr>
        <p:spPr>
          <a:xfrm>
            <a:off x="903187" y="4396232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5"/>
          </p:nvPr>
        </p:nvSpPr>
        <p:spPr>
          <a:xfrm>
            <a:off x="4523232" y="4396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0" name="Picture Placeholder 25"/>
          <p:cNvSpPr>
            <a:spLocks noGrp="1"/>
          </p:cNvSpPr>
          <p:nvPr>
            <p:ph type="pic" sz="quarter" idx="26"/>
          </p:nvPr>
        </p:nvSpPr>
        <p:spPr>
          <a:xfrm>
            <a:off x="8282432" y="4396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7"/>
          </p:nvPr>
        </p:nvSpPr>
        <p:spPr>
          <a:xfrm>
            <a:off x="21336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57912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5504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57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15"/>
          </p:nvPr>
        </p:nvSpPr>
        <p:spPr>
          <a:xfrm>
            <a:off x="993753" y="2158419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65"/>
          </p:nvPr>
        </p:nvSpPr>
        <p:spPr>
          <a:xfrm>
            <a:off x="3707519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66"/>
          </p:nvPr>
        </p:nvSpPr>
        <p:spPr>
          <a:xfrm>
            <a:off x="6400800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7" name="Picture Placeholder 21"/>
          <p:cNvSpPr>
            <a:spLocks noGrp="1"/>
          </p:cNvSpPr>
          <p:nvPr>
            <p:ph type="pic" sz="quarter" idx="67"/>
          </p:nvPr>
        </p:nvSpPr>
        <p:spPr>
          <a:xfrm>
            <a:off x="9154784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912284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63836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912285" y="4248149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1"/>
          </p:nvPr>
        </p:nvSpPr>
        <p:spPr>
          <a:xfrm>
            <a:off x="912283" y="4487334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65548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73"/>
          </p:nvPr>
        </p:nvSpPr>
        <p:spPr>
          <a:xfrm>
            <a:off x="365548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40080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41792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76"/>
          </p:nvPr>
        </p:nvSpPr>
        <p:spPr>
          <a:xfrm>
            <a:off x="641792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922636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924348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79"/>
          </p:nvPr>
        </p:nvSpPr>
        <p:spPr>
          <a:xfrm>
            <a:off x="924348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36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989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1"/>
            <a:ext cx="3562349" cy="40089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17375E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78400" y="2423584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8542867" y="2413000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4982634" y="4540437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8547100" y="4529853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5486400" y="202334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9042400" y="202334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413578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9042400" y="413578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22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62125"/>
            <a:ext cx="5384800" cy="3902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62125"/>
            <a:ext cx="5384800" cy="3902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892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43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2875"/>
            <a:ext cx="5386917" cy="3387725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2043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682875"/>
            <a:ext cx="5389033" cy="3387725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73163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559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893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11200" y="2413000"/>
            <a:ext cx="4165600" cy="274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ad-Retina-Display-Mock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1727200"/>
            <a:ext cx="3403837" cy="4749800"/>
          </a:xfrm>
          <a:prstGeom prst="rect">
            <a:avLst/>
          </a:prstGeom>
        </p:spPr>
      </p:pic>
      <p:sp>
        <p:nvSpPr>
          <p:cNvPr id="12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4775200" y="2235200"/>
            <a:ext cx="2609088" cy="31496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92864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1016000" y="2717800"/>
            <a:ext cx="4572000" cy="1320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2pPr>
            <a:lvl3pPr marL="1219170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3pPr>
            <a:lvl4pPr marL="1828754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4pPr>
            <a:lvl5pPr marL="2438339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6"/>
          </p:nvPr>
        </p:nvSpPr>
        <p:spPr>
          <a:xfrm>
            <a:off x="1016000" y="2413000"/>
            <a:ext cx="30480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1524000" y="4152900"/>
            <a:ext cx="16256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3759200" y="4153000"/>
            <a:ext cx="19304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1524000" y="4851300"/>
            <a:ext cx="16256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3759200" y="4851400"/>
            <a:ext cx="19304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ad-Retina-Display-Mock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701801"/>
            <a:ext cx="3454400" cy="4820356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7518400" y="2209800"/>
            <a:ext cx="2641600" cy="32512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3821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422400" y="4028017"/>
            <a:ext cx="3149600" cy="5122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22400" y="4739216"/>
            <a:ext cx="3454400" cy="6201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609600" y="2446867"/>
            <a:ext cx="4572000" cy="1388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609600" y="2108200"/>
            <a:ext cx="31496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>
                <a:solidFill>
                  <a:srgbClr val="424C53"/>
                </a:solidFill>
              </a:defRPr>
            </a:lvl2pPr>
            <a:lvl3pPr marL="1219170" indent="0">
              <a:buFontTx/>
              <a:buNone/>
              <a:defRPr sz="1467">
                <a:solidFill>
                  <a:srgbClr val="424C53"/>
                </a:solidFill>
              </a:defRPr>
            </a:lvl3pPr>
            <a:lvl4pPr marL="1828754" indent="0">
              <a:buFontTx/>
              <a:buNone/>
              <a:defRPr sz="1467">
                <a:solidFill>
                  <a:srgbClr val="424C53"/>
                </a:solidFill>
              </a:defRPr>
            </a:lvl4pPr>
            <a:lvl5pPr marL="2438339" indent="0">
              <a:buFontTx/>
              <a:buNone/>
              <a:defRPr sz="1467">
                <a:solidFill>
                  <a:srgbClr val="424C53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hone-5C-Multi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498600"/>
            <a:ext cx="2336800" cy="4419829"/>
          </a:xfrm>
          <a:prstGeom prst="rect">
            <a:avLst/>
          </a:prstGeom>
        </p:spPr>
      </p:pic>
      <p:sp>
        <p:nvSpPr>
          <p:cNvPr id="22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6807200" y="2209800"/>
            <a:ext cx="1679200" cy="304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pic>
        <p:nvPicPr>
          <p:cNvPr id="17" name="Picture 16" descr="iPhone-5C-Multi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0" y="1498600"/>
            <a:ext cx="2336800" cy="4419829"/>
          </a:xfrm>
          <a:prstGeom prst="rect">
            <a:avLst/>
          </a:prstGeom>
        </p:spPr>
      </p:pic>
      <p:sp>
        <p:nvSpPr>
          <p:cNvPr id="19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9042400" y="2209800"/>
            <a:ext cx="1679200" cy="304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83559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804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16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k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9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3" name="Picture 2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498600"/>
            <a:ext cx="5892800" cy="4912064"/>
          </a:xfrm>
          <a:prstGeom prst="rect">
            <a:avLst/>
          </a:prstGeom>
        </p:spPr>
      </p:pic>
      <p:sp>
        <p:nvSpPr>
          <p:cNvPr id="19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1905000"/>
            <a:ext cx="4876800" cy="29464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1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3438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519936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45720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84328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5181600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9042400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506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1905000"/>
            <a:ext cx="10972800" cy="3962400"/>
          </a:xfrm>
        </p:spPr>
        <p:txBody>
          <a:bodyPr>
            <a:normAutofit/>
          </a:bodyPr>
          <a:lstStyle>
            <a:lvl1pPr marL="457189" indent="-457189">
              <a:buFont typeface="Courier New" pitchFamily="49" charset="0"/>
              <a:buChar char="o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990575" indent="-38099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523962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2133547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743131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502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2184000"/>
            <a:ext cx="2336800" cy="33528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8432800" y="2184000"/>
            <a:ext cx="2336800" cy="33528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19952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20376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20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20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20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55" hasCustomPrompt="1"/>
          </p:nvPr>
        </p:nvSpPr>
        <p:spPr>
          <a:xfrm>
            <a:off x="711200" y="2006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908376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6908800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6908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6908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6908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7" name="Content Placeholder 6"/>
          <p:cNvSpPr>
            <a:spLocks noGrp="1"/>
          </p:cNvSpPr>
          <p:nvPr>
            <p:ph sz="quarter" idx="65" hasCustomPrompt="1"/>
          </p:nvPr>
        </p:nvSpPr>
        <p:spPr>
          <a:xfrm>
            <a:off x="711200" y="273812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8" name="Content Placeholder 6"/>
          <p:cNvSpPr>
            <a:spLocks noGrp="1"/>
          </p:cNvSpPr>
          <p:nvPr>
            <p:ph sz="quarter" idx="66" hasCustomPrompt="1"/>
          </p:nvPr>
        </p:nvSpPr>
        <p:spPr>
          <a:xfrm>
            <a:off x="711200" y="3530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9" name="Content Placeholder 6"/>
          <p:cNvSpPr>
            <a:spLocks noGrp="1"/>
          </p:cNvSpPr>
          <p:nvPr>
            <p:ph sz="quarter" idx="67" hasCustomPrompt="1"/>
          </p:nvPr>
        </p:nvSpPr>
        <p:spPr>
          <a:xfrm>
            <a:off x="711200" y="42418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0" name="Content Placeholder 6"/>
          <p:cNvSpPr>
            <a:spLocks noGrp="1"/>
          </p:cNvSpPr>
          <p:nvPr>
            <p:ph sz="quarter" idx="68" hasCustomPrompt="1"/>
          </p:nvPr>
        </p:nvSpPr>
        <p:spPr>
          <a:xfrm>
            <a:off x="711200" y="49530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1" name="Content Placeholder 6"/>
          <p:cNvSpPr>
            <a:spLocks noGrp="1"/>
          </p:cNvSpPr>
          <p:nvPr>
            <p:ph sz="quarter" idx="69" hasCustomPrompt="1"/>
          </p:nvPr>
        </p:nvSpPr>
        <p:spPr>
          <a:xfrm>
            <a:off x="6258560" y="2006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2" name="Content Placeholder 6"/>
          <p:cNvSpPr>
            <a:spLocks noGrp="1"/>
          </p:cNvSpPr>
          <p:nvPr>
            <p:ph sz="quarter" idx="70" hasCustomPrompt="1"/>
          </p:nvPr>
        </p:nvSpPr>
        <p:spPr>
          <a:xfrm>
            <a:off x="6258560" y="273812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3" name="Content Placeholder 6"/>
          <p:cNvSpPr>
            <a:spLocks noGrp="1"/>
          </p:cNvSpPr>
          <p:nvPr>
            <p:ph sz="quarter" idx="71" hasCustomPrompt="1"/>
          </p:nvPr>
        </p:nvSpPr>
        <p:spPr>
          <a:xfrm>
            <a:off x="6258560" y="3530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4" name="Content Placeholder 6"/>
          <p:cNvSpPr>
            <a:spLocks noGrp="1"/>
          </p:cNvSpPr>
          <p:nvPr>
            <p:ph sz="quarter" idx="72" hasCustomPrompt="1"/>
          </p:nvPr>
        </p:nvSpPr>
        <p:spPr>
          <a:xfrm>
            <a:off x="6258560" y="42418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5" name="Content Placeholder 6"/>
          <p:cNvSpPr>
            <a:spLocks noGrp="1"/>
          </p:cNvSpPr>
          <p:nvPr>
            <p:ph sz="quarter" idx="73" hasCustomPrompt="1"/>
          </p:nvPr>
        </p:nvSpPr>
        <p:spPr>
          <a:xfrm>
            <a:off x="6258560" y="49530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392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kk.jpg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01805"/>
            <a:ext cx="109728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9" name="Slide Number Placeholder 3"/>
          <p:cNvSpPr txBox="1">
            <a:spLocks noChangeAspect="1"/>
          </p:cNvSpPr>
          <p:nvPr/>
        </p:nvSpPr>
        <p:spPr>
          <a:xfrm rot="5400000">
            <a:off x="11542800" y="849400"/>
            <a:ext cx="914400" cy="3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/>
                <a:ea typeface="Open Sans" pitchFamily="34" charset="0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1200" dirty="0" smtClean="0">
                <a:solidFill>
                  <a:schemeClr val="bg1"/>
                </a:solidFill>
                <a:latin typeface="Open Sans Light"/>
                <a:cs typeface="Open Sans Light"/>
              </a:rPr>
              <a:t>PAGE </a:t>
            </a:r>
            <a:fld id="{857B18ED-D931-45F4-8873-1BEDAB4DC03E}" type="slidenum">
              <a:rPr lang="en-JM" sz="1200" smtClean="0">
                <a:solidFill>
                  <a:schemeClr val="bg1"/>
                </a:solidFill>
                <a:latin typeface="Open Sans Light"/>
                <a:cs typeface="Open Sans Light"/>
              </a:rPr>
              <a:pPr/>
              <a:t>‹#›</a:t>
            </a:fld>
            <a:endParaRPr lang="en-JM" sz="12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1613656" y="6404251"/>
            <a:ext cx="8736000" cy="12700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Placeholder 6"/>
          <p:cNvSpPr txBox="1">
            <a:spLocks/>
          </p:cNvSpPr>
          <p:nvPr/>
        </p:nvSpPr>
        <p:spPr>
          <a:xfrm>
            <a:off x="10363200" y="6213751"/>
            <a:ext cx="1320800" cy="4064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b="1" dirty="0" smtClean="0">
                <a:solidFill>
                  <a:schemeClr val="accent1"/>
                </a:solidFill>
                <a:latin typeface="Open Sans"/>
                <a:ea typeface="Open Sans" pitchFamily="34" charset="0"/>
                <a:cs typeface="Open Sans"/>
              </a:rPr>
              <a:t>hihoCoder</a:t>
            </a:r>
            <a:r>
              <a:rPr lang="en-JM" sz="1067" b="1" dirty="0" smtClean="0">
                <a:solidFill>
                  <a:schemeClr val="accent1"/>
                </a:solidFill>
                <a:latin typeface="Open Sans"/>
                <a:ea typeface="Open Sans" pitchFamily="34" charset="0"/>
                <a:cs typeface="Open Sans"/>
              </a:rPr>
              <a:t>.com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51842" y="584201"/>
            <a:ext cx="365759" cy="60959"/>
            <a:chOff x="563881" y="438150"/>
            <a:chExt cx="274319" cy="4571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638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Oval 16"/>
            <p:cNvSpPr/>
            <p:nvPr/>
          </p:nvSpPr>
          <p:spPr>
            <a:xfrm>
              <a:off x="6400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Oval 17"/>
            <p:cNvSpPr/>
            <p:nvPr/>
          </p:nvSpPr>
          <p:spPr>
            <a:xfrm>
              <a:off x="7162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Oval 18"/>
            <p:cNvSpPr/>
            <p:nvPr/>
          </p:nvSpPr>
          <p:spPr>
            <a:xfrm>
              <a:off x="7924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2" y="6290281"/>
            <a:ext cx="865597" cy="2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1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700" r:id="rId3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baike.baidu.com/item/%E5%BA%B7%E6%89%98%E5%B1%95%E5%BC%8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4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hihocoder.com/problemset/problem/1067" TargetMode="External"/><Relationship Id="rId2" Type="http://schemas.openxmlformats.org/officeDocument/2006/relationships/hyperlink" Target="http://hihocoder.com/problemset/problem/106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hyperlink" Target="http://hihocoder.com/problemset/problem/106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5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56.png"/><Relationship Id="rId9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" y="3530600"/>
            <a:ext cx="12191999" cy="23368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Open Sans"/>
              <a:cs typeface="Open Sans"/>
            </a:endParaRPr>
          </a:p>
        </p:txBody>
      </p:sp>
      <p:pic>
        <p:nvPicPr>
          <p:cNvPr id="18" name="图片占位符 1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76" r="-2222" b="-1488"/>
          <a:stretch/>
        </p:blipFill>
        <p:spPr>
          <a:xfrm>
            <a:off x="690172" y="4022312"/>
            <a:ext cx="4313735" cy="1317171"/>
          </a:xfrm>
        </p:spPr>
      </p:pic>
      <p:sp>
        <p:nvSpPr>
          <p:cNvPr id="4" name="TextBox 3"/>
          <p:cNvSpPr txBox="1"/>
          <p:nvPr/>
        </p:nvSpPr>
        <p:spPr>
          <a:xfrm>
            <a:off x="6236607" y="4354852"/>
            <a:ext cx="203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Open Sans"/>
                <a:cs typeface="Open Sans"/>
              </a:rPr>
              <a:t>hihocoder.com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943592" y="4225512"/>
            <a:ext cx="0" cy="9669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55603" y="4828995"/>
            <a:ext cx="2794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Offer</a:t>
            </a:r>
            <a:r>
              <a:rPr lang="zh-CN" altLang="en-US" sz="1200" b="1" dirty="0">
                <a:solidFill>
                  <a:schemeClr val="bg1"/>
                </a:solidFill>
                <a:latin typeface="Open Sans"/>
                <a:cs typeface="Open Sans"/>
              </a:rPr>
              <a:t>收割</a:t>
            </a:r>
            <a:r>
              <a:rPr lang="zh-CN" altLang="en-US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赛 </a:t>
            </a:r>
            <a:r>
              <a:rPr lang="en-US" altLang="zh-CN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#19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42624" y="4593097"/>
            <a:ext cx="770757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933" b="1" dirty="0" smtClean="0">
                <a:solidFill>
                  <a:schemeClr val="bg1"/>
                </a:solidFill>
                <a:latin typeface="Open Sans"/>
                <a:cs typeface="Open Sans"/>
              </a:rPr>
              <a:t>2017</a:t>
            </a:r>
            <a:endParaRPr lang="en-JM" sz="933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510181" y="4579527"/>
            <a:ext cx="0" cy="287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19091" y="4593097"/>
            <a:ext cx="136634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33" b="1" dirty="0" smtClean="0">
                <a:solidFill>
                  <a:schemeClr val="bg1"/>
                </a:solidFill>
                <a:latin typeface="Open Sans"/>
                <a:cs typeface="Open Sans"/>
              </a:rPr>
              <a:t>July 23</a:t>
            </a:r>
            <a:endParaRPr lang="en-JM" sz="933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9672" y="4985698"/>
            <a:ext cx="3093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  <a:latin typeface="Open Sans"/>
                <a:cs typeface="Open Sans"/>
              </a:rPr>
              <a:t>程序员通过编程找工作的平台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909490" y="4562726"/>
            <a:ext cx="0" cy="287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6607" y="4708999"/>
            <a:ext cx="203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94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数组重排</a:t>
            </a:r>
            <a:r>
              <a:rPr lang="en-US" altLang="zh-CN" dirty="0"/>
              <a:t>3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897302"/>
              </p:ext>
            </p:extLst>
          </p:nvPr>
        </p:nvGraphicFramePr>
        <p:xfrm>
          <a:off x="1388533" y="2082800"/>
          <a:ext cx="3234265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6853">
                  <a:extLst>
                    <a:ext uri="{9D8B030D-6E8A-4147-A177-3AD203B41FA5}">
                      <a16:colId xmlns:a16="http://schemas.microsoft.com/office/drawing/2014/main" val="3069661282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811734497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2174623933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1765853926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4172659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5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104278"/>
                  </a:ext>
                </a:extLst>
              </a:tr>
            </a:tbl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样例解释</a:t>
            </a:r>
            <a:endParaRPr lang="zh-CN" altLang="en-US" dirty="0"/>
          </a:p>
        </p:txBody>
      </p:sp>
      <p:graphicFrame>
        <p:nvGraphicFramePr>
          <p:cNvPr id="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1867723"/>
              </p:ext>
            </p:extLst>
          </p:nvPr>
        </p:nvGraphicFramePr>
        <p:xfrm>
          <a:off x="1388533" y="3141133"/>
          <a:ext cx="3234265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6853">
                  <a:extLst>
                    <a:ext uri="{9D8B030D-6E8A-4147-A177-3AD203B41FA5}">
                      <a16:colId xmlns:a16="http://schemas.microsoft.com/office/drawing/2014/main" val="3069661282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811734497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2174623933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1765853926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4172659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5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3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104278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2683933" y="2675467"/>
            <a:ext cx="1227667" cy="347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120102"/>
              </p:ext>
            </p:extLst>
          </p:nvPr>
        </p:nvGraphicFramePr>
        <p:xfrm>
          <a:off x="1388532" y="4199466"/>
          <a:ext cx="3234265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6853">
                  <a:extLst>
                    <a:ext uri="{9D8B030D-6E8A-4147-A177-3AD203B41FA5}">
                      <a16:colId xmlns:a16="http://schemas.microsoft.com/office/drawing/2014/main" val="3069661282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811734497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2174623933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1765853926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4172659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5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104278"/>
                  </a:ext>
                </a:extLst>
              </a:tr>
            </a:tbl>
          </a:graphicData>
        </a:graphic>
      </p:graphicFrame>
      <p:cxnSp>
        <p:nvCxnSpPr>
          <p:cNvPr id="13" name="直接箭头连接符 12"/>
          <p:cNvCxnSpPr/>
          <p:nvPr/>
        </p:nvCxnSpPr>
        <p:spPr>
          <a:xfrm flipH="1">
            <a:off x="2070099" y="3716866"/>
            <a:ext cx="1227667" cy="347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260493"/>
              </p:ext>
            </p:extLst>
          </p:nvPr>
        </p:nvGraphicFramePr>
        <p:xfrm>
          <a:off x="1388531" y="5257799"/>
          <a:ext cx="3234265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6853">
                  <a:extLst>
                    <a:ext uri="{9D8B030D-6E8A-4147-A177-3AD203B41FA5}">
                      <a16:colId xmlns:a16="http://schemas.microsoft.com/office/drawing/2014/main" val="3069661282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811734497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2174623933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1765853926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4172659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5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104278"/>
                  </a:ext>
                </a:extLst>
              </a:tr>
            </a:tbl>
          </a:graphicData>
        </a:graphic>
      </p:graphicFrame>
      <p:cxnSp>
        <p:nvCxnSpPr>
          <p:cNvPr id="15" name="直接箭头连接符 14"/>
          <p:cNvCxnSpPr/>
          <p:nvPr/>
        </p:nvCxnSpPr>
        <p:spPr>
          <a:xfrm flipH="1">
            <a:off x="2683933" y="4783666"/>
            <a:ext cx="1227667" cy="347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738452"/>
              </p:ext>
            </p:extLst>
          </p:nvPr>
        </p:nvGraphicFramePr>
        <p:xfrm>
          <a:off x="7315200" y="2082800"/>
          <a:ext cx="1940559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6853">
                  <a:extLst>
                    <a:ext uri="{9D8B030D-6E8A-4147-A177-3AD203B41FA5}">
                      <a16:colId xmlns:a16="http://schemas.microsoft.com/office/drawing/2014/main" val="2246631212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4291042209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371103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001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8954467"/>
                  </p:ext>
                </p:extLst>
              </p:nvPr>
            </p:nvGraphicFramePr>
            <p:xfrm>
              <a:off x="6417733" y="3369733"/>
              <a:ext cx="1293706" cy="4572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646853">
                      <a:extLst>
                        <a:ext uri="{9D8B030D-6E8A-4147-A177-3AD203B41FA5}">
                          <a16:colId xmlns:a16="http://schemas.microsoft.com/office/drawing/2014/main" val="1903493575"/>
                        </a:ext>
                      </a:extLst>
                    </a:gridCol>
                    <a:gridCol w="646853">
                      <a:extLst>
                        <a:ext uri="{9D8B030D-6E8A-4147-A177-3AD203B41FA5}">
                          <a16:colId xmlns:a16="http://schemas.microsoft.com/office/drawing/2014/main" val="20434881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00180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8954467"/>
                  </p:ext>
                </p:extLst>
              </p:nvPr>
            </p:nvGraphicFramePr>
            <p:xfrm>
              <a:off x="6417733" y="3369733"/>
              <a:ext cx="1293706" cy="4572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646853">
                      <a:extLst>
                        <a:ext uri="{9D8B030D-6E8A-4147-A177-3AD203B41FA5}">
                          <a16:colId xmlns:a16="http://schemas.microsoft.com/office/drawing/2014/main" val="1903493575"/>
                        </a:ext>
                      </a:extLst>
                    </a:gridCol>
                    <a:gridCol w="646853">
                      <a:extLst>
                        <a:ext uri="{9D8B030D-6E8A-4147-A177-3AD203B41FA5}">
                          <a16:colId xmlns:a16="http://schemas.microsoft.com/office/drawing/2014/main" val="204348817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35" t="-1316" r="-101869" b="-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887" t="-1316" r="-2830" b="-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00180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0142506"/>
                  </p:ext>
                </p:extLst>
              </p:nvPr>
            </p:nvGraphicFramePr>
            <p:xfrm>
              <a:off x="8077199" y="3369733"/>
              <a:ext cx="646853" cy="4572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646853">
                      <a:extLst>
                        <a:ext uri="{9D8B030D-6E8A-4147-A177-3AD203B41FA5}">
                          <a16:colId xmlns:a16="http://schemas.microsoft.com/office/drawing/2014/main" val="19034935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00180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0142506"/>
                  </p:ext>
                </p:extLst>
              </p:nvPr>
            </p:nvGraphicFramePr>
            <p:xfrm>
              <a:off x="8077199" y="3369733"/>
              <a:ext cx="646853" cy="4572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646853">
                      <a:extLst>
                        <a:ext uri="{9D8B030D-6E8A-4147-A177-3AD203B41FA5}">
                          <a16:colId xmlns:a16="http://schemas.microsoft.com/office/drawing/2014/main" val="190349357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26" t="-1316" r="-1852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00180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表格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3505187"/>
                  </p:ext>
                </p:extLst>
              </p:nvPr>
            </p:nvGraphicFramePr>
            <p:xfrm>
              <a:off x="9089812" y="3369733"/>
              <a:ext cx="1293706" cy="4572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646853">
                      <a:extLst>
                        <a:ext uri="{9D8B030D-6E8A-4147-A177-3AD203B41FA5}">
                          <a16:colId xmlns:a16="http://schemas.microsoft.com/office/drawing/2014/main" val="1903493575"/>
                        </a:ext>
                      </a:extLst>
                    </a:gridCol>
                    <a:gridCol w="646853">
                      <a:extLst>
                        <a:ext uri="{9D8B030D-6E8A-4147-A177-3AD203B41FA5}">
                          <a16:colId xmlns:a16="http://schemas.microsoft.com/office/drawing/2014/main" val="20434881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00180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表格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3505187"/>
                  </p:ext>
                </p:extLst>
              </p:nvPr>
            </p:nvGraphicFramePr>
            <p:xfrm>
              <a:off x="9089812" y="3369733"/>
              <a:ext cx="1293706" cy="4572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646853">
                      <a:extLst>
                        <a:ext uri="{9D8B030D-6E8A-4147-A177-3AD203B41FA5}">
                          <a16:colId xmlns:a16="http://schemas.microsoft.com/office/drawing/2014/main" val="1903493575"/>
                        </a:ext>
                      </a:extLst>
                    </a:gridCol>
                    <a:gridCol w="646853">
                      <a:extLst>
                        <a:ext uri="{9D8B030D-6E8A-4147-A177-3AD203B41FA5}">
                          <a16:colId xmlns:a16="http://schemas.microsoft.com/office/drawing/2014/main" val="204348817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935" t="-1316" r="-100935" b="-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887" t="-1316" r="-1887" b="-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001801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0" name="直接箭头连接符 29"/>
          <p:cNvCxnSpPr/>
          <p:nvPr/>
        </p:nvCxnSpPr>
        <p:spPr>
          <a:xfrm>
            <a:off x="7098453" y="4199466"/>
            <a:ext cx="2672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6951133" y="4658604"/>
                <a:ext cx="3093091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逆序对</m:t>
                    </m:r>
                  </m:oMath>
                </a14:m>
                <a:r>
                  <a:rPr lang="zh-CN" altLang="en-US" dirty="0" smtClean="0"/>
                  <a:t>数量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⇒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逆序对</m:t>
                    </m:r>
                  </m:oMath>
                </a14:m>
                <a:r>
                  <a:rPr lang="zh-CN" altLang="en-US" dirty="0"/>
                  <a:t>数量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逆序对</m:t>
                    </m:r>
                  </m:oMath>
                </a14:m>
                <a:r>
                  <a:rPr lang="zh-CN" altLang="en-US" dirty="0" smtClean="0"/>
                  <a:t>数量不变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的逆序对数量为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133" y="4658604"/>
                <a:ext cx="3093091" cy="1477328"/>
              </a:xfrm>
              <a:prstGeom prst="rect">
                <a:avLst/>
              </a:prstGeom>
              <a:blipFill>
                <a:blip r:embed="rId5"/>
                <a:stretch>
                  <a:fillRect l="-1575" t="-3292" r="-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7016542" y="2812534"/>
                <a:ext cx="2537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逆序对</m:t>
                    </m:r>
                  </m:oMath>
                </a14:m>
                <a:r>
                  <a:rPr lang="zh-CN" altLang="en-US" dirty="0" smtClean="0"/>
                  <a:t>数量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542" y="2812534"/>
                <a:ext cx="2537874" cy="369332"/>
              </a:xfrm>
              <a:prstGeom prst="rect">
                <a:avLst/>
              </a:prstGeom>
              <a:blipFill>
                <a:blip r:embed="rId6"/>
                <a:stretch>
                  <a:fillRect l="-721" t="-1311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43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数组重排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核心问题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寻找从输入排列变换到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的方案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 smtClean="0"/>
                  <a:t>基本思路</a:t>
                </a:r>
                <a:endParaRPr lang="en-US" altLang="zh-CN" b="1" dirty="0" smtClean="0"/>
              </a:p>
              <a:p>
                <a:pPr lvl="1"/>
                <a:r>
                  <a:rPr lang="zh-CN" altLang="en-US" i="0" dirty="0" smtClean="0">
                    <a:latin typeface="+mj-lt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较小，所以变换中可能出现的排列数量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dirty="0" smtClean="0"/>
                  <a:t>也较小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直接采用搜索进行解决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81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数组重排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搜索方式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486616"/>
              </p:ext>
            </p:extLst>
          </p:nvPr>
        </p:nvGraphicFramePr>
        <p:xfrm>
          <a:off x="4368802" y="2269067"/>
          <a:ext cx="3234265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6853">
                  <a:extLst>
                    <a:ext uri="{9D8B030D-6E8A-4147-A177-3AD203B41FA5}">
                      <a16:colId xmlns:a16="http://schemas.microsoft.com/office/drawing/2014/main" val="3069661282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811734497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2174623933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1765853926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4172659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104278"/>
                  </a:ext>
                </a:extLst>
              </a:tr>
            </a:tbl>
          </a:graphicData>
        </a:graphic>
      </p:graphicFrame>
      <p:graphicFrame>
        <p:nvGraphicFramePr>
          <p:cNvPr id="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398968"/>
              </p:ext>
            </p:extLst>
          </p:nvPr>
        </p:nvGraphicFramePr>
        <p:xfrm>
          <a:off x="897468" y="3395134"/>
          <a:ext cx="3234265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6853">
                  <a:extLst>
                    <a:ext uri="{9D8B030D-6E8A-4147-A177-3AD203B41FA5}">
                      <a16:colId xmlns:a16="http://schemas.microsoft.com/office/drawing/2014/main" val="3069661282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811734497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2174623933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1765853926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4172659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104278"/>
                  </a:ext>
                </a:extLst>
              </a:tr>
            </a:tbl>
          </a:graphicData>
        </a:graphic>
      </p:graphicFrame>
      <p:graphicFrame>
        <p:nvGraphicFramePr>
          <p:cNvPr id="7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5171542"/>
              </p:ext>
            </p:extLst>
          </p:nvPr>
        </p:nvGraphicFramePr>
        <p:xfrm>
          <a:off x="897467" y="4453467"/>
          <a:ext cx="3234265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6853">
                  <a:extLst>
                    <a:ext uri="{9D8B030D-6E8A-4147-A177-3AD203B41FA5}">
                      <a16:colId xmlns:a16="http://schemas.microsoft.com/office/drawing/2014/main" val="3069661282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811734497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2174623933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1765853926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4172659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104278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>
            <a:endCxn id="6" idx="0"/>
          </p:cNvCxnSpPr>
          <p:nvPr/>
        </p:nvCxnSpPr>
        <p:spPr>
          <a:xfrm flipH="1">
            <a:off x="2514600" y="2726267"/>
            <a:ext cx="3471334" cy="66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7" idx="0"/>
          </p:cNvCxnSpPr>
          <p:nvPr/>
        </p:nvCxnSpPr>
        <p:spPr>
          <a:xfrm>
            <a:off x="2514599" y="3852334"/>
            <a:ext cx="0" cy="601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5167699"/>
              </p:ext>
            </p:extLst>
          </p:nvPr>
        </p:nvGraphicFramePr>
        <p:xfrm>
          <a:off x="4368802" y="3395134"/>
          <a:ext cx="3234265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6853">
                  <a:extLst>
                    <a:ext uri="{9D8B030D-6E8A-4147-A177-3AD203B41FA5}">
                      <a16:colId xmlns:a16="http://schemas.microsoft.com/office/drawing/2014/main" val="3069661282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811734497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2174623933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1765853926"/>
                    </a:ext>
                  </a:extLst>
                </a:gridCol>
                <a:gridCol w="646853">
                  <a:extLst>
                    <a:ext uri="{9D8B030D-6E8A-4147-A177-3AD203B41FA5}">
                      <a16:colId xmlns:a16="http://schemas.microsoft.com/office/drawing/2014/main" val="4172659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104278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>
            <a:endCxn id="12" idx="0"/>
          </p:cNvCxnSpPr>
          <p:nvPr/>
        </p:nvCxnSpPr>
        <p:spPr>
          <a:xfrm>
            <a:off x="5985934" y="2726267"/>
            <a:ext cx="0" cy="66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978569" y="339513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263568" y="4983667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8" name="曲线连接符 17"/>
          <p:cNvCxnSpPr>
            <a:stCxn id="6" idx="1"/>
            <a:endCxn id="5" idx="1"/>
          </p:cNvCxnSpPr>
          <p:nvPr/>
        </p:nvCxnSpPr>
        <p:spPr>
          <a:xfrm rot="10800000" flipH="1">
            <a:off x="897468" y="2497668"/>
            <a:ext cx="3471334" cy="1126067"/>
          </a:xfrm>
          <a:prstGeom prst="curvedConnector3">
            <a:avLst>
              <a:gd name="adj1" fmla="val -126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09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数组重排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无论是深度优先搜索还是宽度优先搜索</a:t>
                </a:r>
                <a:endParaRPr lang="en-US" altLang="zh-CN" dirty="0" smtClean="0"/>
              </a:p>
              <a:p>
                <a:pPr lvl="1"/>
                <a:r>
                  <a:rPr lang="zh-CN" altLang="en-US" b="1" dirty="0" smtClean="0"/>
                  <a:t>主要问题在于如何记录状态</a:t>
                </a:r>
                <a:endParaRPr lang="en-US" altLang="zh-CN" b="1" dirty="0" smtClean="0"/>
              </a:p>
              <a:p>
                <a:pPr lvl="2"/>
                <a:r>
                  <a:rPr lang="zh-CN" altLang="en-US" dirty="0" smtClean="0"/>
                  <a:t>从而进行判重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最优化剪枝等操作</a:t>
                </a:r>
                <a:endParaRPr lang="en-US" altLang="zh-CN" dirty="0" smtClean="0"/>
              </a:p>
              <a:p>
                <a:pPr lvl="2"/>
                <a:endParaRPr lang="en-US" altLang="zh-CN" dirty="0"/>
              </a:p>
              <a:p>
                <a:r>
                  <a:rPr lang="zh-CN" altLang="en-US" b="1" dirty="0" smtClean="0"/>
                  <a:t>对排列进行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𝑯𝒂𝒔𝒉</m:t>
                    </m:r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直接将排列视作大数字，使用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𝑆𝑇𝐿</m:t>
                    </m:r>
                  </m:oMath>
                </a14:m>
                <a:r>
                  <a:rPr lang="zh-CN" altLang="en-US" dirty="0" smtClean="0"/>
                  <a:t>中的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𝑀𝑎𝑝</m:t>
                    </m:r>
                  </m:oMath>
                </a14:m>
                <a:r>
                  <a:rPr lang="zh-CN" altLang="en-US" dirty="0" smtClean="0"/>
                  <a:t>库记录抵达该状态的最优步数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使用</a:t>
                </a:r>
                <a:r>
                  <a:rPr lang="zh-CN" altLang="en-US" dirty="0" smtClean="0">
                    <a:hlinkClick r:id="rId2"/>
                  </a:rPr>
                  <a:t>康拓展开</a:t>
                </a:r>
                <a:r>
                  <a:rPr lang="zh-CN" altLang="en-US" dirty="0" smtClean="0"/>
                  <a:t>，将每个排列映射到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r>
                  <a:rPr lang="zh-CN" altLang="en-US" dirty="0" smtClean="0"/>
                  <a:t>中的一个独特数字</a:t>
                </a:r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60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数组重排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88526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𝑏𝑒𝑠𝑡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𝑑𝑓𝑠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𝑏𝑒𝑠𝑡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𝑎𝑟𝑟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𝑠𝑡𝑒𝑝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 smtClean="0"/>
                  <a:t>// </a:t>
                </a:r>
                <a:r>
                  <a:rPr lang="zh-CN" altLang="en-US" b="0" dirty="0" smtClean="0"/>
                  <a:t>最优化剪枝</a:t>
                </a:r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i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𝑏𝑒𝑠𝑡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𝑎𝑟𝑟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𝑠𝑡𝑒𝑝</m:t>
                    </m:r>
                  </m:oMath>
                </a14:m>
                <a:endParaRPr lang="en-US" altLang="zh-CN" b="0" i="1" dirty="0" smtClean="0"/>
              </a:p>
              <a:p>
                <a:pPr marL="0" indent="0">
                  <a:buNone/>
                </a:pPr>
                <a:r>
                  <a:rPr lang="en-US" altLang="zh-CN" i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的子串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i="1" dirty="0" smtClean="0"/>
              </a:p>
              <a:p>
                <a:pPr marL="0" indent="0">
                  <a:buNone/>
                </a:pPr>
                <a:r>
                  <a:rPr lang="en-US" altLang="zh-CN" i="1" dirty="0"/>
                  <a:t> </a:t>
                </a:r>
                <a:r>
                  <a:rPr lang="en-US" altLang="zh-CN" i="1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𝑎𝑟𝑟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一个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位置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b="0" i="1" dirty="0" smtClean="0"/>
              </a:p>
              <a:p>
                <a:pPr marL="0" indent="0">
                  <a:buNone/>
                </a:pPr>
                <a:r>
                  <a:rPr lang="en-US" altLang="zh-CN" i="1" dirty="0"/>
                  <a:t> </a:t>
                </a:r>
                <a:r>
                  <a:rPr lang="en-US" altLang="zh-CN" i="1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插入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位置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i="1" dirty="0" smtClean="0"/>
              </a:p>
              <a:p>
                <a:pPr marL="0" indent="0">
                  <a:buNone/>
                </a:pPr>
                <a:r>
                  <a:rPr lang="en-US" altLang="zh-CN" i="1" dirty="0"/>
                  <a:t> </a:t>
                </a:r>
                <a:r>
                  <a:rPr lang="en-US" altLang="zh-CN" i="1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𝑠𝑡𝑒𝑝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zh-CN" i="1" dirty="0" smtClean="0"/>
              </a:p>
              <a:p>
                <a:pPr marL="0" indent="0">
                  <a:buNone/>
                </a:pPr>
                <a:endParaRPr lang="en-US" altLang="zh-CN" i="1" dirty="0"/>
              </a:p>
              <a:p>
                <a:pPr marL="0" indent="0">
                  <a:buNone/>
                </a:pPr>
                <a:r>
                  <a:rPr lang="zh-CN" altLang="en-US" dirty="0" smtClean="0"/>
                  <a:t>以上子串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插入操作均可利用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的除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取余操作完成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885262"/>
              </a:xfr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伪代码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02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自信心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名学生排成一排进行考试，其中每名学生有一</a:t>
                </a:r>
                <a:r>
                  <a:rPr lang="zh-CN" altLang="en-US" dirty="0" smtClean="0"/>
                  <a:t>个</a:t>
                </a:r>
                <a:r>
                  <a:rPr lang="zh-CN" altLang="en-US" dirty="0" smtClean="0"/>
                  <a:t>学习能力</a:t>
                </a:r>
                <a:r>
                  <a:rPr lang="zh-CN" altLang="en-US" dirty="0" smtClean="0"/>
                  <a:t>（</a:t>
                </a:r>
                <a:r>
                  <a:rPr lang="zh-CN" altLang="en-US" dirty="0" smtClean="0"/>
                  <a:t>未知）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对于位置处于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的学生，如果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+2]</m:t>
                    </m:r>
                  </m:oMath>
                </a14:m>
                <a:r>
                  <a:rPr lang="zh-CN" altLang="en-US" dirty="0" smtClean="0"/>
                  <a:t>内学习能力差</a:t>
                </a:r>
                <a:r>
                  <a:rPr lang="zh-CN" altLang="en-US" dirty="0" smtClean="0"/>
                  <a:t>于他的学生数量为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那么其自信心为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b="1" dirty="0" smtClean="0"/>
                  <a:t>现在希望知道所有学生的自信心总和至少是多少？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即</a:t>
                </a:r>
                <a:r>
                  <a:rPr lang="zh-CN" altLang="en-US" dirty="0" smtClean="0"/>
                  <a:t>设计</a:t>
                </a:r>
                <a:r>
                  <a:rPr lang="zh-CN" altLang="en-US" dirty="0" smtClean="0"/>
                  <a:t>每个学生的学习能力值</a:t>
                </a:r>
                <a:r>
                  <a:rPr lang="zh-CN" altLang="en-US" dirty="0" smtClean="0"/>
                  <a:t>，</a:t>
                </a:r>
                <a:r>
                  <a:rPr lang="zh-CN" altLang="en-US" dirty="0" smtClean="0"/>
                  <a:t>使得自信心总和尽可能的低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62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自信心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1 2 3 4 5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2 1 3 4 5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2 3 1 4 </a:t>
                </a:r>
                <a:r>
                  <a:rPr lang="en-US" altLang="zh-CN" dirty="0" smtClean="0"/>
                  <a:t>5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最坏情况</a:t>
                </a:r>
                <a:r>
                  <a:rPr lang="zh-CN" altLang="en-US" dirty="0" smtClean="0"/>
                  <a:t>下一个学习能力分布为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样例解释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4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自信心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i="0" dirty="0" smtClean="0">
                    <a:latin typeface="+mj-lt"/>
                  </a:rPr>
                  <a:t>核心问题</a:t>
                </a:r>
                <a:endParaRPr lang="en-US" altLang="zh-CN" b="1" i="0" dirty="0" smtClean="0">
                  <a:latin typeface="+mj-lt"/>
                </a:endParaRPr>
              </a:p>
              <a:p>
                <a:pPr lvl="1"/>
                <a:r>
                  <a:rPr lang="zh-CN" altLang="en-US" dirty="0" smtClean="0">
                    <a:latin typeface="+mj-lt"/>
                  </a:rPr>
                  <a:t>确定最优方案，使得目标值尽可能的小</a:t>
                </a:r>
                <a:endParaRPr lang="en-US" altLang="zh-CN" dirty="0" smtClean="0">
                  <a:latin typeface="+mj-lt"/>
                </a:endParaRPr>
              </a:p>
              <a:p>
                <a:pPr lvl="1"/>
                <a:r>
                  <a:rPr lang="zh-CN" altLang="en-US" dirty="0" smtClean="0">
                    <a:latin typeface="+mj-lt"/>
                  </a:rPr>
                  <a:t>方案由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个子问题组成，但是子问题之间的关联不太密切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位置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的学生和位置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的学生之间</a:t>
                </a:r>
                <a:r>
                  <a:rPr lang="zh-CN" altLang="en-US" dirty="0" smtClean="0"/>
                  <a:t>的</a:t>
                </a:r>
                <a:r>
                  <a:rPr lang="zh-CN" altLang="en-US" dirty="0" smtClean="0"/>
                  <a:t>能力值大小</a:t>
                </a:r>
                <a:r>
                  <a:rPr lang="zh-CN" altLang="en-US" dirty="0" smtClean="0"/>
                  <a:t>关系</a:t>
                </a:r>
                <a:r>
                  <a:rPr lang="zh-CN" altLang="en-US" dirty="0" smtClean="0"/>
                  <a:t>几乎无用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 smtClean="0"/>
                  <a:t>朴素算法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依次枚举每个学生</a:t>
                </a:r>
                <a:r>
                  <a:rPr lang="zh-CN" altLang="en-US" dirty="0" smtClean="0"/>
                  <a:t>的排名（然后依次安排能力值）（深度优先搜索）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基于排名计算每个学生的自信心，以及综合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选择最优的方案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能够解决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30%</m:t>
                    </m:r>
                  </m:oMath>
                </a14:m>
                <a:r>
                  <a:rPr lang="zh-CN" altLang="en-US" dirty="0" smtClean="0"/>
                  <a:t>的测试数据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样例解释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6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自信心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不需要知道具体</a:t>
                </a:r>
                <a:r>
                  <a:rPr lang="zh-CN" altLang="en-US" b="1" dirty="0" smtClean="0"/>
                  <a:t>的</a:t>
                </a:r>
                <a:r>
                  <a:rPr lang="zh-CN" altLang="en-US" b="1" dirty="0"/>
                  <a:t>排名</a:t>
                </a:r>
                <a:endParaRPr lang="en-US" altLang="zh-CN" b="1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例如：在一开始设置了前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名学生的排名为</a:t>
                </a:r>
                <a:r>
                  <a:rPr lang="en-US" altLang="zh-CN" dirty="0" smtClean="0"/>
                  <a:t>1~5</a:t>
                </a:r>
              </a:p>
              <a:p>
                <a:pPr lvl="1"/>
                <a:r>
                  <a:rPr lang="zh-CN" altLang="en-US" dirty="0" smtClean="0"/>
                  <a:t>现在希望枚举第</a:t>
                </a:r>
                <a:r>
                  <a:rPr lang="en-US" altLang="zh-CN" dirty="0" smtClean="0"/>
                  <a:t>6</a:t>
                </a:r>
                <a:r>
                  <a:rPr lang="zh-CN" altLang="en-US" dirty="0" smtClean="0"/>
                  <a:t>名学生的排名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可以直接设置成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2.5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/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3.5</m:t>
                    </m:r>
                  </m:oMath>
                </a14:m>
                <a:r>
                  <a:rPr lang="zh-CN" altLang="en-US" dirty="0" smtClean="0"/>
                  <a:t> 这样的小数值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因为排名的绝对大小是无关重要的</a:t>
                </a:r>
                <a:endParaRPr lang="en-US" altLang="zh-CN" dirty="0" smtClean="0"/>
              </a:p>
              <a:p>
                <a:pPr lvl="2"/>
                <a:r>
                  <a:rPr lang="zh-CN" altLang="en-US" b="1" dirty="0" smtClean="0"/>
                  <a:t>重要的是排名的相对大小</a:t>
                </a:r>
                <a:endParaRPr lang="zh-CN" altLang="en-US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能力值与相对排名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37733" y="3547533"/>
            <a:ext cx="414867" cy="41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40466" y="3547533"/>
            <a:ext cx="414867" cy="41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00865" y="3547533"/>
            <a:ext cx="414867" cy="41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03598" y="3547533"/>
            <a:ext cx="414867" cy="41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06331" y="3547533"/>
            <a:ext cx="414867" cy="41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46134" y="3547533"/>
            <a:ext cx="516466" cy="41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999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自信心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依次确定每名学生</a:t>
                </a:r>
                <a:r>
                  <a:rPr lang="zh-CN" altLang="en-US" dirty="0" smtClean="0"/>
                  <a:t>的排名，</a:t>
                </a:r>
                <a:r>
                  <a:rPr lang="zh-CN" altLang="en-US" dirty="0" smtClean="0"/>
                  <a:t>从而计算他们的自信心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假设已经确定了前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名学生的排名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为了计算第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名</m:t>
                    </m:r>
                  </m:oMath>
                </a14:m>
                <a:r>
                  <a:rPr lang="zh-CN" altLang="en-US" dirty="0" smtClean="0"/>
                  <a:t>学生的自信心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需要知道位置为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+3]</m:t>
                    </m:r>
                  </m:oMath>
                </a14:m>
                <a:r>
                  <a:rPr lang="zh-CN" altLang="en-US" dirty="0" smtClean="0"/>
                  <a:t>的学生有哪些排名落后于第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名学生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其中</a:t>
                </a:r>
                <a:r>
                  <a:rPr lang="zh-CN" altLang="en-US" dirty="0"/>
                  <a:t>位置为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的学生的排名已经确定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位置为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+3]</m:t>
                    </m:r>
                  </m:oMath>
                </a14:m>
                <a:r>
                  <a:rPr lang="zh-CN" altLang="en-US" dirty="0" smtClean="0"/>
                  <a:t>的学生的排名还没有确定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所以当前要确定第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名学生的排名（相对于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+3]</m:t>
                    </m:r>
                  </m:oMath>
                </a14:m>
                <a:r>
                  <a:rPr lang="zh-CN" altLang="en-US" dirty="0" smtClean="0"/>
                  <a:t>的排名）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539065" y="2929466"/>
                <a:ext cx="804334" cy="4148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065" y="2929466"/>
                <a:ext cx="804334" cy="4148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012265" y="2929465"/>
                <a:ext cx="804334" cy="41486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265" y="2929465"/>
                <a:ext cx="804334" cy="4148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977464" y="2929465"/>
                <a:ext cx="804334" cy="41486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464" y="2929465"/>
                <a:ext cx="804334" cy="4148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100666" y="2929465"/>
                <a:ext cx="804334" cy="41486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66" y="2929465"/>
                <a:ext cx="804334" cy="4148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065865" y="2929465"/>
                <a:ext cx="804334" cy="41486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865" y="2929465"/>
                <a:ext cx="804334" cy="4148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46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Offer</a:t>
            </a:r>
            <a:r>
              <a:rPr lang="zh-CN" altLang="en-US" dirty="0" smtClean="0"/>
              <a:t>收割赛</a:t>
            </a:r>
            <a:r>
              <a:rPr lang="en-US" altLang="zh-CN" dirty="0" smtClean="0"/>
              <a:t> #19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地毯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b="1" dirty="0" smtClean="0"/>
              <a:t>序列重排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搜索</a:t>
            </a:r>
            <a:endParaRPr lang="en-US" altLang="zh-CN" dirty="0" smtClean="0"/>
          </a:p>
          <a:p>
            <a:r>
              <a:rPr lang="zh-CN" altLang="en-US" b="1" dirty="0"/>
              <a:t>自信心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动态规划</a:t>
            </a:r>
            <a:endParaRPr lang="en-US" altLang="zh-CN" dirty="0" smtClean="0"/>
          </a:p>
          <a:p>
            <a:r>
              <a:rPr lang="zh-CN" altLang="en-US" b="1" dirty="0" smtClean="0"/>
              <a:t>道路相交</a:t>
            </a:r>
            <a:endParaRPr lang="en-US" altLang="zh-CN" b="1" dirty="0" smtClean="0"/>
          </a:p>
          <a:p>
            <a:pPr lvl="1"/>
            <a:r>
              <a:rPr lang="zh-CN" altLang="en-US" dirty="0"/>
              <a:t>树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7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自信心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2726267"/>
                <a:ext cx="10972800" cy="3581400"/>
              </a:xfrm>
            </p:spPr>
            <p:txBody>
              <a:bodyPr/>
              <a:lstStyle/>
              <a:p>
                <a:r>
                  <a:rPr lang="zh-CN" altLang="en-US" dirty="0" smtClean="0"/>
                  <a:t>状态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表示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中有多少个排名落后于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的排名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转移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表示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+3]</m:t>
                    </m:r>
                  </m:oMath>
                </a14:m>
                <a:r>
                  <a:rPr lang="zh-CN" altLang="en-US" dirty="0" smtClean="0"/>
                  <a:t>中有多少个排名落后于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的排名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名学生的自信心为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+1,?)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无法知道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zh-CN" altLang="en-US" dirty="0" smtClean="0"/>
                  <a:t>的值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一方面，我们不知道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是否落后于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另一方面，我们不知道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是否落后于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726267"/>
                <a:ext cx="10972800" cy="3581400"/>
              </a:xfrm>
              <a:blipFill>
                <a:blip r:embed="rId2"/>
                <a:stretch>
                  <a:fillRect l="-722" t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状态与转移</a:t>
            </a:r>
            <a:r>
              <a:rPr lang="en-US" altLang="zh-CN" dirty="0" smtClean="0"/>
              <a:t> v1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496732" y="1896533"/>
                <a:ext cx="804334" cy="4148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732" y="1896533"/>
                <a:ext cx="804334" cy="4148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969932" y="1896532"/>
                <a:ext cx="804334" cy="41486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932" y="1896532"/>
                <a:ext cx="804334" cy="4148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935131" y="1896532"/>
                <a:ext cx="804334" cy="41486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31" y="1896532"/>
                <a:ext cx="804334" cy="4148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58333" y="1896532"/>
                <a:ext cx="804334" cy="41486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3" y="1896532"/>
                <a:ext cx="804334" cy="4148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023532" y="1896532"/>
                <a:ext cx="804334" cy="41486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532" y="1896532"/>
                <a:ext cx="804334" cy="4148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自信心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2726267"/>
                <a:ext cx="10972800" cy="35814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状态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中有多少个排名落后于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的排名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——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[0,2]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中有多少个排名落后于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CN" altLang="en-US" dirty="0" smtClean="0"/>
                  <a:t>的排名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——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枚举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+3]</m:t>
                    </m:r>
                  </m:oMath>
                </a14:m>
                <a:r>
                  <a:rPr lang="zh-CN" altLang="en-US" dirty="0" smtClean="0"/>
                  <a:t>的关系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zh-CN" altLang="en-US" i="0" dirty="0" smtClean="0">
                    <a:latin typeface="+mj-lt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+1,1</m:t>
                        </m:r>
                      </m:e>
                    </m:d>
                  </m:oMath>
                </a14:m>
                <a:endParaRPr lang="en-US" altLang="zh-CN" b="0" i="0" dirty="0" smtClean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726267"/>
                <a:ext cx="10972800" cy="3581400"/>
              </a:xfrm>
              <a:blipFill>
                <a:blip r:embed="rId2"/>
                <a:stretch>
                  <a:fillRect l="-722" t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状态与转移</a:t>
            </a:r>
            <a:r>
              <a:rPr lang="en-US" altLang="zh-CN" dirty="0" smtClean="0"/>
              <a:t> v2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496732" y="1896533"/>
                <a:ext cx="804334" cy="4148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732" y="1896533"/>
                <a:ext cx="804334" cy="4148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969932" y="1896532"/>
                <a:ext cx="804334" cy="41486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932" y="1896532"/>
                <a:ext cx="804334" cy="4148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935131" y="1896532"/>
                <a:ext cx="804334" cy="41486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31" y="1896532"/>
                <a:ext cx="804334" cy="4148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58333" y="1896532"/>
                <a:ext cx="804334" cy="41486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3" y="1896532"/>
                <a:ext cx="804334" cy="4148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023532" y="1896532"/>
                <a:ext cx="804334" cy="41486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532" y="1896532"/>
                <a:ext cx="804334" cy="4148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自信心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2726267"/>
                <a:ext cx="10972800" cy="35814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状态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[4]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枚举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[4,5]</m:t>
                    </m:r>
                  </m:oMath>
                </a14:m>
                <a:r>
                  <a:rPr lang="zh-CN" altLang="en-US" dirty="0" smtClean="0"/>
                  <a:t>的关系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r>
                  <a:rPr lang="zh-CN" altLang="en-US" i="0" dirty="0" smtClean="0">
                    <a:latin typeface="+mj-lt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2+0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3,2,1</m:t>
                        </m:r>
                      </m:e>
                    </m:d>
                  </m:oMath>
                </a14:m>
                <a:endParaRPr lang="en-US" altLang="zh-CN" b="0" i="0" dirty="0" smtClean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2,2,1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2,2,1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2,2,1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3,1,1</m:t>
                        </m:r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726267"/>
                <a:ext cx="10972800" cy="3581400"/>
              </a:xfrm>
              <a:blipFill>
                <a:blip r:embed="rId2"/>
                <a:stretch>
                  <a:fillRect l="-722" t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状态与转移</a:t>
            </a:r>
            <a:r>
              <a:rPr lang="en-US" altLang="zh-CN" dirty="0" smtClean="0"/>
              <a:t> v2 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496732" y="1896533"/>
                <a:ext cx="804334" cy="4148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732" y="1896533"/>
                <a:ext cx="804334" cy="4148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969932" y="1896532"/>
                <a:ext cx="804334" cy="41486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932" y="1896532"/>
                <a:ext cx="804334" cy="4148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935131" y="1896532"/>
                <a:ext cx="804334" cy="41486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31" y="1896532"/>
                <a:ext cx="804334" cy="4148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58333" y="1896532"/>
                <a:ext cx="804334" cy="41486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3" y="1896532"/>
                <a:ext cx="804334" cy="4148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023532" y="1896532"/>
                <a:ext cx="804334" cy="41486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532" y="1896532"/>
                <a:ext cx="804334" cy="4148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49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自信心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2,2,1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3,2,0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为了确定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r>
                  <a:rPr lang="zh-CN" altLang="en-US" dirty="0" smtClean="0"/>
                  <a:t>的相对大小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我们其实预先确定了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[4]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[5]</m:t>
                    </m:r>
                  </m:oMath>
                </a14:m>
                <a:r>
                  <a:rPr lang="zh-CN" altLang="en-US" dirty="0" smtClean="0"/>
                  <a:t>的相对大小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(3,2,0)</m:t>
                    </m:r>
                  </m:oMath>
                </a14:m>
                <a:r>
                  <a:rPr lang="zh-CN" altLang="en-US" dirty="0" smtClean="0"/>
                  <a:t>是由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(2,2,1)</m:t>
                    </m:r>
                  </m:oMath>
                </a14:m>
                <a:r>
                  <a:rPr lang="zh-CN" altLang="en-US" dirty="0" smtClean="0"/>
                  <a:t>转移而来的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(3,2,0)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不能</m:t>
                    </m:r>
                  </m:oMath>
                </a14:m>
                <a:r>
                  <a:rPr lang="zh-CN" altLang="en-US" dirty="0" smtClean="0"/>
                  <a:t>进行违反了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[5]</m:t>
                    </m:r>
                  </m:oMath>
                </a14:m>
                <a:r>
                  <a:rPr lang="zh-CN" altLang="en-US" dirty="0" smtClean="0"/>
                  <a:t>的转移</a:t>
                </a:r>
                <a:endParaRPr lang="en-US" altLang="zh-CN" dirty="0" smtClean="0"/>
              </a:p>
              <a:p>
                <a:pPr lvl="3"/>
                <a:r>
                  <a:rPr lang="zh-CN" altLang="en-US" dirty="0"/>
                  <a:t>如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存在后效性</a:t>
                </a:r>
                <a:endParaRPr lang="en-US" altLang="zh-CN" b="1" dirty="0" smtClean="0"/>
              </a:p>
              <a:p>
                <a:endParaRPr lang="en-US" altLang="zh-CN" b="1" dirty="0"/>
              </a:p>
              <a:p>
                <a:r>
                  <a:rPr lang="zh-CN" altLang="en-US" b="1" dirty="0" smtClean="0"/>
                  <a:t>为了消除后效性，需要在状态添加一维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b="1" dirty="0" smtClean="0"/>
                  <a:t>，以表示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1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1" dirty="0" smtClean="0"/>
                  <a:t>的关系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 dirty="0" smtClean="0"/>
                  <a:t>表示未知</a:t>
                </a:r>
                <a:r>
                  <a:rPr lang="en-US" altLang="zh-CN" b="1" dirty="0" smtClean="0"/>
                  <a:t> / 1</a:t>
                </a:r>
                <a:r>
                  <a:rPr lang="zh-CN" altLang="en-US" b="1" dirty="0" smtClean="0"/>
                  <a:t>表示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b="1" dirty="0" smtClean="0"/>
                  <a:t> / 2</a:t>
                </a:r>
                <a:r>
                  <a:rPr lang="zh-CN" altLang="en-US" b="1" dirty="0" smtClean="0"/>
                  <a:t>表示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存在的问题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91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自信心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// </a:t>
                </a:r>
                <a:r>
                  <a:rPr lang="zh-CN" altLang="en-US" dirty="0" smtClean="0"/>
                  <a:t>左边没有更多位置了自然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均为</a:t>
                </a:r>
                <a:r>
                  <a:rPr lang="en-US" altLang="zh-CN" dirty="0" smtClean="0"/>
                  <a:t>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=0~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=0~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≠−1</m:t>
                        </m:r>
                      </m:e>
                    </m:d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 smtClean="0">
                    <a:ea typeface="Cambria Math" panose="020405030504060302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b="0" dirty="0" smtClean="0">
                    <a:ea typeface="Cambria Math" panose="02040503050406030204" pitchFamily="18" charset="0"/>
                  </a:rPr>
                  <a:t> //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zh-CN" altLang="en-US" b="0" dirty="0" smtClean="0">
                    <a:ea typeface="Cambria Math" panose="02040503050406030204" pitchFamily="18" charset="0"/>
                  </a:rPr>
                  <a:t>可以大于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+2]</m:t>
                    </m:r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 smtClean="0">
                    <a:ea typeface="Cambria Math" panose="02040503050406030204" pitchFamily="18" charset="0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𝑢𝑝𝑑𝑎𝑡𝑒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ea typeface="Cambria Math" panose="02040503050406030204" pitchFamily="18" charset="0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𝑢𝑝𝑑𝑎𝑡𝑒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 smtClean="0"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altLang="zh-CN" b="0" dirty="0" smtClean="0">
                    <a:ea typeface="Cambria Math" panose="02040503050406030204" pitchFamily="18" charset="0"/>
                  </a:rPr>
                  <a:t> //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zh-CN" altLang="en-US" b="0" dirty="0" smtClean="0">
                    <a:ea typeface="Cambria Math" panose="02040503050406030204" pitchFamily="18" charset="0"/>
                  </a:rPr>
                  <a:t>可以小于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+2]</m:t>
                    </m:r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ea typeface="Cambria Math" panose="02040503050406030204" pitchFamily="18" charset="0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𝑢𝑝𝑑𝑎𝑡𝑒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ea typeface="Cambria Math" panose="02040503050406030204" pitchFamily="18" charset="0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𝑢𝑝𝑑𝑎𝑡𝑒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伪代码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3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相交的铁路线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对于</m:t>
                    </m:r>
                  </m:oMath>
                </a14:m>
                <a:r>
                  <a:rPr lang="zh-CN" altLang="en-US" dirty="0" smtClean="0"/>
                  <a:t>给定的一棵树，处理若干询问：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每个询问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表示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从结点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到结点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的路径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与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从</a:t>
                </a:r>
                <a:r>
                  <a:rPr lang="zh-CN" altLang="en-US" dirty="0"/>
                  <a:t>结点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到</a:t>
                </a:r>
                <a:r>
                  <a:rPr lang="zh-CN" altLang="en-US" dirty="0"/>
                  <a:t>结点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的路径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是否有重合的点？（如果有重合的边那么一定有重合的点 ）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树的大小</a:t>
                </a:r>
                <a:r>
                  <a:rPr lang="en-US" altLang="zh-CN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询问数量</a:t>
                </a:r>
                <a:r>
                  <a:rPr lang="en-US" altLang="zh-CN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92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相交的铁路线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5978013" cy="4165599"/>
              </a:xfrm>
            </p:spPr>
            <p:txBody>
              <a:bodyPr/>
              <a:lstStyle/>
              <a:p>
                <a:r>
                  <a:rPr lang="zh-CN" altLang="en-US" dirty="0" smtClean="0"/>
                  <a:t>有根树与无根树对于询问没有区别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故都考虑成有根树便于处理</a:t>
                </a:r>
                <a:endParaRPr lang="en-US" altLang="zh-CN" dirty="0" smtClean="0"/>
              </a:p>
              <a:p>
                <a:endParaRPr lang="en-US" dirty="0"/>
              </a:p>
              <a:p>
                <a:r>
                  <a:rPr lang="zh-CN" altLang="en-US" dirty="0" smtClean="0"/>
                  <a:t>询问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(1,2,3,4)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 smtClean="0"/>
                  <a:t>没有交点，回答</a:t>
                </a:r>
                <a:r>
                  <a:rPr lang="en-US" altLang="zh-CN" dirty="0" smtClean="0"/>
                  <a:t>No</a:t>
                </a:r>
              </a:p>
              <a:p>
                <a:r>
                  <a:rPr lang="zh-CN" altLang="en-US" dirty="0" smtClean="0"/>
                  <a:t>询问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(1,4,2,3)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i="0" dirty="0" smtClean="0">
                    <a:latin typeface="+mj-lt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 smtClean="0"/>
                  <a:t>有交点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 smtClean="0"/>
                  <a:t>，回答</a:t>
                </a:r>
                <a:r>
                  <a:rPr lang="en-US" altLang="zh-CN" dirty="0" smtClean="0"/>
                  <a:t>Yes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5978013" cy="4165599"/>
              </a:xfrm>
              <a:blipFill>
                <a:blip r:embed="rId2"/>
                <a:stretch>
                  <a:fillRect l="-132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样</a:t>
            </a:r>
            <a:r>
              <a:rPr lang="zh-CN" altLang="en-US" dirty="0" smtClean="0"/>
              <a:t>例解释</a:t>
            </a:r>
            <a:endParaRPr lang="en-US" dirty="0"/>
          </a:p>
        </p:txBody>
      </p:sp>
      <p:sp>
        <p:nvSpPr>
          <p:cNvPr id="5" name="椭圆 4"/>
          <p:cNvSpPr/>
          <p:nvPr/>
        </p:nvSpPr>
        <p:spPr>
          <a:xfrm>
            <a:off x="8406581" y="126836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椭圆 5"/>
          <p:cNvSpPr/>
          <p:nvPr/>
        </p:nvSpPr>
        <p:spPr>
          <a:xfrm>
            <a:off x="8406581" y="251572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椭圆 6"/>
          <p:cNvSpPr/>
          <p:nvPr/>
        </p:nvSpPr>
        <p:spPr>
          <a:xfrm>
            <a:off x="8406581" y="376308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椭圆 7"/>
          <p:cNvSpPr/>
          <p:nvPr/>
        </p:nvSpPr>
        <p:spPr>
          <a:xfrm>
            <a:off x="8406581" y="501044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" name="直接箭头连接符 9"/>
          <p:cNvCxnSpPr>
            <a:stCxn id="5" idx="4"/>
            <a:endCxn id="6" idx="0"/>
          </p:cNvCxnSpPr>
          <p:nvPr/>
        </p:nvCxnSpPr>
        <p:spPr>
          <a:xfrm>
            <a:off x="8766581" y="1988361"/>
            <a:ext cx="0" cy="52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4"/>
            <a:endCxn id="7" idx="0"/>
          </p:cNvCxnSpPr>
          <p:nvPr/>
        </p:nvCxnSpPr>
        <p:spPr>
          <a:xfrm>
            <a:off x="8766581" y="3235722"/>
            <a:ext cx="0" cy="52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4"/>
            <a:endCxn id="8" idx="0"/>
          </p:cNvCxnSpPr>
          <p:nvPr/>
        </p:nvCxnSpPr>
        <p:spPr>
          <a:xfrm>
            <a:off x="8766581" y="4483083"/>
            <a:ext cx="0" cy="52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22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相交的铁路线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核心问题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判断是否存在树中的一个点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它即出现在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的路径上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也出现在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的路径上</a:t>
                </a:r>
                <a:endParaRPr lang="en-US" altLang="zh-CN" dirty="0" smtClean="0"/>
              </a:p>
              <a:p>
                <a:pPr lvl="1"/>
                <a:endParaRPr lang="en-US" dirty="0"/>
              </a:p>
              <a:p>
                <a:r>
                  <a:rPr lang="zh-CN" altLang="en-US" b="1" dirty="0" smtClean="0"/>
                  <a:t>朴素算法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路径上的所有点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路径上的所</a:t>
                </a:r>
                <a:r>
                  <a:rPr lang="zh-CN" altLang="en-US" dirty="0" smtClean="0"/>
                  <a:t>有点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 smtClean="0"/>
                  <a:t>检查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是否为空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8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相交的铁路线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6705600" cy="483446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如何计算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？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的路径可以表示为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的一条路径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的祖先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而且是所有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 smtClean="0"/>
                  <a:t>祖先中“最近”的一个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可能就是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中的一个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zh-CN" altLang="en-US" b="1" dirty="0" smtClean="0"/>
                  <a:t>如何找到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？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不断访问其父结点，直到根结点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不断访问其父结点，直到该结点已被访问过，此时停留的结点就是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的最近公共祖先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𝑙𝑐𝑎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6705600" cy="4834462"/>
              </a:xfrm>
              <a:blipFill>
                <a:blip r:embed="rId3"/>
                <a:stretch>
                  <a:fillRect l="-1182" t="-1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路径计算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>
              <a:xfrm>
                <a:off x="8406581" y="1268361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581" y="1268361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8406581" y="2875722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581" y="2875722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>
            <a:stCxn id="5" idx="4"/>
            <a:endCxn id="6" idx="0"/>
          </p:cNvCxnSpPr>
          <p:nvPr/>
        </p:nvCxnSpPr>
        <p:spPr>
          <a:xfrm>
            <a:off x="8766581" y="1988361"/>
            <a:ext cx="0" cy="8873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/>
              <p:cNvSpPr/>
              <p:nvPr/>
            </p:nvSpPr>
            <p:spPr>
              <a:xfrm>
                <a:off x="7595595" y="4424215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595" y="4424215"/>
                <a:ext cx="720000" cy="72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/>
              <p:cNvSpPr/>
              <p:nvPr/>
            </p:nvSpPr>
            <p:spPr>
              <a:xfrm>
                <a:off x="9220288" y="4424215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椭圆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288" y="4424215"/>
                <a:ext cx="72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曲线连接符 15"/>
          <p:cNvCxnSpPr>
            <a:stCxn id="6" idx="3"/>
            <a:endCxn id="13" idx="0"/>
          </p:cNvCxnSpPr>
          <p:nvPr/>
        </p:nvCxnSpPr>
        <p:spPr>
          <a:xfrm rot="5400000">
            <a:off x="7766842" y="3679033"/>
            <a:ext cx="933935" cy="556428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6" idx="5"/>
            <a:endCxn id="14" idx="0"/>
          </p:cNvCxnSpPr>
          <p:nvPr/>
        </p:nvCxnSpPr>
        <p:spPr>
          <a:xfrm rot="16200000" flipH="1">
            <a:off x="8833746" y="3677672"/>
            <a:ext cx="933935" cy="559149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1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相交的铁路线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暴力算法</a:t>
            </a:r>
            <a:endParaRPr lang="en-US" altLang="zh-CN" b="1" dirty="0" smtClean="0"/>
          </a:p>
          <a:p>
            <a:pPr lvl="1"/>
            <a:r>
              <a:rPr lang="zh-CN" altLang="en-US" i="0" dirty="0" smtClean="0">
                <a:latin typeface="+mj-lt"/>
                <a:hlinkClick r:id="rId2"/>
              </a:rPr>
              <a:t>最近公共祖先</a:t>
            </a:r>
            <a:r>
              <a:rPr lang="en-US" altLang="zh-CN" i="0" dirty="0" smtClean="0">
                <a:latin typeface="+mj-lt"/>
                <a:hlinkClick r:id="rId2"/>
              </a:rPr>
              <a:t>·</a:t>
            </a:r>
            <a:r>
              <a:rPr lang="zh-CN" altLang="en-US" i="0" dirty="0" smtClean="0">
                <a:latin typeface="+mj-lt"/>
                <a:hlinkClick r:id="rId2"/>
              </a:rPr>
              <a:t>一</a:t>
            </a:r>
            <a:endParaRPr lang="en-US" altLang="zh-CN" i="0" dirty="0" smtClean="0">
              <a:latin typeface="+mj-lt"/>
            </a:endParaRPr>
          </a:p>
          <a:p>
            <a:pPr lvl="1"/>
            <a:endParaRPr lang="en-US" altLang="zh-CN" i="0" dirty="0" smtClean="0">
              <a:latin typeface="+mj-lt"/>
            </a:endParaRPr>
          </a:p>
          <a:p>
            <a:r>
              <a:rPr lang="zh-CN" altLang="en-US" b="1" dirty="0" smtClean="0">
                <a:latin typeface="+mj-lt"/>
              </a:rPr>
              <a:t>离线算法</a:t>
            </a:r>
            <a:r>
              <a:rPr lang="en-US" altLang="zh-CN" b="1" dirty="0" err="1" smtClean="0">
                <a:latin typeface="+mj-lt"/>
              </a:rPr>
              <a:t>Tarjin</a:t>
            </a:r>
            <a:endParaRPr lang="en-US" altLang="zh-CN" b="1" dirty="0" smtClean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  <a:hlinkClick r:id="rId3"/>
              </a:rPr>
              <a:t>最近公共祖先</a:t>
            </a:r>
            <a:r>
              <a:rPr lang="en-US" altLang="zh-CN" dirty="0" smtClean="0">
                <a:latin typeface="+mj-lt"/>
                <a:hlinkClick r:id="rId3"/>
              </a:rPr>
              <a:t>·</a:t>
            </a:r>
            <a:r>
              <a:rPr lang="zh-CN" altLang="en-US" dirty="0" smtClean="0">
                <a:latin typeface="+mj-lt"/>
                <a:hlinkClick r:id="rId3"/>
              </a:rPr>
              <a:t>二</a:t>
            </a:r>
            <a:endParaRPr lang="en-US" altLang="zh-CN" dirty="0" smtClean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r>
              <a:rPr lang="zh-CN" altLang="en-US" b="1" dirty="0" smtClean="0">
                <a:latin typeface="+mj-lt"/>
              </a:rPr>
              <a:t>在线算法</a:t>
            </a:r>
            <a:r>
              <a:rPr lang="en-US" altLang="zh-CN" b="1" dirty="0" smtClean="0">
                <a:latin typeface="+mj-lt"/>
              </a:rPr>
              <a:t>RMQ</a:t>
            </a:r>
          </a:p>
          <a:p>
            <a:pPr lvl="1"/>
            <a:r>
              <a:rPr lang="zh-CN" altLang="en-US" dirty="0" smtClean="0">
                <a:hlinkClick r:id="rId4"/>
              </a:rPr>
              <a:t>最近公共祖先</a:t>
            </a:r>
            <a:r>
              <a:rPr lang="en-US" altLang="zh-CN" dirty="0" smtClean="0">
                <a:hlinkClick r:id="rId4"/>
              </a:rPr>
              <a:t>·</a:t>
            </a:r>
            <a:r>
              <a:rPr lang="zh-CN" altLang="en-US" dirty="0" smtClean="0">
                <a:hlinkClick r:id="rId4"/>
              </a:rPr>
              <a:t>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23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最近公共祖先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𝒍𝒄𝒂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3"/>
              </p:nvPr>
            </p:nvSpPr>
            <p:spPr>
              <a:blipFill>
                <a:blip r:embed="rId5"/>
                <a:stretch>
                  <a:fillRect l="-455" t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72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已知由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/>
                  <a:t>的矩阵无限拼接而成的平面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询问一个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 smtClean="0"/>
                  <a:t>的矩阵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是否为平面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的一部分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≤800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7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相交的铁路线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6476880" cy="4165599"/>
              </a:xfrm>
            </p:spPr>
            <p:txBody>
              <a:bodyPr/>
              <a:lstStyle/>
              <a:p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zh-CN" altLang="en-US" dirty="0" smtClean="0"/>
                  <a:t>计算最近公共祖先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𝒍𝒄𝒂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zh-CN" altLang="en-US" dirty="0" smtClean="0"/>
                  <a:t>计算路径上</a:t>
                </a:r>
                <a:r>
                  <a:rPr lang="zh-CN" altLang="en-US" b="0" i="0" dirty="0" smtClean="0">
                    <a:latin typeface="+mj-lt"/>
                  </a:rPr>
                  <a:t>的</a:t>
                </a:r>
                <a:r>
                  <a:rPr lang="zh-CN" altLang="en-US" i="0" dirty="0" smtClean="0">
                    <a:latin typeface="+mj-lt"/>
                  </a:rPr>
                  <a:t>所有点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zh-CN" altLang="en-US" dirty="0" smtClean="0"/>
                  <a:t>同理对于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zh-CN" altLang="en-US" dirty="0" smtClean="0"/>
                  <a:t>判断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是否为空</a:t>
                </a:r>
                <a:endParaRPr lang="en-US" altLang="zh-CN" dirty="0" smtClean="0"/>
              </a:p>
              <a:p>
                <a:endParaRPr lang="en-US" dirty="0"/>
              </a:p>
              <a:p>
                <a:r>
                  <a:rPr lang="zh-CN" altLang="en-US" b="1" dirty="0" smtClean="0"/>
                  <a:t>时间复杂度</a:t>
                </a:r>
                <a:endParaRPr lang="en-US" altLang="zh-CN" b="1" dirty="0" smtClean="0"/>
              </a:p>
              <a:p>
                <a:pPr lvl="1"/>
                <a:r>
                  <a:rPr lang="zh-CN" altLang="en-US" dirty="0"/>
                  <a:t>单</a:t>
                </a:r>
                <a:r>
                  <a:rPr lang="zh-CN" altLang="en-US" dirty="0" smtClean="0"/>
                  <a:t>次询问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6476880" cy="4165599"/>
              </a:xfrm>
              <a:blipFill>
                <a:blip r:embed="rId2"/>
                <a:stretch>
                  <a:fillRect l="-1224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朴素算法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>
              <a:xfrm>
                <a:off x="8406581" y="1268361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581" y="1268361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8406581" y="2875722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581" y="2875722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>
            <a:stCxn id="5" idx="4"/>
            <a:endCxn id="6" idx="0"/>
          </p:cNvCxnSpPr>
          <p:nvPr/>
        </p:nvCxnSpPr>
        <p:spPr>
          <a:xfrm>
            <a:off x="8766581" y="1988361"/>
            <a:ext cx="0" cy="8873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/>
              <p:cNvSpPr/>
              <p:nvPr/>
            </p:nvSpPr>
            <p:spPr>
              <a:xfrm>
                <a:off x="7595595" y="4424215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595" y="4424215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/>
              <p:cNvSpPr/>
              <p:nvPr/>
            </p:nvSpPr>
            <p:spPr>
              <a:xfrm>
                <a:off x="9220288" y="4424215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288" y="4424215"/>
                <a:ext cx="720000" cy="72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曲线连接符 9"/>
          <p:cNvCxnSpPr>
            <a:stCxn id="6" idx="3"/>
            <a:endCxn id="8" idx="0"/>
          </p:cNvCxnSpPr>
          <p:nvPr/>
        </p:nvCxnSpPr>
        <p:spPr>
          <a:xfrm rot="5400000">
            <a:off x="7766842" y="3679033"/>
            <a:ext cx="933935" cy="556428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6" idx="5"/>
            <a:endCxn id="9" idx="0"/>
          </p:cNvCxnSpPr>
          <p:nvPr/>
        </p:nvCxnSpPr>
        <p:spPr>
          <a:xfrm rot="16200000" flipH="1">
            <a:off x="8833746" y="3677672"/>
            <a:ext cx="933935" cy="559149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8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相交的铁路线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6314328" cy="4780638"/>
              </a:xfrm>
            </p:spPr>
            <p:txBody>
              <a:bodyPr/>
              <a:lstStyle/>
              <a:p>
                <a:r>
                  <a:rPr lang="zh-CN" altLang="en-US" b="1" dirty="0" smtClean="0"/>
                  <a:t>求出所有交点的方法是势必不可行的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交点的数量在最坏情况下是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级别的</a:t>
                </a:r>
                <a:endParaRPr lang="en-US" altLang="zh-CN" dirty="0" smtClean="0"/>
              </a:p>
              <a:p>
                <a:pPr lvl="2"/>
                <a:r>
                  <a:rPr lang="zh-CN" altLang="en-US" dirty="0"/>
                  <a:t>一条</a:t>
                </a:r>
                <a:r>
                  <a:rPr lang="zh-CN" altLang="en-US" dirty="0" smtClean="0"/>
                  <a:t>链，询问根和叶子附近的点</a:t>
                </a:r>
                <a:endParaRPr lang="en-US" altLang="zh-CN" dirty="0" smtClean="0"/>
              </a:p>
              <a:p>
                <a:endParaRPr lang="en-US" dirty="0"/>
              </a:p>
              <a:p>
                <a:r>
                  <a:rPr lang="zh-CN" altLang="en-US" b="1" dirty="0" smtClean="0"/>
                  <a:t>判断是否有交点存在</a:t>
                </a:r>
                <a:endParaRPr lang="en-US" altLang="zh-CN" b="1" dirty="0" smtClean="0"/>
              </a:p>
              <a:p>
                <a:pPr lvl="1"/>
                <a:r>
                  <a:rPr lang="zh-CN" altLang="en-US" dirty="0"/>
                  <a:t>假设</a:t>
                </a:r>
                <a:r>
                  <a:rPr lang="zh-CN" altLang="en-US" dirty="0" smtClean="0"/>
                  <a:t>有交点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存在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一定在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上</a:t>
                </a:r>
                <a:endParaRPr lang="en-US" altLang="zh-CN" dirty="0" smtClean="0"/>
              </a:p>
              <a:p>
                <a:pPr lvl="2"/>
                <a:r>
                  <a:rPr lang="zh-CN" altLang="en-US" dirty="0"/>
                  <a:t>不妨</a:t>
                </a:r>
                <a:r>
                  <a:rPr lang="zh-CN" altLang="en-US" dirty="0" smtClean="0"/>
                  <a:t>设在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上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一定在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上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不妨</a:t>
                </a:r>
                <a:r>
                  <a:rPr lang="zh-CN" altLang="en-US" dirty="0"/>
                  <a:t>设</a:t>
                </a:r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上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的祖先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一定是祖孙关系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6314328" cy="4780638"/>
              </a:xfrm>
              <a:blipFill>
                <a:blip r:embed="rId2"/>
                <a:stretch>
                  <a:fillRect l="-1255" t="-1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相交的姿势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>
              <a:xfrm>
                <a:off x="7875903" y="2181758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903" y="2181758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7155903" y="5217839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903" y="5217839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/>
              <p:cNvSpPr/>
              <p:nvPr/>
            </p:nvSpPr>
            <p:spPr>
              <a:xfrm>
                <a:off x="8689610" y="3730251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椭圆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610" y="3730251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曲线连接符 7"/>
          <p:cNvCxnSpPr>
            <a:stCxn id="5" idx="3"/>
            <a:endCxn id="6" idx="0"/>
          </p:cNvCxnSpPr>
          <p:nvPr/>
        </p:nvCxnSpPr>
        <p:spPr>
          <a:xfrm rot="5400000">
            <a:off x="6537863" y="3774356"/>
            <a:ext cx="2421523" cy="465442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5" idx="5"/>
            <a:endCxn id="7" idx="0"/>
          </p:cNvCxnSpPr>
          <p:nvPr/>
        </p:nvCxnSpPr>
        <p:spPr>
          <a:xfrm rot="16200000" flipH="1">
            <a:off x="8303068" y="2983708"/>
            <a:ext cx="933935" cy="559149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/>
              <p:cNvSpPr/>
              <p:nvPr/>
            </p:nvSpPr>
            <p:spPr>
              <a:xfrm>
                <a:off x="8050035" y="5217839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椭圆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035" y="5217839"/>
                <a:ext cx="720000" cy="72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曲线连接符 11"/>
          <p:cNvCxnSpPr>
            <a:stCxn id="7" idx="3"/>
            <a:endCxn id="11" idx="0"/>
          </p:cNvCxnSpPr>
          <p:nvPr/>
        </p:nvCxnSpPr>
        <p:spPr>
          <a:xfrm rot="5400000">
            <a:off x="8166029" y="4588816"/>
            <a:ext cx="873030" cy="38501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椭圆 22"/>
              <p:cNvSpPr/>
              <p:nvPr/>
            </p:nvSpPr>
            <p:spPr>
              <a:xfrm>
                <a:off x="9526888" y="2181758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椭圆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888" y="2181758"/>
                <a:ext cx="72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23"/>
              <p:cNvSpPr/>
              <p:nvPr/>
            </p:nvSpPr>
            <p:spPr>
              <a:xfrm>
                <a:off x="9379763" y="5217839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椭圆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763" y="5217839"/>
                <a:ext cx="720000" cy="72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椭圆 24"/>
              <p:cNvSpPr/>
              <p:nvPr/>
            </p:nvSpPr>
            <p:spPr>
              <a:xfrm>
                <a:off x="10273895" y="5217839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椭圆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3895" y="5217839"/>
                <a:ext cx="720000" cy="72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曲线连接符 25"/>
          <p:cNvCxnSpPr>
            <a:stCxn id="23" idx="5"/>
            <a:endCxn id="25" idx="0"/>
          </p:cNvCxnSpPr>
          <p:nvPr/>
        </p:nvCxnSpPr>
        <p:spPr>
          <a:xfrm rot="16200000" flipH="1">
            <a:off x="9176909" y="3760852"/>
            <a:ext cx="2421523" cy="492449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23" idx="3"/>
            <a:endCxn id="7" idx="0"/>
          </p:cNvCxnSpPr>
          <p:nvPr/>
        </p:nvCxnSpPr>
        <p:spPr>
          <a:xfrm rot="5400000">
            <a:off x="8874003" y="2971923"/>
            <a:ext cx="933935" cy="58272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7" idx="5"/>
            <a:endCxn id="24" idx="0"/>
          </p:cNvCxnSpPr>
          <p:nvPr/>
        </p:nvCxnSpPr>
        <p:spPr>
          <a:xfrm rot="16200000" flipH="1">
            <a:off x="9085450" y="4563526"/>
            <a:ext cx="873030" cy="435595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12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23" grpId="0" animBg="1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相交的铁路线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5539816" cy="479696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假设有</a:t>
                </a:r>
                <a:r>
                  <a:rPr lang="zh-CN" altLang="en-US" dirty="0"/>
                  <a:t>交点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存在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/>
                  <a:t>一定是祖孙关系</a:t>
                </a:r>
                <a:endParaRPr lang="en-US" b="1" dirty="0"/>
              </a:p>
              <a:p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的祖先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也是两条路径的交点</a:t>
                </a:r>
                <a:endParaRPr lang="en-US" altLang="zh-CN" b="1" dirty="0" smtClean="0"/>
              </a:p>
              <a:p>
                <a:r>
                  <a:rPr lang="zh-CN" altLang="en-US" dirty="0" smtClean="0"/>
                  <a:t>同理，如果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的祖先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就是两条路径的交点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b="1" dirty="0" smtClean="0"/>
                  <a:t>“有交点存在”等价于</a:t>
                </a:r>
                <a:endParaRPr lang="en-US" altLang="zh-CN" b="1" dirty="0" smtClean="0"/>
              </a:p>
              <a:p>
                <a:r>
                  <a:rPr lang="zh-CN" altLang="en-US" b="1" dirty="0" smtClean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是交点或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是交点”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正向已证，反向显然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5539816" cy="4796966"/>
              </a:xfrm>
              <a:blipFill>
                <a:blip r:embed="rId3"/>
                <a:stretch>
                  <a:fillRect l="-1430" t="-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相交的姿势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>
              <a:xfrm>
                <a:off x="8050035" y="1152576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035" y="1152576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7155903" y="5217839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903" y="5217839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/>
              <p:cNvSpPr/>
              <p:nvPr/>
            </p:nvSpPr>
            <p:spPr>
              <a:xfrm>
                <a:off x="8689610" y="3730251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椭圆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610" y="3730251"/>
                <a:ext cx="720000" cy="72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曲线连接符 7"/>
          <p:cNvCxnSpPr>
            <a:stCxn id="5" idx="3"/>
            <a:endCxn id="6" idx="0"/>
          </p:cNvCxnSpPr>
          <p:nvPr/>
        </p:nvCxnSpPr>
        <p:spPr>
          <a:xfrm rot="5400000">
            <a:off x="6110338" y="3172699"/>
            <a:ext cx="3450705" cy="639574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5" idx="5"/>
            <a:endCxn id="12" idx="0"/>
          </p:cNvCxnSpPr>
          <p:nvPr/>
        </p:nvCxnSpPr>
        <p:spPr>
          <a:xfrm rot="16200000" flipH="1">
            <a:off x="8689978" y="1741749"/>
            <a:ext cx="806602" cy="85737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/>
              <p:cNvSpPr/>
              <p:nvPr/>
            </p:nvSpPr>
            <p:spPr>
              <a:xfrm>
                <a:off x="8050035" y="5217839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椭圆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035" y="5217839"/>
                <a:ext cx="72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曲线连接符 10"/>
          <p:cNvCxnSpPr>
            <a:stCxn id="7" idx="3"/>
            <a:endCxn id="10" idx="0"/>
          </p:cNvCxnSpPr>
          <p:nvPr/>
        </p:nvCxnSpPr>
        <p:spPr>
          <a:xfrm rot="5400000">
            <a:off x="8166029" y="4588816"/>
            <a:ext cx="873030" cy="38501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/>
              <p:cNvSpPr/>
              <p:nvPr/>
            </p:nvSpPr>
            <p:spPr>
              <a:xfrm>
                <a:off x="9161965" y="2573736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965" y="2573736"/>
                <a:ext cx="720000" cy="72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/>
              <p:cNvSpPr/>
              <p:nvPr/>
            </p:nvSpPr>
            <p:spPr>
              <a:xfrm>
                <a:off x="9379763" y="5217839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763" y="5217839"/>
                <a:ext cx="720000" cy="72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/>
              <p:cNvSpPr/>
              <p:nvPr/>
            </p:nvSpPr>
            <p:spPr>
              <a:xfrm>
                <a:off x="10273895" y="5217839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椭圆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3895" y="5217839"/>
                <a:ext cx="720000" cy="72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曲线连接符 14"/>
          <p:cNvCxnSpPr>
            <a:stCxn id="12" idx="5"/>
            <a:endCxn id="14" idx="0"/>
          </p:cNvCxnSpPr>
          <p:nvPr/>
        </p:nvCxnSpPr>
        <p:spPr>
          <a:xfrm rot="16200000" flipH="1">
            <a:off x="9190437" y="3774380"/>
            <a:ext cx="2029545" cy="857372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12" idx="3"/>
            <a:endCxn id="7" idx="0"/>
          </p:cNvCxnSpPr>
          <p:nvPr/>
        </p:nvCxnSpPr>
        <p:spPr>
          <a:xfrm rot="5400000">
            <a:off x="8887531" y="3350374"/>
            <a:ext cx="541957" cy="217797"/>
          </a:xfrm>
          <a:prstGeom prst="curvedConnector3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7" idx="5"/>
            <a:endCxn id="13" idx="0"/>
          </p:cNvCxnSpPr>
          <p:nvPr/>
        </p:nvCxnSpPr>
        <p:spPr>
          <a:xfrm rot="16200000" flipH="1">
            <a:off x="9085450" y="4563526"/>
            <a:ext cx="873030" cy="435595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1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相交的铁路线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6"/>
                <a:ext cx="5480957" cy="496025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b="1" dirty="0" smtClean="0"/>
                  <a:t>如何判断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b="1" dirty="0" smtClean="0"/>
                  <a:t>是否为交点？</a:t>
                </a:r>
                <a:endParaRPr lang="en-US" altLang="zh-CN" sz="2000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显然在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上</a:t>
                </a:r>
                <a:endParaRPr lang="en-US" altLang="zh-CN" sz="20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是否在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上？</a:t>
                </a:r>
                <a:endParaRPr lang="en-US" altLang="zh-CN" sz="20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1800" i="1">
                        <a:latin typeface="Cambria Math" panose="02040503050406030204" pitchFamily="18" charset="0"/>
                      </a:rPr>
                      <m:t>是否</m:t>
                    </m:r>
                  </m:oMath>
                </a14:m>
                <a:r>
                  <a:rPr lang="zh-CN" altLang="en-US" sz="1800" dirty="0" smtClean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上？</a:t>
                </a:r>
                <a:endParaRPr lang="en-US" altLang="zh-CN" sz="1800" dirty="0" smtClean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b="1" dirty="0" smtClean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 dirty="0" smtClean="0"/>
                  <a:t>的祖先并且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 dirty="0" smtClean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b="1" dirty="0" smtClean="0"/>
                  <a:t>的祖先</a:t>
                </a:r>
                <a:endParaRPr lang="en-US" altLang="zh-CN" sz="2000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𝑙𝑐𝑎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𝑙𝑐𝑎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b="1" dirty="0" smtClean="0"/>
                  <a:t>为交点</a:t>
                </a:r>
                <a:endParaRPr lang="en-US" altLang="zh-CN" sz="2000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𝑙𝑐𝑎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𝑙𝑐𝑎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或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𝑙𝑐𝑎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6"/>
                <a:ext cx="5480957" cy="4960252"/>
              </a:xfrm>
              <a:blipFill>
                <a:blip r:embed="rId3"/>
                <a:stretch>
                  <a:fillRect l="-1001" t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是否为交点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>
              <a:xfrm>
                <a:off x="7919407" y="1701806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407" y="1701806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7919407" y="3188295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407" y="3188295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/>
              <p:cNvSpPr/>
              <p:nvPr/>
            </p:nvSpPr>
            <p:spPr>
              <a:xfrm>
                <a:off x="7919407" y="4668435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椭圆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407" y="4668435"/>
                <a:ext cx="720000" cy="72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曲线连接符 7"/>
          <p:cNvCxnSpPr>
            <a:stCxn id="5" idx="4"/>
            <a:endCxn id="6" idx="0"/>
          </p:cNvCxnSpPr>
          <p:nvPr/>
        </p:nvCxnSpPr>
        <p:spPr>
          <a:xfrm rot="5400000">
            <a:off x="7896163" y="2805050"/>
            <a:ext cx="766489" cy="12700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6" idx="4"/>
            <a:endCxn id="7" idx="0"/>
          </p:cNvCxnSpPr>
          <p:nvPr/>
        </p:nvCxnSpPr>
        <p:spPr>
          <a:xfrm rot="5400000">
            <a:off x="7899337" y="4288365"/>
            <a:ext cx="760140" cy="12700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/>
              <p:cNvSpPr/>
              <p:nvPr/>
            </p:nvSpPr>
            <p:spPr>
              <a:xfrm>
                <a:off x="9748257" y="1701806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椭圆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8257" y="1701806"/>
                <a:ext cx="72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/>
              <p:cNvSpPr/>
              <p:nvPr/>
            </p:nvSpPr>
            <p:spPr>
              <a:xfrm>
                <a:off x="9748257" y="3188295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8257" y="3188295"/>
                <a:ext cx="720000" cy="72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/>
              <p:cNvSpPr/>
              <p:nvPr/>
            </p:nvSpPr>
            <p:spPr>
              <a:xfrm>
                <a:off x="9748257" y="4668435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椭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8257" y="4668435"/>
                <a:ext cx="720000" cy="72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曲线连接符 19"/>
          <p:cNvCxnSpPr>
            <a:stCxn id="17" idx="4"/>
            <a:endCxn id="18" idx="0"/>
          </p:cNvCxnSpPr>
          <p:nvPr/>
        </p:nvCxnSpPr>
        <p:spPr>
          <a:xfrm rot="5400000">
            <a:off x="9725013" y="2805050"/>
            <a:ext cx="766489" cy="12700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8" idx="4"/>
            <a:endCxn id="19" idx="0"/>
          </p:cNvCxnSpPr>
          <p:nvPr/>
        </p:nvCxnSpPr>
        <p:spPr>
          <a:xfrm rot="5400000">
            <a:off x="9728187" y="4288365"/>
            <a:ext cx="760140" cy="12700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58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相交的铁路线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7720011" cy="41655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有交点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有</a:t>
                </a:r>
                <a:r>
                  <a:rPr lang="zh-CN" altLang="en-US" dirty="0"/>
                  <a:t>交点</a:t>
                </a:r>
                <a:r>
                  <a:rPr lang="zh-CN" altLang="en-US" dirty="0" smtClean="0"/>
                  <a:t>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𝑙𝑐𝑎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𝑙𝑐𝑎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交点或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是交点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sz="2267" i="1">
                        <a:latin typeface="Cambria Math" panose="02040503050406030204" pitchFamily="18" charset="0"/>
                      </a:rPr>
                      <m:t>𝑙𝑐𝑎</m:t>
                    </m:r>
                    <m:d>
                      <m:dPr>
                        <m:ctrlPr>
                          <a:rPr lang="en-US" sz="2267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67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67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67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67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67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267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67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67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267" i="1">
                        <a:latin typeface="Cambria Math" panose="02040503050406030204" pitchFamily="18" charset="0"/>
                      </a:rPr>
                      <m:t>且</m:t>
                    </m:r>
                    <m:d>
                      <m:dPr>
                        <m:ctrlPr>
                          <a:rPr lang="en-US" altLang="zh-CN" sz="2267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67" i="1">
                            <a:latin typeface="Cambria Math" panose="02040503050406030204" pitchFamily="18" charset="0"/>
                          </a:rPr>
                          <m:t>𝑙𝑐𝑎</m:t>
                        </m:r>
                        <m:d>
                          <m:dPr>
                            <m:ctrlPr>
                              <a:rPr lang="en-US" sz="2267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67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67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267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67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67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67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67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267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67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67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267" i="1" smtClean="0">
                            <a:latin typeface="Cambria Math" panose="02040503050406030204" pitchFamily="18" charset="0"/>
                          </a:rPr>
                          <m:t>或</m:t>
                        </m:r>
                        <m:r>
                          <a:rPr lang="en-US" altLang="zh-CN" sz="2267" i="1" dirty="0">
                            <a:latin typeface="Cambria Math" panose="02040503050406030204" pitchFamily="18" charset="0"/>
                          </a:rPr>
                          <m:t>𝑙𝑐𝑎</m:t>
                        </m:r>
                        <m:d>
                          <m:dPr>
                            <m:ctrlPr>
                              <a:rPr lang="en-US" altLang="zh-CN" sz="2267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67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67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267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67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67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67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267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67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267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67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267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𝑙𝑐𝑎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𝑙𝑐𝑎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𝑙𝑐𝑎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7720011" cy="4165599"/>
              </a:xfrm>
              <a:blipFill>
                <a:blip r:embed="rId2"/>
                <a:stretch>
                  <a:fillRect l="-1027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思路整理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>
              <a:xfrm>
                <a:off x="9095064" y="1341805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064" y="1341805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8200932" y="5407068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932" y="5407068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/>
              <p:cNvSpPr/>
              <p:nvPr/>
            </p:nvSpPr>
            <p:spPr>
              <a:xfrm>
                <a:off x="9734639" y="3919480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椭圆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639" y="3919480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曲线连接符 7"/>
          <p:cNvCxnSpPr>
            <a:stCxn id="5" idx="3"/>
            <a:endCxn id="6" idx="0"/>
          </p:cNvCxnSpPr>
          <p:nvPr/>
        </p:nvCxnSpPr>
        <p:spPr>
          <a:xfrm rot="5400000">
            <a:off x="7155367" y="3361928"/>
            <a:ext cx="3450705" cy="639574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5" idx="5"/>
            <a:endCxn id="12" idx="0"/>
          </p:cNvCxnSpPr>
          <p:nvPr/>
        </p:nvCxnSpPr>
        <p:spPr>
          <a:xfrm rot="16200000" flipH="1">
            <a:off x="9735007" y="1930978"/>
            <a:ext cx="806602" cy="85737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/>
              <p:cNvSpPr/>
              <p:nvPr/>
            </p:nvSpPr>
            <p:spPr>
              <a:xfrm>
                <a:off x="9095064" y="5407068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椭圆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064" y="5407068"/>
                <a:ext cx="720000" cy="72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曲线连接符 10"/>
          <p:cNvCxnSpPr>
            <a:stCxn id="7" idx="3"/>
            <a:endCxn id="10" idx="0"/>
          </p:cNvCxnSpPr>
          <p:nvPr/>
        </p:nvCxnSpPr>
        <p:spPr>
          <a:xfrm rot="5400000">
            <a:off x="9211058" y="4778045"/>
            <a:ext cx="873030" cy="38501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/>
              <p:cNvSpPr/>
              <p:nvPr/>
            </p:nvSpPr>
            <p:spPr>
              <a:xfrm>
                <a:off x="10206994" y="2762965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994" y="2762965"/>
                <a:ext cx="72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/>
              <p:cNvSpPr/>
              <p:nvPr/>
            </p:nvSpPr>
            <p:spPr>
              <a:xfrm>
                <a:off x="10424792" y="5407068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792" y="5407068"/>
                <a:ext cx="720000" cy="72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/>
              <p:cNvSpPr/>
              <p:nvPr/>
            </p:nvSpPr>
            <p:spPr>
              <a:xfrm>
                <a:off x="11318924" y="5407068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椭圆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8924" y="5407068"/>
                <a:ext cx="720000" cy="72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曲线连接符 14"/>
          <p:cNvCxnSpPr>
            <a:stCxn id="12" idx="5"/>
            <a:endCxn id="14" idx="0"/>
          </p:cNvCxnSpPr>
          <p:nvPr/>
        </p:nvCxnSpPr>
        <p:spPr>
          <a:xfrm rot="16200000" flipH="1">
            <a:off x="10235466" y="3963609"/>
            <a:ext cx="2029545" cy="857372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12" idx="3"/>
            <a:endCxn id="7" idx="0"/>
          </p:cNvCxnSpPr>
          <p:nvPr/>
        </p:nvCxnSpPr>
        <p:spPr>
          <a:xfrm rot="5400000">
            <a:off x="9932560" y="3539603"/>
            <a:ext cx="541957" cy="217797"/>
          </a:xfrm>
          <a:prstGeom prst="curvedConnector3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7" idx="5"/>
            <a:endCxn id="13" idx="0"/>
          </p:cNvCxnSpPr>
          <p:nvPr/>
        </p:nvCxnSpPr>
        <p:spPr>
          <a:xfrm rot="16200000" flipH="1">
            <a:off x="10130479" y="4752755"/>
            <a:ext cx="873030" cy="435595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相交的铁路线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𝒄𝒓𝒐𝒔𝒔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𝑙𝑐𝑎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𝑙𝑐𝑎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𝑙𝑐𝑎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𝑙𝑐𝑎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𝑙𝑐𝑎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𝑻𝒓𝒖𝒆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𝑙𝑐𝑎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𝑙𝑐𝑎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𝑙𝑐𝑎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𝑻𝒓𝒖𝒆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𝑭𝒂𝒍𝒔𝒆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伪代码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3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提问时间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4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地毯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545834"/>
              </p:ext>
            </p:extLst>
          </p:nvPr>
        </p:nvGraphicFramePr>
        <p:xfrm>
          <a:off x="2556933" y="3361267"/>
          <a:ext cx="1549401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467">
                  <a:extLst>
                    <a:ext uri="{9D8B030D-6E8A-4147-A177-3AD203B41FA5}">
                      <a16:colId xmlns:a16="http://schemas.microsoft.com/office/drawing/2014/main" val="2670890105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937977291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308864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A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C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5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A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93658"/>
                  </a:ext>
                </a:extLst>
              </a:tr>
            </a:tbl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样例解释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7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424794"/>
              </p:ext>
            </p:extLst>
          </p:nvPr>
        </p:nvGraphicFramePr>
        <p:xfrm>
          <a:off x="2556932" y="2311400"/>
          <a:ext cx="1549401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467">
                  <a:extLst>
                    <a:ext uri="{9D8B030D-6E8A-4147-A177-3AD203B41FA5}">
                      <a16:colId xmlns:a16="http://schemas.microsoft.com/office/drawing/2014/main" val="2670890105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937977291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308864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5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93658"/>
                  </a:ext>
                </a:extLst>
              </a:tr>
            </a:tbl>
          </a:graphicData>
        </a:graphic>
      </p:graphicFrame>
      <p:graphicFrame>
        <p:nvGraphicFramePr>
          <p:cNvPr id="8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6476826"/>
              </p:ext>
            </p:extLst>
          </p:nvPr>
        </p:nvGraphicFramePr>
        <p:xfrm>
          <a:off x="880533" y="3361267"/>
          <a:ext cx="1549401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467">
                  <a:extLst>
                    <a:ext uri="{9D8B030D-6E8A-4147-A177-3AD203B41FA5}">
                      <a16:colId xmlns:a16="http://schemas.microsoft.com/office/drawing/2014/main" val="2670890105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937977291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308864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5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93658"/>
                  </a:ext>
                </a:extLst>
              </a:tr>
            </a:tbl>
          </a:graphicData>
        </a:graphic>
      </p:graphicFrame>
      <p:graphicFrame>
        <p:nvGraphicFramePr>
          <p:cNvPr id="9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0794891"/>
              </p:ext>
            </p:extLst>
          </p:nvPr>
        </p:nvGraphicFramePr>
        <p:xfrm>
          <a:off x="880533" y="2311400"/>
          <a:ext cx="1549401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467">
                  <a:extLst>
                    <a:ext uri="{9D8B030D-6E8A-4147-A177-3AD203B41FA5}">
                      <a16:colId xmlns:a16="http://schemas.microsoft.com/office/drawing/2014/main" val="2670890105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937977291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308864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5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93658"/>
                  </a:ext>
                </a:extLst>
              </a:tr>
            </a:tbl>
          </a:graphicData>
        </a:graphic>
      </p:graphicFrame>
      <p:graphicFrame>
        <p:nvGraphicFramePr>
          <p:cNvPr id="10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804494"/>
              </p:ext>
            </p:extLst>
          </p:nvPr>
        </p:nvGraphicFramePr>
        <p:xfrm>
          <a:off x="4233331" y="2311400"/>
          <a:ext cx="1549401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467">
                  <a:extLst>
                    <a:ext uri="{9D8B030D-6E8A-4147-A177-3AD203B41FA5}">
                      <a16:colId xmlns:a16="http://schemas.microsoft.com/office/drawing/2014/main" val="2670890105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937977291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308864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5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93658"/>
                  </a:ext>
                </a:extLst>
              </a:tr>
            </a:tbl>
          </a:graphicData>
        </a:graphic>
      </p:graphicFrame>
      <p:graphicFrame>
        <p:nvGraphicFramePr>
          <p:cNvPr id="11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95677"/>
              </p:ext>
            </p:extLst>
          </p:nvPr>
        </p:nvGraphicFramePr>
        <p:xfrm>
          <a:off x="4233331" y="3361267"/>
          <a:ext cx="1549401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467">
                  <a:extLst>
                    <a:ext uri="{9D8B030D-6E8A-4147-A177-3AD203B41FA5}">
                      <a16:colId xmlns:a16="http://schemas.microsoft.com/office/drawing/2014/main" val="2670890105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937977291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308864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5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93658"/>
                  </a:ext>
                </a:extLst>
              </a:tr>
            </a:tbl>
          </a:graphicData>
        </a:graphic>
      </p:graphicFrame>
      <p:graphicFrame>
        <p:nvGraphicFramePr>
          <p:cNvPr id="12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8090637"/>
              </p:ext>
            </p:extLst>
          </p:nvPr>
        </p:nvGraphicFramePr>
        <p:xfrm>
          <a:off x="880532" y="4411134"/>
          <a:ext cx="1549401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467">
                  <a:extLst>
                    <a:ext uri="{9D8B030D-6E8A-4147-A177-3AD203B41FA5}">
                      <a16:colId xmlns:a16="http://schemas.microsoft.com/office/drawing/2014/main" val="2670890105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937977291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308864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5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93658"/>
                  </a:ext>
                </a:extLst>
              </a:tr>
            </a:tbl>
          </a:graphicData>
        </a:graphic>
      </p:graphicFrame>
      <p:graphicFrame>
        <p:nvGraphicFramePr>
          <p:cNvPr id="13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152329"/>
              </p:ext>
            </p:extLst>
          </p:nvPr>
        </p:nvGraphicFramePr>
        <p:xfrm>
          <a:off x="2556931" y="4411134"/>
          <a:ext cx="1549401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467">
                  <a:extLst>
                    <a:ext uri="{9D8B030D-6E8A-4147-A177-3AD203B41FA5}">
                      <a16:colId xmlns:a16="http://schemas.microsoft.com/office/drawing/2014/main" val="2670890105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937977291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308864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5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93658"/>
                  </a:ext>
                </a:extLst>
              </a:tr>
            </a:tbl>
          </a:graphicData>
        </a:graphic>
      </p:graphicFrame>
      <p:graphicFrame>
        <p:nvGraphicFramePr>
          <p:cNvPr id="14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266939"/>
              </p:ext>
            </p:extLst>
          </p:nvPr>
        </p:nvGraphicFramePr>
        <p:xfrm>
          <a:off x="4233331" y="4411134"/>
          <a:ext cx="1549401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467">
                  <a:extLst>
                    <a:ext uri="{9D8B030D-6E8A-4147-A177-3AD203B41FA5}">
                      <a16:colId xmlns:a16="http://schemas.microsoft.com/office/drawing/2014/main" val="2670890105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937977291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308864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5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93658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3090333" y="184573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090333" y="535253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14972" y="356766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844969" y="356766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graphicFrame>
        <p:nvGraphicFramePr>
          <p:cNvPr id="19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936566"/>
              </p:ext>
            </p:extLst>
          </p:nvPr>
        </p:nvGraphicFramePr>
        <p:xfrm>
          <a:off x="8674099" y="2311400"/>
          <a:ext cx="1549401" cy="1371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467">
                  <a:extLst>
                    <a:ext uri="{9D8B030D-6E8A-4147-A177-3AD203B41FA5}">
                      <a16:colId xmlns:a16="http://schemas.microsoft.com/office/drawing/2014/main" val="2670890105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937977291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308864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15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9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755130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7497558" y="281093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询问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aphicFrame>
        <p:nvGraphicFramePr>
          <p:cNvPr id="21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998374"/>
              </p:ext>
            </p:extLst>
          </p:nvPr>
        </p:nvGraphicFramePr>
        <p:xfrm>
          <a:off x="8674099" y="4729664"/>
          <a:ext cx="1549401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467">
                  <a:extLst>
                    <a:ext uri="{9D8B030D-6E8A-4147-A177-3AD203B41FA5}">
                      <a16:colId xmlns:a16="http://schemas.microsoft.com/office/drawing/2014/main" val="2670890105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937977291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308864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15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93658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497558" y="5029199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询问</a:t>
            </a:r>
            <a:r>
              <a:rPr lang="en-US" altLang="zh-CN" dirty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68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核心问题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判断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是否存在于平面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中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 smtClean="0"/>
                  <a:t> 找到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在平面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中的起始位置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b="1" dirty="0" smtClean="0"/>
                  <a:t>朴素算法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枚举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i="0" dirty="0" smtClean="0">
                    <a:latin typeface="+mj-lt"/>
                  </a:rPr>
                  <a:t>的起始位置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i="0" dirty="0" smtClean="0">
                  <a:latin typeface="+mj-lt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即</m:t>
                    </m:r>
                  </m:oMath>
                </a14:m>
                <a:r>
                  <a:rPr lang="zh-CN" altLang="en-US" dirty="0" smtClean="0"/>
                  <a:t>将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对齐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检查该起始位置下，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的每一个元素是否与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对应位置的元素相同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68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5356872" cy="41655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是基于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/>
                  <a:t>的矩阵无限循环的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:r>
                  <a:rPr lang="zh-CN" altLang="en-US" b="1" dirty="0" smtClean="0"/>
                  <a:t>优化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起始</a:t>
                </a:r>
                <a:r>
                  <a:rPr lang="zh-CN" altLang="en-US" dirty="0" smtClean="0"/>
                  <a:t>位置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只需在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检查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时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5356872" cy="4165599"/>
              </a:xfrm>
              <a:blipFill>
                <a:blip r:embed="rId2"/>
                <a:stretch>
                  <a:fillRect l="-1479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细节优化</a:t>
            </a:r>
            <a:endParaRPr lang="zh-CN" altLang="en-US" dirty="0"/>
          </a:p>
        </p:txBody>
      </p:sp>
      <p:graphicFrame>
        <p:nvGraphicFramePr>
          <p:cNvPr id="5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6337934"/>
              </p:ext>
            </p:extLst>
          </p:nvPr>
        </p:nvGraphicFramePr>
        <p:xfrm>
          <a:off x="8271933" y="3361267"/>
          <a:ext cx="1549401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467">
                  <a:extLst>
                    <a:ext uri="{9D8B030D-6E8A-4147-A177-3AD203B41FA5}">
                      <a16:colId xmlns:a16="http://schemas.microsoft.com/office/drawing/2014/main" val="2670890105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937977291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308864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A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C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5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A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93658"/>
                  </a:ext>
                </a:extLst>
              </a:tr>
            </a:tbl>
          </a:graphicData>
        </a:graphic>
      </p:graphicFrame>
      <p:graphicFrame>
        <p:nvGraphicFramePr>
          <p:cNvPr id="6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369156"/>
              </p:ext>
            </p:extLst>
          </p:nvPr>
        </p:nvGraphicFramePr>
        <p:xfrm>
          <a:off x="8271932" y="2311400"/>
          <a:ext cx="1549401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467">
                  <a:extLst>
                    <a:ext uri="{9D8B030D-6E8A-4147-A177-3AD203B41FA5}">
                      <a16:colId xmlns:a16="http://schemas.microsoft.com/office/drawing/2014/main" val="2670890105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937977291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308864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5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93658"/>
                  </a:ext>
                </a:extLst>
              </a:tr>
            </a:tbl>
          </a:graphicData>
        </a:graphic>
      </p:graphicFrame>
      <p:graphicFrame>
        <p:nvGraphicFramePr>
          <p:cNvPr id="7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936373"/>
              </p:ext>
            </p:extLst>
          </p:nvPr>
        </p:nvGraphicFramePr>
        <p:xfrm>
          <a:off x="6595533" y="3361267"/>
          <a:ext cx="1549401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467">
                  <a:extLst>
                    <a:ext uri="{9D8B030D-6E8A-4147-A177-3AD203B41FA5}">
                      <a16:colId xmlns:a16="http://schemas.microsoft.com/office/drawing/2014/main" val="2670890105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937977291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308864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5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93658"/>
                  </a:ext>
                </a:extLst>
              </a:tr>
            </a:tbl>
          </a:graphicData>
        </a:graphic>
      </p:graphicFrame>
      <p:graphicFrame>
        <p:nvGraphicFramePr>
          <p:cNvPr id="8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465045"/>
              </p:ext>
            </p:extLst>
          </p:nvPr>
        </p:nvGraphicFramePr>
        <p:xfrm>
          <a:off x="6595533" y="2311400"/>
          <a:ext cx="1549401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467">
                  <a:extLst>
                    <a:ext uri="{9D8B030D-6E8A-4147-A177-3AD203B41FA5}">
                      <a16:colId xmlns:a16="http://schemas.microsoft.com/office/drawing/2014/main" val="2670890105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937977291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308864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5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93658"/>
                  </a:ext>
                </a:extLst>
              </a:tr>
            </a:tbl>
          </a:graphicData>
        </a:graphic>
      </p:graphicFrame>
      <p:graphicFrame>
        <p:nvGraphicFramePr>
          <p:cNvPr id="9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3581638"/>
              </p:ext>
            </p:extLst>
          </p:nvPr>
        </p:nvGraphicFramePr>
        <p:xfrm>
          <a:off x="9948331" y="2311400"/>
          <a:ext cx="1549401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467">
                  <a:extLst>
                    <a:ext uri="{9D8B030D-6E8A-4147-A177-3AD203B41FA5}">
                      <a16:colId xmlns:a16="http://schemas.microsoft.com/office/drawing/2014/main" val="2670890105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937977291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308864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5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93658"/>
                  </a:ext>
                </a:extLst>
              </a:tr>
            </a:tbl>
          </a:graphicData>
        </a:graphic>
      </p:graphicFrame>
      <p:graphicFrame>
        <p:nvGraphicFramePr>
          <p:cNvPr id="10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6522985"/>
              </p:ext>
            </p:extLst>
          </p:nvPr>
        </p:nvGraphicFramePr>
        <p:xfrm>
          <a:off x="9948331" y="3361267"/>
          <a:ext cx="1549401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467">
                  <a:extLst>
                    <a:ext uri="{9D8B030D-6E8A-4147-A177-3AD203B41FA5}">
                      <a16:colId xmlns:a16="http://schemas.microsoft.com/office/drawing/2014/main" val="2670890105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937977291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308864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5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93658"/>
                  </a:ext>
                </a:extLst>
              </a:tr>
            </a:tbl>
          </a:graphicData>
        </a:graphic>
      </p:graphicFrame>
      <p:graphicFrame>
        <p:nvGraphicFramePr>
          <p:cNvPr id="11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409504"/>
              </p:ext>
            </p:extLst>
          </p:nvPr>
        </p:nvGraphicFramePr>
        <p:xfrm>
          <a:off x="6595532" y="4411134"/>
          <a:ext cx="1549401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467">
                  <a:extLst>
                    <a:ext uri="{9D8B030D-6E8A-4147-A177-3AD203B41FA5}">
                      <a16:colId xmlns:a16="http://schemas.microsoft.com/office/drawing/2014/main" val="2670890105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937977291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308864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5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93658"/>
                  </a:ext>
                </a:extLst>
              </a:tr>
            </a:tbl>
          </a:graphicData>
        </a:graphic>
      </p:graphicFrame>
      <p:graphicFrame>
        <p:nvGraphicFramePr>
          <p:cNvPr id="12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6878797"/>
              </p:ext>
            </p:extLst>
          </p:nvPr>
        </p:nvGraphicFramePr>
        <p:xfrm>
          <a:off x="8271931" y="4411134"/>
          <a:ext cx="1549401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467">
                  <a:extLst>
                    <a:ext uri="{9D8B030D-6E8A-4147-A177-3AD203B41FA5}">
                      <a16:colId xmlns:a16="http://schemas.microsoft.com/office/drawing/2014/main" val="2670890105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937977291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308864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5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93658"/>
                  </a:ext>
                </a:extLst>
              </a:tr>
            </a:tbl>
          </a:graphicData>
        </a:graphic>
      </p:graphicFrame>
      <p:graphicFrame>
        <p:nvGraphicFramePr>
          <p:cNvPr id="13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2531871"/>
              </p:ext>
            </p:extLst>
          </p:nvPr>
        </p:nvGraphicFramePr>
        <p:xfrm>
          <a:off x="9948331" y="4411134"/>
          <a:ext cx="1549401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467">
                  <a:extLst>
                    <a:ext uri="{9D8B030D-6E8A-4147-A177-3AD203B41FA5}">
                      <a16:colId xmlns:a16="http://schemas.microsoft.com/office/drawing/2014/main" val="2670890105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937977291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308864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5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93658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805333" y="184573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805333" y="535253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029972" y="356766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1559969" y="356766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75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5465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𝒂𝒏𝒔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𝒇𝒂𝒍𝒔𝒆</m:t>
                      </m:r>
                    </m:oMath>
                  </m:oMathPara>
                </a14:m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,0≤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𝒉𝒆𝒄𝒌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𝒕𝒓𝒖𝒆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𝒄𝒉𝒆𝒄𝒌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𝒄𝒉𝒆𝒄𝒌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𝒂𝒏𝒔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endParaRPr lang="en-US" altLang="zh-CN" b="1" dirty="0" smtClean="0"/>
              </a:p>
              <a:p>
                <a:r>
                  <a:rPr lang="zh-CN" altLang="en-US" b="1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NMHW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仅</a:t>
                </a:r>
                <a:r>
                  <a:rPr lang="zh-CN" altLang="en-US" dirty="0" smtClean="0"/>
                  <a:t>能解决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80%</m:t>
                    </m:r>
                  </m:oMath>
                </a14:m>
                <a:r>
                  <a:rPr lang="zh-CN" altLang="en-US" dirty="0" smtClean="0"/>
                  <a:t>的数据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546595"/>
              </a:xfrm>
              <a:blipFill>
                <a:blip r:embed="rId2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伪代码</a:t>
            </a:r>
          </a:p>
        </p:txBody>
      </p:sp>
    </p:spTree>
    <p:extLst>
      <p:ext uri="{BB962C8B-B14F-4D97-AF65-F5344CB8AC3E}">
        <p14:creationId xmlns:p14="http://schemas.microsoft.com/office/powerpoint/2010/main" val="307373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进一步优化</a:t>
            </a:r>
            <a:endParaRPr lang="zh-CN" altLang="en-US" dirty="0"/>
          </a:p>
        </p:txBody>
      </p:sp>
      <p:graphicFrame>
        <p:nvGraphicFramePr>
          <p:cNvPr id="8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2787274"/>
              </p:ext>
            </p:extLst>
          </p:nvPr>
        </p:nvGraphicFramePr>
        <p:xfrm>
          <a:off x="8729133" y="3437467"/>
          <a:ext cx="1549401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467">
                  <a:extLst>
                    <a:ext uri="{9D8B030D-6E8A-4147-A177-3AD203B41FA5}">
                      <a16:colId xmlns:a16="http://schemas.microsoft.com/office/drawing/2014/main" val="2670890105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937977291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308864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A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C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5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A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93658"/>
                  </a:ext>
                </a:extLst>
              </a:tr>
            </a:tbl>
          </a:graphicData>
        </a:graphic>
      </p:graphicFrame>
      <p:graphicFrame>
        <p:nvGraphicFramePr>
          <p:cNvPr id="9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070252"/>
              </p:ext>
            </p:extLst>
          </p:nvPr>
        </p:nvGraphicFramePr>
        <p:xfrm>
          <a:off x="8729132" y="2387600"/>
          <a:ext cx="1549401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467">
                  <a:extLst>
                    <a:ext uri="{9D8B030D-6E8A-4147-A177-3AD203B41FA5}">
                      <a16:colId xmlns:a16="http://schemas.microsoft.com/office/drawing/2014/main" val="2670890105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937977291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308864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5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93658"/>
                  </a:ext>
                </a:extLst>
              </a:tr>
            </a:tbl>
          </a:graphicData>
        </a:graphic>
      </p:graphicFrame>
      <p:graphicFrame>
        <p:nvGraphicFramePr>
          <p:cNvPr id="10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376747"/>
              </p:ext>
            </p:extLst>
          </p:nvPr>
        </p:nvGraphicFramePr>
        <p:xfrm>
          <a:off x="7052733" y="3437467"/>
          <a:ext cx="1549401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467">
                  <a:extLst>
                    <a:ext uri="{9D8B030D-6E8A-4147-A177-3AD203B41FA5}">
                      <a16:colId xmlns:a16="http://schemas.microsoft.com/office/drawing/2014/main" val="2670890105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937977291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308864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5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93658"/>
                  </a:ext>
                </a:extLst>
              </a:tr>
            </a:tbl>
          </a:graphicData>
        </a:graphic>
      </p:graphicFrame>
      <p:graphicFrame>
        <p:nvGraphicFramePr>
          <p:cNvPr id="11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1306817"/>
              </p:ext>
            </p:extLst>
          </p:nvPr>
        </p:nvGraphicFramePr>
        <p:xfrm>
          <a:off x="7052733" y="2387600"/>
          <a:ext cx="1549401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467">
                  <a:extLst>
                    <a:ext uri="{9D8B030D-6E8A-4147-A177-3AD203B41FA5}">
                      <a16:colId xmlns:a16="http://schemas.microsoft.com/office/drawing/2014/main" val="2670890105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937977291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308864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5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93658"/>
                  </a:ext>
                </a:extLst>
              </a:tr>
            </a:tbl>
          </a:graphicData>
        </a:graphic>
      </p:graphicFrame>
      <p:graphicFrame>
        <p:nvGraphicFramePr>
          <p:cNvPr id="12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0626054"/>
              </p:ext>
            </p:extLst>
          </p:nvPr>
        </p:nvGraphicFramePr>
        <p:xfrm>
          <a:off x="10405531" y="2387600"/>
          <a:ext cx="1549401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467">
                  <a:extLst>
                    <a:ext uri="{9D8B030D-6E8A-4147-A177-3AD203B41FA5}">
                      <a16:colId xmlns:a16="http://schemas.microsoft.com/office/drawing/2014/main" val="2670890105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937977291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308864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5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93658"/>
                  </a:ext>
                </a:extLst>
              </a:tr>
            </a:tbl>
          </a:graphicData>
        </a:graphic>
      </p:graphicFrame>
      <p:graphicFrame>
        <p:nvGraphicFramePr>
          <p:cNvPr id="13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374054"/>
              </p:ext>
            </p:extLst>
          </p:nvPr>
        </p:nvGraphicFramePr>
        <p:xfrm>
          <a:off x="10405531" y="3437467"/>
          <a:ext cx="1549401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467">
                  <a:extLst>
                    <a:ext uri="{9D8B030D-6E8A-4147-A177-3AD203B41FA5}">
                      <a16:colId xmlns:a16="http://schemas.microsoft.com/office/drawing/2014/main" val="2670890105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937977291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308864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5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93658"/>
                  </a:ext>
                </a:extLst>
              </a:tr>
            </a:tbl>
          </a:graphicData>
        </a:graphic>
      </p:graphicFrame>
      <p:graphicFrame>
        <p:nvGraphicFramePr>
          <p:cNvPr id="14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40595"/>
              </p:ext>
            </p:extLst>
          </p:nvPr>
        </p:nvGraphicFramePr>
        <p:xfrm>
          <a:off x="7052732" y="4487334"/>
          <a:ext cx="1549401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467">
                  <a:extLst>
                    <a:ext uri="{9D8B030D-6E8A-4147-A177-3AD203B41FA5}">
                      <a16:colId xmlns:a16="http://schemas.microsoft.com/office/drawing/2014/main" val="2670890105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937977291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308864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5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93658"/>
                  </a:ext>
                </a:extLst>
              </a:tr>
            </a:tbl>
          </a:graphicData>
        </a:graphic>
      </p:graphicFrame>
      <p:graphicFrame>
        <p:nvGraphicFramePr>
          <p:cNvPr id="15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6599115"/>
              </p:ext>
            </p:extLst>
          </p:nvPr>
        </p:nvGraphicFramePr>
        <p:xfrm>
          <a:off x="8729131" y="4487334"/>
          <a:ext cx="1549401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467">
                  <a:extLst>
                    <a:ext uri="{9D8B030D-6E8A-4147-A177-3AD203B41FA5}">
                      <a16:colId xmlns:a16="http://schemas.microsoft.com/office/drawing/2014/main" val="2670890105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937977291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308864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5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93658"/>
                  </a:ext>
                </a:extLst>
              </a:tr>
            </a:tbl>
          </a:graphicData>
        </a:graphic>
      </p:graphicFrame>
      <p:graphicFrame>
        <p:nvGraphicFramePr>
          <p:cNvPr id="16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023736"/>
              </p:ext>
            </p:extLst>
          </p:nvPr>
        </p:nvGraphicFramePr>
        <p:xfrm>
          <a:off x="10405531" y="4487334"/>
          <a:ext cx="1549401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467">
                  <a:extLst>
                    <a:ext uri="{9D8B030D-6E8A-4147-A177-3AD203B41FA5}">
                      <a16:colId xmlns:a16="http://schemas.microsoft.com/office/drawing/2014/main" val="2670890105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937977291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308864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5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93658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7493000" y="2785534"/>
            <a:ext cx="4004733" cy="2226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6316133" cy="490219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如果成立，则有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 smtClean="0"/>
              </a:p>
              <a:p>
                <a:endParaRPr lang="en-US" altLang="zh-CN" dirty="0"/>
              </a:p>
              <a:p>
                <a:r>
                  <a:rPr lang="zh-CN" altLang="en-US" b="1" dirty="0" smtClean="0"/>
                  <a:t>将对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 dirty="0" smtClean="0"/>
                  <a:t>的检查分为两部分</a:t>
                </a:r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检查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 dirty="0" smtClean="0"/>
                  <a:t>是否是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b="1" dirty="0" smtClean="0"/>
                  <a:t>循环的</a:t>
                </a:r>
                <a:endParaRPr lang="en-US" altLang="zh-CN" b="1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b="1" dirty="0" smtClean="0"/>
                  <a:t>检查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 dirty="0" smtClean="0"/>
                  <a:t>的</a:t>
                </a:r>
                <a:r>
                  <a:rPr lang="zh-CN" altLang="en-US" b="1" dirty="0" smtClean="0">
                    <a:solidFill>
                      <a:srgbClr val="00B0F0"/>
                    </a:solidFill>
                  </a:rPr>
                  <a:t>循环节</a:t>
                </a:r>
                <a:r>
                  <a:rPr lang="zh-CN" altLang="en-US" b="1" dirty="0" smtClean="0"/>
                  <a:t>是否能在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 dirty="0" smtClean="0"/>
                  <a:t>中找到</a:t>
                </a:r>
                <a:endParaRPr lang="en-US" altLang="zh-CN" b="1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b="1" dirty="0" smtClean="0"/>
                  <a:t>总复杂度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𝑯𝑾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 smtClean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18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6316133" cy="4902195"/>
              </a:xfrm>
              <a:blipFill>
                <a:blip r:embed="rId2"/>
                <a:stretch>
                  <a:fillRect l="-1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7628467" y="2887132"/>
            <a:ext cx="1549401" cy="9567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628468" y="3932767"/>
            <a:ext cx="1549401" cy="9567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313335" y="2887132"/>
            <a:ext cx="1549401" cy="9567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313336" y="3932767"/>
            <a:ext cx="1549401" cy="9567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998204" y="2887132"/>
            <a:ext cx="372530" cy="9567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998205" y="3932767"/>
            <a:ext cx="372530" cy="9567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65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zh-CN" altLang="en-US" dirty="0" smtClean="0"/>
              <a:t>重排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对于给定的乱序排列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每次可以选择相邻的两个数，一同移动到序列中的任意位置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b="1" dirty="0" smtClean="0"/>
                  <a:t>问需要多少次操作，可以将序列排成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altLang="zh-CN" b="1" dirty="0" smtClean="0"/>
              </a:p>
              <a:p>
                <a:endParaRPr lang="en-US" altLang="zh-CN" b="1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14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ihoCoder - 算法课模板">
  <a:themeElements>
    <a:clrScheme name="Custom 144">
      <a:dk1>
        <a:sysClr val="windowText" lastClr="000000"/>
      </a:dk1>
      <a:lt1>
        <a:sysClr val="window" lastClr="FFFFFF"/>
      </a:lt1>
      <a:dk2>
        <a:srgbClr val="363D43"/>
      </a:dk2>
      <a:lt2>
        <a:srgbClr val="EEECE1"/>
      </a:lt2>
      <a:accent1>
        <a:srgbClr val="0C4DA9"/>
      </a:accent1>
      <a:accent2>
        <a:srgbClr val="109899"/>
      </a:accent2>
      <a:accent3>
        <a:srgbClr val="2591E6"/>
      </a:accent3>
      <a:accent4>
        <a:srgbClr val="819EBF"/>
      </a:accent4>
      <a:accent5>
        <a:srgbClr val="385E8A"/>
      </a:accent5>
      <a:accent6>
        <a:srgbClr val="576A7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hihoCoder - 算法课模板</Template>
  <TotalTime>723</TotalTime>
  <Words>1408</Words>
  <Application>Microsoft Office PowerPoint</Application>
  <PresentationFormat>宽屏</PresentationFormat>
  <Paragraphs>659</Paragraphs>
  <Slides>36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4" baseType="lpstr">
      <vt:lpstr>Futura LT Book</vt:lpstr>
      <vt:lpstr>Mission Gothic Regular</vt:lpstr>
      <vt:lpstr>Nexa Bold</vt:lpstr>
      <vt:lpstr>Open Sans</vt:lpstr>
      <vt:lpstr>Open Sans Extrabold</vt:lpstr>
      <vt:lpstr>Open Sans Light</vt:lpstr>
      <vt:lpstr>Sketch Rockwell</vt:lpstr>
      <vt:lpstr>等线</vt:lpstr>
      <vt:lpstr>宋体</vt:lpstr>
      <vt:lpstr>Arial</vt:lpstr>
      <vt:lpstr>Calibri</vt:lpstr>
      <vt:lpstr>Cambria Math</vt:lpstr>
      <vt:lpstr>Courier New</vt:lpstr>
      <vt:lpstr>Franklin Gothic Book</vt:lpstr>
      <vt:lpstr>Franklin Gothic Demi Cond</vt:lpstr>
      <vt:lpstr>Franklin Gothic Medium</vt:lpstr>
      <vt:lpstr>Garamond</vt:lpstr>
      <vt:lpstr>hihoCoder - 算法课模板</vt:lpstr>
      <vt:lpstr>PowerPoint 演示文稿</vt:lpstr>
      <vt:lpstr>Offer收割赛 #19</vt:lpstr>
      <vt:lpstr>地毯</vt:lpstr>
      <vt:lpstr>地毯</vt:lpstr>
      <vt:lpstr>地毯</vt:lpstr>
      <vt:lpstr>地毯</vt:lpstr>
      <vt:lpstr>地毯</vt:lpstr>
      <vt:lpstr>地毯</vt:lpstr>
      <vt:lpstr>数组重排3</vt:lpstr>
      <vt:lpstr>数组重排3</vt:lpstr>
      <vt:lpstr>数组重排3</vt:lpstr>
      <vt:lpstr>数组重排3</vt:lpstr>
      <vt:lpstr>数组重排3</vt:lpstr>
      <vt:lpstr>数组重排3</vt:lpstr>
      <vt:lpstr>自信心</vt:lpstr>
      <vt:lpstr>自信心</vt:lpstr>
      <vt:lpstr>自信心</vt:lpstr>
      <vt:lpstr>自信心</vt:lpstr>
      <vt:lpstr>自信心</vt:lpstr>
      <vt:lpstr>自信心</vt:lpstr>
      <vt:lpstr>自信心</vt:lpstr>
      <vt:lpstr>自信心</vt:lpstr>
      <vt:lpstr>自信心</vt:lpstr>
      <vt:lpstr>自信心</vt:lpstr>
      <vt:lpstr>相交的铁路线</vt:lpstr>
      <vt:lpstr>相交的铁路线</vt:lpstr>
      <vt:lpstr>相交的铁路线</vt:lpstr>
      <vt:lpstr>相交的铁路线</vt:lpstr>
      <vt:lpstr>相交的铁路线</vt:lpstr>
      <vt:lpstr>相交的铁路线</vt:lpstr>
      <vt:lpstr>相交的铁路线</vt:lpstr>
      <vt:lpstr>相交的铁路线</vt:lpstr>
      <vt:lpstr>相交的铁路线</vt:lpstr>
      <vt:lpstr>相交的铁路线</vt:lpstr>
      <vt:lpstr>相交的铁路线</vt:lpstr>
      <vt:lpstr>提问时间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胡天翔</dc:creator>
  <cp:lastModifiedBy>胡天翔</cp:lastModifiedBy>
  <cp:revision>109</cp:revision>
  <dcterms:created xsi:type="dcterms:W3CDTF">2017-07-15T05:40:54Z</dcterms:created>
  <dcterms:modified xsi:type="dcterms:W3CDTF">2017-07-23T06:23:17Z</dcterms:modified>
</cp:coreProperties>
</file>