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9" r:id="rId2"/>
    <p:sldId id="258" r:id="rId3"/>
    <p:sldId id="308" r:id="rId4"/>
    <p:sldId id="309" r:id="rId5"/>
    <p:sldId id="310" r:id="rId6"/>
    <p:sldId id="331" r:id="rId7"/>
    <p:sldId id="353" r:id="rId8"/>
    <p:sldId id="354" r:id="rId9"/>
    <p:sldId id="355" r:id="rId10"/>
    <p:sldId id="356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296" r:id="rId23"/>
    <p:sldId id="297" r:id="rId24"/>
    <p:sldId id="298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0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无根数变有根树" id="{48AF1D5E-CC8F-4D7D-A0EE-0DC918525E5B}">
          <p14:sldIdLst>
            <p14:sldId id="308"/>
            <p14:sldId id="309"/>
            <p14:sldId id="310"/>
            <p14:sldId id="331"/>
          </p14:sldIdLst>
        </p14:section>
        <p14:section name="SCI表示法" id="{3571A587-A814-42FF-B8FC-CD123DA70E42}">
          <p14:sldIdLst>
            <p14:sldId id="353"/>
            <p14:sldId id="354"/>
            <p14:sldId id="355"/>
            <p14:sldId id="356"/>
          </p14:sldIdLst>
        </p14:section>
        <p14:section name="充电时刻表" id="{6473D15C-3CC5-4AC2-972C-0946DD0A062D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对弈游戏" id="{242D0FAD-B6E9-4415-8247-BFF6C7D8BD04}">
          <p14:sldIdLst>
            <p14:sldId id="296"/>
            <p14:sldId id="297"/>
            <p14:sldId id="298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ihocoder.com/problemset/problem/1172" TargetMode="External"/><Relationship Id="rId2" Type="http://schemas.openxmlformats.org/officeDocument/2006/relationships/hyperlink" Target="http://hihocoder.com/problemset/problem/116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#20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July 30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SCI</a:t>
            </a:r>
            <a:r>
              <a:rPr lang="zh-CN" altLang="en-US"/>
              <a:t>表示法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𝑠𝑞𝑟𝑡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~1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𝑴𝒐𝒅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𝑴𝒐𝒅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𝒑𝒓𝒊𝒏𝒕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𝒃𝒓𝒆𝒂𝒌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08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充电时刻表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一个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循环时间区间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其中有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工作时间区间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，互不相交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机器人有两种状态工作和待机，能耗分别为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在工作时间，机器人为工作状态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其它时刻，机器人为待机状态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可以在</a:t>
                </a:r>
                <a:r>
                  <a:rPr lang="zh-CN" altLang="en-US" b="1" dirty="0" smtClean="0"/>
                  <a:t>非工作时间</a:t>
                </a:r>
                <a:r>
                  <a:rPr lang="zh-CN" altLang="en-US" dirty="0" smtClean="0"/>
                  <a:t>进行充电，恢复到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个单位的储能量，</a:t>
                </a:r>
                <a:r>
                  <a:rPr lang="zh-CN" altLang="en-US" b="1" dirty="0" smtClean="0"/>
                  <a:t>充电可以看作是瞬间的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寻找一系列的充电时刻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，满足任意两个充电时刻之间的耗电量小于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并且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尽可能的小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 b="-2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6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充电时刻表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时刻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1,2,3,4</m:t>
                    </m:r>
                  </m:oMath>
                </a14:m>
                <a:r>
                  <a:rPr lang="zh-CN" altLang="en-US" dirty="0" smtClean="0"/>
                  <a:t>是必须进行充电的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待机状态可以每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个时间单位充一次电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1,2,3,4,6,8,0</m:t>
                    </m:r>
                  </m:oMath>
                </a14:m>
                <a:r>
                  <a:rPr lang="zh-CN" altLang="en-US" dirty="0" smtClean="0"/>
                  <a:t>，共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842220"/>
                  </p:ext>
                </p:extLst>
              </p:nvPr>
            </p:nvGraphicFramePr>
            <p:xfrm>
              <a:off x="719666" y="261196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10946851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455959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1663499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5056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96483341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30024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893644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20136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6063003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483736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7003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842220"/>
                  </p:ext>
                </p:extLst>
              </p:nvPr>
            </p:nvGraphicFramePr>
            <p:xfrm>
              <a:off x="719666" y="261196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10946851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455959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1663499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5056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96483341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30024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893644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20136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6063003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483736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13" r="-7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254" t="-1613" r="-6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700368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41898"/>
              </p:ext>
            </p:extLst>
          </p:nvPr>
        </p:nvGraphicFramePr>
        <p:xfrm>
          <a:off x="719666" y="5160432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094685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45595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66349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0561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48334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3002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8936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2013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0630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837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0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充电时刻表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核心问题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寻找最优的充电方案</a:t>
                </a:r>
                <a:endParaRPr lang="en-US" altLang="zh-CN" dirty="0" smtClean="0"/>
              </a:p>
              <a:p>
                <a:pPr lvl="1"/>
                <a:endParaRPr lang="en-US" dirty="0"/>
              </a:p>
              <a:p>
                <a:r>
                  <a:rPr lang="zh-CN" altLang="en-US" b="1" dirty="0" smtClean="0"/>
                  <a:t>朴素算法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枚举所有可能的充电方法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选择其中最优的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，无法通过全部数据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2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充电时刻表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41112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不妨假设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均为待机状态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如果最优方案中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机器人某一次充电时刻为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，那么将下一次充电时刻改为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，仍然是最优方案</a:t>
                </a:r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 smtClean="0"/>
              </a:p>
              <a:p>
                <a:pPr lvl="2"/>
                <a:r>
                  <a:rPr lang="zh-CN" altLang="en-US" b="1" dirty="0" smtClean="0"/>
                  <a:t>方案仍然合法，充电次数不变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每次充电后都在“最后关头”进行下一次充电</a:t>
                </a:r>
                <a:r>
                  <a:rPr lang="en-US" altLang="zh-CN" b="1" dirty="0"/>
                  <a:t>——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𝒏𝒆𝒙𝒕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411128"/>
              </a:xfrm>
              <a:blipFill>
                <a:blip r:embed="rId2"/>
                <a:stretch>
                  <a:fillRect l="-722" t="-1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05853"/>
              </p:ext>
            </p:extLst>
          </p:nvPr>
        </p:nvGraphicFramePr>
        <p:xfrm>
          <a:off x="728132" y="341376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094685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45595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66349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0561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48334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3002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8936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2013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0630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837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036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9600" y="3811696"/>
                <a:ext cx="400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1696"/>
                <a:ext cx="4001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12534" y="3811696"/>
                <a:ext cx="619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34" y="3811696"/>
                <a:ext cx="6197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449734" y="3811696"/>
                <a:ext cx="619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34" y="3811696"/>
                <a:ext cx="6197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325427" y="3784604"/>
                <a:ext cx="926664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427" y="3784604"/>
                <a:ext cx="926664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5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充电时刻表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中存在工作区间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“最后关头”可能会处于某个工作区间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</a:t>
                </a:r>
                <a:endParaRPr lang="en-US" altLang="zh-CN" dirty="0" smtClean="0"/>
              </a:p>
              <a:p>
                <a:pPr lvl="1"/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𝒏𝒆𝒙𝒕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2209"/>
              </p:ext>
            </p:extLst>
          </p:nvPr>
        </p:nvGraphicFramePr>
        <p:xfrm>
          <a:off x="728132" y="30920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094685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45595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66349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0561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48334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3002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8936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2013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0630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837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036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9600" y="3564476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447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311039" y="3564476"/>
                <a:ext cx="962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39" y="3564476"/>
                <a:ext cx="96218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170817" y="3553319"/>
                <a:ext cx="45679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17" y="3553319"/>
                <a:ext cx="456792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968064" y="3541665"/>
                <a:ext cx="45307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064" y="3541665"/>
                <a:ext cx="453073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5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充电时刻表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2333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𝑣𝑎𝑙𝑖𝑑</m:t>
                    </m:r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0, 2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//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𝑣𝑎𝑙𝑖𝑑</m:t>
                    </m:r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表示某个时刻能否充电</a:t>
                </a:r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𝑣𝑎𝑙𝑖𝑑</m:t>
                    </m:r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是对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的</a:t>
                </a:r>
                <a:r>
                  <a:rPr lang="zh-CN" altLang="en-US" sz="2000" b="1" dirty="0" smtClean="0"/>
                  <a:t>复制</a:t>
                </a:r>
                <a:endParaRPr lang="en-US" altLang="zh-CN" sz="2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0, 2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//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表示某个时刻开始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个单位时间的耗能量，同样复制一份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𝒏𝒆𝒙𝒕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233328"/>
              </a:xfrm>
              <a:blipFill>
                <a:blip r:embed="rId2"/>
                <a:stretch>
                  <a:fillRect t="-1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寻找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𝒏𝒆𝒙𝒕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l="-455" t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07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充电时刻表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296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b="1" dirty="0" smtClean="0"/>
                  <a:t>时刻表中一定有一个时刻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枚举</m:t>
                    </m:r>
                  </m:oMath>
                </a14:m>
                <a:r>
                  <a:rPr lang="zh-CN" altLang="en-US" b="1" dirty="0" smtClean="0"/>
                  <a:t>这个时刻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，并计算整个时刻表需要的充电次数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计算下一个充电时刻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计算下一个充电时刻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b="1" dirty="0" smtClean="0"/>
                  <a:t>直到某一次的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越过了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𝑴𝑶𝑫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𝑴𝑶𝑫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𝑡𝑖𝑚𝑒𝑠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更新全局最优方案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时间复杂度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总共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29662"/>
              </a:xfrm>
              <a:blipFill>
                <a:blip r:embed="rId2"/>
                <a:stretch>
                  <a:fillRect l="-722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贪心算法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充电</a:t>
            </a:r>
            <a:r>
              <a:rPr lang="zh-CN" altLang="en-US" dirty="0" smtClean="0"/>
              <a:t>时刻表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705600" cy="436032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对于一个起点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⇒…⇒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如果将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作为起点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⇒…⇒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一定“越过”了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一定</m:t>
                    </m:r>
                  </m:oMath>
                </a14:m>
                <a:r>
                  <a:rPr lang="zh-CN" altLang="en-US" dirty="0" smtClean="0"/>
                  <a:t>“越过了”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，为什么有小于？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𝒕𝒊𝒎𝒆𝒔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𝒏𝒆𝒙𝒕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𝒕𝒊𝒎𝒆𝒔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705600" cy="4360328"/>
              </a:xfrm>
              <a:blipFill>
                <a:blip r:embed="rId2"/>
                <a:stretch>
                  <a:fillRect l="-1182" t="-1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进一步贪心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44496" y="1881201"/>
                <a:ext cx="432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496" y="1881201"/>
                <a:ext cx="4328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954689" y="2765336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689" y="2765336"/>
                <a:ext cx="4275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668931" y="2033573"/>
                <a:ext cx="44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931" y="2033573"/>
                <a:ext cx="4426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804276" y="3497099"/>
                <a:ext cx="662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276" y="3497099"/>
                <a:ext cx="6622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160949" y="2324842"/>
                <a:ext cx="662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949" y="2324842"/>
                <a:ext cx="6622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9377370" y="2284137"/>
            <a:ext cx="577319" cy="48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668931" y="3276600"/>
            <a:ext cx="44262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8627410" y="3782939"/>
            <a:ext cx="812923" cy="15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492065" y="2798940"/>
            <a:ext cx="0" cy="7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</p:cNvCxnSpPr>
          <p:nvPr/>
        </p:nvCxnSpPr>
        <p:spPr>
          <a:xfrm flipV="1">
            <a:off x="8823182" y="2324842"/>
            <a:ext cx="92195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745133" y="2509508"/>
            <a:ext cx="209556" cy="10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充电时刻表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7509933" cy="4631262"/>
              </a:xfrm>
            </p:spPr>
            <p:txBody>
              <a:bodyPr/>
              <a:lstStyle/>
              <a:p>
                <a:r>
                  <a:rPr lang="zh-CN" altLang="en-US" b="1" dirty="0" smtClean="0"/>
                  <a:t>假设对于每个时刻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b="1" dirty="0"/>
                  <a:t>，已经计算出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𝒏𝒆𝒙𝒕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b="1" dirty="0"/>
                  <a:t>如果把每个时刻看作一个点，从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b="1" dirty="0"/>
                  <a:t>到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𝒏𝒆𝒙𝒕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连一条边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那么图中没有入度的点不需要计算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剩下的点会构成若干个环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对于每一个环，有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𝒕𝒊𝒎𝒆𝒔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𝒕𝒊𝒎𝒆𝒔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≥…≥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𝒕𝒊𝒎𝒆𝒔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𝒕𝒊𝒎𝒆𝒔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𝒕𝒊𝒎𝒆𝒔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𝒕𝒊𝒎𝒆𝒔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𝒕𝒊𝒎𝒆𝒔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任选环中一个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，计算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zh-CN" altLang="en-US" b="1" dirty="0" smtClean="0"/>
                  <a:t>为什么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𝒕𝒊𝒎𝒆𝒔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不等于环的大小？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7509933" cy="4631262"/>
              </a:xfrm>
              <a:blipFill>
                <a:blip r:embed="rId2"/>
                <a:stretch>
                  <a:fillRect l="-1055" t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建图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8813800" y="1735671"/>
                <a:ext cx="914400" cy="9313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735671"/>
                <a:ext cx="914400" cy="9313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10744200" y="1735671"/>
                <a:ext cx="914400" cy="8974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00" y="1735671"/>
                <a:ext cx="914400" cy="897467"/>
              </a:xfrm>
              <a:prstGeom prst="ellipse">
                <a:avLst/>
              </a:prstGeom>
              <a:blipFill>
                <a:blip r:embed="rId4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5" idx="6"/>
            <a:endCxn id="6" idx="2"/>
          </p:cNvCxnSpPr>
          <p:nvPr/>
        </p:nvCxnSpPr>
        <p:spPr>
          <a:xfrm flipV="1">
            <a:off x="9728200" y="2184405"/>
            <a:ext cx="1016000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618134" y="3390918"/>
            <a:ext cx="575733" cy="59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0600267" y="4368809"/>
            <a:ext cx="575733" cy="59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0312400" y="5537213"/>
            <a:ext cx="575733" cy="59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9203268" y="5537213"/>
            <a:ext cx="575733" cy="59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813800" y="4368808"/>
            <a:ext cx="575733" cy="59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箭头连接符 24"/>
          <p:cNvCxnSpPr>
            <a:stCxn id="15" idx="5"/>
            <a:endCxn id="20" idx="1"/>
          </p:cNvCxnSpPr>
          <p:nvPr/>
        </p:nvCxnSpPr>
        <p:spPr>
          <a:xfrm>
            <a:off x="10109553" y="3896788"/>
            <a:ext cx="575028" cy="55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4"/>
            <a:endCxn id="21" idx="0"/>
          </p:cNvCxnSpPr>
          <p:nvPr/>
        </p:nvCxnSpPr>
        <p:spPr>
          <a:xfrm flipH="1">
            <a:off x="10600267" y="4961472"/>
            <a:ext cx="287867" cy="57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2"/>
            <a:endCxn id="22" idx="6"/>
          </p:cNvCxnSpPr>
          <p:nvPr/>
        </p:nvCxnSpPr>
        <p:spPr>
          <a:xfrm flipH="1">
            <a:off x="9779001" y="5833545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  <a:endCxn id="23" idx="4"/>
          </p:cNvCxnSpPr>
          <p:nvPr/>
        </p:nvCxnSpPr>
        <p:spPr>
          <a:xfrm flipH="1" flipV="1">
            <a:off x="9101667" y="4961471"/>
            <a:ext cx="185915" cy="66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0"/>
            <a:endCxn id="15" idx="3"/>
          </p:cNvCxnSpPr>
          <p:nvPr/>
        </p:nvCxnSpPr>
        <p:spPr>
          <a:xfrm flipV="1">
            <a:off x="9101667" y="3896788"/>
            <a:ext cx="600781" cy="47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Offer</a:t>
            </a:r>
            <a:r>
              <a:rPr lang="zh-CN" altLang="en-US" dirty="0" smtClean="0"/>
              <a:t>收割赛</a:t>
            </a:r>
            <a:r>
              <a:rPr lang="en-US" altLang="zh-CN" dirty="0" smtClean="0"/>
              <a:t> #20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无根树变有根树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en-US" altLang="zh-CN" b="1" dirty="0" smtClean="0"/>
              <a:t>SCI</a:t>
            </a:r>
            <a:r>
              <a:rPr lang="zh-CN" altLang="en-US" b="1" dirty="0" smtClean="0"/>
              <a:t>表示法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en-US" b="1" dirty="0"/>
              <a:t>充电</a:t>
            </a:r>
            <a:r>
              <a:rPr lang="zh-CN" altLang="en-US" b="1" dirty="0" smtClean="0"/>
              <a:t>时刻表</a:t>
            </a:r>
            <a:endParaRPr lang="en-US" altLang="zh-CN" b="1" dirty="0" smtClean="0"/>
          </a:p>
          <a:p>
            <a:pPr lvl="1"/>
            <a:r>
              <a:rPr lang="zh-CN" altLang="en-US" dirty="0"/>
              <a:t>贪心</a:t>
            </a:r>
            <a:endParaRPr lang="en-US" altLang="zh-CN" dirty="0" smtClean="0"/>
          </a:p>
          <a:p>
            <a:r>
              <a:rPr lang="zh-CN" altLang="en-US" b="1" dirty="0" smtClean="0"/>
              <a:t>对弈游戏</a:t>
            </a:r>
            <a:endParaRPr lang="en-US" altLang="zh-CN" b="1" dirty="0" smtClean="0"/>
          </a:p>
          <a:p>
            <a:pPr lvl="1"/>
            <a:r>
              <a:rPr lang="zh-CN" altLang="en-US" dirty="0"/>
              <a:t>博弈论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充电时刻表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510867" cy="45211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𝑑𝑓𝑠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𝑣𝑖𝑠𝑖𝑡𝑖𝑛𝑔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𝑣𝑖𝑠𝑖𝑡𝑖𝑛𝑔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𝒖𝒑𝒅𝒂𝒕𝒆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𝑨𝒏𝒔𝒘𝒆𝒓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𝒕𝒊𝒎𝒆𝒔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𝒏𝒆𝒙𝒕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𝑣𝑖𝑠𝑖𝑡𝑖𝑛𝑔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endParaRPr lang="en-US" altLang="zh-CN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510867" cy="4521195"/>
              </a:xfr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寻找环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110134" y="1701805"/>
            <a:ext cx="575733" cy="59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110134" y="2861741"/>
            <a:ext cx="575733" cy="59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110134" y="4021677"/>
            <a:ext cx="575733" cy="59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110134" y="5181613"/>
            <a:ext cx="575733" cy="592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曲线连接符 12"/>
          <p:cNvCxnSpPr>
            <a:stCxn id="9" idx="6"/>
            <a:endCxn id="7" idx="6"/>
          </p:cNvCxnSpPr>
          <p:nvPr/>
        </p:nvCxnSpPr>
        <p:spPr>
          <a:xfrm flipV="1">
            <a:off x="9685867" y="3158073"/>
            <a:ext cx="12700" cy="231987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4"/>
            <a:endCxn id="7" idx="0"/>
          </p:cNvCxnSpPr>
          <p:nvPr/>
        </p:nvCxnSpPr>
        <p:spPr>
          <a:xfrm>
            <a:off x="9398001" y="2294468"/>
            <a:ext cx="0" cy="56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4"/>
            <a:endCxn id="8" idx="0"/>
          </p:cNvCxnSpPr>
          <p:nvPr/>
        </p:nvCxnSpPr>
        <p:spPr>
          <a:xfrm>
            <a:off x="9398001" y="3454404"/>
            <a:ext cx="0" cy="56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4"/>
            <a:endCxn id="9" idx="0"/>
          </p:cNvCxnSpPr>
          <p:nvPr/>
        </p:nvCxnSpPr>
        <p:spPr>
          <a:xfrm>
            <a:off x="9398001" y="4614340"/>
            <a:ext cx="0" cy="56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充电时刻表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计算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保留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~1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!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如何批量计算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𝒏𝒆𝒙𝒕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l="-455" t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34040"/>
              </p:ext>
            </p:extLst>
          </p:nvPr>
        </p:nvGraphicFramePr>
        <p:xfrm>
          <a:off x="3962400" y="434509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094685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45595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66349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0561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48334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3002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8936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2013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0630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837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036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11759" y="4861575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59" y="4861575"/>
                <a:ext cx="3186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278914" y="4861575"/>
                <a:ext cx="324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914" y="4861575"/>
                <a:ext cx="32489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对弈游戏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dirty="0" smtClean="0"/>
                  <a:t>给定的一棵树，两名玩家轮流执行操作：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每次操作选择树上的一个结点，将以这个结点为根的子树从树中删去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不能选择根节点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不能操作（即只剩下根节点）的玩家失败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高级模式</a:t>
                </a:r>
                <a:r>
                  <a:rPr lang="zh-CN" altLang="en-US" dirty="0" smtClean="0"/>
                  <a:t>：先删去根节点，剩下的每棵树的根节点均不能删去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5978013" cy="4165599"/>
              </a:xfrm>
            </p:spPr>
            <p:txBody>
              <a:bodyPr/>
              <a:lstStyle/>
              <a:p>
                <a:r>
                  <a:rPr lang="zh-CN" altLang="en-US" dirty="0" smtClean="0"/>
                  <a:t>普通模式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Jack</a:t>
                </a:r>
                <a:r>
                  <a:rPr lang="zh-CN" altLang="en-US" dirty="0" smtClean="0"/>
                  <a:t>只需将以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为根的子树删去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Bob</a:t>
                </a:r>
                <a:r>
                  <a:rPr lang="zh-CN" altLang="en-US" dirty="0" smtClean="0"/>
                  <a:t>就无法进行更多的操作了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Jack</a:t>
                </a:r>
                <a:r>
                  <a:rPr lang="zh-CN" altLang="en-US" dirty="0" smtClean="0"/>
                  <a:t>必胜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高级模式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Jack</a:t>
                </a:r>
                <a:r>
                  <a:rPr lang="zh-CN" altLang="en-US" dirty="0" smtClean="0"/>
                  <a:t>将结点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 smtClean="0"/>
                  <a:t>删去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Bob</a:t>
                </a:r>
                <a:r>
                  <a:rPr lang="zh-CN" altLang="en-US" dirty="0" smtClean="0"/>
                  <a:t>删去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Jack</a:t>
                </a:r>
                <a:r>
                  <a:rPr lang="zh-CN" altLang="en-US" dirty="0" smtClean="0"/>
                  <a:t>删去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Bob</a:t>
                </a:r>
                <a:r>
                  <a:rPr lang="zh-CN" altLang="en-US" dirty="0" smtClean="0"/>
                  <a:t>删去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Jack</a:t>
                </a:r>
                <a:r>
                  <a:rPr lang="zh-CN" altLang="en-US" dirty="0" smtClean="0"/>
                  <a:t>删去</a:t>
                </a:r>
                <a:r>
                  <a:rPr lang="en-US" altLang="zh-CN" dirty="0" smtClean="0"/>
                  <a:t>5</a:t>
                </a:r>
              </a:p>
              <a:p>
                <a:pPr lvl="1"/>
                <a:r>
                  <a:rPr lang="en-US" altLang="zh-CN" dirty="0" smtClean="0"/>
                  <a:t>Jack</a:t>
                </a:r>
                <a:r>
                  <a:rPr lang="zh-CN" altLang="en-US" dirty="0" smtClean="0"/>
                  <a:t>必胜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5978013" cy="4165599"/>
              </a:xfrm>
              <a:blipFill>
                <a:blip r:embed="rId2"/>
                <a:stretch>
                  <a:fillRect l="-1325" t="-1754" b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8914581" y="124296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椭圆 5"/>
          <p:cNvSpPr/>
          <p:nvPr/>
        </p:nvSpPr>
        <p:spPr>
          <a:xfrm>
            <a:off x="8914581" y="249032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8194581" y="373768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8194581" y="498504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直接箭头连接符 9"/>
          <p:cNvCxnSpPr>
            <a:stCxn id="5" idx="4"/>
            <a:endCxn id="6" idx="0"/>
          </p:cNvCxnSpPr>
          <p:nvPr/>
        </p:nvCxnSpPr>
        <p:spPr>
          <a:xfrm>
            <a:off x="9274581" y="1962961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0"/>
          </p:cNvCxnSpPr>
          <p:nvPr/>
        </p:nvCxnSpPr>
        <p:spPr>
          <a:xfrm flipH="1">
            <a:off x="8554581" y="3104880"/>
            <a:ext cx="465442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  <a:endCxn id="8" idx="0"/>
          </p:cNvCxnSpPr>
          <p:nvPr/>
        </p:nvCxnSpPr>
        <p:spPr>
          <a:xfrm>
            <a:off x="8554581" y="4457683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777848" y="373768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9" name="直接箭头连接符 18"/>
          <p:cNvCxnSpPr>
            <a:stCxn id="6" idx="5"/>
            <a:endCxn id="16" idx="0"/>
          </p:cNvCxnSpPr>
          <p:nvPr/>
        </p:nvCxnSpPr>
        <p:spPr>
          <a:xfrm>
            <a:off x="9529139" y="3104880"/>
            <a:ext cx="608709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核心问题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对于一个游戏局面（一个森林）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判断以当前局面开始，当前操作的玩家是必胜还是必败？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b="1" dirty="0" smtClean="0"/>
              <a:t>朴素算法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基于每个局面能到达的状态是必胜还是必败的，判断当前状态是必胜还是必败的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为什么一定是必胜的或者必败的？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如何判断？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如果一个局面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，它只剩下了根节点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那么它是必败的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如果一个局面，它不只剩下根节点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那么列举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所有能够转移到的状态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如果存在某个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2"/>
                <a:r>
                  <a:rPr lang="zh-CN" altLang="en-US" b="1" dirty="0" smtClean="0"/>
                  <a:t>那么它是必胜的</a:t>
                </a:r>
                <a:endParaRPr lang="en-US" altLang="zh-CN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博弈论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833301" y="1322740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椭圆 5"/>
          <p:cNvSpPr/>
          <p:nvPr/>
        </p:nvSpPr>
        <p:spPr>
          <a:xfrm>
            <a:off x="8833301" y="2970161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8833301" y="421752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8113301" y="546488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直接箭头连接符 8"/>
          <p:cNvCxnSpPr>
            <a:stCxn id="6" idx="4"/>
            <a:endCxn id="7" idx="0"/>
          </p:cNvCxnSpPr>
          <p:nvPr/>
        </p:nvCxnSpPr>
        <p:spPr>
          <a:xfrm>
            <a:off x="9193301" y="3690161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8" idx="0"/>
          </p:cNvCxnSpPr>
          <p:nvPr/>
        </p:nvCxnSpPr>
        <p:spPr>
          <a:xfrm flipH="1">
            <a:off x="8473301" y="4832080"/>
            <a:ext cx="465442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696568" y="546488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直接箭头连接符 11"/>
          <p:cNvCxnSpPr>
            <a:stCxn id="7" idx="5"/>
            <a:endCxn id="11" idx="0"/>
          </p:cNvCxnSpPr>
          <p:nvPr/>
        </p:nvCxnSpPr>
        <p:spPr>
          <a:xfrm>
            <a:off x="9447859" y="4832080"/>
            <a:ext cx="608709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7497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如果一个局面，它不只剩下根节点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那么列举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所有能够转移到的状态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如果存在某个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2"/>
                <a:r>
                  <a:rPr lang="zh-CN" altLang="en-US" b="1" dirty="0" smtClean="0"/>
                  <a:t>那么它是必胜的</a:t>
                </a:r>
                <a:endParaRPr lang="en-US" altLang="zh-CN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如果不存在某个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pPr lvl="2"/>
                <a:r>
                  <a:rPr lang="zh-CN" altLang="en-US" b="1" dirty="0" smtClean="0"/>
                  <a:t>那么它是必败的</a:t>
                </a:r>
                <a:endParaRPr lang="en-US" altLang="zh-CN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局面一直在简化（结点数量减少）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不</a:t>
                </a:r>
                <a:r>
                  <a:rPr lang="zh-CN" altLang="en-US" dirty="0" smtClean="0"/>
                  <a:t>存在循环局面，所以可以逆推出所有局面的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749795"/>
              </a:xfrm>
              <a:blipFill>
                <a:blip r:embed="rId2"/>
                <a:stretch>
                  <a:fillRect l="-722" t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博弈论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019567" y="3235389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8299567" y="448275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直接箭头连接符 9"/>
          <p:cNvCxnSpPr>
            <a:stCxn id="7" idx="3"/>
            <a:endCxn id="8" idx="0"/>
          </p:cNvCxnSpPr>
          <p:nvPr/>
        </p:nvCxnSpPr>
        <p:spPr>
          <a:xfrm flipH="1">
            <a:off x="8659567" y="3849947"/>
            <a:ext cx="465442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882834" y="448275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直接箭头连接符 11"/>
          <p:cNvCxnSpPr>
            <a:stCxn id="7" idx="5"/>
            <a:endCxn id="11" idx="0"/>
          </p:cNvCxnSpPr>
          <p:nvPr/>
        </p:nvCxnSpPr>
        <p:spPr>
          <a:xfrm>
            <a:off x="9634125" y="3849947"/>
            <a:ext cx="608709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,∀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,∃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所有后继局面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每个局面的必胜</a:t>
                </a:r>
                <a:r>
                  <a:rPr lang="en-US" altLang="zh-CN" b="1" dirty="0" smtClean="0"/>
                  <a:t>/</a:t>
                </a:r>
                <a:r>
                  <a:rPr lang="zh-CN" altLang="en-US" b="1" dirty="0"/>
                  <a:t>必</a:t>
                </a:r>
                <a:r>
                  <a:rPr lang="zh-CN" altLang="en-US" b="1" dirty="0" smtClean="0"/>
                  <a:t>败是可计算的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不</a:t>
                </a:r>
                <a:r>
                  <a:rPr lang="zh-CN" altLang="en-US" b="1" dirty="0" smtClean="0"/>
                  <a:t>存在平局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局面的数量是关于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的指数级别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难以通过全部数据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博弈论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7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278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latin typeface="Cambria Math" panose="02040503050406030204" pitchFamily="18" charset="0"/>
                  </a:rPr>
                  <a:t>最终局面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𝒔𝒈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𝒔𝒈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𝒔𝒈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1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所有后继</a:t>
                </a:r>
                <a:r>
                  <a:rPr lang="zh-CN" altLang="en-US" dirty="0" smtClean="0"/>
                  <a:t>局面</a:t>
                </a:r>
                <a:endParaRPr lang="en-US" altLang="zh-CN" b="1" dirty="0"/>
              </a:p>
              <a:p>
                <a:pPr lvl="1"/>
                <a:endParaRPr lang="en-US" altLang="zh-CN" b="1" dirty="0" smtClean="0"/>
              </a:p>
              <a:p>
                <a:r>
                  <a:rPr lang="zh-CN" altLang="en-US" b="1" dirty="0" smtClean="0"/>
                  <a:t>关于</a:t>
                </a:r>
                <a:r>
                  <a:rPr lang="en-US" altLang="zh-CN" b="1" dirty="0" smtClean="0"/>
                  <a:t>SG</a:t>
                </a:r>
                <a:r>
                  <a:rPr lang="zh-CN" altLang="en-US" b="1" dirty="0" smtClean="0"/>
                  <a:t>函数的</a:t>
                </a:r>
                <a:r>
                  <a:rPr lang="en-US" altLang="zh-CN" b="1" dirty="0" err="1" smtClean="0"/>
                  <a:t>hiho</a:t>
                </a:r>
                <a:r>
                  <a:rPr lang="zh-CN" altLang="en-US" b="1" dirty="0" smtClean="0"/>
                  <a:t>一下</a:t>
                </a:r>
                <a:endParaRPr lang="en-US" altLang="zh-CN" b="1" dirty="0" smtClean="0"/>
              </a:p>
              <a:p>
                <a:pPr lvl="1"/>
                <a:r>
                  <a:rPr lang="zh-CN" altLang="en-US" dirty="0">
                    <a:hlinkClick r:id="rId2"/>
                  </a:rPr>
                  <a:t>博弈游戏</a:t>
                </a:r>
                <a:r>
                  <a:rPr lang="en-US" altLang="zh-CN" dirty="0">
                    <a:hlinkClick r:id="rId2"/>
                  </a:rPr>
                  <a:t>·</a:t>
                </a:r>
                <a:r>
                  <a:rPr lang="en-US" altLang="zh-CN" dirty="0" err="1">
                    <a:hlinkClick r:id="rId2"/>
                  </a:rPr>
                  <a:t>Nim</a:t>
                </a:r>
                <a:r>
                  <a:rPr lang="zh-CN" altLang="en-US" dirty="0">
                    <a:hlinkClick r:id="rId2"/>
                  </a:rPr>
                  <a:t>游戏</a:t>
                </a:r>
                <a:endParaRPr lang="zh-CN" altLang="en-US" dirty="0"/>
              </a:p>
              <a:p>
                <a:pPr lvl="1"/>
                <a:r>
                  <a:rPr lang="zh-CN" altLang="en-US" dirty="0" smtClean="0">
                    <a:hlinkClick r:id="rId3"/>
                  </a:rPr>
                  <a:t>博弈游戏</a:t>
                </a:r>
                <a:r>
                  <a:rPr lang="en-US" altLang="zh-CN" dirty="0" smtClean="0">
                    <a:hlinkClick r:id="rId3"/>
                  </a:rPr>
                  <a:t>·</a:t>
                </a:r>
                <a:r>
                  <a:rPr lang="en-US" altLang="zh-CN" dirty="0" err="1" smtClean="0">
                    <a:hlinkClick r:id="rId3"/>
                  </a:rPr>
                  <a:t>Nim</a:t>
                </a:r>
                <a:r>
                  <a:rPr lang="zh-CN" altLang="en-US" dirty="0" smtClean="0">
                    <a:hlinkClick r:id="rId3"/>
                  </a:rPr>
                  <a:t>游戏</a:t>
                </a:r>
                <a:r>
                  <a:rPr lang="en-US" altLang="zh-CN" dirty="0" smtClean="0">
                    <a:hlinkClick r:id="rId3"/>
                  </a:rPr>
                  <a:t>·</a:t>
                </a:r>
                <a:r>
                  <a:rPr lang="zh-CN" altLang="en-US" dirty="0" smtClean="0">
                    <a:hlinkClick r:id="rId3"/>
                  </a:rPr>
                  <a:t>二</a:t>
                </a:r>
                <a:endParaRPr lang="zh-CN" altLang="en-US" dirty="0" smtClean="0"/>
              </a:p>
              <a:p>
                <a:pPr lvl="1"/>
                <a:r>
                  <a:rPr lang="zh-CN" altLang="en-US" dirty="0" smtClean="0">
                    <a:hlinkClick r:id="rId3"/>
                  </a:rPr>
                  <a:t>博弈游戏</a:t>
                </a:r>
                <a:r>
                  <a:rPr lang="en-US" altLang="zh-CN" dirty="0" smtClean="0">
                    <a:hlinkClick r:id="rId3"/>
                  </a:rPr>
                  <a:t>·</a:t>
                </a:r>
                <a:r>
                  <a:rPr lang="en-US" altLang="zh-CN" dirty="0" err="1" smtClean="0">
                    <a:hlinkClick r:id="rId3"/>
                  </a:rPr>
                  <a:t>Nim</a:t>
                </a:r>
                <a:r>
                  <a:rPr lang="zh-CN" altLang="en-US" dirty="0" smtClean="0">
                    <a:hlinkClick r:id="rId3"/>
                  </a:rPr>
                  <a:t>游戏</a:t>
                </a:r>
                <a:r>
                  <a:rPr lang="en-US" altLang="zh-CN" dirty="0" smtClean="0">
                    <a:hlinkClick r:id="rId3"/>
                  </a:rPr>
                  <a:t>·</a:t>
                </a:r>
                <a:r>
                  <a:rPr lang="zh-CN" altLang="en-US" dirty="0" smtClean="0">
                    <a:hlinkClick r:id="rId3"/>
                  </a:rPr>
                  <a:t>三</a:t>
                </a:r>
                <a:endParaRPr lang="zh-CN" altLang="en-US" dirty="0" smtClean="0"/>
              </a:p>
              <a:p>
                <a:pPr lvl="1"/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27875"/>
              </a:xfrm>
              <a:blipFill>
                <a:blip r:embed="rId4"/>
                <a:stretch>
                  <a:fillRect l="-722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48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𝒔𝒈</m:t>
                                </m:r>
                                <m:d>
                                  <m:d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𝒔𝒈</m:t>
                                </m:r>
                                <m:d>
                                  <m:d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𝒔𝒈</m:t>
                                </m:r>
                                <m:d>
                                  <m:d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SG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39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无根</a:t>
            </a:r>
            <a:r>
              <a:rPr lang="zh-CN" altLang="en-US" dirty="0" smtClean="0"/>
              <a:t>树变有根树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给定一棵包含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个节点的无根树，指定其中某个节点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为根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询问每个节点的父节点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382035" cy="4165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𝑆𝐺</m:t>
                    </m:r>
                  </m:oMath>
                </a14:m>
                <a:r>
                  <a:rPr lang="zh-CN" altLang="en-US" dirty="0" smtClean="0"/>
                  <a:t>函数有什么用呢？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依次求解的复杂度依然是指数级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:r>
                  <a:rPr lang="zh-CN" altLang="en-US" b="1" dirty="0" smtClean="0"/>
                  <a:t>局面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b="1" dirty="0" smtClean="0"/>
                  <a:t>能看做两个子局面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在两个子局面中均不能操作时失败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3=2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382035" cy="4165599"/>
              </a:xfrm>
              <a:blipFill>
                <a:blip r:embed="rId2"/>
                <a:stretch>
                  <a:fillRect l="-1242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𝑆𝐺</m:t>
                    </m:r>
                  </m:oMath>
                </a14:m>
                <a:r>
                  <a:rPr lang="zh-CN" altLang="en-US" dirty="0" smtClean="0"/>
                  <a:t>函数的合成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t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/>
          <p:nvPr/>
        </p:nvSpPr>
        <p:spPr>
          <a:xfrm>
            <a:off x="8934901" y="2104242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椭圆 9"/>
          <p:cNvSpPr/>
          <p:nvPr/>
        </p:nvSpPr>
        <p:spPr>
          <a:xfrm>
            <a:off x="8214901" y="33516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椭圆 10"/>
          <p:cNvSpPr/>
          <p:nvPr/>
        </p:nvSpPr>
        <p:spPr>
          <a:xfrm>
            <a:off x="8214901" y="459896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直接箭头连接符 11"/>
          <p:cNvCxnSpPr>
            <a:stCxn id="9" idx="3"/>
            <a:endCxn id="10" idx="0"/>
          </p:cNvCxnSpPr>
          <p:nvPr/>
        </p:nvCxnSpPr>
        <p:spPr>
          <a:xfrm flipH="1">
            <a:off x="8574901" y="2718800"/>
            <a:ext cx="465442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4"/>
            <a:endCxn id="11" idx="0"/>
          </p:cNvCxnSpPr>
          <p:nvPr/>
        </p:nvCxnSpPr>
        <p:spPr>
          <a:xfrm>
            <a:off x="8574901" y="4071603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9798168" y="335160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直接箭头连接符 14"/>
          <p:cNvCxnSpPr>
            <a:stCxn id="9" idx="5"/>
            <a:endCxn id="14" idx="0"/>
          </p:cNvCxnSpPr>
          <p:nvPr/>
        </p:nvCxnSpPr>
        <p:spPr>
          <a:xfrm>
            <a:off x="9549459" y="2718800"/>
            <a:ext cx="608709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1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7456185" cy="4165599"/>
              </a:xfrm>
            </p:spPr>
            <p:txBody>
              <a:bodyPr/>
              <a:lstStyle/>
              <a:p>
                <a:r>
                  <a:rPr lang="zh-CN" altLang="en-US" dirty="0" smtClean="0"/>
                  <a:t>推广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zh-CN" altLang="en-US" b="1" dirty="0" smtClean="0"/>
                  <a:t>局面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b="1" dirty="0"/>
                  <a:t>能</a:t>
                </a:r>
                <a:r>
                  <a:rPr lang="zh-CN" altLang="en-US" b="1" dirty="0" smtClean="0"/>
                  <a:t>看做若干个子局面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i="1" dirty="0" smtClean="0"/>
              </a:p>
              <a:p>
                <a:pPr lvl="1"/>
                <a:r>
                  <a:rPr lang="zh-CN" altLang="en-US" dirty="0"/>
                  <a:t>那么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i="1" dirty="0" smtClean="0"/>
                  <a:t> </a:t>
                </a:r>
              </a:p>
              <a:p>
                <a:endParaRPr lang="en-US" altLang="zh-CN" b="1" i="1" dirty="0" smtClean="0"/>
              </a:p>
              <a:p>
                <a:r>
                  <a:rPr lang="zh-CN" altLang="en-US" dirty="0" smtClean="0"/>
                  <a:t>将根节点的所有儿子为根的子树看成若干子局面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用子局面的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dirty="0" smtClean="0"/>
                  <a:t>值来合成整棵树的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dirty="0" smtClean="0"/>
                  <a:t>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7456185" cy="4165599"/>
              </a:xfrm>
              <a:blipFill>
                <a:blip r:embed="rId2"/>
                <a:stretch>
                  <a:fillRect l="-1063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SG</a:t>
            </a:r>
            <a:r>
              <a:rPr lang="zh-CN" altLang="en-US" dirty="0"/>
              <a:t>函数的</a:t>
            </a:r>
            <a:r>
              <a:rPr lang="zh-CN" altLang="en-US" dirty="0" smtClean="0"/>
              <a:t>合成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655122" y="1341805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椭圆 5"/>
          <p:cNvSpPr/>
          <p:nvPr/>
        </p:nvSpPr>
        <p:spPr>
          <a:xfrm>
            <a:off x="8447844" y="28025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8447844" y="404988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直接箭头连接符 7"/>
          <p:cNvCxnSpPr>
            <a:stCxn id="5" idx="3"/>
            <a:endCxn id="6" idx="0"/>
          </p:cNvCxnSpPr>
          <p:nvPr/>
        </p:nvCxnSpPr>
        <p:spPr>
          <a:xfrm flipH="1">
            <a:off x="8807844" y="1956363"/>
            <a:ext cx="952720" cy="84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4"/>
            <a:endCxn id="7" idx="0"/>
          </p:cNvCxnSpPr>
          <p:nvPr/>
        </p:nvCxnSpPr>
        <p:spPr>
          <a:xfrm>
            <a:off x="8807844" y="3522526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655122" y="28025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" name="直接箭头连接符 10"/>
          <p:cNvCxnSpPr>
            <a:stCxn id="5" idx="4"/>
            <a:endCxn id="10" idx="0"/>
          </p:cNvCxnSpPr>
          <p:nvPr/>
        </p:nvCxnSpPr>
        <p:spPr>
          <a:xfrm>
            <a:off x="10015122" y="2061805"/>
            <a:ext cx="0" cy="74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862400" y="28025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椭圆 12"/>
          <p:cNvSpPr/>
          <p:nvPr/>
        </p:nvSpPr>
        <p:spPr>
          <a:xfrm>
            <a:off x="10862400" y="404988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" name="直接箭头连接符 13"/>
          <p:cNvCxnSpPr>
            <a:stCxn id="12" idx="4"/>
            <a:endCxn id="13" idx="0"/>
          </p:cNvCxnSpPr>
          <p:nvPr/>
        </p:nvCxnSpPr>
        <p:spPr>
          <a:xfrm>
            <a:off x="11222400" y="3522526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5"/>
            <a:endCxn id="12" idx="0"/>
          </p:cNvCxnSpPr>
          <p:nvPr/>
        </p:nvCxnSpPr>
        <p:spPr>
          <a:xfrm>
            <a:off x="10269680" y="1956363"/>
            <a:ext cx="952720" cy="84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0862400" y="531832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2" name="直接箭头连接符 21"/>
          <p:cNvCxnSpPr>
            <a:endCxn id="21" idx="0"/>
          </p:cNvCxnSpPr>
          <p:nvPr/>
        </p:nvCxnSpPr>
        <p:spPr>
          <a:xfrm>
            <a:off x="11222400" y="4790966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5482334" cy="4165599"/>
              </a:xfrm>
            </p:spPr>
            <p:txBody>
              <a:bodyPr/>
              <a:lstStyle/>
              <a:p>
                <a:r>
                  <a:rPr lang="zh-CN" altLang="en-US" b="1" dirty="0" smtClean="0"/>
                  <a:t>子</a:t>
                </a:r>
                <a:r>
                  <a:rPr lang="zh-CN" altLang="en-US" b="1" dirty="0"/>
                  <a:t>局面</a:t>
                </a:r>
                <a:r>
                  <a:rPr lang="zh-CN" altLang="en-US" b="1" dirty="0" smtClean="0"/>
                  <a:t>中的限制条件有所不同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子局面中，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不可删除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父局面中，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可以删除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而如果限定根节点可以删除的话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就</a:t>
                </a:r>
                <a:r>
                  <a:rPr lang="zh-CN" altLang="en-US" b="1" dirty="0" smtClean="0"/>
                  <a:t>无法将局面拆分成若干个子局面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5482334" cy="4165599"/>
              </a:xfrm>
              <a:blipFill>
                <a:blip r:embed="rId2"/>
                <a:stretch>
                  <a:fillRect l="-1446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591354" y="2311400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椭圆 5"/>
          <p:cNvSpPr/>
          <p:nvPr/>
        </p:nvSpPr>
        <p:spPr>
          <a:xfrm>
            <a:off x="6871354" y="355876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直接箭头连接符 7"/>
          <p:cNvCxnSpPr>
            <a:stCxn id="5" idx="3"/>
            <a:endCxn id="6" idx="0"/>
          </p:cNvCxnSpPr>
          <p:nvPr/>
        </p:nvCxnSpPr>
        <p:spPr>
          <a:xfrm flipH="1">
            <a:off x="7231354" y="2925958"/>
            <a:ext cx="465442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454621" y="355876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直接箭头连接符 10"/>
          <p:cNvCxnSpPr>
            <a:stCxn id="5" idx="5"/>
            <a:endCxn id="10" idx="0"/>
          </p:cNvCxnSpPr>
          <p:nvPr/>
        </p:nvCxnSpPr>
        <p:spPr>
          <a:xfrm>
            <a:off x="8205912" y="2925958"/>
            <a:ext cx="608709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074621" y="2298163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椭圆 12"/>
          <p:cNvSpPr/>
          <p:nvPr/>
        </p:nvSpPr>
        <p:spPr>
          <a:xfrm>
            <a:off x="10074621" y="354552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椭圆 13"/>
          <p:cNvSpPr/>
          <p:nvPr/>
        </p:nvSpPr>
        <p:spPr>
          <a:xfrm>
            <a:off x="9354621" y="479288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直接箭头连接符 15"/>
          <p:cNvCxnSpPr>
            <a:stCxn id="12" idx="4"/>
            <a:endCxn id="13" idx="0"/>
          </p:cNvCxnSpPr>
          <p:nvPr/>
        </p:nvCxnSpPr>
        <p:spPr>
          <a:xfrm>
            <a:off x="10434621" y="3018163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3"/>
            <a:endCxn id="14" idx="0"/>
          </p:cNvCxnSpPr>
          <p:nvPr/>
        </p:nvCxnSpPr>
        <p:spPr>
          <a:xfrm flipH="1">
            <a:off x="9714621" y="4160082"/>
            <a:ext cx="465442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0937888" y="479288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直接箭头连接符 19"/>
          <p:cNvCxnSpPr>
            <a:stCxn id="13" idx="5"/>
            <a:endCxn id="19" idx="0"/>
          </p:cNvCxnSpPr>
          <p:nvPr/>
        </p:nvCxnSpPr>
        <p:spPr>
          <a:xfrm>
            <a:off x="10689179" y="4160082"/>
            <a:ext cx="608709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8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5482334" cy="4165599"/>
              </a:xfrm>
            </p:spPr>
            <p:txBody>
              <a:bodyPr/>
              <a:lstStyle/>
              <a:p>
                <a:r>
                  <a:rPr lang="zh-CN" altLang="en-US" dirty="0" smtClean="0"/>
                  <a:t>如果两个局面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𝒔𝒈</m:t>
                    </m:r>
                  </m:oMath>
                </a14:m>
                <a:r>
                  <a:rPr lang="zh-CN" altLang="en-US" b="1" dirty="0" smtClean="0"/>
                  <a:t>值相同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那么这两个局面是等价的</a:t>
                </a:r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是一个局面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的一部分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那么将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替换成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b="1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𝒔𝒈</m:t>
                    </m:r>
                  </m:oMath>
                </a14:m>
                <a:r>
                  <a:rPr lang="zh-CN" altLang="en-US" b="1" dirty="0" smtClean="0"/>
                  <a:t>值不变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5482334" cy="4165599"/>
              </a:xfrm>
              <a:blipFill>
                <a:blip r:embed="rId2"/>
                <a:stretch>
                  <a:fillRect l="-1446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局面等价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278821" y="16459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椭圆 20"/>
          <p:cNvSpPr/>
          <p:nvPr/>
        </p:nvSpPr>
        <p:spPr>
          <a:xfrm>
            <a:off x="6558821" y="289329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6558821" y="41406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直接箭头连接符 22"/>
          <p:cNvCxnSpPr>
            <a:stCxn id="18" idx="3"/>
            <a:endCxn id="21" idx="0"/>
          </p:cNvCxnSpPr>
          <p:nvPr/>
        </p:nvCxnSpPr>
        <p:spPr>
          <a:xfrm flipH="1">
            <a:off x="6918821" y="2260487"/>
            <a:ext cx="465442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4"/>
            <a:endCxn id="22" idx="0"/>
          </p:cNvCxnSpPr>
          <p:nvPr/>
        </p:nvCxnSpPr>
        <p:spPr>
          <a:xfrm>
            <a:off x="6918821" y="3613290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142088" y="289329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直接箭头连接符 25"/>
          <p:cNvCxnSpPr>
            <a:stCxn id="18" idx="5"/>
            <a:endCxn id="25" idx="0"/>
          </p:cNvCxnSpPr>
          <p:nvPr/>
        </p:nvCxnSpPr>
        <p:spPr>
          <a:xfrm>
            <a:off x="7893379" y="2260487"/>
            <a:ext cx="608709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0477195" y="289329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椭圆 27"/>
          <p:cNvSpPr/>
          <p:nvPr/>
        </p:nvSpPr>
        <p:spPr>
          <a:xfrm>
            <a:off x="10477195" y="41406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直接箭头连接符 28"/>
          <p:cNvCxnSpPr>
            <a:stCxn id="27" idx="4"/>
            <a:endCxn id="28" idx="0"/>
          </p:cNvCxnSpPr>
          <p:nvPr/>
        </p:nvCxnSpPr>
        <p:spPr>
          <a:xfrm>
            <a:off x="10837195" y="3613290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0477195" y="540909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10837195" y="4881730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10477195" y="164592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接箭头连接符 33"/>
          <p:cNvCxnSpPr>
            <a:stCxn id="32" idx="4"/>
            <a:endCxn id="27" idx="0"/>
          </p:cNvCxnSpPr>
          <p:nvPr/>
        </p:nvCxnSpPr>
        <p:spPr>
          <a:xfrm>
            <a:off x="10837195" y="2365929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9321356" y="3511210"/>
            <a:ext cx="76200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5" grpId="0" animBg="1"/>
      <p:bldP spid="27" grpId="0" animBg="1"/>
      <p:bldP spid="28" grpId="0" animBg="1"/>
      <p:bldP spid="30" grpId="0" animBg="1"/>
      <p:bldP spid="32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对弈游戏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246332" cy="484292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从下往上依次计算每棵子树（根可删除）的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sz="2000" dirty="0" smtClean="0"/>
                  <a:t>值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b="1" dirty="0" smtClean="0"/>
                  <a:t>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000" b="1" dirty="0" smtClean="0"/>
                  <a:t>为根的子树</a:t>
                </a:r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子结点</m:t>
                    </m:r>
                  </m:oMath>
                </a14:m>
                <a:r>
                  <a:rPr lang="zh-CN" altLang="en-US" sz="2000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𝑠𝑔</m:t>
                    </m:r>
                  </m:oMath>
                </a14:m>
                <a:r>
                  <a:rPr lang="zh-CN" altLang="en-US" sz="2000" dirty="0" smtClean="0"/>
                  <a:t>值分别为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所以可以将其替换成长度</a:t>
                </a:r>
                <a:r>
                  <a:rPr lang="zh-CN" altLang="en-US" sz="2000" b="0" i="0" dirty="0" smtClean="0">
                    <a:latin typeface="+mj-lt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/>
                  <a:t>的一条链</a:t>
                </a:r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普通</a:t>
                </a:r>
                <a:r>
                  <a:rPr lang="zh-CN" altLang="en-US" sz="2000" dirty="0"/>
                  <a:t>模式</a:t>
                </a:r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33" b="1" i="1" smtClean="0">
                        <a:latin typeface="Cambria Math" panose="02040503050406030204" pitchFamily="18" charset="0"/>
                      </a:rPr>
                      <m:t>𝒔𝒈</m:t>
                    </m:r>
                    <m:d>
                      <m:dPr>
                        <m:ctrlPr>
                          <a:rPr lang="en-US" altLang="zh-CN" sz="1733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33" b="1" i="1" smtClean="0">
                            <a:latin typeface="Cambria Math" panose="02040503050406030204" pitchFamily="18" charset="0"/>
                          </a:rPr>
                          <m:t>𝒓𝒐𝒐𝒕</m:t>
                        </m:r>
                      </m:e>
                    </m:d>
                    <m:r>
                      <a:rPr lang="en-US" altLang="zh-CN" sz="1733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733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733" b="1" dirty="0" smtClean="0"/>
              </a:p>
              <a:p>
                <a:r>
                  <a:rPr lang="zh-CN" altLang="en-US" sz="2000" smtClean="0"/>
                  <a:t>高级</a:t>
                </a:r>
                <a:r>
                  <a:rPr lang="zh-CN" altLang="en-US" sz="2000"/>
                  <a:t>模式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733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33" b="1" i="1">
                            <a:latin typeface="Cambria Math" panose="02040503050406030204" pitchFamily="18" charset="0"/>
                          </a:rPr>
                          <m:t>𝒔𝒈</m:t>
                        </m:r>
                        <m:d>
                          <m:dPr>
                            <m:ctrlPr>
                              <a:rPr lang="en-US" altLang="zh-CN" sz="1733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733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33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1733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733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33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733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733" b="1" i="1"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altLang="zh-CN" sz="1733" b="1" i="1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altLang="zh-CN" sz="1733" b="1" i="1"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altLang="zh-CN" sz="1733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733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33" b="1" i="1">
                            <a:latin typeface="Cambria Math" panose="02040503050406030204" pitchFamily="18" charset="0"/>
                          </a:rPr>
                          <m:t>𝒔𝒈</m:t>
                        </m:r>
                        <m:d>
                          <m:dPr>
                            <m:ctrlPr>
                              <a:rPr lang="en-US" altLang="zh-CN" sz="1733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733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33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1733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733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33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1733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246332" cy="4842928"/>
              </a:xfrm>
              <a:blipFill>
                <a:blip r:embed="rId3"/>
                <a:stretch>
                  <a:fillRect l="-878" t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算法整理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8035200" y="170180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00" y="1701805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7315200" y="294916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7315200" y="419652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直接箭头连接符 7"/>
          <p:cNvCxnSpPr>
            <a:stCxn id="5" idx="3"/>
            <a:endCxn id="6" idx="0"/>
          </p:cNvCxnSpPr>
          <p:nvPr/>
        </p:nvCxnSpPr>
        <p:spPr>
          <a:xfrm flipH="1">
            <a:off x="7675200" y="2316363"/>
            <a:ext cx="465442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4"/>
            <a:endCxn id="7" idx="0"/>
          </p:cNvCxnSpPr>
          <p:nvPr/>
        </p:nvCxnSpPr>
        <p:spPr>
          <a:xfrm>
            <a:off x="7675200" y="3669166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898467" y="294916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直接箭头连接符 10"/>
          <p:cNvCxnSpPr>
            <a:stCxn id="5" idx="5"/>
            <a:endCxn id="10" idx="0"/>
          </p:cNvCxnSpPr>
          <p:nvPr/>
        </p:nvCxnSpPr>
        <p:spPr>
          <a:xfrm>
            <a:off x="8649758" y="2316363"/>
            <a:ext cx="608709" cy="63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233574" y="294916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椭圆 12"/>
          <p:cNvSpPr/>
          <p:nvPr/>
        </p:nvSpPr>
        <p:spPr>
          <a:xfrm>
            <a:off x="11233574" y="419652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接箭头连接符 13"/>
          <p:cNvCxnSpPr>
            <a:stCxn id="12" idx="4"/>
            <a:endCxn id="13" idx="0"/>
          </p:cNvCxnSpPr>
          <p:nvPr/>
        </p:nvCxnSpPr>
        <p:spPr>
          <a:xfrm>
            <a:off x="11593574" y="3669166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1233574" y="546496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11593574" y="4937606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11233574" y="170180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574" y="1701805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stCxn id="17" idx="4"/>
            <a:endCxn id="12" idx="0"/>
          </p:cNvCxnSpPr>
          <p:nvPr/>
        </p:nvCxnSpPr>
        <p:spPr>
          <a:xfrm>
            <a:off x="11593574" y="2421805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10077735" y="3567086"/>
            <a:ext cx="76200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32320" y="2743200"/>
            <a:ext cx="2702560" cy="233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82590" y="2764446"/>
            <a:ext cx="1032732" cy="3504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无根树变有根树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样例解释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3934" y="248919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323934" y="404706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038268" y="4047066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038268" y="248919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609600" y="248919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3" idx="0"/>
            <a:endCxn id="5" idx="4"/>
          </p:cNvCxnSpPr>
          <p:nvPr/>
        </p:nvCxnSpPr>
        <p:spPr>
          <a:xfrm flipV="1">
            <a:off x="2683934" y="3209199"/>
            <a:ext cx="0" cy="83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6"/>
            <a:endCxn id="25" idx="2"/>
          </p:cNvCxnSpPr>
          <p:nvPr/>
        </p:nvCxnSpPr>
        <p:spPr>
          <a:xfrm>
            <a:off x="3043934" y="2849199"/>
            <a:ext cx="99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2"/>
            <a:endCxn id="26" idx="6"/>
          </p:cNvCxnSpPr>
          <p:nvPr/>
        </p:nvCxnSpPr>
        <p:spPr>
          <a:xfrm flipH="1">
            <a:off x="1329600" y="2849199"/>
            <a:ext cx="99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4" idx="2"/>
            <a:endCxn id="23" idx="6"/>
          </p:cNvCxnSpPr>
          <p:nvPr/>
        </p:nvCxnSpPr>
        <p:spPr>
          <a:xfrm flipH="1">
            <a:off x="3043934" y="4407066"/>
            <a:ext cx="99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8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无根树变有根树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核心问题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寻找每个点的父亲结点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在从根开始的深度优先搜索过程中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转移到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的父亲结点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68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无根树变有根树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𝑙𝑖𝑛𝑘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𝒅𝒇𝒔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𝒄𝒖𝒓𝒓𝒆𝒏𝒕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𝒇𝒂𝒕𝒉𝒆𝒓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𝑓𝑎𝑡h𝑒𝑟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𝑐𝑢𝑟𝑟𝑒𝑛𝑡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𝒅𝒇𝒔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𝒔𝒐𝒏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𝒄𝒖𝒓𝒓𝒆𝒏𝒕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𝒅𝒇𝒔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7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SCI</a:t>
            </a:r>
            <a:r>
              <a:rPr lang="zh-CN" altLang="en-US" dirty="0" smtClean="0"/>
              <a:t>表示法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对于给出的整数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将其表示为若干连续正整数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的和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并且希望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尽可能的</a:t>
                </a:r>
                <a:r>
                  <a:rPr lang="zh-CN" altLang="en-US" dirty="0"/>
                  <a:t>大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 smtClean="0"/>
                      <m:t>1000000000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0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SCI</a:t>
            </a:r>
            <a:r>
              <a:rPr lang="zh-CN" altLang="en-US" dirty="0"/>
              <a:t>表示法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样例解释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1655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15=1+2+3+4+5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15=4+5+6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15=7+8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15=15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8=8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165599"/>
              </a:xfrm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SCI</a:t>
            </a:r>
            <a:r>
              <a:rPr lang="zh-CN" altLang="en-US" dirty="0"/>
              <a:t>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核心问题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寻找最大的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，使得存在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使用求和公式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一定是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的约数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是否为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的倍数，是否大于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如果是，则说明有正整数解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dirty="0" smtClean="0"/>
                  <a:t>，可知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6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998</TotalTime>
  <Words>800</Words>
  <Application>Microsoft Office PowerPoint</Application>
  <PresentationFormat>宽屏</PresentationFormat>
  <Paragraphs>385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宋体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#20</vt:lpstr>
      <vt:lpstr>无根树变有根树</vt:lpstr>
      <vt:lpstr>无根树变有根树</vt:lpstr>
      <vt:lpstr>无根树变有根树</vt:lpstr>
      <vt:lpstr>无根树变有根树</vt:lpstr>
      <vt:lpstr>SCI表示法</vt:lpstr>
      <vt:lpstr>SCI表示法</vt:lpstr>
      <vt:lpstr>SCI表示法</vt:lpstr>
      <vt:lpstr>SCI表示法</vt:lpstr>
      <vt:lpstr>充电时刻表</vt:lpstr>
      <vt:lpstr>充电时刻表</vt:lpstr>
      <vt:lpstr>充电时刻表</vt:lpstr>
      <vt:lpstr>充电时刻表</vt:lpstr>
      <vt:lpstr>充电时刻表</vt:lpstr>
      <vt:lpstr>充电时刻表</vt:lpstr>
      <vt:lpstr>充电时刻表</vt:lpstr>
      <vt:lpstr>充电时刻表</vt:lpstr>
      <vt:lpstr>充电时刻表</vt:lpstr>
      <vt:lpstr>充电时刻表</vt:lpstr>
      <vt:lpstr>充电时刻表</vt:lpstr>
      <vt:lpstr>对弈游戏</vt:lpstr>
      <vt:lpstr>对弈游戏</vt:lpstr>
      <vt:lpstr>对弈游戏</vt:lpstr>
      <vt:lpstr>对弈游戏</vt:lpstr>
      <vt:lpstr>对弈游戏</vt:lpstr>
      <vt:lpstr>对弈游戏</vt:lpstr>
      <vt:lpstr>对弈游戏</vt:lpstr>
      <vt:lpstr>对弈游戏</vt:lpstr>
      <vt:lpstr>对弈游戏</vt:lpstr>
      <vt:lpstr>对弈游戏</vt:lpstr>
      <vt:lpstr>对弈游戏</vt:lpstr>
      <vt:lpstr>对弈游戏</vt:lpstr>
      <vt:lpstr>对弈游戏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168</cp:revision>
  <dcterms:created xsi:type="dcterms:W3CDTF">2017-07-15T05:40:54Z</dcterms:created>
  <dcterms:modified xsi:type="dcterms:W3CDTF">2017-07-30T06:00:53Z</dcterms:modified>
</cp:coreProperties>
</file>