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9" r:id="rId2"/>
    <p:sldId id="258" r:id="rId3"/>
    <p:sldId id="309" r:id="rId4"/>
    <p:sldId id="338" r:id="rId5"/>
    <p:sldId id="310" r:id="rId6"/>
    <p:sldId id="311" r:id="rId7"/>
    <p:sldId id="312" r:id="rId8"/>
    <p:sldId id="342" r:id="rId9"/>
    <p:sldId id="329" r:id="rId10"/>
    <p:sldId id="339" r:id="rId11"/>
    <p:sldId id="330" r:id="rId12"/>
    <p:sldId id="331" r:id="rId13"/>
    <p:sldId id="343" r:id="rId14"/>
    <p:sldId id="332" r:id="rId15"/>
    <p:sldId id="344" r:id="rId16"/>
    <p:sldId id="345" r:id="rId17"/>
    <p:sldId id="347" r:id="rId18"/>
    <p:sldId id="346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8" r:id="rId28"/>
    <p:sldId id="30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84A3BC-C00C-484A-87DC-05741E211BC5}">
          <p14:sldIdLst>
            <p14:sldId id="259"/>
            <p14:sldId id="258"/>
          </p14:sldIdLst>
        </p14:section>
        <p14:section name="H星人社交网络" id="{48AF1D5E-CC8F-4D7D-A0EE-0DC918525E5B}">
          <p14:sldIdLst>
            <p14:sldId id="309"/>
            <p14:sldId id="338"/>
            <p14:sldId id="310"/>
            <p14:sldId id="311"/>
            <p14:sldId id="312"/>
            <p14:sldId id="342"/>
          </p14:sldIdLst>
        </p14:section>
        <p14:section name="Jerry的奶酪" id="{3571A587-A814-42FF-B8FC-CD123DA70E42}">
          <p14:sldIdLst>
            <p14:sldId id="329"/>
            <p14:sldId id="339"/>
            <p14:sldId id="330"/>
            <p14:sldId id="331"/>
            <p14:sldId id="343"/>
          </p14:sldIdLst>
        </p14:section>
        <p14:section name="数组分拆II" id="{6473D15C-3CC5-4AC2-972C-0946DD0A062D}">
          <p14:sldIdLst>
            <p14:sldId id="332"/>
            <p14:sldId id="344"/>
            <p14:sldId id="345"/>
            <p14:sldId id="347"/>
            <p14:sldId id="346"/>
            <p14:sldId id="348"/>
            <p14:sldId id="349"/>
            <p14:sldId id="350"/>
            <p14:sldId id="351"/>
            <p14:sldId id="352"/>
          </p14:sldIdLst>
        </p14:section>
        <p14:section name="小Hi的座位安排计划" id="{242D0FAD-B6E9-4415-8247-BFF6C7D8BD04}">
          <p14:sldIdLst>
            <p14:sldId id="353"/>
            <p14:sldId id="354"/>
            <p14:sldId id="355"/>
            <p14:sldId id="358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B866F-5364-4D58-9E50-9C6CA1D45E50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EC330-FA21-4BE4-ADA5-69A14DF5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2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1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01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0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12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251200" cy="6883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025602" y="584201"/>
            <a:ext cx="1199999" cy="1199999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119632" y="678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7592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98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0" y="177800"/>
            <a:ext cx="2844800" cy="365125"/>
          </a:xfrm>
          <a:prstGeom prst="rect">
            <a:avLst/>
          </a:prstGeom>
        </p:spPr>
        <p:txBody>
          <a:bodyPr/>
          <a:lstStyle/>
          <a:p>
            <a:fld id="{0D883428-D042-4AA7-B5F2-ED0F0B671C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73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4703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636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117600" y="19456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117600" y="22098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117600" y="33680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117600" y="36322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117600" y="47904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117600" y="5054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66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711200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680883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711200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680883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38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2026920"/>
            <a:ext cx="304800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2026920"/>
            <a:ext cx="3048000" cy="304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202692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202692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2331720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2331720"/>
            <a:ext cx="3048000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6096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6096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1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711200" y="0"/>
            <a:ext cx="57912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08800" y="482600"/>
            <a:ext cx="4673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08800" y="1295400"/>
            <a:ext cx="4673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0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8870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1pPr>
            <a:lvl2pPr>
              <a:defRPr sz="2133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826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12192000" cy="477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694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0" y="584200"/>
            <a:ext cx="5080000" cy="1143000"/>
          </a:xfrm>
        </p:spPr>
        <p:txBody>
          <a:bodyPr>
            <a:noAutofit/>
          </a:bodyPr>
          <a:lstStyle>
            <a:lvl1pPr algn="l"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705600" y="2728359"/>
            <a:ext cx="46736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7721600" y="4252362"/>
            <a:ext cx="32512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7721600" y="4953001"/>
            <a:ext cx="32512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05600" y="2413004"/>
            <a:ext cx="46736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219170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828754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438339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705600" y="1371600"/>
            <a:ext cx="508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42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609600" y="1803400"/>
            <a:ext cx="5689600" cy="3860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518401" y="3337160"/>
            <a:ext cx="3992033" cy="904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7518401" y="2921001"/>
            <a:ext cx="2307167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latin typeface="Franklin Gothic Medium" pitchFamily="34" charset="0"/>
              </a:defRPr>
            </a:lvl2pPr>
            <a:lvl3pPr marL="1219170" indent="0">
              <a:buFontTx/>
              <a:buNone/>
              <a:defRPr sz="1867">
                <a:latin typeface="Franklin Gothic Medium" pitchFamily="34" charset="0"/>
              </a:defRPr>
            </a:lvl3pPr>
            <a:lvl4pPr marL="1828754" indent="0">
              <a:buFontTx/>
              <a:buNone/>
              <a:defRPr sz="1867">
                <a:latin typeface="Franklin Gothic Medium" pitchFamily="34" charset="0"/>
              </a:defRPr>
            </a:lvl4pPr>
            <a:lvl5pPr marL="2438339" indent="0">
              <a:buFontTx/>
              <a:buNone/>
              <a:defRPr sz="1867">
                <a:latin typeface="Franklin Gothic Medium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7112000" y="4749800"/>
            <a:ext cx="3657600" cy="508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  <p:sp>
        <p:nvSpPr>
          <p:cNvPr id="17" name="Content Placeholder 10"/>
          <p:cNvSpPr>
            <a:spLocks noGrp="1"/>
          </p:cNvSpPr>
          <p:nvPr>
            <p:ph sz="quarter" idx="69" hasCustomPrompt="1"/>
          </p:nvPr>
        </p:nvSpPr>
        <p:spPr>
          <a:xfrm>
            <a:off x="71120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70" hasCustomPrompt="1"/>
          </p:nvPr>
        </p:nvSpPr>
        <p:spPr>
          <a:xfrm>
            <a:off x="9347200" y="221398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71" hasCustomPrompt="1"/>
          </p:nvPr>
        </p:nvSpPr>
        <p:spPr>
          <a:xfrm>
            <a:off x="82296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4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1" y="2281704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5384806" y="4638748"/>
            <a:ext cx="5892804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524000" y="51562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428558" y="2870200"/>
            <a:ext cx="544264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797136" y="2381336"/>
            <a:ext cx="2548128" cy="254812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6096001" y="4241800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76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81783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3969" y="2116667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73317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89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21467"/>
            <a:ext cx="3983567" cy="85408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524001" y="2116667"/>
            <a:ext cx="3278716" cy="499533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13001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560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197600" y="2616203"/>
            <a:ext cx="52324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625600" y="2921002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2616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625600" y="2616200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625600" y="4756154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625600" y="4451353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3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5664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0" y="3764429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4"/>
          </p:nvPr>
        </p:nvSpPr>
        <p:spPr>
          <a:xfrm>
            <a:off x="903187" y="4396232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5"/>
          </p:nvPr>
        </p:nvSpPr>
        <p:spPr>
          <a:xfrm>
            <a:off x="45232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82824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21336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57912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5504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993753" y="2158419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65"/>
          </p:nvPr>
        </p:nvSpPr>
        <p:spPr>
          <a:xfrm>
            <a:off x="3707519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66"/>
          </p:nvPr>
        </p:nvSpPr>
        <p:spPr>
          <a:xfrm>
            <a:off x="6400800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67"/>
          </p:nvPr>
        </p:nvSpPr>
        <p:spPr>
          <a:xfrm>
            <a:off x="9154784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912284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638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912285" y="4248149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912283" y="4487334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655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3655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40080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41792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641792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9226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9243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9243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36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98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1"/>
            <a:ext cx="3562349" cy="40089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375E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78400" y="2423584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542867" y="2413000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982634" y="4540437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547100" y="4529853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486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9042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9042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22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89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43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2875"/>
            <a:ext cx="5386917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2043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682875"/>
            <a:ext cx="5389033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73163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55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893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1200" y="2413000"/>
            <a:ext cx="4165600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727200"/>
            <a:ext cx="3403837" cy="4749800"/>
          </a:xfrm>
          <a:prstGeom prst="rect">
            <a:avLst/>
          </a:prstGeom>
        </p:spPr>
      </p:pic>
      <p:sp>
        <p:nvSpPr>
          <p:cNvPr id="12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4775200" y="2235200"/>
            <a:ext cx="2609088" cy="31496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9286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1016000" y="2717800"/>
            <a:ext cx="4572000" cy="1320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1016000" y="2413000"/>
            <a:ext cx="30480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1524000" y="41529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759200" y="41530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1524000" y="48513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3759200" y="48514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701801"/>
            <a:ext cx="3454400" cy="4820356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7518400" y="2209800"/>
            <a:ext cx="2641600" cy="32512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382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422400" y="4028017"/>
            <a:ext cx="3149600" cy="5122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22400" y="4739216"/>
            <a:ext cx="3454400" cy="6201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609600" y="2446867"/>
            <a:ext cx="4572000" cy="1388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609600" y="2108200"/>
            <a:ext cx="31496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>
                <a:solidFill>
                  <a:srgbClr val="424C53"/>
                </a:solidFill>
              </a:defRPr>
            </a:lvl2pPr>
            <a:lvl3pPr marL="1219170" indent="0">
              <a:buFontTx/>
              <a:buNone/>
              <a:defRPr sz="1467">
                <a:solidFill>
                  <a:srgbClr val="424C53"/>
                </a:solidFill>
              </a:defRPr>
            </a:lvl3pPr>
            <a:lvl4pPr marL="1828754" indent="0">
              <a:buFontTx/>
              <a:buNone/>
              <a:defRPr sz="1467">
                <a:solidFill>
                  <a:srgbClr val="424C53"/>
                </a:solidFill>
              </a:defRPr>
            </a:lvl4pPr>
            <a:lvl5pPr marL="2438339" indent="0">
              <a:buFontTx/>
              <a:buNone/>
              <a:defRPr sz="1467">
                <a:solidFill>
                  <a:srgbClr val="424C53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498600"/>
            <a:ext cx="2336800" cy="4419829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8072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pic>
        <p:nvPicPr>
          <p:cNvPr id="17" name="Picture 16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1498600"/>
            <a:ext cx="2336800" cy="4419829"/>
          </a:xfrm>
          <a:prstGeom prst="rect">
            <a:avLst/>
          </a:prstGeom>
        </p:spPr>
      </p:pic>
      <p:sp>
        <p:nvSpPr>
          <p:cNvPr id="19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90424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355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80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1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3" name="Picture 2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98600"/>
            <a:ext cx="5892800" cy="4912064"/>
          </a:xfrm>
          <a:prstGeom prst="rect">
            <a:avLst/>
          </a:prstGeom>
        </p:spPr>
      </p:pic>
      <p:sp>
        <p:nvSpPr>
          <p:cNvPr id="19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1905000"/>
            <a:ext cx="4876800" cy="29464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3438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519936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45720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843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51816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90424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50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10972800" cy="3962400"/>
          </a:xfrm>
        </p:spPr>
        <p:txBody>
          <a:bodyPr>
            <a:normAutofit/>
          </a:bodyPr>
          <a:lstStyle>
            <a:lvl1pPr marL="457189" indent="-457189">
              <a:buFont typeface="Courier New" pitchFamily="49" charset="0"/>
              <a:buChar char="o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502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843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55" hasCustomPrompt="1"/>
          </p:nvPr>
        </p:nvSpPr>
        <p:spPr>
          <a:xfrm>
            <a:off x="71120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7" name="Content Placeholder 6"/>
          <p:cNvSpPr>
            <a:spLocks noGrp="1"/>
          </p:cNvSpPr>
          <p:nvPr>
            <p:ph sz="quarter" idx="65" hasCustomPrompt="1"/>
          </p:nvPr>
        </p:nvSpPr>
        <p:spPr>
          <a:xfrm>
            <a:off x="71120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66" hasCustomPrompt="1"/>
          </p:nvPr>
        </p:nvSpPr>
        <p:spPr>
          <a:xfrm>
            <a:off x="71120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67" hasCustomPrompt="1"/>
          </p:nvPr>
        </p:nvSpPr>
        <p:spPr>
          <a:xfrm>
            <a:off x="71120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0" name="Content Placeholder 6"/>
          <p:cNvSpPr>
            <a:spLocks noGrp="1"/>
          </p:cNvSpPr>
          <p:nvPr>
            <p:ph sz="quarter" idx="68" hasCustomPrompt="1"/>
          </p:nvPr>
        </p:nvSpPr>
        <p:spPr>
          <a:xfrm>
            <a:off x="71120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69" hasCustomPrompt="1"/>
          </p:nvPr>
        </p:nvSpPr>
        <p:spPr>
          <a:xfrm>
            <a:off x="625856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2" name="Content Placeholder 6"/>
          <p:cNvSpPr>
            <a:spLocks noGrp="1"/>
          </p:cNvSpPr>
          <p:nvPr>
            <p:ph sz="quarter" idx="70" hasCustomPrompt="1"/>
          </p:nvPr>
        </p:nvSpPr>
        <p:spPr>
          <a:xfrm>
            <a:off x="625856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3" name="Content Placeholder 6"/>
          <p:cNvSpPr>
            <a:spLocks noGrp="1"/>
          </p:cNvSpPr>
          <p:nvPr>
            <p:ph sz="quarter" idx="71" hasCustomPrompt="1"/>
          </p:nvPr>
        </p:nvSpPr>
        <p:spPr>
          <a:xfrm>
            <a:off x="625856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4" name="Content Placeholder 6"/>
          <p:cNvSpPr>
            <a:spLocks noGrp="1"/>
          </p:cNvSpPr>
          <p:nvPr>
            <p:ph sz="quarter" idx="72" hasCustomPrompt="1"/>
          </p:nvPr>
        </p:nvSpPr>
        <p:spPr>
          <a:xfrm>
            <a:off x="625856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5" name="Content Placeholder 6"/>
          <p:cNvSpPr>
            <a:spLocks noGrp="1"/>
          </p:cNvSpPr>
          <p:nvPr>
            <p:ph sz="quarter" idx="73" hasCustomPrompt="1"/>
          </p:nvPr>
        </p:nvSpPr>
        <p:spPr>
          <a:xfrm>
            <a:off x="625856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39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kk.jpg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01805"/>
            <a:ext cx="109728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Slide Number Placeholder 3"/>
          <p:cNvSpPr txBox="1">
            <a:spLocks noChangeAspect="1"/>
          </p:cNvSpPr>
          <p:nvPr/>
        </p:nvSpPr>
        <p:spPr>
          <a:xfrm rot="5400000">
            <a:off x="11542800" y="849400"/>
            <a:ext cx="914400" cy="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PAGE </a:t>
            </a:r>
            <a:fld id="{857B18ED-D931-45F4-8873-1BEDAB4DC03E}" type="slidenum">
              <a:rPr lang="en-JM" sz="1200" smtClean="0">
                <a:solidFill>
                  <a:schemeClr val="bg1"/>
                </a:solidFill>
                <a:latin typeface="Open Sans Light"/>
                <a:cs typeface="Open Sans Light"/>
              </a:rPr>
              <a:pPr/>
              <a:t>‹#›</a:t>
            </a:fld>
            <a:endParaRPr lang="en-JM" sz="12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613656" y="6404251"/>
            <a:ext cx="8736000" cy="12700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6"/>
          <p:cNvSpPr txBox="1">
            <a:spLocks/>
          </p:cNvSpPr>
          <p:nvPr/>
        </p:nvSpPr>
        <p:spPr>
          <a:xfrm>
            <a:off x="10363200" y="6213751"/>
            <a:ext cx="1320800" cy="4064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hihoCoder</a:t>
            </a:r>
            <a:r>
              <a:rPr lang="en-JM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.com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51842" y="584201"/>
            <a:ext cx="365759" cy="60959"/>
            <a:chOff x="563881" y="438150"/>
            <a:chExt cx="274319" cy="457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638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Oval 16"/>
            <p:cNvSpPr/>
            <p:nvPr/>
          </p:nvSpPr>
          <p:spPr>
            <a:xfrm>
              <a:off x="6400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Oval 17"/>
            <p:cNvSpPr/>
            <p:nvPr/>
          </p:nvSpPr>
          <p:spPr>
            <a:xfrm>
              <a:off x="7162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Oval 18"/>
            <p:cNvSpPr/>
            <p:nvPr/>
          </p:nvSpPr>
          <p:spPr>
            <a:xfrm>
              <a:off x="7924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2" y="6290281"/>
            <a:ext cx="865597" cy="2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" y="3530600"/>
            <a:ext cx="12191999" cy="23368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"/>
              <a:cs typeface="Open Sans"/>
            </a:endParaRPr>
          </a:p>
        </p:txBody>
      </p:sp>
      <p:pic>
        <p:nvPicPr>
          <p:cNvPr id="18" name="图片占位符 1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6" r="-2222" b="-1488"/>
          <a:stretch/>
        </p:blipFill>
        <p:spPr>
          <a:xfrm>
            <a:off x="690172" y="4022312"/>
            <a:ext cx="4313735" cy="1317171"/>
          </a:xfrm>
        </p:spPr>
      </p:pic>
      <p:sp>
        <p:nvSpPr>
          <p:cNvPr id="4" name="TextBox 3"/>
          <p:cNvSpPr txBox="1"/>
          <p:nvPr/>
        </p:nvSpPr>
        <p:spPr>
          <a:xfrm>
            <a:off x="6236607" y="4354852"/>
            <a:ext cx="20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Open Sans"/>
                <a:cs typeface="Open Sans"/>
              </a:rPr>
              <a:t>hihocoder.com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43592" y="4225512"/>
            <a:ext cx="0" cy="966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55603" y="4828995"/>
            <a:ext cx="2794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Offer</a:t>
            </a:r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收割</a:t>
            </a:r>
            <a:r>
              <a:rPr lang="zh-CN" altLang="en-US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赛 </a:t>
            </a:r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#</a:t>
            </a:r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31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42624" y="4593097"/>
            <a:ext cx="77075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2017</a:t>
            </a:r>
            <a:endParaRPr lang="en-JM" sz="933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510181" y="4579527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19091" y="4593097"/>
            <a:ext cx="136634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October 15</a:t>
            </a:r>
            <a:endParaRPr lang="en-US" altLang="zh-CN" sz="933" b="1" dirty="0" smtClean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9672" y="4985698"/>
            <a:ext cx="3093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程序员通过编程找工作的平台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909490" y="4562726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6607" y="4708999"/>
            <a:ext cx="203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9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Jerry</a:t>
            </a:r>
            <a:r>
              <a:rPr lang="zh-CN" altLang="en-US" dirty="0"/>
              <a:t>的奶酪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/>
              </a:p>
              <a:p/>
              <a:p/>
              <a:p/>
              <a:p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𝑨𝒏𝒔𝒘𝒆𝒓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55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Jerry</a:t>
            </a:r>
            <a:r>
              <a:rPr lang="zh-CN" altLang="en-US" dirty="0"/>
              <a:t>的奶酪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问题类型</a:t>
            </a:r>
            <a:endParaRPr lang="en-US" altLang="zh-CN" b="1" dirty="0"/>
          </a:p>
          <a:p>
            <a:pPr lvl="1"/>
            <a:r>
              <a:rPr lang="zh-CN" altLang="en-US" dirty="0" smtClean="0"/>
              <a:t>寻找最优的方案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b="1" dirty="0"/>
              <a:t>基本思路</a:t>
            </a:r>
            <a:endParaRPr lang="en-US" altLang="zh-CN" b="1" dirty="0"/>
          </a:p>
          <a:p>
            <a:pPr lvl="1"/>
            <a:r>
              <a:rPr lang="zh-CN" altLang="en-US" dirty="0" smtClean="0"/>
              <a:t>深度优先搜索，记录访问</a:t>
            </a:r>
            <a:r>
              <a:rPr lang="zh-CN" altLang="en-US" b="1" dirty="0" smtClean="0"/>
              <a:t>哪些</a:t>
            </a:r>
            <a:r>
              <a:rPr lang="zh-CN" altLang="en-US" dirty="0" smtClean="0"/>
              <a:t>奶酪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维护最优的方案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 smtClean="0"/>
              <a:t>指数级、死循环</a:t>
            </a:r>
            <a:endParaRPr lang="en-US" altLang="zh-CN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43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Jerry</a:t>
            </a:r>
            <a:r>
              <a:rPr lang="zh-CN" altLang="en-US" dirty="0"/>
              <a:t>的奶酪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5666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zh-CN" altLang="en-US" sz="2000" b="1" dirty="0" smtClean="0"/>
                  <a:t>，所有奶酪是否获取可以用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</m:sSup>
                  </m:oMath>
                </a14:m>
                <a:r>
                  <a:rPr lang="zh-CN" altLang="en-US" sz="2000" b="1" dirty="0" smtClean="0"/>
                  <a:t>个数来表示</a:t>
                </a:r>
                <a:endParaRPr lang="en-US" altLang="zh-CN" sz="2000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𝟏𝟎𝟎𝟎𝟎𝟎𝟎𝟎𝟎𝟎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000" dirty="0" smtClean="0"/>
                  <a:t>获取了第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 smtClean="0"/>
                  <a:t>块奶酪</a:t>
                </a:r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𝟏𝟎𝟐𝟐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𝟎𝟏𝟏𝟏𝟏𝟏𝟏𝟏𝟏𝟏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000" dirty="0" smtClean="0"/>
                  <a:t>获取了第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~10</m:t>
                    </m:r>
                  </m:oMath>
                </a14:m>
                <a:r>
                  <a:rPr lang="zh-CN" altLang="en-US" sz="2000" dirty="0" smtClean="0"/>
                  <a:t>块奶酪</a:t>
                </a:r>
                <a:endParaRPr lang="en-US" altLang="zh-CN" sz="2000" dirty="0" smtClean="0"/>
              </a:p>
              <a:p>
                <a:pPr lvl="1"/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b="1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表示当前所处位置，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 smtClean="0"/>
                  <a:t>表示已经获取的奶酪情况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初始状态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 smtClean="0"/>
                  <a:t>，最后答案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转移</a:t>
                </a:r>
                <a:r>
                  <a:rPr lang="en-US" altLang="zh-CN" sz="2000" dirty="0" smtClean="0"/>
                  <a:t>——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𝒐𝒓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 smtClean="0"/>
              </a:p>
              <a:p>
                <a:pPr lvl="2"/>
                <a:r>
                  <a:rPr lang="zh-CN" altLang="en-US" sz="180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 smtClean="0"/>
                  <a:t>没有奶酪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800" dirty="0" smtClean="0"/>
                  <a:t>；否则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80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sz="1800" dirty="0" smtClean="0"/>
                  <a:t>奶酪的编号</a:t>
                </a:r>
                <a:endParaRPr lang="en-US" altLang="zh-CN" sz="1800" dirty="0"/>
              </a:p>
              <a:p>
                <a:pPr lvl="1"/>
                <a:r>
                  <a:rPr lang="zh-CN" altLang="en-US" sz="2000" dirty="0" smtClean="0">
                    <a:latin typeface="Cambria Math" panose="02040503050406030204" pitchFamily="18" charset="0"/>
                  </a:rPr>
                  <a:t>使用类似宽度优先搜索的方式进行动态规划</a:t>
                </a:r>
                <a:endParaRPr lang="en-US" altLang="zh-CN" sz="2000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000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𝑵𝑴</m:t>
                        </m:r>
                        <m:sSup>
                          <m:s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b="1" dirty="0" smtClean="0"/>
              </a:p>
              <a:p>
                <a:pPr lvl="1"/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56662"/>
              </a:xfrm>
              <a:blipFill>
                <a:blip r:embed="rId3"/>
                <a:stretch>
                  <a:fillRect l="-500" t="-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状态压缩</a:t>
            </a:r>
            <a:r>
              <a:rPr lang="en-US" altLang="zh-CN" dirty="0" smtClean="0"/>
              <a:t>+</a:t>
            </a:r>
            <a:r>
              <a:rPr lang="zh-CN" altLang="en-US" dirty="0" smtClean="0"/>
              <a:t>动态规划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85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Jerry</a:t>
            </a:r>
            <a:r>
              <a:rPr lang="zh-CN" altLang="en-US" dirty="0"/>
              <a:t>的奶酪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85986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1" dirty="0" smtClean="0"/>
                  <a:t>不以获取奶酪为目标的移动是无意义的</a:t>
                </a:r>
                <a:endParaRPr lang="en-US" altLang="zh-CN" sz="2000" b="1" dirty="0" smtClean="0"/>
              </a:p>
              <a:p>
                <a:pPr lvl="1"/>
                <a:r>
                  <a:rPr lang="zh-CN" altLang="en-US" sz="2000" dirty="0" smtClean="0"/>
                  <a:t>预处理出起点、终点以及奶酪之间的最短路径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𝑫𝒊𝒔𝒕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endParaRPr lang="en-US" altLang="zh-CN" sz="2000" b="1" dirty="0" smtClean="0"/>
              </a:p>
              <a:p>
                <a:pPr lvl="1"/>
                <a:r>
                  <a:rPr lang="zh-CN" altLang="en-US" sz="2000" dirty="0" smtClean="0"/>
                  <a:t>起点的编号为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 smtClean="0"/>
                  <a:t>，终点的编号为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000" dirty="0" smtClean="0"/>
              </a:p>
              <a:p>
                <a:pPr lvl="1"/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 smtClean="0"/>
                  <a:t>表示当前处于起点</a:t>
                </a:r>
                <a:r>
                  <a:rPr lang="en-US" altLang="zh-CN" sz="2000" dirty="0" smtClean="0"/>
                  <a:t>/</a:t>
                </a:r>
                <a:r>
                  <a:rPr lang="zh-CN" altLang="en-US" sz="2000" dirty="0" smtClean="0"/>
                  <a:t>终点</a:t>
                </a:r>
                <a:r>
                  <a:rPr lang="en-US" altLang="zh-CN" sz="2000" dirty="0" smtClean="0"/>
                  <a:t>/</a:t>
                </a:r>
                <a:r>
                  <a:rPr lang="zh-CN" altLang="en-US" sz="2000" dirty="0" smtClean="0"/>
                  <a:t>第几块奶酪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表示已经获取的奶酪情况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初始状态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，最后答案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转移</a:t>
                </a:r>
                <a:r>
                  <a:rPr lang="en-US" altLang="zh-CN" sz="2000" dirty="0"/>
                  <a:t>——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𝐷𝑖𝑠𝑡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  <m:t>如果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 smtClean="0"/>
              </a:p>
              <a:p>
                <a:pPr lvl="1"/>
                <a:r>
                  <a:rPr lang="zh-CN" altLang="en-US" sz="2000" dirty="0">
                    <a:latin typeface="Cambria Math" panose="02040503050406030204" pitchFamily="18" charset="0"/>
                  </a:rPr>
                  <a:t>使用</a:t>
                </a:r>
                <a:r>
                  <a:rPr lang="zh-CN" altLang="en-US" sz="2000" dirty="0" smtClean="0">
                    <a:latin typeface="Cambria Math" panose="02040503050406030204" pitchFamily="18" charset="0"/>
                  </a:rPr>
                  <a:t>类似最短路的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方式进行</a:t>
                </a:r>
                <a:r>
                  <a:rPr lang="zh-CN" altLang="en-US" sz="2000" dirty="0" smtClean="0">
                    <a:latin typeface="Cambria Math" panose="02040503050406030204" pitchFamily="18" charset="0"/>
                  </a:rPr>
                  <a:t>动态规划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𝑲𝑵𝑴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sSup>
                          <m:s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b="1" dirty="0" smtClean="0"/>
              </a:p>
              <a:p>
                <a:pPr lvl="1"/>
                <a:endParaRPr lang="zh-CN" altLang="en-US" sz="2000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859862"/>
              </a:xfrm>
              <a:blipFill>
                <a:blip r:embed="rId3"/>
                <a:stretch>
                  <a:fillRect l="-500" t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进一步优化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7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数组分拆</a:t>
            </a:r>
            <a:r>
              <a:rPr lang="en-US" altLang="zh-CN" dirty="0"/>
              <a:t>II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将一段数组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dirty="0" smtClean="0"/>
                  <a:t>拆成若干段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/>
                  <a:t>每</a:t>
                </a:r>
                <a:r>
                  <a:rPr lang="zh-CN" altLang="en-US" b="1" dirty="0" smtClean="0"/>
                  <a:t>段中不包含重复的数字</a:t>
                </a:r>
                <a:endParaRPr lang="en-US" altLang="zh-CN" b="1" dirty="0" smtClean="0"/>
              </a:p>
              <a:p>
                <a:pPr lvl="1"/>
                <a:endParaRPr lang="en-US" altLang="zh-CN" b="1" dirty="0"/>
              </a:p>
              <a:p>
                <a:r>
                  <a:rPr lang="zh-CN" altLang="en-US" b="1" dirty="0" smtClean="0"/>
                  <a:t>问题</a:t>
                </a:r>
                <a:r>
                  <a:rPr lang="en-US" altLang="zh-CN" b="1" dirty="0" smtClean="0"/>
                  <a:t>1</a:t>
                </a:r>
                <a:r>
                  <a:rPr lang="zh-CN" altLang="en-US" b="1" dirty="0" smtClean="0"/>
                  <a:t>：至少需要拆成多少段？</a:t>
                </a:r>
                <a:endParaRPr lang="en-US" altLang="zh-CN" b="1" dirty="0" smtClean="0"/>
              </a:p>
              <a:p>
                <a:r>
                  <a:rPr lang="zh-CN" altLang="en-US" b="1" dirty="0" smtClean="0"/>
                  <a:t>问题</a:t>
                </a:r>
                <a:r>
                  <a:rPr lang="en-US" altLang="zh-CN" b="1" dirty="0" smtClean="0"/>
                  <a:t>2</a:t>
                </a:r>
                <a:r>
                  <a:rPr lang="zh-CN" altLang="en-US" b="1" dirty="0" smtClean="0"/>
                  <a:t>：段数最少的情况下有多少种拆法？</a:t>
                </a:r>
                <a:endParaRPr lang="en-US" altLang="zh-CN" b="1" dirty="0" smtClean="0"/>
              </a:p>
              <a:p>
                <a:endParaRPr lang="en-US" altLang="zh-CN" b="1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59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数组分拆</a:t>
            </a:r>
            <a:r>
              <a:rPr lang="en-US" altLang="zh-CN" dirty="0"/>
              <a:t>II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altLang="zh-CN" b="1" dirty="0"/>
              </a:p>
              <a:p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], 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], 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]  </m:t>
                    </m:r>
                  </m:oMath>
                </a14:m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], 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], 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  </m:t>
                    </m:r>
                  </m:oMath>
                </a14:m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], 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], 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  </m:t>
                    </m:r>
                  </m:oMath>
                </a14:m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], 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], 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  </m:t>
                    </m:r>
                  </m:oMath>
                </a14:m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], 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], 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52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数组分拆</a:t>
            </a:r>
            <a:r>
              <a:rPr lang="en-US" altLang="zh-CN" dirty="0"/>
              <a:t>II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问题类型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统计满足条件的方案数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基本思路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统计将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合法的拆分成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段的方案数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边界：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𝐴𝑛𝑠𝑤𝑒𝑟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为最小的满足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不为</m:t>
                    </m:r>
                  </m:oMath>
                </a14:m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b="0" dirty="0" smtClean="0"/>
                  <a:t>转移：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如果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是合法的一段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99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数组分拆</a:t>
            </a:r>
            <a:r>
              <a:rPr lang="en-US" altLang="zh-CN" dirty="0"/>
              <a:t>II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], 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zh-CN" altLang="en-US" b="1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altLang="zh-CN" b="1" dirty="0" smtClean="0"/>
              </a:p>
              <a:p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 b="-2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转移实例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89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数组分拆</a:t>
            </a:r>
            <a:r>
              <a:rPr lang="en-US" altLang="zh-CN" dirty="0"/>
              <a:t>II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在计算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zh-CN" altLang="en-US" b="1" dirty="0" smtClean="0"/>
                  <a:t>时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如果存在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，满足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/>
                  <a:t>一定不会构成最优方案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证明思路：如果存在于最优方案中，那么一定可以被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替换掉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b="1" dirty="0" smtClean="0"/>
                  <a:t>希望对于任意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找到最小的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，满足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b="1" dirty="0"/>
              </a:p>
              <a:p>
                <a:r>
                  <a:rPr lang="zh-CN" altLang="en-US" b="1" dirty="0" smtClean="0"/>
                  <a:t>贪心：按照顺序分段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每当发现当前数字已经出现过了，就新起一段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2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数组分拆</a:t>
            </a:r>
            <a:r>
              <a:rPr lang="en-US" altLang="zh-CN" dirty="0"/>
              <a:t>II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 smtClean="0"/>
              </a:p>
              <a:p>
                <a:r>
                  <a:rPr lang="zh-CN" altLang="en-US" sz="2000" b="1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b="1" dirty="0" smtClean="0"/>
                  <a:t>——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US" altLang="zh-CN" sz="2000" b="1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1800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1800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1800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z="1800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z="1800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18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b="1" dirty="0" smtClean="0"/>
                  <a:t>证明思路：依次证明这样分出的每一段一定构成最优解</a:t>
                </a:r>
                <a:endParaRPr lang="zh-CN" altLang="en-US" sz="2000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 t="-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贪心实例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8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收割赛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</a:t>
            </a:r>
            <a:r>
              <a:rPr lang="zh-CN" altLang="en-US" b="1" dirty="0"/>
              <a:t>星人社交网络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枚举、双指针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b="1" dirty="0" smtClean="0"/>
              <a:t>Jerry</a:t>
            </a:r>
            <a:r>
              <a:rPr lang="zh-CN" altLang="en-US" b="1" dirty="0" smtClean="0"/>
              <a:t>的奶酪</a:t>
            </a:r>
            <a:endParaRPr lang="en-US" altLang="zh-CN" b="1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zh-CN" altLang="en-US" dirty="0" smtClean="0"/>
              <a:t>最短路、状态压缩、动态规划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b="1" dirty="0" smtClean="0"/>
              <a:t>数字分拆</a:t>
            </a:r>
            <a:r>
              <a:rPr lang="en-US" altLang="zh-CN" b="1" dirty="0" smtClean="0"/>
              <a:t>II</a:t>
            </a:r>
            <a:endParaRPr lang="en-US" altLang="zh-CN" b="1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zh-CN" altLang="en-US" dirty="0" smtClean="0"/>
              <a:t>贪心、动态规划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b="1" dirty="0" smtClean="0"/>
              <a:t>小</a:t>
            </a:r>
            <a:r>
              <a:rPr lang="en-US" altLang="zh-CN" b="1" dirty="0" smtClean="0"/>
              <a:t>Hi</a:t>
            </a:r>
            <a:r>
              <a:rPr lang="zh-CN" altLang="en-US" b="1" dirty="0" smtClean="0"/>
              <a:t>的座位安排计划</a:t>
            </a:r>
            <a:endParaRPr lang="en-US" altLang="zh-CN" b="1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zh-CN" altLang="en-US" dirty="0"/>
              <a:t>构造</a:t>
            </a:r>
            <a:endParaRPr 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数组分拆</a:t>
            </a:r>
            <a:r>
              <a:rPr lang="en-US" altLang="zh-CN" dirty="0"/>
              <a:t>II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4957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表示将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1~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合法的拆分</a:t>
                </a:r>
                <a:r>
                  <a:rPr lang="zh-CN" altLang="en-US" dirty="0" smtClean="0"/>
                  <a:t>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段</a:t>
                </a:r>
                <a:r>
                  <a:rPr lang="zh-CN" altLang="en-US" dirty="0"/>
                  <a:t>的方案</a:t>
                </a:r>
                <a:r>
                  <a:rPr lang="zh-CN" altLang="en-US" dirty="0" smtClean="0"/>
                  <a:t>数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边界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𝐴𝑛𝑠𝑤𝑒𝑟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转移：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是合法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一段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1,1,1,2,2,3</m:t>
                        </m:r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zh-CN" b="0" dirty="0" smtClean="0"/>
              </a:p>
              <a:p>
                <a:pPr marL="609585" lvl="1" indent="0">
                  <a:buNone/>
                </a:pP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495795"/>
              </a:xfrm>
              <a:blipFill>
                <a:blip r:embed="rId3"/>
                <a:stretch>
                  <a:fillRect l="-722" t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优化后的统计方程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01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数组分拆</a:t>
            </a:r>
            <a:r>
              <a:rPr lang="en-US" altLang="zh-CN" dirty="0"/>
              <a:t>II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5719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是合法</a:t>
                </a:r>
                <a:r>
                  <a:rPr lang="zh-CN" altLang="en-US" dirty="0"/>
                  <a:t>的</a:t>
                </a:r>
                <a:r>
                  <a:rPr lang="zh-CN" altLang="en-US" dirty="0"/>
                  <a:t>一段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符合条件的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构成一段区间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随着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的增加而递增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𝑙𝑎𝑠𝑡𝑃𝑜𝑠𝑖𝑡𝑖𝑜𝑛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 smtClean="0"/>
                  <a:t>符合条件的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构成一段区间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表示数组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中取值为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的左端点和右端</a:t>
                </a:r>
                <a:r>
                  <a:rPr lang="zh-CN" altLang="en-US" dirty="0"/>
                  <a:t>点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在求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的同时可以计算出来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571995"/>
              </a:xfrm>
              <a:blipFill>
                <a:blip r:embed="rId2"/>
                <a:stretch>
                  <a:fillRect l="-722" t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进一步优化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42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数组分拆</a:t>
            </a:r>
            <a:r>
              <a:rPr lang="en-US" altLang="zh-CN" dirty="0"/>
              <a:t>II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e>
                    </m:nary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𝒔𝒖𝒎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</a:rPr>
                                  <m:t>𝐦𝐚𝐱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e>
                                        </m:d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</a:rPr>
                                  <m:t>𝐦𝐢𝐧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e>
                                        </m:d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𝐦𝐢𝐧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</m:d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</m:d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 lvl="2"/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4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优化后的统计方程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59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数组分拆</a:t>
            </a:r>
            <a:r>
              <a:rPr lang="en-US" altLang="zh-CN" dirty="0"/>
              <a:t>II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b="1" dirty="0"/>
                  <a:t>——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同时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计算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——</a:t>
                </a:r>
                <a:r>
                  <a:rPr lang="zh-CN" altLang="en-US" dirty="0"/>
                  <a:t>数组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中取值为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的左端点和右端点</a:t>
                </a:r>
                <a:endParaRPr lang="en-US" altLang="zh-CN" dirty="0"/>
              </a:p>
              <a:p>
                <a:pPr lvl="1"/>
                <a:endParaRPr lang="zh-CN" altLang="en-US" dirty="0"/>
              </a:p>
              <a:p>
                <a:r>
                  <a:rPr lang="zh-CN" altLang="en-US" b="1" dirty="0" smtClean="0"/>
                  <a:t>依次计算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维护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b="1" dirty="0" smtClean="0"/>
                  <a:t>——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zh-CN" altLang="en-US" b="1" i="1" dirty="0" smtClean="0">
                            <a:latin typeface="Cambria Math" panose="02040503050406030204" pitchFamily="18" charset="0"/>
                          </a:rPr>
                          <m:t>是合法的一段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维护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𝒔𝒖𝒎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𝐦𝐢𝐧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</m:d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</m:d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总体流程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38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的座位安排</a:t>
            </a:r>
            <a:r>
              <a:rPr lang="zh-CN" altLang="en-US" dirty="0" smtClean="0"/>
              <a:t>计划</a:t>
            </a:r>
            <a:endParaRPr lang="zh-CN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对于一个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 smtClean="0"/>
                  <a:t>个点的完全图</a:t>
                </a:r>
                <a:endParaRPr lang="en-US" altLang="zh-CN" b="1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生成若干条的哈密尔顿路径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即经过每个点正好一次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使得完全图的所有边都被覆盖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问最少需要生成多少条路径？</a:t>
                </a:r>
                <a:endParaRPr lang="en-US" altLang="zh-CN" b="1" dirty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49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的座位安排</a:t>
            </a:r>
            <a:r>
              <a:rPr lang="zh-CN" altLang="en-US" dirty="0" smtClean="0"/>
              <a:t>计划</a:t>
            </a:r>
            <a:endParaRPr lang="zh-CN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=3, 1−2−3−1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只需</a:t>
                </a:r>
                <a:r>
                  <a:rPr lang="zh-CN" altLang="en-US" dirty="0" smtClean="0"/>
                  <a:t>要两条路径即可覆盖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23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的座位安排计划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一共有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b="1" dirty="0" smtClean="0"/>
                  <a:t>条边</a:t>
                </a:r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一条哈密尔顿路径可以覆盖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理想情况下只需要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num>
                          <m:den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b="1" dirty="0" smtClean="0"/>
                  <a:t>条路径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构造思路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33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的座位安排计划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227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→…</m:t>
                    </m:r>
                  </m:oMath>
                </a14:m>
                <a:endParaRPr lang="en-US" altLang="zh-CN" sz="2000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 smtClean="0"/>
                  <a:t>为奇数时，长度分别为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1,2,3,4,…,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,…,1</m:t>
                    </m:r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 smtClean="0"/>
                  <a:t>为偶数时，长度分别为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1,2,3,4,…,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−1,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−1,…,1</m:t>
                    </m:r>
                  </m:oMath>
                </a14:m>
                <a:endParaRPr lang="en-US" altLang="zh-CN" sz="2000" dirty="0" smtClean="0"/>
              </a:p>
              <a:p>
                <a:pPr lvl="1"/>
                <a:endParaRPr lang="en-US" altLang="zh-CN" sz="2000" dirty="0"/>
              </a:p>
              <a:p>
                <a:r>
                  <a:rPr lang="zh-CN" altLang="en-US" sz="2000" dirty="0" smtClean="0"/>
                  <a:t>对于长度为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 smtClean="0"/>
                  <a:t>的边</a:t>
                </a:r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 smtClean="0"/>
                  <a:t>为奇数时，起始位置分别为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/>
                  <a:t>为奇数</a:t>
                </a:r>
                <a:r>
                  <a:rPr lang="zh-CN" altLang="en-US" sz="2000" dirty="0" smtClean="0"/>
                  <a:t>时，起始位置分别为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故只需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=0~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num>
                              <m:den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，即可覆盖完全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2,3,4…</m:t>
                    </m:r>
                  </m:oMath>
                </a14:m>
                <a:r>
                  <a:rPr lang="zh-CN" altLang="en-US" sz="2000" dirty="0" smtClean="0"/>
                  <a:t>可类似证明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22795"/>
              </a:xfrm>
              <a:blipFill>
                <a:blip r:embed="rId3"/>
                <a:stretch>
                  <a:fillRect l="-500" t="-527" b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构造思路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11" y="3500121"/>
            <a:ext cx="2682245" cy="2682245"/>
          </a:xfrm>
          <a:prstGeom prst="rect">
            <a:avLst/>
          </a:prstGeom>
        </p:spPr>
      </p:pic>
      <p:pic>
        <p:nvPicPr>
          <p:cNvPr id="7" name="内容占位符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467" y="817876"/>
            <a:ext cx="2682245" cy="268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3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4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zh-CN" altLang="en-US" dirty="0"/>
              <a:t>星人社交网络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对于给定的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一对数字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满足条件当且仅当它不满足任意如下条件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&gt;8∗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&lt;88888</m:t>
                    </m:r>
                  </m:oMath>
                </a14:m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&gt;88888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统计满足条件的数字对数量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1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79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zh-CN" altLang="en-US" dirty="0"/>
              <a:t>星人社交网络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10,80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10,80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∗80+8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80,10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80≥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∗10+8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80≤8∗10+8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80≤88888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47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zh-CN" altLang="en-US" dirty="0"/>
              <a:t>星人社交网络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问题类型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统计满足条件的方案数量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基本</a:t>
                </a:r>
                <a:r>
                  <a:rPr lang="zh-CN" altLang="en-US" b="1" dirty="0" smtClean="0"/>
                  <a:t>思路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枚举所有数字对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判断是否满足题目要求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统计满足要求的数字对数量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49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zh-CN" altLang="en-US" dirty="0"/>
              <a:t>星人社交网络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前两个条件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US" altLang="zh-CN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&gt;8∗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r>
                  <a:rPr lang="zh-CN" altLang="en-US" b="1" dirty="0" smtClean="0"/>
                  <a:t>第三个条件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&lt;88888⇒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𝟖𝟖𝟖𝟖𝟖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&gt;88888⇒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8∗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+8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b="1" dirty="0" smtClean="0"/>
                  <a:t>随着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的增大，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取值范围的边界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zh-CN" altLang="en-US" b="1" dirty="0" smtClean="0"/>
                  <a:t>中，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 dirty="0" smtClean="0"/>
                  <a:t>也在增大</a:t>
                </a:r>
                <a:endParaRPr lang="en-US" altLang="zh-CN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71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zh-CN" altLang="en-US" dirty="0"/>
              <a:t>星人社交网络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按从小到大的顺序进行排序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维护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 smtClean="0"/>
                  <a:t>最小的符合条件的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 smtClean="0"/>
                  <a:t>最大的符合条件的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 dirty="0" smtClean="0"/>
                  <a:t>都在不断增加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均摊时间复杂度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双指针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1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zh-CN" altLang="en-US" dirty="0"/>
              <a:t>星人社交网络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=0~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𝟔𝟒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+1&lt;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𝟖𝟖𝟖𝟖𝟖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𝒐𝒓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𝟖𝟖𝟖𝟖𝟖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:r>
                  <a:rPr lang="en-US" altLang="zh-CN" sz="20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𝑝𝑟𝑖𝑛𝑡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实现代码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7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Jerry</a:t>
            </a:r>
            <a:r>
              <a:rPr lang="zh-CN" altLang="en-US" dirty="0" smtClean="0"/>
              <a:t>的奶酪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一个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dirty="0" smtClean="0"/>
                  <a:t>的迷宫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起点在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终点在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块</m:t>
                    </m:r>
                  </m:oMath>
                </a14:m>
                <a:r>
                  <a:rPr lang="zh-CN" altLang="en-US" dirty="0" smtClean="0"/>
                  <a:t>散落的奶酪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仅</a:t>
                </a:r>
                <a:r>
                  <a:rPr lang="zh-CN" altLang="en-US" dirty="0" smtClean="0"/>
                  <a:t>能在上下左右四个方向移动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寻找从起点抵达终点并收集完所有奶酪的最短路径</a:t>
                </a:r>
                <a:endParaRPr lang="en-US" altLang="zh-CN" b="1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9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ihoCoder - 算法课模板">
  <a:themeElements>
    <a:clrScheme name="Custom 144">
      <a:dk1>
        <a:sysClr val="windowText" lastClr="000000"/>
      </a:dk1>
      <a:lt1>
        <a:sysClr val="window" lastClr="FFFFFF"/>
      </a:lt1>
      <a:dk2>
        <a:srgbClr val="363D43"/>
      </a:dk2>
      <a:lt2>
        <a:srgbClr val="EEECE1"/>
      </a:lt2>
      <a:accent1>
        <a:srgbClr val="0C4DA9"/>
      </a:accent1>
      <a:accent2>
        <a:srgbClr val="109899"/>
      </a:accent2>
      <a:accent3>
        <a:srgbClr val="2591E6"/>
      </a:accent3>
      <a:accent4>
        <a:srgbClr val="819EBF"/>
      </a:accent4>
      <a:accent5>
        <a:srgbClr val="385E8A"/>
      </a:accent5>
      <a:accent6>
        <a:srgbClr val="576A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hihoCoder - 算法课模板</Template>
  <TotalTime>4106</TotalTime>
  <Words>627</Words>
  <Application>Microsoft Office PowerPoint</Application>
  <PresentationFormat>宽屏</PresentationFormat>
  <Paragraphs>295</Paragraphs>
  <Slides>28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Futura LT Book</vt:lpstr>
      <vt:lpstr>Mission Gothic Regular</vt:lpstr>
      <vt:lpstr>Nexa Bold</vt:lpstr>
      <vt:lpstr>Open Sans</vt:lpstr>
      <vt:lpstr>Open Sans Extrabold</vt:lpstr>
      <vt:lpstr>Open Sans Light</vt:lpstr>
      <vt:lpstr>Sketch Rockwell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Courier New</vt:lpstr>
      <vt:lpstr>Franklin Gothic Book</vt:lpstr>
      <vt:lpstr>Franklin Gothic Demi Cond</vt:lpstr>
      <vt:lpstr>Franklin Gothic Medium</vt:lpstr>
      <vt:lpstr>Garamond</vt:lpstr>
      <vt:lpstr>hihoCoder - 算法课模板</vt:lpstr>
      <vt:lpstr>PowerPoint 演示文稿</vt:lpstr>
      <vt:lpstr>Offer收割赛 #31</vt:lpstr>
      <vt:lpstr>H星人社交网络</vt:lpstr>
      <vt:lpstr>H星人社交网络</vt:lpstr>
      <vt:lpstr>H星人社交网络</vt:lpstr>
      <vt:lpstr>H星人社交网络</vt:lpstr>
      <vt:lpstr>H星人社交网络</vt:lpstr>
      <vt:lpstr>H星人社交网络 </vt:lpstr>
      <vt:lpstr>Jerry的奶酪</vt:lpstr>
      <vt:lpstr>Jerry的奶酪</vt:lpstr>
      <vt:lpstr>Jerry的奶酪</vt:lpstr>
      <vt:lpstr>Jerry的奶酪</vt:lpstr>
      <vt:lpstr>Jerry的奶酪</vt:lpstr>
      <vt:lpstr>数组分拆II</vt:lpstr>
      <vt:lpstr>数组分拆II</vt:lpstr>
      <vt:lpstr>数组分拆II</vt:lpstr>
      <vt:lpstr>数组分拆II</vt:lpstr>
      <vt:lpstr>数组分拆II</vt:lpstr>
      <vt:lpstr>数组分拆II</vt:lpstr>
      <vt:lpstr>数组分拆II</vt:lpstr>
      <vt:lpstr>数组分拆II</vt:lpstr>
      <vt:lpstr>数组分拆II</vt:lpstr>
      <vt:lpstr>数组分拆II</vt:lpstr>
      <vt:lpstr>小Hi的座位安排计划</vt:lpstr>
      <vt:lpstr>小Hi的座位安排计划</vt:lpstr>
      <vt:lpstr>小Hi的座位安排计划</vt:lpstr>
      <vt:lpstr>小Hi的座位安排计划</vt:lpstr>
      <vt:lpstr>提问时间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胡天翔</dc:creator>
  <cp:lastModifiedBy>胡天翔</cp:lastModifiedBy>
  <cp:revision>682</cp:revision>
  <dcterms:created xsi:type="dcterms:W3CDTF">2017-07-15T05:40:54Z</dcterms:created>
  <dcterms:modified xsi:type="dcterms:W3CDTF">2017-10-14T20:15:31Z</dcterms:modified>
</cp:coreProperties>
</file>