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59" autoAdjust="0"/>
    <p:restoredTop sz="94660"/>
  </p:normalViewPr>
  <p:slideViewPr>
    <p:cSldViewPr snapToGrid="0">
      <p:cViewPr varScale="1">
        <p:scale>
          <a:sx n="81" d="100"/>
          <a:sy n="81" d="100"/>
        </p:scale>
        <p:origin x="9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86CDE-447E-4400-8208-2F27ED41B465}" type="datetimeFigureOut">
              <a:rPr lang="ru-RU" smtClean="0"/>
              <a:t>01.04.2015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5D073-9764-4EB2-A78B-A00999014D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8497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86CDE-447E-4400-8208-2F27ED41B465}" type="datetimeFigureOut">
              <a:rPr lang="ru-RU" smtClean="0"/>
              <a:t>01.04.2015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5D073-9764-4EB2-A78B-A00999014D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114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86CDE-447E-4400-8208-2F27ED41B465}" type="datetimeFigureOut">
              <a:rPr lang="ru-RU" smtClean="0"/>
              <a:t>01.04.2015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5D073-9764-4EB2-A78B-A00999014D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65831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86CDE-447E-4400-8208-2F27ED41B465}" type="datetimeFigureOut">
              <a:rPr lang="ru-RU" smtClean="0"/>
              <a:t>01.04.2015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5D073-9764-4EB2-A78B-A00999014D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46503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86CDE-447E-4400-8208-2F27ED41B465}" type="datetimeFigureOut">
              <a:rPr lang="ru-RU" smtClean="0"/>
              <a:t>01.04.2015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5D073-9764-4EB2-A78B-A00999014D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60268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86CDE-447E-4400-8208-2F27ED41B465}" type="datetimeFigureOut">
              <a:rPr lang="ru-RU" smtClean="0"/>
              <a:t>01.04.2015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5D073-9764-4EB2-A78B-A00999014D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05146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86CDE-447E-4400-8208-2F27ED41B465}" type="datetimeFigureOut">
              <a:rPr lang="ru-RU" smtClean="0"/>
              <a:t>01.04.2015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5D073-9764-4EB2-A78B-A00999014D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81054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86CDE-447E-4400-8208-2F27ED41B465}" type="datetimeFigureOut">
              <a:rPr lang="ru-RU" smtClean="0"/>
              <a:t>01.04.2015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5D073-9764-4EB2-A78B-A00999014D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75779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86CDE-447E-4400-8208-2F27ED41B465}" type="datetimeFigureOut">
              <a:rPr lang="ru-RU" smtClean="0"/>
              <a:t>01.04.2015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5D073-9764-4EB2-A78B-A00999014D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9596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86CDE-447E-4400-8208-2F27ED41B465}" type="datetimeFigureOut">
              <a:rPr lang="ru-RU" smtClean="0"/>
              <a:t>01.04.2015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7185D073-9764-4EB2-A78B-A00999014D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2739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86CDE-447E-4400-8208-2F27ED41B465}" type="datetimeFigureOut">
              <a:rPr lang="ru-RU" smtClean="0"/>
              <a:t>01.04.2015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5D073-9764-4EB2-A78B-A00999014D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9837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86CDE-447E-4400-8208-2F27ED41B465}" type="datetimeFigureOut">
              <a:rPr lang="ru-RU" smtClean="0"/>
              <a:t>01.04.2015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5D073-9764-4EB2-A78B-A00999014D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4020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86CDE-447E-4400-8208-2F27ED41B465}" type="datetimeFigureOut">
              <a:rPr lang="ru-RU" smtClean="0"/>
              <a:t>01.04.2015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5D073-9764-4EB2-A78B-A00999014D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670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86CDE-447E-4400-8208-2F27ED41B465}" type="datetimeFigureOut">
              <a:rPr lang="ru-RU" smtClean="0"/>
              <a:t>01.04.2015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5D073-9764-4EB2-A78B-A00999014D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2700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86CDE-447E-4400-8208-2F27ED41B465}" type="datetimeFigureOut">
              <a:rPr lang="ru-RU" smtClean="0"/>
              <a:t>01.04.2015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5D073-9764-4EB2-A78B-A00999014D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5199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86CDE-447E-4400-8208-2F27ED41B465}" type="datetimeFigureOut">
              <a:rPr lang="ru-RU" smtClean="0"/>
              <a:t>01.04.2015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5D073-9764-4EB2-A78B-A00999014D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9236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86CDE-447E-4400-8208-2F27ED41B465}" type="datetimeFigureOut">
              <a:rPr lang="ru-RU" smtClean="0"/>
              <a:t>01.04.2015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5D073-9764-4EB2-A78B-A00999014D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3144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9986CDE-447E-4400-8208-2F27ED41B465}" type="datetimeFigureOut">
              <a:rPr lang="ru-RU" smtClean="0"/>
              <a:t>01.04.2015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185D073-9764-4EB2-A78B-A00999014D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4812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  <p:sldLayoutId id="2147483767" r:id="rId13"/>
    <p:sldLayoutId id="2147483768" r:id="rId14"/>
    <p:sldLayoutId id="2147483769" r:id="rId15"/>
    <p:sldLayoutId id="2147483770" r:id="rId16"/>
    <p:sldLayoutId id="214748377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0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436032" y="582899"/>
            <a:ext cx="8574622" cy="2616199"/>
          </a:xfrm>
        </p:spPr>
        <p:txBody>
          <a:bodyPr>
            <a:normAutofit/>
          </a:bodyPr>
          <a:lstStyle/>
          <a:p>
            <a:r>
              <a:rPr lang="kk-KZ" sz="8000" dirty="0" smtClean="0"/>
              <a:t>Сөйлеу және тіл</a:t>
            </a:r>
            <a:endParaRPr lang="ru-RU" sz="8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161692" y="3996267"/>
            <a:ext cx="7678615" cy="1388534"/>
          </a:xfrm>
        </p:spPr>
        <p:txBody>
          <a:bodyPr>
            <a:noAutofit/>
          </a:bodyPr>
          <a:lstStyle/>
          <a:p>
            <a:pPr algn="l"/>
            <a:r>
              <a:rPr lang="ru-RU" sz="3500" dirty="0" smtClean="0"/>
              <a:t>1. </a:t>
            </a:r>
            <a:r>
              <a:rPr lang="ru-RU" sz="3500" dirty="0" err="1" smtClean="0"/>
              <a:t>Сөйлеу</a:t>
            </a:r>
            <a:r>
              <a:rPr lang="ru-RU" sz="3500" dirty="0" smtClean="0"/>
              <a:t> </a:t>
            </a:r>
            <a:r>
              <a:rPr lang="ru-RU" sz="3500" dirty="0" err="1" smtClean="0"/>
              <a:t>және</a:t>
            </a:r>
            <a:r>
              <a:rPr lang="ru-RU" sz="3500" dirty="0" smtClean="0"/>
              <a:t> </a:t>
            </a:r>
            <a:r>
              <a:rPr lang="ru-RU" sz="3500" dirty="0" err="1" smtClean="0"/>
              <a:t>оның</a:t>
            </a:r>
            <a:r>
              <a:rPr lang="ru-RU" sz="3500" dirty="0" smtClean="0"/>
              <a:t> </a:t>
            </a:r>
            <a:r>
              <a:rPr lang="ru-RU" sz="3500" dirty="0" err="1" smtClean="0"/>
              <a:t>түрлері</a:t>
            </a:r>
            <a:endParaRPr lang="ru-RU" sz="3500" dirty="0" smtClean="0"/>
          </a:p>
          <a:p>
            <a:pPr algn="l"/>
            <a:r>
              <a:rPr lang="ru-RU" sz="3500" dirty="0" smtClean="0"/>
              <a:t>2. </a:t>
            </a:r>
            <a:r>
              <a:rPr lang="ru-RU" sz="3500" dirty="0" err="1" smtClean="0"/>
              <a:t>Сөйлеудің</a:t>
            </a:r>
            <a:r>
              <a:rPr lang="ru-RU" sz="3500" dirty="0" smtClean="0"/>
              <a:t> </a:t>
            </a:r>
            <a:r>
              <a:rPr lang="ru-RU" sz="3500" dirty="0" err="1" smtClean="0"/>
              <a:t>коммуникативтік</a:t>
            </a:r>
            <a:r>
              <a:rPr lang="ru-RU" sz="3500" dirty="0" smtClean="0"/>
              <a:t> </a:t>
            </a:r>
            <a:r>
              <a:rPr lang="ru-RU" sz="3500" dirty="0" err="1" smtClean="0"/>
              <a:t>қызметі</a:t>
            </a:r>
            <a:endParaRPr lang="ru-RU" sz="3500" dirty="0"/>
          </a:p>
        </p:txBody>
      </p:sp>
    </p:spTree>
    <p:extLst>
      <p:ext uri="{BB962C8B-B14F-4D97-AF65-F5344CB8AC3E}">
        <p14:creationId xmlns:p14="http://schemas.microsoft.com/office/powerpoint/2010/main" val="240123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06768" y="498231"/>
            <a:ext cx="6306910" cy="1597025"/>
          </a:xfrm>
        </p:spPr>
        <p:txBody>
          <a:bodyPr>
            <a:normAutofit/>
          </a:bodyPr>
          <a:lstStyle/>
          <a:p>
            <a:r>
              <a:rPr lang="ru-RU" sz="4500" b="1" dirty="0" smtClean="0"/>
              <a:t>2.Қиядың </a:t>
            </a:r>
            <a:r>
              <a:rPr lang="ru-RU" sz="4500" b="1" dirty="0" err="1" smtClean="0"/>
              <a:t>жасалу</a:t>
            </a:r>
            <a:r>
              <a:rPr lang="ru-RU" sz="4500" b="1" dirty="0" smtClean="0"/>
              <a:t> </a:t>
            </a:r>
            <a:r>
              <a:rPr lang="ru-RU" sz="4500" b="1" dirty="0" err="1" smtClean="0"/>
              <a:t>жолдары</a:t>
            </a:r>
            <a:endParaRPr lang="ru-RU" sz="4500" b="1" dirty="0" smtClean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12985" y="1825625"/>
            <a:ext cx="5532658" cy="4351338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kk-KZ" sz="4800" dirty="0">
                <a:solidFill>
                  <a:srgbClr val="FF0000"/>
                </a:solidFill>
              </a:rPr>
              <a:t>Агглютинация</a:t>
            </a:r>
          </a:p>
          <a:p>
            <a:pPr>
              <a:defRPr/>
            </a:pPr>
            <a:r>
              <a:rPr lang="kk-KZ" dirty="0">
                <a:solidFill>
                  <a:srgbClr val="0000FF"/>
                </a:solidFill>
              </a:rPr>
              <a:t>Қиялдағы елестердің </a:t>
            </a:r>
            <a:r>
              <a:rPr lang="kk-KZ" dirty="0" smtClean="0">
                <a:solidFill>
                  <a:srgbClr val="0000FF"/>
                </a:solidFill>
              </a:rPr>
              <a:t>топтастырудың қарапайым </a:t>
            </a:r>
            <a:r>
              <a:rPr lang="kk-KZ" dirty="0">
                <a:solidFill>
                  <a:srgbClr val="0000FF"/>
                </a:solidFill>
              </a:rPr>
              <a:t>түрі. </a:t>
            </a:r>
            <a:r>
              <a:rPr lang="kk-KZ" dirty="0" smtClean="0">
                <a:solidFill>
                  <a:srgbClr val="0000FF"/>
                </a:solidFill>
              </a:rPr>
              <a:t>Заттардың белгілі бір белгілері </a:t>
            </a:r>
            <a:r>
              <a:rPr lang="kk-KZ" dirty="0">
                <a:solidFill>
                  <a:srgbClr val="0000FF"/>
                </a:solidFill>
              </a:rPr>
              <a:t>мен </a:t>
            </a:r>
            <a:r>
              <a:rPr lang="kk-KZ" dirty="0" smtClean="0">
                <a:solidFill>
                  <a:srgbClr val="0000FF"/>
                </a:solidFill>
              </a:rPr>
              <a:t>қасиеттерін бөлшектеп </a:t>
            </a:r>
            <a:r>
              <a:rPr lang="kk-KZ" dirty="0">
                <a:solidFill>
                  <a:srgbClr val="0000FF"/>
                </a:solidFill>
              </a:rPr>
              <a:t>алып соларды </a:t>
            </a:r>
            <a:r>
              <a:rPr lang="kk-KZ" dirty="0" smtClean="0">
                <a:solidFill>
                  <a:srgbClr val="0000FF"/>
                </a:solidFill>
              </a:rPr>
              <a:t>біріктіруден тұрады, </a:t>
            </a:r>
            <a:r>
              <a:rPr lang="kk-KZ" dirty="0">
                <a:solidFill>
                  <a:srgbClr val="0000FF"/>
                </a:solidFill>
              </a:rPr>
              <a:t>қазақша </a:t>
            </a:r>
            <a:r>
              <a:rPr lang="kk-KZ" dirty="0" smtClean="0">
                <a:solidFill>
                  <a:srgbClr val="0000FF"/>
                </a:solidFill>
              </a:rPr>
              <a:t>“</a:t>
            </a:r>
            <a:r>
              <a:rPr lang="kk-KZ" dirty="0">
                <a:solidFill>
                  <a:srgbClr val="0000FF"/>
                </a:solidFill>
              </a:rPr>
              <a:t>желімдеу” деген </a:t>
            </a:r>
            <a:r>
              <a:rPr lang="kk-KZ" dirty="0" smtClean="0">
                <a:solidFill>
                  <a:srgbClr val="0000FF"/>
                </a:solidFill>
              </a:rPr>
              <a:t>мағынаны білдіреді</a:t>
            </a:r>
            <a:r>
              <a:rPr lang="kk-KZ" dirty="0">
                <a:solidFill>
                  <a:srgbClr val="0000FF"/>
                </a:solidFill>
              </a:rPr>
              <a:t>.</a:t>
            </a:r>
            <a:r>
              <a:rPr lang="kk-KZ" dirty="0"/>
              <a:t> </a:t>
            </a:r>
            <a:endParaRPr lang="kk-KZ" dirty="0"/>
          </a:p>
        </p:txBody>
      </p:sp>
      <p:pic>
        <p:nvPicPr>
          <p:cNvPr id="4" name="Picture 9" descr="1356109130_rusalka-200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13710" y="951278"/>
            <a:ext cx="4000496" cy="2663825"/>
          </a:xfrm>
          <a:prstGeom prst="rect">
            <a:avLst/>
          </a:prstGeom>
          <a:noFill/>
        </p:spPr>
      </p:pic>
      <p:pic>
        <p:nvPicPr>
          <p:cNvPr id="5" name="Picture 7" descr="Kentavr0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13678" y="3776661"/>
            <a:ext cx="4000528" cy="308133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95495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29945" y="589950"/>
            <a:ext cx="9712412" cy="1861279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kk-KZ" sz="4800" dirty="0" smtClean="0">
                <a:solidFill>
                  <a:srgbClr val="FF0000"/>
                </a:solidFill>
              </a:rPr>
              <a:t>Гиперболизация</a:t>
            </a:r>
          </a:p>
          <a:p>
            <a:pPr algn="ctr"/>
            <a:r>
              <a:rPr lang="kk-KZ" dirty="0" smtClean="0">
                <a:solidFill>
                  <a:srgbClr val="0000FF"/>
                </a:solidFill>
              </a:rPr>
              <a:t>Адамның жеке қасиеттерінің, қандайда бір заттардың  жеке сипаттары, белгілері үлкейтіліп көрсетілуін айтады. Қазақша “күшейту” деген мағынаны білдіреді</a:t>
            </a:r>
            <a:endParaRPr lang="kk-KZ" dirty="0">
              <a:solidFill>
                <a:srgbClr val="0000FF"/>
              </a:solidFill>
            </a:endParaRPr>
          </a:p>
        </p:txBody>
      </p:sp>
      <p:pic>
        <p:nvPicPr>
          <p:cNvPr id="4" name="Picture 5" descr="slide_6"/>
          <p:cNvPicPr>
            <a:picLocks noChangeAspect="1" noChangeArrowheads="1"/>
          </p:cNvPicPr>
          <p:nvPr/>
        </p:nvPicPr>
        <p:blipFill>
          <a:blip r:embed="rId2"/>
          <a:srcRect t="31111" b="12199"/>
          <a:stretch>
            <a:fillRect/>
          </a:stretch>
        </p:blipFill>
        <p:spPr bwMode="auto">
          <a:xfrm>
            <a:off x="2014151" y="2712305"/>
            <a:ext cx="9144000" cy="38877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39285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66083" y="1133647"/>
            <a:ext cx="5290751" cy="4351338"/>
          </a:xfrm>
        </p:spPr>
        <p:txBody>
          <a:bodyPr>
            <a:normAutofit/>
          </a:bodyPr>
          <a:lstStyle/>
          <a:p>
            <a:pPr marL="0" indent="0" algn="ctr">
              <a:buNone/>
              <a:defRPr/>
            </a:pPr>
            <a:r>
              <a:rPr lang="kk-KZ" sz="4400" dirty="0">
                <a:solidFill>
                  <a:srgbClr val="FF0000"/>
                </a:solidFill>
              </a:rPr>
              <a:t>Схематизация</a:t>
            </a:r>
          </a:p>
          <a:p>
            <a:pPr algn="ctr">
              <a:defRPr/>
            </a:pPr>
            <a:endParaRPr lang="kk-KZ" sz="4000" dirty="0">
              <a:solidFill>
                <a:srgbClr val="FF0000"/>
              </a:solidFill>
            </a:endParaRPr>
          </a:p>
          <a:p>
            <a:pPr algn="ctr">
              <a:defRPr/>
            </a:pPr>
            <a:r>
              <a:rPr lang="kk-KZ" dirty="0">
                <a:solidFill>
                  <a:srgbClr val="0000FF"/>
                </a:solidFill>
              </a:rPr>
              <a:t>Объектіні толықтай </a:t>
            </a:r>
            <a:r>
              <a:rPr lang="kk-KZ" dirty="0" smtClean="0">
                <a:solidFill>
                  <a:srgbClr val="0000FF"/>
                </a:solidFill>
              </a:rPr>
              <a:t>қабылдау барысында сондай маңызды емес </a:t>
            </a:r>
            <a:r>
              <a:rPr lang="kk-KZ" dirty="0">
                <a:solidFill>
                  <a:srgbClr val="0000FF"/>
                </a:solidFill>
              </a:rPr>
              <a:t>детальдар </a:t>
            </a:r>
            <a:r>
              <a:rPr lang="kk-KZ" dirty="0" smtClean="0">
                <a:solidFill>
                  <a:srgbClr val="0000FF"/>
                </a:solidFill>
              </a:rPr>
              <a:t>мен бөліктерді </a:t>
            </a:r>
            <a:r>
              <a:rPr lang="kk-KZ" dirty="0">
                <a:solidFill>
                  <a:srgbClr val="0000FF"/>
                </a:solidFill>
              </a:rPr>
              <a:t>ұмыту </a:t>
            </a:r>
            <a:r>
              <a:rPr lang="kk-KZ" dirty="0" smtClean="0">
                <a:solidFill>
                  <a:srgbClr val="0000FF"/>
                </a:solidFill>
              </a:rPr>
              <a:t>және ұқсастықтарын </a:t>
            </a:r>
            <a:r>
              <a:rPr lang="kk-KZ" dirty="0">
                <a:solidFill>
                  <a:srgbClr val="0000FF"/>
                </a:solidFill>
              </a:rPr>
              <a:t>айқындау</a:t>
            </a:r>
            <a:endParaRPr lang="kk-KZ" dirty="0">
              <a:solidFill>
                <a:srgbClr val="0000FF"/>
              </a:solidFill>
            </a:endParaRPr>
          </a:p>
        </p:txBody>
      </p:sp>
      <p:pic>
        <p:nvPicPr>
          <p:cNvPr id="4" name="Picture 2" descr="http://img15.nnm.ru/2/0/d/3/e/02952604e1616ba5598c140a14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16280" y="1133647"/>
            <a:ext cx="5072066" cy="48577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47402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450122" y="1010079"/>
            <a:ext cx="8903677" cy="1609553"/>
          </a:xfrm>
        </p:spPr>
        <p:txBody>
          <a:bodyPr/>
          <a:lstStyle/>
          <a:p>
            <a:pPr algn="ctr"/>
            <a:r>
              <a:rPr lang="kk-KZ" sz="4000" dirty="0" smtClean="0">
                <a:solidFill>
                  <a:srgbClr val="FF0000"/>
                </a:solidFill>
              </a:rPr>
              <a:t>Акцентировка</a:t>
            </a:r>
          </a:p>
          <a:p>
            <a:pPr algn="ctr"/>
            <a:r>
              <a:rPr lang="uk-UA" dirty="0" err="1" smtClean="0">
                <a:solidFill>
                  <a:srgbClr val="0000FF"/>
                </a:solidFill>
              </a:rPr>
              <a:t>образдың</a:t>
            </a:r>
            <a:r>
              <a:rPr lang="uk-UA" dirty="0" smtClean="0">
                <a:solidFill>
                  <a:srgbClr val="0000FF"/>
                </a:solidFill>
              </a:rPr>
              <a:t> </a:t>
            </a:r>
            <a:r>
              <a:rPr lang="uk-UA" dirty="0" err="1" smtClean="0">
                <a:solidFill>
                  <a:srgbClr val="0000FF"/>
                </a:solidFill>
              </a:rPr>
              <a:t>неғұрлым</a:t>
            </a:r>
            <a:r>
              <a:rPr lang="uk-UA" dirty="0" smtClean="0">
                <a:solidFill>
                  <a:srgbClr val="0000FF"/>
                </a:solidFill>
              </a:rPr>
              <a:t> </a:t>
            </a:r>
            <a:r>
              <a:rPr lang="uk-UA" dirty="0" err="1" smtClean="0">
                <a:solidFill>
                  <a:srgbClr val="0000FF"/>
                </a:solidFill>
              </a:rPr>
              <a:t>мәнді</a:t>
            </a:r>
            <a:r>
              <a:rPr lang="uk-UA" dirty="0" smtClean="0">
                <a:solidFill>
                  <a:srgbClr val="0000FF"/>
                </a:solidFill>
              </a:rPr>
              <a:t> </a:t>
            </a:r>
            <a:r>
              <a:rPr lang="uk-UA" dirty="0" err="1" smtClean="0">
                <a:solidFill>
                  <a:srgbClr val="0000FF"/>
                </a:solidFill>
              </a:rPr>
              <a:t>белгілерін</a:t>
            </a:r>
            <a:r>
              <a:rPr lang="uk-UA" dirty="0" smtClean="0">
                <a:solidFill>
                  <a:srgbClr val="0000FF"/>
                </a:solidFill>
              </a:rPr>
              <a:t> </a:t>
            </a:r>
            <a:r>
              <a:rPr lang="uk-UA" dirty="0" err="1" smtClean="0">
                <a:solidFill>
                  <a:srgbClr val="0000FF"/>
                </a:solidFill>
              </a:rPr>
              <a:t>айқындап</a:t>
            </a:r>
            <a:r>
              <a:rPr lang="uk-UA" dirty="0" smtClean="0">
                <a:solidFill>
                  <a:srgbClr val="0000FF"/>
                </a:solidFill>
              </a:rPr>
              <a:t> </a:t>
            </a:r>
            <a:r>
              <a:rPr lang="uk-UA" dirty="0" err="1" smtClean="0">
                <a:solidFill>
                  <a:srgbClr val="0000FF"/>
                </a:solidFill>
              </a:rPr>
              <a:t>көрсету</a:t>
            </a:r>
            <a:endParaRPr lang="kk-KZ" dirty="0" smtClean="0">
              <a:solidFill>
                <a:srgbClr val="0000FF"/>
              </a:solidFill>
            </a:endParaRPr>
          </a:p>
        </p:txBody>
      </p:sp>
      <p:pic>
        <p:nvPicPr>
          <p:cNvPr id="4" name="Picture 5" descr="slide_4"/>
          <p:cNvPicPr>
            <a:picLocks noChangeAspect="1" noChangeArrowheads="1"/>
          </p:cNvPicPr>
          <p:nvPr/>
        </p:nvPicPr>
        <p:blipFill>
          <a:blip r:embed="rId2"/>
          <a:srcRect l="5583" t="50000" r="51895" b="8417"/>
          <a:stretch>
            <a:fillRect/>
          </a:stretch>
        </p:blipFill>
        <p:spPr bwMode="auto">
          <a:xfrm>
            <a:off x="1553308" y="2999561"/>
            <a:ext cx="4314798" cy="3429000"/>
          </a:xfrm>
          <a:prstGeom prst="rect">
            <a:avLst/>
          </a:prstGeom>
          <a:noFill/>
        </p:spPr>
      </p:pic>
      <p:pic>
        <p:nvPicPr>
          <p:cNvPr id="5" name="Picture 7" descr="Trend-Collar-Tip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24058" y="3058298"/>
            <a:ext cx="4541865" cy="33702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0569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1977081" y="0"/>
            <a:ext cx="8820150" cy="6858000"/>
            <a:chOff x="0" y="0"/>
            <a:chExt cx="8820150" cy="6858000"/>
          </a:xfrm>
        </p:grpSpPr>
        <p:sp>
          <p:nvSpPr>
            <p:cNvPr id="5" name="Блок-схема: решение 4"/>
            <p:cNvSpPr/>
            <p:nvPr/>
          </p:nvSpPr>
          <p:spPr>
            <a:xfrm>
              <a:off x="785786" y="0"/>
              <a:ext cx="6786610" cy="1714488"/>
            </a:xfrm>
            <a:prstGeom prst="flowChartDecision">
              <a:avLst/>
            </a:prstGeom>
            <a:gradFill>
              <a:gsLst>
                <a:gs pos="0">
                  <a:srgbClr val="A603AB"/>
                </a:gs>
                <a:gs pos="21001">
                  <a:srgbClr val="0819FB"/>
                </a:gs>
                <a:gs pos="35001">
                  <a:srgbClr val="1A8D48"/>
                </a:gs>
                <a:gs pos="52000">
                  <a:srgbClr val="FFFF00"/>
                </a:gs>
                <a:gs pos="73000">
                  <a:srgbClr val="EE3F17"/>
                </a:gs>
                <a:gs pos="88000">
                  <a:srgbClr val="E81766"/>
                </a:gs>
                <a:gs pos="100000">
                  <a:srgbClr val="A603AB"/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k-KZ" sz="3600" b="1" dirty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Қиял түрлері </a:t>
              </a:r>
              <a:endParaRPr lang="ru-RU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6" name="Блок-схема: ссылка на другую страницу 5"/>
            <p:cNvSpPr/>
            <p:nvPr/>
          </p:nvSpPr>
          <p:spPr>
            <a:xfrm>
              <a:off x="0" y="1268413"/>
              <a:ext cx="2714625" cy="1368425"/>
            </a:xfrm>
            <a:prstGeom prst="flowChartOffpageConnector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k-KZ" sz="1400" b="1" dirty="0">
                  <a:solidFill>
                    <a:schemeClr val="tx1"/>
                  </a:solidFill>
                </a:rPr>
                <a:t>Актив</a:t>
              </a:r>
              <a:r>
                <a:rPr lang="kk-KZ" sz="1400" b="1" dirty="0"/>
                <a:t> </a:t>
              </a:r>
              <a:r>
                <a:rPr lang="kk-KZ" sz="1400" dirty="0"/>
                <a:t>(ырықты) </a:t>
              </a:r>
              <a:r>
                <a:rPr lang="kk-KZ" sz="1400" dirty="0" smtClean="0"/>
                <a:t>қиялдың </a:t>
              </a:r>
              <a:r>
                <a:rPr lang="kk-KZ" sz="1400" dirty="0"/>
                <a:t>шарықтап дамуының жоғары сатысы, адамның шығармашылық әрекетімен байланысты түрі </a:t>
              </a:r>
              <a:endParaRPr lang="ru-RU" sz="1400" dirty="0"/>
            </a:p>
          </p:txBody>
        </p:sp>
        <p:sp>
          <p:nvSpPr>
            <p:cNvPr id="7" name="Блок-схема: ссылка на другую страницу 6"/>
            <p:cNvSpPr/>
            <p:nvPr/>
          </p:nvSpPr>
          <p:spPr>
            <a:xfrm>
              <a:off x="5929313" y="1628775"/>
              <a:ext cx="2890837" cy="1443038"/>
            </a:xfrm>
            <a:prstGeom prst="flowChartOffpageConnector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k-KZ" sz="1400" b="1" dirty="0"/>
                <a:t>Пассив</a:t>
              </a:r>
              <a:r>
                <a:rPr lang="kk-KZ" sz="1400" dirty="0"/>
                <a:t> (ырықсыз) – адам </a:t>
              </a:r>
              <a:r>
                <a:rPr lang="kk-KZ" sz="1400" dirty="0" smtClean="0"/>
                <a:t>сергек қалпында да кездеседі</a:t>
              </a:r>
              <a:r>
                <a:rPr lang="kk-KZ" sz="1400" dirty="0"/>
                <a:t>, өз алдына ешбір мақсат қоймай, өз ойының тізгінін босатқанда пайда болады</a:t>
              </a:r>
              <a:r>
                <a:rPr lang="kk-KZ" sz="1600" dirty="0"/>
                <a:t>. </a:t>
              </a:r>
              <a:endParaRPr lang="ru-RU" sz="2000" dirty="0"/>
            </a:p>
          </p:txBody>
        </p:sp>
        <p:sp>
          <p:nvSpPr>
            <p:cNvPr id="8" name="Прямоугольник 7"/>
            <p:cNvSpPr/>
            <p:nvPr/>
          </p:nvSpPr>
          <p:spPr>
            <a:xfrm>
              <a:off x="0" y="3141663"/>
              <a:ext cx="2678113" cy="106997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k-KZ" sz="1400" b="1" dirty="0"/>
                <a:t>Қайта жасау </a:t>
              </a:r>
              <a:r>
                <a:rPr lang="kk-KZ" sz="1400" dirty="0"/>
                <a:t>– </a:t>
              </a:r>
            </a:p>
            <a:p>
              <a:pPr algn="ctr">
                <a:defRPr/>
              </a:pPr>
              <a:r>
                <a:rPr lang="kk-KZ" sz="1400" dirty="0"/>
                <a:t>с</a:t>
              </a:r>
              <a:r>
                <a:rPr lang="kk-KZ" sz="1400" dirty="0" smtClean="0"/>
                <a:t>уреттеп </a:t>
              </a:r>
              <a:r>
                <a:rPr lang="kk-KZ" sz="1400" dirty="0"/>
                <a:t>жазғанға немесе сызғанға қарап адамның бір нәрсені елестете алуы. </a:t>
              </a:r>
              <a:endParaRPr lang="ru-RU" sz="1400" dirty="0"/>
            </a:p>
          </p:txBody>
        </p:sp>
        <p:sp>
          <p:nvSpPr>
            <p:cNvPr id="9" name="Прямоугольник 8"/>
            <p:cNvSpPr/>
            <p:nvPr/>
          </p:nvSpPr>
          <p:spPr>
            <a:xfrm>
              <a:off x="0" y="6021388"/>
              <a:ext cx="3492500" cy="83661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k-KZ" sz="1400" b="1" dirty="0"/>
                <a:t> Шығармашылық қиял-</a:t>
              </a:r>
            </a:p>
            <a:p>
              <a:pPr algn="ctr">
                <a:defRPr/>
              </a:pPr>
              <a:r>
                <a:rPr lang="kk-KZ" sz="1400" dirty="0"/>
                <a:t> өзіндік жаңа образдар жасау арқылы жаңа продуктылар беруде көрінетін қиял </a:t>
              </a:r>
              <a:endParaRPr lang="ru-RU" sz="1400" dirty="0"/>
            </a:p>
          </p:txBody>
        </p:sp>
        <p:sp>
          <p:nvSpPr>
            <p:cNvPr id="10" name="Прямоугольник 9"/>
            <p:cNvSpPr/>
            <p:nvPr/>
          </p:nvSpPr>
          <p:spPr>
            <a:xfrm>
              <a:off x="0" y="4652963"/>
              <a:ext cx="2678113" cy="1008062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k-KZ" sz="1400" b="1" dirty="0"/>
                <a:t>Арман-</a:t>
              </a:r>
            </a:p>
            <a:p>
              <a:pPr algn="ctr">
                <a:defRPr/>
              </a:pPr>
              <a:r>
                <a:rPr lang="kk-KZ" sz="1400" dirty="0"/>
                <a:t> </a:t>
              </a:r>
              <a:r>
                <a:rPr lang="kk-KZ" sz="1400" dirty="0" smtClean="0"/>
                <a:t>өз </a:t>
              </a:r>
              <a:r>
                <a:rPr lang="kk-KZ" sz="1400" dirty="0"/>
                <a:t>қалауымызша жаңа образдар жасау, өзіміз тілеген келешекке бағытталған процесс</a:t>
              </a:r>
              <a:endParaRPr lang="ru-RU" sz="1400" dirty="0"/>
            </a:p>
          </p:txBody>
        </p:sp>
        <p:sp>
          <p:nvSpPr>
            <p:cNvPr id="11" name="Прямоугольник 10"/>
            <p:cNvSpPr/>
            <p:nvPr/>
          </p:nvSpPr>
          <p:spPr>
            <a:xfrm>
              <a:off x="6286500" y="4005263"/>
              <a:ext cx="2317750" cy="114300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k-KZ" sz="1400" b="1" dirty="0"/>
                <a:t>Түс көру- </a:t>
              </a:r>
              <a:r>
                <a:rPr lang="kk-KZ" sz="1400" dirty="0"/>
                <a:t>ұйқыдағы мидың </a:t>
              </a:r>
              <a:r>
                <a:rPr lang="kk-KZ" sz="1400" dirty="0" smtClean="0"/>
                <a:t>фантазиясы  </a:t>
              </a:r>
              <a:r>
                <a:rPr lang="kk-KZ" sz="1400" dirty="0"/>
                <a:t>(өмірде ешбір көрмеген , ұстамаған, дәмін татпаған нәрселер түске кірмейді). </a:t>
              </a:r>
              <a:endParaRPr lang="ru-RU" sz="1400" dirty="0"/>
            </a:p>
          </p:txBody>
        </p:sp>
        <p:cxnSp>
          <p:nvCxnSpPr>
            <p:cNvPr id="12" name="Прямая со стрелкой 11"/>
            <p:cNvCxnSpPr>
              <a:stCxn id="6" idx="2"/>
            </p:cNvCxnSpPr>
            <p:nvPr/>
          </p:nvCxnSpPr>
          <p:spPr>
            <a:xfrm flipH="1">
              <a:off x="1187450" y="2636838"/>
              <a:ext cx="169863" cy="4318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Прямая со стрелкой 12"/>
            <p:cNvCxnSpPr/>
            <p:nvPr/>
          </p:nvCxnSpPr>
          <p:spPr>
            <a:xfrm rot="5400000">
              <a:off x="722313" y="5838825"/>
              <a:ext cx="357188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Прямая со стрелкой 13"/>
            <p:cNvCxnSpPr/>
            <p:nvPr/>
          </p:nvCxnSpPr>
          <p:spPr>
            <a:xfrm rot="5400000">
              <a:off x="793750" y="4398963"/>
              <a:ext cx="500063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/>
            <p:cNvCxnSpPr/>
            <p:nvPr/>
          </p:nvCxnSpPr>
          <p:spPr>
            <a:xfrm rot="5400000">
              <a:off x="7501732" y="3571081"/>
              <a:ext cx="571500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>
            <a:xfrm>
              <a:off x="5929313" y="357188"/>
              <a:ext cx="1857375" cy="158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Прямая со стрелкой 16"/>
            <p:cNvCxnSpPr/>
            <p:nvPr/>
          </p:nvCxnSpPr>
          <p:spPr>
            <a:xfrm rot="5400000">
              <a:off x="7395369" y="748507"/>
              <a:ext cx="784225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>
            <a:xfrm>
              <a:off x="500063" y="357188"/>
              <a:ext cx="1928812" cy="1587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8"/>
            <p:cNvCxnSpPr/>
            <p:nvPr/>
          </p:nvCxnSpPr>
          <p:spPr>
            <a:xfrm rot="5400000">
              <a:off x="107951" y="749300"/>
              <a:ext cx="785812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9801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1062681" y="0"/>
            <a:ext cx="10453816" cy="6598508"/>
            <a:chOff x="0" y="-357188"/>
            <a:chExt cx="9144000" cy="6881813"/>
          </a:xfrm>
        </p:grpSpPr>
        <p:sp>
          <p:nvSpPr>
            <p:cNvPr id="5" name="AutoShape 3"/>
            <p:cNvSpPr>
              <a:spLocks noChangeArrowheads="1"/>
            </p:cNvSpPr>
            <p:nvPr/>
          </p:nvSpPr>
          <p:spPr bwMode="auto">
            <a:xfrm>
              <a:off x="468313" y="0"/>
              <a:ext cx="2879725" cy="2060575"/>
            </a:xfrm>
            <a:prstGeom prst="star16">
              <a:avLst>
                <a:gd name="adj" fmla="val 37500"/>
              </a:avLst>
            </a:prstGeom>
            <a:solidFill>
              <a:srgbClr val="FFFF00"/>
            </a:solidFill>
            <a:ln w="57150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kk-KZ" sz="2000" b="1" i="1"/>
                <a:t>Көркем </a:t>
              </a:r>
            </a:p>
            <a:p>
              <a:pPr algn="ctr"/>
              <a:r>
                <a:rPr lang="kk-KZ" sz="2000" b="1" i="1"/>
                <a:t>          әдебиеттерді </a:t>
              </a:r>
            </a:p>
            <a:p>
              <a:pPr algn="ctr"/>
              <a:r>
                <a:rPr lang="kk-KZ" sz="2000" b="1" i="1"/>
                <a:t>оқыту</a:t>
              </a:r>
              <a:endParaRPr lang="ru-RU" sz="2000" b="1" i="1"/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>
              <a:off x="0" y="2060575"/>
              <a:ext cx="3095625" cy="2376488"/>
            </a:xfrm>
            <a:prstGeom prst="star16">
              <a:avLst>
                <a:gd name="adj" fmla="val 37500"/>
              </a:avLst>
            </a:prstGeom>
            <a:solidFill>
              <a:srgbClr val="FFFF00"/>
            </a:solidFill>
            <a:ln w="57150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kk-KZ" sz="2000" b="1" i="1"/>
                <a:t>Қиял –ғажайып</a:t>
              </a:r>
            </a:p>
            <a:p>
              <a:pPr algn="ctr"/>
              <a:r>
                <a:rPr lang="kk-KZ" sz="2000" b="1" i="1"/>
                <a:t> ертегілер оқыту</a:t>
              </a:r>
            </a:p>
          </p:txBody>
        </p:sp>
        <p:sp>
          <p:nvSpPr>
            <p:cNvPr id="7" name="AutoShape 5"/>
            <p:cNvSpPr>
              <a:spLocks noChangeArrowheads="1"/>
            </p:cNvSpPr>
            <p:nvPr/>
          </p:nvSpPr>
          <p:spPr bwMode="auto">
            <a:xfrm>
              <a:off x="4572000" y="4437063"/>
              <a:ext cx="3889375" cy="2087562"/>
            </a:xfrm>
            <a:prstGeom prst="star16">
              <a:avLst>
                <a:gd name="adj" fmla="val 37500"/>
              </a:avLst>
            </a:prstGeom>
            <a:solidFill>
              <a:srgbClr val="FFFF00"/>
            </a:solidFill>
            <a:ln w="57150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kk-KZ" b="1" i="1"/>
                <a:t>Ауызша мәтін құрату, </a:t>
              </a:r>
            </a:p>
            <a:p>
              <a:pPr algn="ctr"/>
              <a:r>
                <a:rPr lang="kk-KZ" b="1" i="1"/>
                <a:t>жазбаша </a:t>
              </a:r>
            </a:p>
            <a:p>
              <a:pPr algn="ctr"/>
              <a:r>
                <a:rPr lang="kk-KZ" b="1" i="1"/>
                <a:t>шығарма жаздыру</a:t>
              </a:r>
              <a:r>
                <a:rPr lang="kk-KZ" b="1" i="1">
                  <a:solidFill>
                    <a:schemeClr val="bg2"/>
                  </a:solidFill>
                </a:rPr>
                <a:t> </a:t>
              </a:r>
            </a:p>
          </p:txBody>
        </p:sp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>
              <a:off x="3214688" y="-357188"/>
              <a:ext cx="2714625" cy="1785938"/>
            </a:xfrm>
            <a:prstGeom prst="star16">
              <a:avLst>
                <a:gd name="adj" fmla="val 37500"/>
              </a:avLst>
            </a:prstGeom>
            <a:solidFill>
              <a:srgbClr val="FFFF00"/>
            </a:solidFill>
            <a:ln w="57150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kk-KZ" sz="1600" b="1" i="1"/>
                <a:t>Сурет бойынша </a:t>
              </a:r>
            </a:p>
            <a:p>
              <a:pPr algn="ctr"/>
              <a:r>
                <a:rPr lang="kk-KZ" sz="1600" b="1" i="1"/>
                <a:t>әңгіме </a:t>
              </a:r>
            </a:p>
            <a:p>
              <a:pPr algn="ctr"/>
              <a:r>
                <a:rPr lang="kk-KZ" sz="1600" b="1" i="1"/>
                <a:t>құрату</a:t>
              </a:r>
              <a:endParaRPr lang="ru-RU" sz="1600" b="1" i="1"/>
            </a:p>
          </p:txBody>
        </p:sp>
        <p:graphicFrame>
          <p:nvGraphicFramePr>
            <p:cNvPr id="9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519894"/>
                </p:ext>
              </p:extLst>
            </p:nvPr>
          </p:nvGraphicFramePr>
          <p:xfrm>
            <a:off x="3924300" y="1844675"/>
            <a:ext cx="1371600" cy="1447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9" name="Clip" r:id="rId3" imgW="3848040" imgH="5478120" progId="MS_ClipArt_Gallery.2">
                    <p:embed/>
                  </p:oleObj>
                </mc:Choice>
                <mc:Fallback>
                  <p:oleObj name="Clip" r:id="rId3" imgW="3848040" imgH="547812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4300" y="1844675"/>
                          <a:ext cx="1371600" cy="1447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Line 8"/>
            <p:cNvSpPr>
              <a:spLocks noChangeShapeType="1"/>
            </p:cNvSpPr>
            <p:nvPr/>
          </p:nvSpPr>
          <p:spPr bwMode="auto">
            <a:xfrm flipH="1" flipV="1">
              <a:off x="4572000" y="1268413"/>
              <a:ext cx="0" cy="576262"/>
            </a:xfrm>
            <a:prstGeom prst="line">
              <a:avLst/>
            </a:prstGeom>
            <a:noFill/>
            <a:ln w="76200">
              <a:solidFill>
                <a:srgbClr val="FFFFFF"/>
              </a:solidFill>
              <a:miter lim="800000"/>
              <a:headEnd/>
              <a:tailEnd type="stealth" w="lg" len="lg"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 flipH="1">
              <a:off x="3132138" y="2781300"/>
              <a:ext cx="719137" cy="287338"/>
            </a:xfrm>
            <a:prstGeom prst="line">
              <a:avLst/>
            </a:prstGeom>
            <a:noFill/>
            <a:ln w="76200">
              <a:solidFill>
                <a:srgbClr val="FFFFFF"/>
              </a:solidFill>
              <a:miter lim="800000"/>
              <a:headEnd/>
              <a:tailEnd type="stealth" w="lg" len="lg"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5292725" y="2852738"/>
              <a:ext cx="647700" cy="287337"/>
            </a:xfrm>
            <a:prstGeom prst="line">
              <a:avLst/>
            </a:prstGeom>
            <a:noFill/>
            <a:ln w="76200">
              <a:solidFill>
                <a:srgbClr val="FFFFFF"/>
              </a:solidFill>
              <a:miter lim="800000"/>
              <a:headEnd/>
              <a:tailEnd type="stealth" w="lg" len="lg"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 flipV="1">
              <a:off x="5292725" y="1773238"/>
              <a:ext cx="863600" cy="358775"/>
            </a:xfrm>
            <a:prstGeom prst="line">
              <a:avLst/>
            </a:prstGeom>
            <a:noFill/>
            <a:ln w="76200">
              <a:solidFill>
                <a:srgbClr val="FFFFFF"/>
              </a:solidFill>
              <a:miter lim="800000"/>
              <a:headEnd/>
              <a:tailEnd type="stealth" w="lg" len="lg"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4" name="AutoShape 4"/>
            <p:cNvSpPr>
              <a:spLocks noChangeArrowheads="1"/>
            </p:cNvSpPr>
            <p:nvPr/>
          </p:nvSpPr>
          <p:spPr bwMode="auto">
            <a:xfrm>
              <a:off x="827088" y="4508500"/>
              <a:ext cx="3529012" cy="1727200"/>
            </a:xfrm>
            <a:prstGeom prst="star16">
              <a:avLst>
                <a:gd name="adj" fmla="val 37500"/>
              </a:avLst>
            </a:prstGeom>
            <a:solidFill>
              <a:srgbClr val="FFFF00"/>
            </a:solidFill>
            <a:ln w="57150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kk-KZ" sz="2000" b="1" i="1"/>
                <a:t>Сурет салдыру</a:t>
              </a:r>
            </a:p>
          </p:txBody>
        </p:sp>
        <p:sp>
          <p:nvSpPr>
            <p:cNvPr id="15" name="AutoShape 6"/>
            <p:cNvSpPr>
              <a:spLocks noChangeArrowheads="1"/>
            </p:cNvSpPr>
            <p:nvPr/>
          </p:nvSpPr>
          <p:spPr bwMode="auto">
            <a:xfrm>
              <a:off x="5724525" y="2357438"/>
              <a:ext cx="3419475" cy="2160587"/>
            </a:xfrm>
            <a:prstGeom prst="star16">
              <a:avLst>
                <a:gd name="adj" fmla="val 37500"/>
              </a:avLst>
            </a:prstGeom>
            <a:solidFill>
              <a:srgbClr val="FFFF00"/>
            </a:solidFill>
            <a:ln w="57150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kk-KZ" sz="2000" b="1" i="1"/>
                <a:t>Музыка тыңдату</a:t>
              </a:r>
              <a:endParaRPr lang="ru-RU" sz="2000" b="1" i="1"/>
            </a:p>
          </p:txBody>
        </p:sp>
        <p:sp>
          <p:nvSpPr>
            <p:cNvPr id="16" name="AutoShape 6"/>
            <p:cNvSpPr>
              <a:spLocks noChangeArrowheads="1"/>
            </p:cNvSpPr>
            <p:nvPr/>
          </p:nvSpPr>
          <p:spPr bwMode="auto">
            <a:xfrm>
              <a:off x="5651500" y="0"/>
              <a:ext cx="3492500" cy="2374900"/>
            </a:xfrm>
            <a:prstGeom prst="star16">
              <a:avLst>
                <a:gd name="adj" fmla="val 37500"/>
              </a:avLst>
            </a:prstGeom>
            <a:solidFill>
              <a:srgbClr val="FFFF00"/>
            </a:solidFill>
            <a:ln w="57150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kk-KZ" sz="2000" b="1" i="1" dirty="0"/>
                <a:t>Табиғатқа </a:t>
              </a:r>
            </a:p>
            <a:p>
              <a:pPr algn="ctr"/>
              <a:r>
                <a:rPr lang="kk-KZ" sz="2000" b="1" i="1" dirty="0" smtClean="0"/>
                <a:t>экскурсияға </a:t>
              </a:r>
              <a:endParaRPr lang="kk-KZ" sz="2000" b="1" i="1" dirty="0"/>
            </a:p>
            <a:p>
              <a:pPr algn="ctr"/>
              <a:r>
                <a:rPr lang="kk-KZ" sz="2000" b="1" i="1" dirty="0"/>
                <a:t>шығару</a:t>
              </a:r>
            </a:p>
          </p:txBody>
        </p:sp>
        <p:sp>
          <p:nvSpPr>
            <p:cNvPr id="17" name="WordArt 26"/>
            <p:cNvSpPr>
              <a:spLocks noChangeArrowheads="1" noChangeShapeType="1" noTextEdit="1"/>
            </p:cNvSpPr>
            <p:nvPr/>
          </p:nvSpPr>
          <p:spPr bwMode="auto">
            <a:xfrm>
              <a:off x="2857500" y="3286125"/>
              <a:ext cx="3143250" cy="714375"/>
            </a:xfrm>
            <a:prstGeom prst="rect">
              <a:avLst/>
            </a:prstGeom>
          </p:spPr>
          <p:txBody>
            <a:bodyPr wrap="none" fromWordArt="1">
              <a:prstTxWarp prst="textSlantUp">
                <a:avLst>
                  <a:gd name="adj" fmla="val 0"/>
                </a:avLst>
              </a:prstTxWarp>
            </a:bodyPr>
            <a:lstStyle/>
            <a:p>
              <a:pPr algn="ctr"/>
              <a:r>
                <a:rPr lang="ru-RU" sz="3600" b="1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9C0042"/>
                  </a:solidFill>
                  <a:latin typeface="Arial"/>
                  <a:cs typeface="Arial"/>
                </a:rPr>
                <a:t>Бала </a:t>
              </a:r>
              <a:r>
                <a:rPr lang="ru-RU" sz="3600" b="1" kern="10" dirty="0" err="1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9C0042"/>
                  </a:solidFill>
                  <a:latin typeface="Arial"/>
                  <a:cs typeface="Arial"/>
                </a:rPr>
                <a:t>қиялын</a:t>
              </a:r>
              <a:r>
                <a:rPr lang="ru-RU" sz="3600" b="1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9C0042"/>
                  </a:solidFill>
                  <a:latin typeface="Arial"/>
                  <a:cs typeface="Arial"/>
                </a:rPr>
                <a:t> </a:t>
              </a:r>
              <a:r>
                <a:rPr lang="ru-RU" sz="3600" b="1" kern="10" dirty="0" err="1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9C0042"/>
                  </a:solidFill>
                  <a:latin typeface="Arial"/>
                  <a:cs typeface="Arial"/>
                </a:rPr>
                <a:t>дамыту</a:t>
              </a:r>
              <a:endParaRPr lang="ru-RU" sz="3600" b="1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9C0042"/>
                </a:solidFill>
                <a:latin typeface="Arial"/>
                <a:cs typeface="Arial"/>
              </a:endParaRPr>
            </a:p>
          </p:txBody>
        </p:sp>
        <p:sp>
          <p:nvSpPr>
            <p:cNvPr id="18" name="Line 8"/>
            <p:cNvSpPr>
              <a:spLocks noChangeShapeType="1"/>
            </p:cNvSpPr>
            <p:nvPr/>
          </p:nvSpPr>
          <p:spPr bwMode="auto">
            <a:xfrm flipH="1" flipV="1">
              <a:off x="3203575" y="1700213"/>
              <a:ext cx="576263" cy="431800"/>
            </a:xfrm>
            <a:prstGeom prst="line">
              <a:avLst/>
            </a:prstGeom>
            <a:noFill/>
            <a:ln w="76200">
              <a:solidFill>
                <a:srgbClr val="FFFFFF"/>
              </a:solidFill>
              <a:miter lim="800000"/>
              <a:headEnd/>
              <a:tailEnd type="stealth" w="lg" len="lg"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9" name="Line 8"/>
            <p:cNvSpPr>
              <a:spLocks noChangeShapeType="1"/>
            </p:cNvSpPr>
            <p:nvPr/>
          </p:nvSpPr>
          <p:spPr bwMode="auto">
            <a:xfrm flipH="1">
              <a:off x="3563938" y="4076700"/>
              <a:ext cx="503237" cy="576263"/>
            </a:xfrm>
            <a:prstGeom prst="line">
              <a:avLst/>
            </a:prstGeom>
            <a:noFill/>
            <a:ln w="76200">
              <a:solidFill>
                <a:srgbClr val="FFFFFF"/>
              </a:solidFill>
              <a:miter lim="800000"/>
              <a:headEnd/>
              <a:tailEnd type="stealth" w="lg" len="lg"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0" name="Line 8"/>
            <p:cNvSpPr>
              <a:spLocks noChangeShapeType="1"/>
            </p:cNvSpPr>
            <p:nvPr/>
          </p:nvSpPr>
          <p:spPr bwMode="auto">
            <a:xfrm>
              <a:off x="4932363" y="4005263"/>
              <a:ext cx="646112" cy="647700"/>
            </a:xfrm>
            <a:prstGeom prst="line">
              <a:avLst/>
            </a:prstGeom>
            <a:noFill/>
            <a:ln w="76200">
              <a:solidFill>
                <a:srgbClr val="FFFFFF"/>
              </a:solidFill>
              <a:miter lim="800000"/>
              <a:headEnd/>
              <a:tailEnd type="stealth" w="lg" len="lg"/>
            </a:ln>
          </p:spPr>
          <p:txBody>
            <a:bodyPr wrap="none" anchor="ctr"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68816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500" b="1" dirty="0" smtClean="0"/>
              <a:t>1. </a:t>
            </a:r>
            <a:r>
              <a:rPr lang="ru-RU" sz="4500" b="1" dirty="0" err="1" smtClean="0"/>
              <a:t>Сөйлеу</a:t>
            </a:r>
            <a:r>
              <a:rPr lang="ru-RU" sz="4500" b="1" dirty="0" smtClean="0"/>
              <a:t> </a:t>
            </a:r>
            <a:r>
              <a:rPr lang="ru-RU" sz="4500" b="1" dirty="0" err="1" smtClean="0"/>
              <a:t>және</a:t>
            </a:r>
            <a:r>
              <a:rPr lang="ru-RU" sz="4500" b="1" dirty="0" smtClean="0"/>
              <a:t> </a:t>
            </a:r>
            <a:r>
              <a:rPr lang="ru-RU" sz="4500" b="1" dirty="0" err="1" smtClean="0"/>
              <a:t>оның</a:t>
            </a:r>
            <a:r>
              <a:rPr lang="ru-RU" sz="4500" b="1" dirty="0" smtClean="0"/>
              <a:t> </a:t>
            </a:r>
            <a:r>
              <a:rPr lang="ru-RU" sz="4500" b="1" dirty="0" err="1" smtClean="0"/>
              <a:t>түрлері</a:t>
            </a:r>
            <a:endParaRPr lang="ru-RU" sz="45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84310" y="2192215"/>
            <a:ext cx="10250490" cy="4103077"/>
          </a:xfrm>
        </p:spPr>
        <p:txBody>
          <a:bodyPr>
            <a:noAutofit/>
          </a:bodyPr>
          <a:lstStyle/>
          <a:p>
            <a:r>
              <a:rPr lang="en-US" sz="3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ru-RU" sz="35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Адамның</a:t>
            </a:r>
            <a:r>
              <a:rPr lang="ru-RU" sz="3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5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тіл</a:t>
            </a:r>
            <a:r>
              <a:rPr lang="ru-RU" sz="3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5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амалдарын</a:t>
            </a:r>
            <a:r>
              <a:rPr lang="ru-RU" sz="3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5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пайдалану</a:t>
            </a:r>
            <a:r>
              <a:rPr lang="ru-RU" sz="3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5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арқылы</a:t>
            </a:r>
            <a:r>
              <a:rPr lang="ru-RU" sz="3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5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пікірін</a:t>
            </a:r>
            <a:r>
              <a:rPr lang="ru-RU" sz="3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35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ойын</a:t>
            </a:r>
            <a:r>
              <a:rPr lang="ru-RU" sz="3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5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білдіруін</a:t>
            </a:r>
            <a:r>
              <a:rPr lang="ru-RU" sz="3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ru-RU" sz="35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сөйлеу</a:t>
            </a:r>
            <a:r>
              <a:rPr lang="ru-RU" sz="3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5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деп</a:t>
            </a:r>
            <a:r>
              <a:rPr lang="ru-RU" sz="3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5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атайды</a:t>
            </a:r>
            <a:r>
              <a:rPr lang="ru-RU" sz="3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35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Сөйлеуге</a:t>
            </a:r>
            <a:r>
              <a:rPr lang="ru-RU" sz="3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5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адамның</a:t>
            </a:r>
            <a:r>
              <a:rPr lang="ru-RU" sz="3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5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анатомиялық</a:t>
            </a:r>
            <a:r>
              <a:rPr lang="ru-RU" sz="3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5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мүшелері</a:t>
            </a:r>
            <a:r>
              <a:rPr lang="ru-RU" sz="3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5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қатысады</a:t>
            </a:r>
            <a:r>
              <a:rPr lang="ru-RU" sz="3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35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ru-RU" sz="35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лайда</a:t>
            </a:r>
            <a:r>
              <a:rPr lang="ru-RU" sz="3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5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ол</a:t>
            </a:r>
            <a:r>
              <a:rPr lang="ru-RU" sz="3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5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адамның</a:t>
            </a:r>
            <a:r>
              <a:rPr lang="ru-RU" sz="3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5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психикалық</a:t>
            </a:r>
            <a:r>
              <a:rPr lang="ru-RU" sz="3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5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қабілеті</a:t>
            </a:r>
            <a:r>
              <a:rPr lang="ru-RU" sz="3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35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қоғамдық</a:t>
            </a:r>
            <a:r>
              <a:rPr lang="ru-RU" sz="3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5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тәжірибемен</a:t>
            </a:r>
            <a:r>
              <a:rPr lang="ru-RU" sz="3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5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тығыз</a:t>
            </a:r>
            <a:r>
              <a:rPr lang="ru-RU" sz="3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5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байланысты</a:t>
            </a:r>
            <a:r>
              <a:rPr lang="ru-RU" sz="3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35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Сөйлеу</a:t>
            </a:r>
            <a:r>
              <a:rPr lang="ru-RU" sz="3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5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үшін</a:t>
            </a:r>
            <a:r>
              <a:rPr lang="ru-RU" sz="3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5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жасалған</a:t>
            </a:r>
            <a:r>
              <a:rPr lang="ru-RU" sz="3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5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тілдік</a:t>
            </a:r>
            <a:r>
              <a:rPr lang="ru-RU" sz="3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5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амалдар</a:t>
            </a:r>
            <a:r>
              <a:rPr lang="ru-RU" sz="3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5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ұзақ</a:t>
            </a:r>
            <a:r>
              <a:rPr lang="ru-RU" sz="3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5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уақыт</a:t>
            </a:r>
            <a:r>
              <a:rPr lang="ru-RU" sz="3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5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бойы</a:t>
            </a:r>
            <a:r>
              <a:rPr lang="ru-RU" sz="3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5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адамдардың</a:t>
            </a:r>
            <a:r>
              <a:rPr lang="ru-RU" sz="3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5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пікір</a:t>
            </a:r>
            <a:r>
              <a:rPr lang="ru-RU" sz="3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5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алысу</a:t>
            </a:r>
            <a:r>
              <a:rPr lang="ru-RU" sz="3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5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тәжірибесі</a:t>
            </a:r>
            <a:r>
              <a:rPr lang="ru-RU" sz="3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5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негізінде</a:t>
            </a:r>
            <a:r>
              <a:rPr lang="ru-RU" sz="3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5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қалыптасты</a:t>
            </a:r>
            <a:r>
              <a:rPr lang="ru-RU" sz="3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1742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/>
          <p:cNvGrpSpPr/>
          <p:nvPr/>
        </p:nvGrpSpPr>
        <p:grpSpPr>
          <a:xfrm>
            <a:off x="2376196" y="1329639"/>
            <a:ext cx="8328026" cy="3929063"/>
            <a:chOff x="467544" y="1872778"/>
            <a:chExt cx="8328026" cy="3929063"/>
          </a:xfrm>
        </p:grpSpPr>
        <p:sp>
          <p:nvSpPr>
            <p:cNvPr id="7" name="Заголовок 15"/>
            <p:cNvSpPr txBox="1">
              <a:spLocks/>
            </p:cNvSpPr>
            <p:nvPr/>
          </p:nvSpPr>
          <p:spPr>
            <a:xfrm>
              <a:off x="467544" y="1872778"/>
              <a:ext cx="7429500" cy="85725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>
              <a:normAutofit fontScale="97500" lnSpcReduction="1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k-KZ" sz="4400" b="0" i="0" u="none" strike="noStrike" kern="1200" cap="none" spc="30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+mj-lt"/>
                  <a:ea typeface="+mj-ea"/>
                  <a:cs typeface="+mj-cs"/>
                </a:rPr>
                <a:t>     </a:t>
              </a:r>
              <a:r>
                <a:rPr kumimoji="0" lang="kk-KZ" sz="5400" b="0" i="0" u="none" strike="noStrike" kern="1200" cap="none" spc="300" normalizeH="0" baseline="0" noProof="0" dirty="0" smtClean="0">
                  <a:ln>
                    <a:noFill/>
                  </a:ln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+mj-lt"/>
                  <a:ea typeface="+mj-ea"/>
                  <a:cs typeface="+mj-cs"/>
                </a:rPr>
                <a:t>Сөйлеудің түрлері</a:t>
              </a:r>
              <a:endParaRPr kumimoji="0" lang="ru-RU" sz="5400" b="0" i="0" u="none" strike="noStrike" kern="1200" cap="none" spc="30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endParaRPr>
            </a:p>
          </p:txBody>
        </p:sp>
        <p:sp>
          <p:nvSpPr>
            <p:cNvPr id="8" name="Текст 16"/>
            <p:cNvSpPr txBox="1">
              <a:spLocks/>
            </p:cNvSpPr>
            <p:nvPr/>
          </p:nvSpPr>
          <p:spPr>
            <a:xfrm>
              <a:off x="538981" y="3658716"/>
              <a:ext cx="3829050" cy="746125"/>
            </a:xfrm>
            <a:prstGeom prst="rect">
              <a:avLst/>
            </a:prstGeom>
            <a:ln>
              <a:solidFill>
                <a:schemeClr val="bg2">
                  <a:lumMod val="60000"/>
                  <a:lumOff val="40000"/>
                </a:schemeClr>
              </a:solidFill>
            </a:ln>
          </p:spPr>
          <p:txBody>
            <a:bodyPr>
              <a:normAutofit fontScale="25000" lnSpcReduction="20000"/>
            </a:bodyPr>
            <a:lstStyle/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chemeClr val="accent3"/>
                </a:buClr>
                <a:buSzTx/>
                <a:buFont typeface="Georgia"/>
                <a:buNone/>
                <a:tabLst/>
                <a:defRPr/>
              </a:pPr>
              <a:endParaRPr kumimoji="0" lang="kk-KZ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342900" marR="0" lvl="0" indent="-34290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chemeClr val="accent3"/>
                </a:buClr>
                <a:buSzTx/>
                <a:buFont typeface="Georgia"/>
                <a:buNone/>
                <a:tabLst/>
                <a:defRPr/>
              </a:pPr>
              <a:r>
                <a:rPr kumimoji="0" lang="kk-KZ" sz="176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АУЫЗША</a:t>
              </a:r>
              <a:endParaRPr kumimoji="0" lang="ru-RU" sz="176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Содержимое 17"/>
            <p:cNvSpPr txBox="1">
              <a:spLocks/>
            </p:cNvSpPr>
            <p:nvPr/>
          </p:nvSpPr>
          <p:spPr>
            <a:xfrm>
              <a:off x="467544" y="5373216"/>
              <a:ext cx="4000500" cy="42862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2"/>
              </a:solidFill>
            </a:ln>
          </p:spPr>
          <p:txBody>
            <a:bodyPr>
              <a:noAutofit/>
            </a:bodyPr>
            <a:lstStyle/>
            <a:p>
              <a:pPr marL="365760" marR="0" lvl="0" indent="-256032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chemeClr val="accent3"/>
                </a:buClr>
                <a:buSzTx/>
                <a:buFont typeface="Georgia"/>
                <a:buNone/>
                <a:tabLst/>
                <a:defRPr/>
              </a:pPr>
              <a:r>
                <a:rPr kumimoji="0" lang="kk-KZ" sz="2800" b="1" i="0" u="none" strike="noStrike" kern="1200" cap="none" spc="0" normalizeH="0" baseline="0" noProof="0" smtClean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Монолог</a:t>
              </a:r>
              <a:r>
                <a:rPr kumimoji="0" lang="kk-KZ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      </a:t>
              </a:r>
              <a:r>
                <a:rPr kumimoji="0" lang="kk-KZ" sz="2800" b="1" i="0" u="none" strike="noStrike" kern="1200" cap="none" spc="0" normalizeH="0" baseline="0" noProof="0" smtClean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Диалог</a:t>
              </a:r>
              <a:endParaRPr kumimoji="0" lang="ru-RU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10" name="Прямая соединительная линия 9"/>
            <p:cNvCxnSpPr>
              <a:stCxn id="9" idx="0"/>
              <a:endCxn id="9" idx="2"/>
            </p:cNvCxnSpPr>
            <p:nvPr/>
          </p:nvCxnSpPr>
          <p:spPr>
            <a:xfrm rot="16200000" flipH="1">
              <a:off x="2253481" y="5587529"/>
              <a:ext cx="42862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 стрелкой 10"/>
            <p:cNvCxnSpPr/>
            <p:nvPr/>
          </p:nvCxnSpPr>
          <p:spPr>
            <a:xfrm>
              <a:off x="3967981" y="2730028"/>
              <a:ext cx="2214563" cy="78581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/>
            <p:cNvCxnSpPr/>
            <p:nvPr/>
          </p:nvCxnSpPr>
          <p:spPr>
            <a:xfrm rot="10800000" flipV="1">
              <a:off x="2110606" y="2730028"/>
              <a:ext cx="1785938" cy="78581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 стрелкой 12"/>
            <p:cNvCxnSpPr>
              <a:stCxn id="8" idx="2"/>
            </p:cNvCxnSpPr>
            <p:nvPr/>
          </p:nvCxnSpPr>
          <p:spPr>
            <a:xfrm rot="16200000" flipH="1">
              <a:off x="2619400" y="4238947"/>
              <a:ext cx="896937" cy="122872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 стрелкой 13"/>
            <p:cNvCxnSpPr>
              <a:stCxn id="8" idx="2"/>
            </p:cNvCxnSpPr>
            <p:nvPr/>
          </p:nvCxnSpPr>
          <p:spPr>
            <a:xfrm rot="5400000">
              <a:off x="1512119" y="4360391"/>
              <a:ext cx="896937" cy="98583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Текст 18"/>
            <p:cNvSpPr txBox="1">
              <a:spLocks/>
            </p:cNvSpPr>
            <p:nvPr/>
          </p:nvSpPr>
          <p:spPr>
            <a:xfrm>
              <a:off x="4753795" y="3730155"/>
              <a:ext cx="4041775" cy="711200"/>
            </a:xfrm>
            <a:prstGeom prst="rect">
              <a:avLst/>
            </a:prstGeom>
            <a:ln>
              <a:solidFill>
                <a:srgbClr val="FFFF66"/>
              </a:solidFill>
            </a:ln>
          </p:spPr>
          <p:txBody>
            <a:bodyPr>
              <a:normAutofit fontScale="25000" lnSpcReduction="20000"/>
            </a:bodyPr>
            <a:lstStyle/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chemeClr val="accent3"/>
                </a:buClr>
                <a:buSzTx/>
                <a:buFont typeface="Georgia"/>
                <a:buNone/>
                <a:tabLst/>
                <a:defRPr/>
              </a:pPr>
              <a:r>
                <a:rPr kumimoji="0" lang="kk-KZ" sz="4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endParaRPr kumimoji="0" lang="kk-KZ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342900" marR="0" lvl="0" indent="-34290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chemeClr val="accent3"/>
                </a:buClr>
                <a:buSzTx/>
                <a:buFont typeface="Georgia"/>
                <a:buNone/>
                <a:tabLst/>
                <a:defRPr/>
              </a:pPr>
              <a:r>
                <a:rPr kumimoji="0" lang="kk-KZ" sz="4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kk-KZ" sz="160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ЖАЗБАША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8177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500" b="1" dirty="0" smtClean="0"/>
              <a:t>C</a:t>
            </a:r>
            <a:r>
              <a:rPr lang="kk-KZ" sz="5500" b="1" dirty="0" smtClean="0"/>
              <a:t>өйлеу</a:t>
            </a:r>
            <a:endParaRPr lang="ru-RU" sz="55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k-KZ" sz="3000" dirty="0" smtClean="0"/>
              <a:t>Ауызша: дыбыстар, екпін, интоннация, ым</a:t>
            </a:r>
            <a:r>
              <a:rPr lang="en-US" sz="3000" dirty="0" smtClean="0"/>
              <a:t>-</a:t>
            </a:r>
            <a:r>
              <a:rPr lang="kk-KZ" sz="3000" dirty="0" smtClean="0"/>
              <a:t>ишара, қимыл</a:t>
            </a:r>
            <a:r>
              <a:rPr lang="en-US" sz="3000" dirty="0" smtClean="0"/>
              <a:t>-</a:t>
            </a:r>
            <a:r>
              <a:rPr lang="kk-KZ" sz="3000" dirty="0" smtClean="0"/>
              <a:t>қозғалыс, көзқарас, айтамыз</a:t>
            </a:r>
            <a:r>
              <a:rPr lang="en-US" sz="3000" dirty="0" smtClean="0"/>
              <a:t>-</a:t>
            </a:r>
            <a:r>
              <a:rPr lang="kk-KZ" sz="3000" dirty="0" smtClean="0"/>
              <a:t>естиміз</a:t>
            </a:r>
          </a:p>
          <a:p>
            <a:endParaRPr lang="kk-KZ" sz="3000" dirty="0"/>
          </a:p>
          <a:p>
            <a:r>
              <a:rPr lang="kk-KZ" sz="3000" dirty="0" smtClean="0"/>
              <a:t>Жазбаша: әріптер, тыныс белгілері, шри</a:t>
            </a:r>
            <a:r>
              <a:rPr lang="ru-RU" sz="3000" dirty="0" smtClean="0"/>
              <a:t>ф</a:t>
            </a:r>
            <a:r>
              <a:rPr lang="kk-KZ" sz="3000" dirty="0" smtClean="0"/>
              <a:t>ті бөлу, тарау, бөлім, параграф, жазамыз-оқимыз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283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817076" y="1183061"/>
            <a:ext cx="9536723" cy="4351338"/>
          </a:xfrm>
        </p:spPr>
        <p:txBody>
          <a:bodyPr>
            <a:normAutofit fontScale="62500" lnSpcReduction="20000"/>
          </a:bodyPr>
          <a:lstStyle/>
          <a:p>
            <a:r>
              <a:rPr lang="ru-RU" sz="4300" dirty="0" err="1" smtClean="0">
                <a:latin typeface="Times New Roman" pitchFamily="18" charset="0"/>
                <a:cs typeface="Times New Roman" pitchFamily="18" charset="0"/>
              </a:rPr>
              <a:t>Сөйлеу</a:t>
            </a:r>
            <a:r>
              <a:rPr lang="ru-RU" sz="4300" dirty="0" smtClean="0">
                <a:latin typeface="Times New Roman" pitchFamily="18" charset="0"/>
                <a:cs typeface="Times New Roman" pitchFamily="18" charset="0"/>
              </a:rPr>
              <a:t> — </a:t>
            </a:r>
            <a:r>
              <a:rPr lang="ru-RU" sz="4300" dirty="0" err="1" smtClean="0">
                <a:latin typeface="Times New Roman" pitchFamily="18" charset="0"/>
                <a:cs typeface="Times New Roman" pitchFamily="18" charset="0"/>
              </a:rPr>
              <a:t>пікір</a:t>
            </a:r>
            <a:r>
              <a:rPr lang="ru-RU" sz="4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300" dirty="0" err="1" smtClean="0">
                <a:latin typeface="Times New Roman" pitchFamily="18" charset="0"/>
                <a:cs typeface="Times New Roman" pitchFamily="18" charset="0"/>
              </a:rPr>
              <a:t>алысу</a:t>
            </a:r>
            <a:r>
              <a:rPr lang="ru-RU" sz="4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300" dirty="0" err="1" smtClean="0">
                <a:latin typeface="Times New Roman" pitchFamily="18" charset="0"/>
                <a:cs typeface="Times New Roman" pitchFamily="18" charset="0"/>
              </a:rPr>
              <a:t>процесінде</a:t>
            </a:r>
            <a:r>
              <a:rPr lang="ru-RU" sz="4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300" dirty="0" err="1" smtClean="0">
                <a:latin typeface="Times New Roman" pitchFamily="18" charset="0"/>
                <a:cs typeface="Times New Roman" pitchFamily="18" charset="0"/>
              </a:rPr>
              <a:t>жеке</a:t>
            </a:r>
            <a:r>
              <a:rPr lang="ru-RU" sz="4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300" dirty="0" err="1" smtClean="0">
                <a:latin typeface="Times New Roman" pitchFamily="18" charset="0"/>
                <a:cs typeface="Times New Roman" pitchFamily="18" charset="0"/>
              </a:rPr>
              <a:t>адамның</a:t>
            </a:r>
            <a:r>
              <a:rPr lang="ru-RU" sz="4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300" dirty="0" err="1" smtClean="0">
                <a:latin typeface="Times New Roman" pitchFamily="18" charset="0"/>
                <a:cs typeface="Times New Roman" pitchFamily="18" charset="0"/>
              </a:rPr>
              <a:t>белгілі</a:t>
            </a:r>
            <a:r>
              <a:rPr lang="ru-RU" sz="4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300" dirty="0" err="1" smtClean="0">
                <a:latin typeface="Times New Roman" pitchFamily="18" charset="0"/>
                <a:cs typeface="Times New Roman" pitchFamily="18" charset="0"/>
              </a:rPr>
              <a:t>тілді</a:t>
            </a:r>
            <a:r>
              <a:rPr lang="ru-RU" sz="4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300" dirty="0" err="1" smtClean="0">
                <a:latin typeface="Times New Roman" pitchFamily="18" charset="0"/>
                <a:cs typeface="Times New Roman" pitchFamily="18" charset="0"/>
              </a:rPr>
              <a:t>пайдалануы</a:t>
            </a:r>
            <a:r>
              <a:rPr lang="ru-RU" sz="43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4300" dirty="0" err="1" smtClean="0">
                <a:latin typeface="Times New Roman" pitchFamily="18" charset="0"/>
                <a:cs typeface="Times New Roman" pitchFamily="18" charset="0"/>
              </a:rPr>
              <a:t>Бір</a:t>
            </a:r>
            <a:r>
              <a:rPr lang="ru-RU" sz="4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300" dirty="0" err="1" smtClean="0">
                <a:latin typeface="Times New Roman" pitchFamily="18" charset="0"/>
                <a:cs typeface="Times New Roman" pitchFamily="18" charset="0"/>
              </a:rPr>
              <a:t>тілдің</a:t>
            </a:r>
            <a:r>
              <a:rPr lang="ru-RU" sz="4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300" dirty="0" err="1" smtClean="0">
                <a:latin typeface="Times New Roman" pitchFamily="18" charset="0"/>
                <a:cs typeface="Times New Roman" pitchFamily="18" charset="0"/>
              </a:rPr>
              <a:t>өзінде</a:t>
            </a:r>
            <a:r>
              <a:rPr lang="ru-RU" sz="4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300" dirty="0" err="1" smtClean="0">
                <a:latin typeface="Times New Roman" pitchFamily="18" charset="0"/>
                <a:cs typeface="Times New Roman" pitchFamily="18" charset="0"/>
              </a:rPr>
              <a:t>сөйлеудің</a:t>
            </a:r>
            <a:r>
              <a:rPr lang="ru-RU" sz="4300" dirty="0" smtClean="0">
                <a:latin typeface="Times New Roman" pitchFamily="18" charset="0"/>
                <a:cs typeface="Times New Roman" pitchFamily="18" charset="0"/>
              </a:rPr>
              <a:t> сан </a:t>
            </a:r>
            <a:r>
              <a:rPr lang="ru-RU" sz="4300" dirty="0" err="1" smtClean="0">
                <a:latin typeface="Times New Roman" pitchFamily="18" charset="0"/>
                <a:cs typeface="Times New Roman" pitchFamily="18" charset="0"/>
              </a:rPr>
              <a:t>алуан</a:t>
            </a:r>
            <a:r>
              <a:rPr lang="ru-RU" sz="4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300" dirty="0" err="1" smtClean="0">
                <a:latin typeface="Times New Roman" pitchFamily="18" charset="0"/>
                <a:cs typeface="Times New Roman" pitchFamily="18" charset="0"/>
              </a:rPr>
              <a:t>формалары</a:t>
            </a:r>
            <a:r>
              <a:rPr lang="ru-RU" sz="4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300" dirty="0" err="1" smtClean="0">
                <a:latin typeface="Times New Roman" pitchFamily="18" charset="0"/>
                <a:cs typeface="Times New Roman" pitchFamily="18" charset="0"/>
              </a:rPr>
              <a:t>болуы</a:t>
            </a:r>
            <a:r>
              <a:rPr lang="ru-RU" sz="4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300" dirty="0" err="1" smtClean="0">
                <a:latin typeface="Times New Roman" pitchFamily="18" charset="0"/>
                <a:cs typeface="Times New Roman" pitchFamily="18" charset="0"/>
              </a:rPr>
              <a:t>мүмкін</a:t>
            </a:r>
            <a:r>
              <a:rPr lang="ru-RU" sz="43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4300" dirty="0" err="1" smtClean="0">
                <a:latin typeface="Times New Roman" pitchFamily="18" charset="0"/>
                <a:cs typeface="Times New Roman" pitchFamily="18" charset="0"/>
              </a:rPr>
              <a:t>Сөйлеу</a:t>
            </a:r>
            <a:r>
              <a:rPr lang="ru-RU" sz="4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300" dirty="0" err="1" smtClean="0">
                <a:latin typeface="Times New Roman" pitchFamily="18" charset="0"/>
                <a:cs typeface="Times New Roman" pitchFamily="18" charset="0"/>
              </a:rPr>
              <a:t>жеке</a:t>
            </a:r>
            <a:r>
              <a:rPr lang="ru-RU" sz="4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300" dirty="0" err="1" smtClean="0">
                <a:latin typeface="Times New Roman" pitchFamily="18" charset="0"/>
                <a:cs typeface="Times New Roman" pitchFamily="18" charset="0"/>
              </a:rPr>
              <a:t>адамдардың</a:t>
            </a:r>
            <a:r>
              <a:rPr lang="ru-RU" sz="4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300" dirty="0" err="1" smtClean="0">
                <a:latin typeface="Times New Roman" pitchFamily="18" charset="0"/>
                <a:cs typeface="Times New Roman" pitchFamily="18" charset="0"/>
              </a:rPr>
              <a:t>арасындағы</a:t>
            </a:r>
            <a:r>
              <a:rPr lang="ru-RU" sz="4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300" dirty="0" err="1" smtClean="0">
                <a:latin typeface="Times New Roman" pitchFamily="18" charset="0"/>
                <a:cs typeface="Times New Roman" pitchFamily="18" charset="0"/>
              </a:rPr>
              <a:t>өзара</a:t>
            </a:r>
            <a:r>
              <a:rPr lang="ru-RU" sz="4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300" dirty="0" err="1" smtClean="0">
                <a:latin typeface="Times New Roman" pitchFamily="18" charset="0"/>
                <a:cs typeface="Times New Roman" pitchFamily="18" charset="0"/>
              </a:rPr>
              <a:t>түсінуді</a:t>
            </a:r>
            <a:r>
              <a:rPr lang="ru-RU" sz="4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300" dirty="0" err="1" smtClean="0">
                <a:latin typeface="Times New Roman" pitchFamily="18" charset="0"/>
                <a:cs typeface="Times New Roman" pitchFamily="18" charset="0"/>
              </a:rPr>
              <a:t>реттестіру</a:t>
            </a:r>
            <a:r>
              <a:rPr lang="ru-RU" sz="4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300" dirty="0" err="1" smtClean="0">
                <a:latin typeface="Times New Roman" pitchFamily="18" charset="0"/>
                <a:cs typeface="Times New Roman" pitchFamily="18" charset="0"/>
              </a:rPr>
              <a:t>үшін</a:t>
            </a:r>
            <a:r>
              <a:rPr lang="ru-RU" sz="43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4300" dirty="0" err="1" smtClean="0">
                <a:latin typeface="Times New Roman" pitchFamily="18" charset="0"/>
                <a:cs typeface="Times New Roman" pitchFamily="18" charset="0"/>
              </a:rPr>
              <a:t>пікір</a:t>
            </a:r>
            <a:r>
              <a:rPr lang="ru-RU" sz="4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300" dirty="0" err="1" smtClean="0">
                <a:latin typeface="Times New Roman" pitchFamily="18" charset="0"/>
                <a:cs typeface="Times New Roman" pitchFamily="18" charset="0"/>
              </a:rPr>
              <a:t>алысу</a:t>
            </a:r>
            <a:r>
              <a:rPr lang="ru-RU" sz="4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300" dirty="0" err="1" smtClean="0">
                <a:latin typeface="Times New Roman" pitchFamily="18" charset="0"/>
                <a:cs typeface="Times New Roman" pitchFamily="18" charset="0"/>
              </a:rPr>
              <a:t>үшін</a:t>
            </a:r>
            <a:r>
              <a:rPr lang="ru-RU" sz="4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300" dirty="0" err="1">
                <a:latin typeface="Times New Roman" pitchFamily="18" charset="0"/>
                <a:cs typeface="Times New Roman" pitchFamily="18" charset="0"/>
              </a:rPr>
              <a:t>қ</a:t>
            </a:r>
            <a:r>
              <a:rPr lang="ru-RU" sz="4300" dirty="0" err="1" smtClean="0">
                <a:latin typeface="Times New Roman" pitchFamily="18" charset="0"/>
                <a:cs typeface="Times New Roman" pitchFamily="18" charset="0"/>
              </a:rPr>
              <a:t>ызмет</a:t>
            </a:r>
            <a:r>
              <a:rPr lang="ru-RU" sz="4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300" dirty="0" err="1" smtClean="0">
                <a:latin typeface="Times New Roman" pitchFamily="18" charset="0"/>
                <a:cs typeface="Times New Roman" pitchFamily="18" charset="0"/>
              </a:rPr>
              <a:t>етеді</a:t>
            </a:r>
            <a:r>
              <a:rPr lang="ru-RU" sz="43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4300" dirty="0" err="1" smtClean="0">
                <a:latin typeface="Times New Roman" pitchFamily="18" charset="0"/>
                <a:cs typeface="Times New Roman" pitchFamily="18" charset="0"/>
              </a:rPr>
              <a:t>Сөйлеу</a:t>
            </a:r>
            <a:r>
              <a:rPr lang="ru-RU" sz="4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300" dirty="0" err="1" smtClean="0">
                <a:latin typeface="Times New Roman" pitchFamily="18" charset="0"/>
                <a:cs typeface="Times New Roman" pitchFamily="18" charset="0"/>
              </a:rPr>
              <a:t>процесі</a:t>
            </a:r>
            <a:r>
              <a:rPr lang="ru-RU" sz="4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300" dirty="0" err="1" smtClean="0">
                <a:latin typeface="Times New Roman" pitchFamily="18" charset="0"/>
                <a:cs typeface="Times New Roman" pitchFamily="18" charset="0"/>
              </a:rPr>
              <a:t>арқылы</a:t>
            </a:r>
            <a:r>
              <a:rPr lang="ru-RU" sz="4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300" dirty="0" err="1" smtClean="0">
                <a:latin typeface="Times New Roman" pitchFamily="18" charset="0"/>
                <a:cs typeface="Times New Roman" pitchFamily="18" charset="0"/>
              </a:rPr>
              <a:t>адам</a:t>
            </a:r>
            <a:r>
              <a:rPr lang="ru-RU" sz="4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300" dirty="0" err="1" smtClean="0">
                <a:latin typeface="Times New Roman" pitchFamily="18" charset="0"/>
                <a:cs typeface="Times New Roman" pitchFamily="18" charset="0"/>
              </a:rPr>
              <a:t>өзінің</a:t>
            </a:r>
            <a:r>
              <a:rPr lang="ru-RU" sz="4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300" dirty="0" err="1" smtClean="0">
                <a:latin typeface="Times New Roman" pitchFamily="18" charset="0"/>
                <a:cs typeface="Times New Roman" pitchFamily="18" charset="0"/>
              </a:rPr>
              <a:t>білімін</a:t>
            </a:r>
            <a:r>
              <a:rPr lang="ru-RU" sz="43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4300" dirty="0" err="1" smtClean="0">
                <a:latin typeface="Times New Roman" pitchFamily="18" charset="0"/>
                <a:cs typeface="Times New Roman" pitchFamily="18" charset="0"/>
              </a:rPr>
              <a:t>практикалық</a:t>
            </a:r>
            <a:r>
              <a:rPr lang="ru-RU" sz="4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300" dirty="0" err="1" smtClean="0">
                <a:latin typeface="Times New Roman" pitchFamily="18" charset="0"/>
                <a:cs typeface="Times New Roman" pitchFamily="18" charset="0"/>
              </a:rPr>
              <a:t>тәжірибесін</a:t>
            </a:r>
            <a:r>
              <a:rPr lang="ru-RU" sz="4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300" dirty="0" err="1" smtClean="0">
                <a:latin typeface="Times New Roman" pitchFamily="18" charset="0"/>
                <a:cs typeface="Times New Roman" pitchFamily="18" charset="0"/>
              </a:rPr>
              <a:t>байытып</a:t>
            </a:r>
            <a:r>
              <a:rPr lang="ru-RU" sz="4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300" dirty="0" err="1">
                <a:latin typeface="Times New Roman" pitchFamily="18" charset="0"/>
                <a:cs typeface="Times New Roman" pitchFamily="18" charset="0"/>
              </a:rPr>
              <a:t>қ</a:t>
            </a:r>
            <a:r>
              <a:rPr lang="ru-RU" sz="4300" dirty="0" err="1" smtClean="0">
                <a:latin typeface="Times New Roman" pitchFamily="18" charset="0"/>
                <a:cs typeface="Times New Roman" pitchFamily="18" charset="0"/>
              </a:rPr>
              <a:t>ана</a:t>
            </a:r>
            <a:r>
              <a:rPr lang="ru-RU" sz="4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300" dirty="0" err="1">
                <a:latin typeface="Times New Roman" pitchFamily="18" charset="0"/>
                <a:cs typeface="Times New Roman" pitchFamily="18" charset="0"/>
              </a:rPr>
              <a:t>қ</a:t>
            </a:r>
            <a:r>
              <a:rPr lang="ru-RU" sz="4300" dirty="0" err="1" smtClean="0">
                <a:latin typeface="Times New Roman" pitchFamily="18" charset="0"/>
                <a:cs typeface="Times New Roman" pitchFamily="18" charset="0"/>
              </a:rPr>
              <a:t>оймай</a:t>
            </a:r>
            <a:r>
              <a:rPr lang="ru-RU" sz="43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4300" dirty="0" err="1" smtClean="0">
                <a:latin typeface="Times New Roman" pitchFamily="18" charset="0"/>
                <a:cs typeface="Times New Roman" pitchFamily="18" charset="0"/>
              </a:rPr>
              <a:t>сонымен</a:t>
            </a:r>
            <a:r>
              <a:rPr lang="ru-RU" sz="4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300" dirty="0" err="1">
                <a:latin typeface="Times New Roman" pitchFamily="18" charset="0"/>
                <a:cs typeface="Times New Roman" pitchFamily="18" charset="0"/>
              </a:rPr>
              <a:t>қ</a:t>
            </a:r>
            <a:r>
              <a:rPr lang="ru-RU" sz="4300" dirty="0" err="1" smtClean="0">
                <a:latin typeface="Times New Roman" pitchFamily="18" charset="0"/>
                <a:cs typeface="Times New Roman" pitchFamily="18" charset="0"/>
              </a:rPr>
              <a:t>атар</a:t>
            </a:r>
            <a:r>
              <a:rPr lang="ru-RU" sz="4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300" dirty="0" err="1" smtClean="0">
                <a:latin typeface="Times New Roman" pitchFamily="18" charset="0"/>
                <a:cs typeface="Times New Roman" pitchFamily="18" charset="0"/>
              </a:rPr>
              <a:t>ғасырлар</a:t>
            </a:r>
            <a:r>
              <a:rPr lang="ru-RU" sz="4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300" dirty="0" err="1" smtClean="0">
                <a:latin typeface="Times New Roman" pitchFamily="18" charset="0"/>
                <a:cs typeface="Times New Roman" pitchFamily="18" charset="0"/>
              </a:rPr>
              <a:t>бойы</a:t>
            </a:r>
            <a:r>
              <a:rPr lang="ru-RU" sz="4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300" dirty="0" err="1" smtClean="0">
                <a:latin typeface="Times New Roman" pitchFamily="18" charset="0"/>
                <a:cs typeface="Times New Roman" pitchFamily="18" charset="0"/>
              </a:rPr>
              <a:t>жинақталған</a:t>
            </a:r>
            <a:r>
              <a:rPr lang="ru-RU" sz="4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300" dirty="0" err="1">
                <a:latin typeface="Times New Roman" pitchFamily="18" charset="0"/>
                <a:cs typeface="Times New Roman" pitchFamily="18" charset="0"/>
              </a:rPr>
              <a:t>қ</a:t>
            </a:r>
            <a:r>
              <a:rPr lang="ru-RU" sz="4300" dirty="0" err="1" smtClean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kk-KZ" sz="4300" dirty="0" smtClean="0">
                <a:latin typeface="Times New Roman" pitchFamily="18" charset="0"/>
                <a:cs typeface="Times New Roman" pitchFamily="18" charset="0"/>
              </a:rPr>
              <a:t>ғ</a:t>
            </a:r>
            <a:r>
              <a:rPr lang="ru-RU" sz="4300" dirty="0" err="1" smtClean="0">
                <a:latin typeface="Times New Roman" pitchFamily="18" charset="0"/>
                <a:cs typeface="Times New Roman" pitchFamily="18" charset="0"/>
              </a:rPr>
              <a:t>амдық</a:t>
            </a:r>
            <a:r>
              <a:rPr lang="ru-RU" sz="4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300" dirty="0" err="1" smtClean="0">
                <a:latin typeface="Times New Roman" pitchFamily="18" charset="0"/>
                <a:cs typeface="Times New Roman" pitchFamily="18" charset="0"/>
              </a:rPr>
              <a:t>тәжірибені</a:t>
            </a:r>
            <a:r>
              <a:rPr lang="ru-RU" sz="4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300" dirty="0" err="1" smtClean="0">
                <a:latin typeface="Times New Roman" pitchFamily="18" charset="0"/>
                <a:cs typeface="Times New Roman" pitchFamily="18" charset="0"/>
              </a:rPr>
              <a:t>меңгеруге</a:t>
            </a:r>
            <a:r>
              <a:rPr lang="ru-RU" sz="4300" dirty="0" smtClean="0">
                <a:latin typeface="Times New Roman" pitchFamily="18" charset="0"/>
                <a:cs typeface="Times New Roman" pitchFamily="18" charset="0"/>
              </a:rPr>
              <a:t> де </a:t>
            </a:r>
            <a:r>
              <a:rPr lang="ru-RU" sz="4300" dirty="0" err="1" smtClean="0">
                <a:latin typeface="Times New Roman" pitchFamily="18" charset="0"/>
                <a:cs typeface="Times New Roman" pitchFamily="18" charset="0"/>
              </a:rPr>
              <a:t>мүмкіндік</a:t>
            </a:r>
            <a:r>
              <a:rPr lang="ru-RU" sz="4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300" dirty="0" err="1" smtClean="0">
                <a:latin typeface="Times New Roman" pitchFamily="18" charset="0"/>
                <a:cs typeface="Times New Roman" pitchFamily="18" charset="0"/>
              </a:rPr>
              <a:t>алады</a:t>
            </a:r>
            <a:r>
              <a:rPr lang="ru-RU" sz="43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r>
              <a:rPr lang="ru-RU" sz="4300" dirty="0" err="1" smtClean="0">
                <a:latin typeface="Times New Roman" pitchFamily="18" charset="0"/>
                <a:cs typeface="Times New Roman" pitchFamily="18" charset="0"/>
              </a:rPr>
              <a:t>Ойдың</a:t>
            </a:r>
            <a:r>
              <a:rPr lang="ru-RU" sz="4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300" dirty="0" err="1" smtClean="0">
                <a:latin typeface="Times New Roman" pitchFamily="18" charset="0"/>
                <a:cs typeface="Times New Roman" pitchFamily="18" charset="0"/>
              </a:rPr>
              <a:t>тілі</a:t>
            </a:r>
            <a:r>
              <a:rPr lang="ru-RU" sz="4300" dirty="0" smtClean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ru-RU" sz="4300" dirty="0" err="1" smtClean="0">
                <a:latin typeface="Times New Roman" pitchFamily="18" charset="0"/>
                <a:cs typeface="Times New Roman" pitchFamily="18" charset="0"/>
              </a:rPr>
              <a:t>сөз</a:t>
            </a:r>
            <a:r>
              <a:rPr lang="ru-RU" sz="43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4300" dirty="0" err="1" smtClean="0">
                <a:latin typeface="Times New Roman" pitchFamily="18" charset="0"/>
                <a:cs typeface="Times New Roman" pitchFamily="18" charset="0"/>
              </a:rPr>
              <a:t>Біз</a:t>
            </a:r>
            <a:r>
              <a:rPr lang="ru-RU" sz="4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300" dirty="0" err="1" smtClean="0">
                <a:latin typeface="Times New Roman" pitchFamily="18" charset="0"/>
                <a:cs typeface="Times New Roman" pitchFamily="18" charset="0"/>
              </a:rPr>
              <a:t>сөз</a:t>
            </a:r>
            <a:r>
              <a:rPr lang="ru-RU" sz="4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300" dirty="0" err="1" smtClean="0">
                <a:latin typeface="Times New Roman" pitchFamily="18" charset="0"/>
                <a:cs typeface="Times New Roman" pitchFamily="18" charset="0"/>
              </a:rPr>
              <a:t>арқылы</a:t>
            </a:r>
            <a:r>
              <a:rPr lang="ru-RU" sz="4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300" dirty="0" err="1" smtClean="0">
                <a:latin typeface="Times New Roman" pitchFamily="18" charset="0"/>
                <a:cs typeface="Times New Roman" pitchFamily="18" charset="0"/>
              </a:rPr>
              <a:t>ғана</a:t>
            </a:r>
            <a:r>
              <a:rPr lang="ru-RU" sz="4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300" dirty="0" err="1" smtClean="0">
                <a:latin typeface="Times New Roman" pitchFamily="18" charset="0"/>
                <a:cs typeface="Times New Roman" pitchFamily="18" charset="0"/>
              </a:rPr>
              <a:t>неше</a:t>
            </a:r>
            <a:r>
              <a:rPr lang="ru-RU" sz="4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300" dirty="0" err="1" smtClean="0">
                <a:latin typeface="Times New Roman" pitchFamily="18" charset="0"/>
                <a:cs typeface="Times New Roman" pitchFamily="18" charset="0"/>
              </a:rPr>
              <a:t>түрлі</a:t>
            </a:r>
            <a:r>
              <a:rPr lang="ru-RU" sz="4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300" dirty="0" err="1" smtClean="0">
                <a:latin typeface="Times New Roman" pitchFamily="18" charset="0"/>
                <a:cs typeface="Times New Roman" pitchFamily="18" charset="0"/>
              </a:rPr>
              <a:t>ойымызды</a:t>
            </a:r>
            <a:r>
              <a:rPr lang="ru-RU" sz="4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300" dirty="0" err="1" smtClean="0">
                <a:latin typeface="Times New Roman" pitchFamily="18" charset="0"/>
                <a:cs typeface="Times New Roman" pitchFamily="18" charset="0"/>
              </a:rPr>
              <a:t>сыртқа</a:t>
            </a:r>
            <a:r>
              <a:rPr lang="ru-RU" sz="4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300" dirty="0" err="1" smtClean="0">
                <a:latin typeface="Times New Roman" pitchFamily="18" charset="0"/>
                <a:cs typeface="Times New Roman" pitchFamily="18" charset="0"/>
              </a:rPr>
              <a:t>білдіріп</a:t>
            </a:r>
            <a:r>
              <a:rPr lang="ru-RU" sz="43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4300" dirty="0" err="1" smtClean="0">
                <a:latin typeface="Times New Roman" pitchFamily="18" charset="0"/>
                <a:cs typeface="Times New Roman" pitchFamily="18" charset="0"/>
              </a:rPr>
              <a:t>қарым</a:t>
            </a:r>
            <a:r>
              <a:rPr lang="ru-RU" sz="4300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ru-RU" sz="4300" dirty="0" err="1" smtClean="0">
                <a:latin typeface="Times New Roman" pitchFamily="18" charset="0"/>
                <a:cs typeface="Times New Roman" pitchFamily="18" charset="0"/>
              </a:rPr>
              <a:t>қатынас</a:t>
            </a:r>
            <a:r>
              <a:rPr lang="ru-RU" sz="4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300" dirty="0" err="1" smtClean="0">
                <a:latin typeface="Times New Roman" pitchFamily="18" charset="0"/>
                <a:cs typeface="Times New Roman" pitchFamily="18" charset="0"/>
              </a:rPr>
              <a:t>жасай</a:t>
            </a:r>
            <a:r>
              <a:rPr lang="ru-RU" sz="4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300" dirty="0" err="1" smtClean="0">
                <a:latin typeface="Times New Roman" pitchFamily="18" charset="0"/>
                <a:cs typeface="Times New Roman" pitchFamily="18" charset="0"/>
              </a:rPr>
              <a:t>аламыз</a:t>
            </a:r>
            <a:r>
              <a:rPr lang="ru-RU" sz="43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4300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317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8050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4500" b="1" dirty="0" smtClean="0"/>
              <a:t>2. </a:t>
            </a:r>
            <a:r>
              <a:rPr lang="ru-RU" sz="4500" b="1" dirty="0" err="1" smtClean="0"/>
              <a:t>Сөйлеудің</a:t>
            </a:r>
            <a:r>
              <a:rPr lang="ru-RU" sz="4500" b="1" dirty="0" smtClean="0"/>
              <a:t> </a:t>
            </a:r>
            <a:r>
              <a:rPr lang="ru-RU" sz="4500" b="1" dirty="0" err="1" smtClean="0"/>
              <a:t>коммуникативтік</a:t>
            </a:r>
            <a:r>
              <a:rPr lang="ru-RU" sz="4500" b="1" dirty="0" smtClean="0"/>
              <a:t> </a:t>
            </a:r>
            <a:r>
              <a:rPr lang="ru-RU" sz="4500" b="1" dirty="0" err="1" smtClean="0"/>
              <a:t>қызметі</a:t>
            </a:r>
            <a:endParaRPr lang="ru-RU" sz="4500" b="1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838199" y="1783081"/>
            <a:ext cx="3944815" cy="2214488"/>
          </a:xfrm>
          <a:prstGeom prst="roundRect">
            <a:avLst/>
          </a:prstGeom>
          <a:solidFill>
            <a:srgbClr val="00B0F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defRPr/>
            </a:pPr>
            <a:r>
              <a:rPr lang="ru-RU" sz="3200" i="1" dirty="0" err="1">
                <a:solidFill>
                  <a:schemeClr val="tx1"/>
                </a:solidFill>
              </a:rPr>
              <a:t>Информациялық</a:t>
            </a:r>
            <a:r>
              <a:rPr lang="ru-RU" sz="1500" i="1" dirty="0" err="1">
                <a:solidFill>
                  <a:schemeClr val="tx1"/>
                </a:solidFill>
              </a:rPr>
              <a:t> (</a:t>
            </a:r>
            <a:r>
              <a:rPr lang="ru-RU" sz="1500" dirty="0" err="1">
                <a:solidFill>
                  <a:schemeClr val="tx1"/>
                </a:solidFill>
              </a:rPr>
              <a:t>информациялық жағы білім</a:t>
            </a:r>
            <a:r>
              <a:rPr lang="ru-RU" sz="1500" dirty="0">
                <a:solidFill>
                  <a:schemeClr val="tx1"/>
                </a:solidFill>
              </a:rPr>
              <a:t> </a:t>
            </a:r>
            <a:r>
              <a:rPr lang="ru-RU" sz="1500" dirty="0" err="1">
                <a:solidFill>
                  <a:schemeClr val="tx1"/>
                </a:solidFill>
              </a:rPr>
              <a:t>беруде</a:t>
            </a:r>
            <a:r>
              <a:rPr lang="ru-RU" sz="1500" dirty="0">
                <a:solidFill>
                  <a:schemeClr val="tx1"/>
                </a:solidFill>
              </a:rPr>
              <a:t> </a:t>
            </a:r>
            <a:r>
              <a:rPr lang="ru-RU" sz="1500" dirty="0" err="1">
                <a:solidFill>
                  <a:schemeClr val="tx1"/>
                </a:solidFill>
              </a:rPr>
              <a:t>көрінеді және белгілеу</a:t>
            </a:r>
            <a:r>
              <a:rPr lang="ru-RU" sz="1500" dirty="0">
                <a:solidFill>
                  <a:schemeClr val="tx1"/>
                </a:solidFill>
              </a:rPr>
              <a:t>, </a:t>
            </a:r>
            <a:r>
              <a:rPr lang="ru-RU" sz="1500" dirty="0" err="1">
                <a:solidFill>
                  <a:schemeClr val="tx1"/>
                </a:solidFill>
              </a:rPr>
              <a:t>қорыту, функцияларымен</a:t>
            </a:r>
            <a:r>
              <a:rPr lang="ru-RU" sz="1500" dirty="0">
                <a:solidFill>
                  <a:schemeClr val="tx1"/>
                </a:solidFill>
              </a:rPr>
              <a:t> </a:t>
            </a:r>
            <a:r>
              <a:rPr lang="ru-RU" sz="1500" dirty="0" err="1">
                <a:solidFill>
                  <a:schemeClr val="tx1"/>
                </a:solidFill>
              </a:rPr>
              <a:t>тығыз байланысты</a:t>
            </a:r>
            <a:r>
              <a:rPr lang="ru-RU" sz="1500" dirty="0">
                <a:solidFill>
                  <a:schemeClr val="tx1"/>
                </a:solidFill>
              </a:rPr>
              <a:t> </a:t>
            </a:r>
            <a:r>
              <a:rPr lang="ru-RU" sz="1500" dirty="0" err="1">
                <a:solidFill>
                  <a:schemeClr val="tx1"/>
                </a:solidFill>
              </a:rPr>
              <a:t>болады</a:t>
            </a:r>
            <a:r>
              <a:rPr lang="ru-RU" sz="1500" dirty="0">
                <a:solidFill>
                  <a:schemeClr val="tx1"/>
                </a:solidFill>
              </a:rPr>
              <a:t>. </a:t>
            </a:r>
            <a:r>
              <a:rPr lang="ru-RU" sz="1500" dirty="0" err="1">
                <a:solidFill>
                  <a:schemeClr val="tx1"/>
                </a:solidFill>
              </a:rPr>
              <a:t>Информациялық жағы ойды</a:t>
            </a:r>
            <a:r>
              <a:rPr lang="ru-RU" sz="1500" dirty="0">
                <a:solidFill>
                  <a:schemeClr val="tx1"/>
                </a:solidFill>
              </a:rPr>
              <a:t> тап </a:t>
            </a:r>
            <a:r>
              <a:rPr lang="ru-RU" sz="1500" dirty="0" err="1">
                <a:solidFill>
                  <a:schemeClr val="tx1"/>
                </a:solidFill>
              </a:rPr>
              <a:t>басып</a:t>
            </a:r>
            <a:r>
              <a:rPr lang="ru-RU" sz="1500" dirty="0">
                <a:solidFill>
                  <a:schemeClr val="tx1"/>
                </a:solidFill>
              </a:rPr>
              <a:t> </a:t>
            </a:r>
            <a:r>
              <a:rPr lang="ru-RU" sz="1500" dirty="0" err="1">
                <a:solidFill>
                  <a:schemeClr val="tx1"/>
                </a:solidFill>
              </a:rPr>
              <a:t>білдіретін</a:t>
            </a:r>
            <a:r>
              <a:rPr lang="ru-RU" sz="1500" dirty="0">
                <a:solidFill>
                  <a:schemeClr val="tx1"/>
                </a:solidFill>
              </a:rPr>
              <a:t>, </a:t>
            </a:r>
            <a:r>
              <a:rPr lang="ru-RU" sz="1500" dirty="0" err="1">
                <a:solidFill>
                  <a:schemeClr val="tx1"/>
                </a:solidFill>
              </a:rPr>
              <a:t>сөз таба</a:t>
            </a:r>
            <a:r>
              <a:rPr lang="ru-RU" sz="1500" dirty="0">
                <a:solidFill>
                  <a:schemeClr val="tx1"/>
                </a:solidFill>
              </a:rPr>
              <a:t> </a:t>
            </a:r>
            <a:r>
              <a:rPr lang="ru-RU" sz="1500" dirty="0" err="1">
                <a:solidFill>
                  <a:schemeClr val="tx1"/>
                </a:solidFill>
              </a:rPr>
              <a:t>білуді</a:t>
            </a:r>
            <a:r>
              <a:rPr lang="ru-RU" sz="1500" dirty="0">
                <a:solidFill>
                  <a:schemeClr val="tx1"/>
                </a:solidFill>
              </a:rPr>
              <a:t> </a:t>
            </a:r>
            <a:r>
              <a:rPr lang="ru-RU" sz="1500" dirty="0" err="1">
                <a:solidFill>
                  <a:schemeClr val="tx1"/>
                </a:solidFill>
              </a:rPr>
              <a:t>қажет етеді</a:t>
            </a:r>
            <a:r>
              <a:rPr lang="ru-RU" sz="1500" dirty="0">
                <a:solidFill>
                  <a:schemeClr val="tx1"/>
                </a:solidFill>
              </a:rPr>
              <a:t>);</a:t>
            </a:r>
            <a:endParaRPr lang="ru-RU" sz="1500" i="1" dirty="0">
              <a:solidFill>
                <a:schemeClr val="tx1"/>
              </a:solidFill>
            </a:endParaRPr>
          </a:p>
        </p:txBody>
      </p:sp>
      <p:sp>
        <p:nvSpPr>
          <p:cNvPr id="5" name="Выноска-облако 4"/>
          <p:cNvSpPr/>
          <p:nvPr/>
        </p:nvSpPr>
        <p:spPr>
          <a:xfrm>
            <a:off x="6529753" y="1783081"/>
            <a:ext cx="5521569" cy="3013710"/>
          </a:xfrm>
          <a:prstGeom prst="cloudCallout">
            <a:avLst/>
          </a:prstGeom>
          <a:solidFill>
            <a:srgbClr val="00B0F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ru-RU" sz="3200" i="1" dirty="0" err="1">
                <a:solidFill>
                  <a:schemeClr val="tx1"/>
                </a:solidFill>
              </a:rPr>
              <a:t>Баурағыштық</a:t>
            </a:r>
            <a:r>
              <a:rPr lang="ru-RU" sz="3200" i="1" dirty="0">
                <a:solidFill>
                  <a:schemeClr val="tx1"/>
                </a:solidFill>
              </a:rPr>
              <a:t> </a:t>
            </a:r>
            <a:r>
              <a:rPr lang="ru-RU" sz="1500" i="1" dirty="0">
                <a:solidFill>
                  <a:schemeClr val="tx1"/>
                </a:solidFill>
              </a:rPr>
              <a:t>(</a:t>
            </a:r>
            <a:r>
              <a:rPr lang="ru-RU" sz="1500" dirty="0" err="1">
                <a:solidFill>
                  <a:schemeClr val="tx1"/>
                </a:solidFill>
              </a:rPr>
              <a:t>баурағыштық</a:t>
            </a:r>
            <a:r>
              <a:rPr lang="ru-RU" sz="1500" dirty="0">
                <a:solidFill>
                  <a:schemeClr val="tx1"/>
                </a:solidFill>
              </a:rPr>
              <a:t> </a:t>
            </a:r>
            <a:r>
              <a:rPr lang="ru-RU" sz="1500" dirty="0" err="1">
                <a:solidFill>
                  <a:schemeClr val="tx1"/>
                </a:solidFill>
              </a:rPr>
              <a:t>жағы</a:t>
            </a:r>
            <a:r>
              <a:rPr lang="ru-RU" sz="1500" dirty="0">
                <a:solidFill>
                  <a:schemeClr val="tx1"/>
                </a:solidFill>
              </a:rPr>
              <a:t> </a:t>
            </a:r>
            <a:r>
              <a:rPr lang="ru-RU" sz="1500" dirty="0" err="1">
                <a:solidFill>
                  <a:schemeClr val="tx1"/>
                </a:solidFill>
              </a:rPr>
              <a:t>сөйлеушінің</a:t>
            </a:r>
            <a:r>
              <a:rPr lang="ru-RU" sz="1500" dirty="0">
                <a:solidFill>
                  <a:schemeClr val="tx1"/>
                </a:solidFill>
              </a:rPr>
              <a:t> </a:t>
            </a:r>
            <a:r>
              <a:rPr lang="en-US" sz="1500" dirty="0" smtClean="0">
                <a:solidFill>
                  <a:schemeClr val="tx1"/>
                </a:solidFill>
              </a:rPr>
              <a:t> </a:t>
            </a:r>
            <a:r>
              <a:rPr lang="ru-RU" sz="1500" dirty="0" err="1" smtClean="0">
                <a:solidFill>
                  <a:schemeClr val="tx1"/>
                </a:solidFill>
              </a:rPr>
              <a:t>тыңдаушыға</a:t>
            </a:r>
            <a:r>
              <a:rPr lang="ru-RU" sz="1500" dirty="0" smtClean="0">
                <a:solidFill>
                  <a:schemeClr val="tx1"/>
                </a:solidFill>
              </a:rPr>
              <a:t> </a:t>
            </a:r>
            <a:r>
              <a:rPr lang="ru-RU" sz="1500" dirty="0" err="1">
                <a:solidFill>
                  <a:schemeClr val="tx1"/>
                </a:solidFill>
              </a:rPr>
              <a:t>деген</a:t>
            </a:r>
            <a:r>
              <a:rPr lang="ru-RU" sz="1500" dirty="0">
                <a:solidFill>
                  <a:schemeClr val="tx1"/>
                </a:solidFill>
              </a:rPr>
              <a:t> </a:t>
            </a:r>
            <a:r>
              <a:rPr lang="ru-RU" sz="1500" dirty="0" err="1">
                <a:solidFill>
                  <a:schemeClr val="tx1"/>
                </a:solidFill>
              </a:rPr>
              <a:t>қатынасын</a:t>
            </a:r>
            <a:r>
              <a:rPr lang="ru-RU" sz="1500" dirty="0">
                <a:solidFill>
                  <a:schemeClr val="tx1"/>
                </a:solidFill>
              </a:rPr>
              <a:t> </a:t>
            </a:r>
            <a:r>
              <a:rPr lang="ru-RU" sz="1500" dirty="0" err="1">
                <a:solidFill>
                  <a:schemeClr val="tx1"/>
                </a:solidFill>
              </a:rPr>
              <a:t>және</a:t>
            </a:r>
            <a:r>
              <a:rPr lang="ru-RU" sz="1500" dirty="0">
                <a:solidFill>
                  <a:schemeClr val="tx1"/>
                </a:solidFill>
              </a:rPr>
              <a:t> </a:t>
            </a:r>
            <a:r>
              <a:rPr lang="ru-RU" sz="1500" dirty="0" err="1">
                <a:solidFill>
                  <a:schemeClr val="tx1"/>
                </a:solidFill>
              </a:rPr>
              <a:t>сезімін</a:t>
            </a:r>
            <a:r>
              <a:rPr lang="ru-RU" sz="1500" dirty="0">
                <a:solidFill>
                  <a:schemeClr val="tx1"/>
                </a:solidFill>
              </a:rPr>
              <a:t> </a:t>
            </a:r>
            <a:r>
              <a:rPr lang="ru-RU" sz="1500" dirty="0" err="1">
                <a:solidFill>
                  <a:schemeClr val="tx1"/>
                </a:solidFill>
              </a:rPr>
              <a:t>жеткізуге</a:t>
            </a:r>
            <a:r>
              <a:rPr lang="ru-RU" sz="1500" dirty="0">
                <a:solidFill>
                  <a:schemeClr val="tx1"/>
                </a:solidFill>
              </a:rPr>
              <a:t> </a:t>
            </a:r>
            <a:r>
              <a:rPr lang="ru-RU" sz="1500" dirty="0" err="1">
                <a:solidFill>
                  <a:schemeClr val="tx1"/>
                </a:solidFill>
              </a:rPr>
              <a:t>көмектеседі</a:t>
            </a:r>
            <a:r>
              <a:rPr lang="ru-RU" sz="1500" dirty="0">
                <a:solidFill>
                  <a:schemeClr val="tx1"/>
                </a:solidFill>
              </a:rPr>
              <a:t>. </a:t>
            </a:r>
            <a:r>
              <a:rPr lang="ru-RU" sz="1500" dirty="0" err="1">
                <a:solidFill>
                  <a:schemeClr val="tx1"/>
                </a:solidFill>
              </a:rPr>
              <a:t>Мысалы</a:t>
            </a:r>
            <a:r>
              <a:rPr lang="ru-RU" sz="1500" dirty="0">
                <a:solidFill>
                  <a:schemeClr val="tx1"/>
                </a:solidFill>
              </a:rPr>
              <a:t>, </a:t>
            </a:r>
            <a:r>
              <a:rPr lang="ru-RU" sz="1500" dirty="0" err="1">
                <a:solidFill>
                  <a:schemeClr val="tx1"/>
                </a:solidFill>
              </a:rPr>
              <a:t>оңаша</a:t>
            </a:r>
            <a:r>
              <a:rPr lang="ru-RU" sz="1500" dirty="0">
                <a:solidFill>
                  <a:schemeClr val="tx1"/>
                </a:solidFill>
              </a:rPr>
              <a:t>  </a:t>
            </a:r>
            <a:r>
              <a:rPr lang="ru-RU" sz="1500" dirty="0" err="1" smtClean="0">
                <a:solidFill>
                  <a:schemeClr val="tx1"/>
                </a:solidFill>
              </a:rPr>
              <a:t>сырласқан</a:t>
            </a:r>
            <a:r>
              <a:rPr lang="ru-RU" sz="1500" dirty="0" smtClean="0">
                <a:solidFill>
                  <a:schemeClr val="tx1"/>
                </a:solidFill>
              </a:rPr>
              <a:t> </a:t>
            </a:r>
            <a:r>
              <a:rPr lang="ru-RU" sz="1500" dirty="0" err="1">
                <a:solidFill>
                  <a:schemeClr val="tx1"/>
                </a:solidFill>
              </a:rPr>
              <a:t>шақта</a:t>
            </a:r>
            <a:r>
              <a:rPr lang="ru-RU" sz="1500" dirty="0">
                <a:solidFill>
                  <a:schemeClr val="tx1"/>
                </a:solidFill>
              </a:rPr>
              <a:t> </a:t>
            </a:r>
            <a:r>
              <a:rPr lang="ru-RU" sz="1500" dirty="0" err="1">
                <a:solidFill>
                  <a:schemeClr val="tx1"/>
                </a:solidFill>
              </a:rPr>
              <a:t>адамның</a:t>
            </a:r>
            <a:r>
              <a:rPr lang="ru-RU" sz="1500" dirty="0">
                <a:solidFill>
                  <a:schemeClr val="tx1"/>
                </a:solidFill>
              </a:rPr>
              <a:t> </a:t>
            </a:r>
            <a:r>
              <a:rPr lang="ru-RU" sz="1500" dirty="0" err="1">
                <a:solidFill>
                  <a:schemeClr val="tx1"/>
                </a:solidFill>
              </a:rPr>
              <a:t>даусы</a:t>
            </a:r>
            <a:r>
              <a:rPr lang="ru-RU" sz="1500" dirty="0">
                <a:solidFill>
                  <a:schemeClr val="tx1"/>
                </a:solidFill>
              </a:rPr>
              <a:t> </a:t>
            </a:r>
            <a:r>
              <a:rPr lang="ru-RU" sz="1500" dirty="0" err="1">
                <a:solidFill>
                  <a:schemeClr val="tx1"/>
                </a:solidFill>
              </a:rPr>
              <a:t>бір</a:t>
            </a:r>
            <a:r>
              <a:rPr lang="ru-RU" sz="1500" dirty="0">
                <a:solidFill>
                  <a:schemeClr val="tx1"/>
                </a:solidFill>
              </a:rPr>
              <a:t> </a:t>
            </a:r>
            <a:r>
              <a:rPr lang="ru-RU" sz="1500" dirty="0" err="1">
                <a:solidFill>
                  <a:schemeClr val="tx1"/>
                </a:solidFill>
              </a:rPr>
              <a:t>түрлі</a:t>
            </a:r>
            <a:r>
              <a:rPr lang="ru-RU" sz="1500" dirty="0">
                <a:solidFill>
                  <a:schemeClr val="tx1"/>
                </a:solidFill>
              </a:rPr>
              <a:t>, ал </a:t>
            </a:r>
            <a:r>
              <a:rPr lang="ru-RU" sz="1500" dirty="0" err="1">
                <a:solidFill>
                  <a:schemeClr val="tx1"/>
                </a:solidFill>
              </a:rPr>
              <a:t>ресми</a:t>
            </a:r>
            <a:r>
              <a:rPr lang="ru-RU" sz="1500" dirty="0">
                <a:solidFill>
                  <a:schemeClr val="tx1"/>
                </a:solidFill>
              </a:rPr>
              <a:t> </a:t>
            </a:r>
            <a:r>
              <a:rPr lang="ru-RU" sz="1500" dirty="0" err="1">
                <a:solidFill>
                  <a:schemeClr val="tx1"/>
                </a:solidFill>
              </a:rPr>
              <a:t>әңгімеде</a:t>
            </a:r>
            <a:r>
              <a:rPr lang="ru-RU" sz="1500" dirty="0">
                <a:solidFill>
                  <a:schemeClr val="tx1"/>
                </a:solidFill>
              </a:rPr>
              <a:t> </a:t>
            </a:r>
            <a:r>
              <a:rPr lang="ru-RU" sz="1500" dirty="0" err="1">
                <a:solidFill>
                  <a:schemeClr val="tx1"/>
                </a:solidFill>
              </a:rPr>
              <a:t>екінші</a:t>
            </a:r>
            <a:r>
              <a:rPr lang="ru-RU" sz="1500" dirty="0">
                <a:solidFill>
                  <a:schemeClr val="tx1"/>
                </a:solidFill>
              </a:rPr>
              <a:t> </a:t>
            </a:r>
            <a:r>
              <a:rPr lang="ru-RU" sz="1500" dirty="0" err="1">
                <a:solidFill>
                  <a:schemeClr val="tx1"/>
                </a:solidFill>
              </a:rPr>
              <a:t>түрлі</a:t>
            </a:r>
            <a:r>
              <a:rPr lang="ru-RU" sz="1500" dirty="0">
                <a:solidFill>
                  <a:schemeClr val="tx1"/>
                </a:solidFill>
              </a:rPr>
              <a:t> </a:t>
            </a:r>
            <a:r>
              <a:rPr lang="ru-RU" sz="1500" dirty="0" err="1">
                <a:solidFill>
                  <a:schemeClr val="tx1"/>
                </a:solidFill>
              </a:rPr>
              <a:t>болып</a:t>
            </a:r>
            <a:r>
              <a:rPr lang="ru-RU" sz="1500" dirty="0">
                <a:solidFill>
                  <a:schemeClr val="tx1"/>
                </a:solidFill>
              </a:rPr>
              <a:t> </a:t>
            </a:r>
            <a:r>
              <a:rPr lang="ru-RU" sz="1500" dirty="0" err="1">
                <a:solidFill>
                  <a:schemeClr val="tx1"/>
                </a:solidFill>
              </a:rPr>
              <a:t>шығады</a:t>
            </a:r>
            <a:r>
              <a:rPr lang="ru-RU" sz="1500" i="1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6" name="Равнобедренный треугольник 5"/>
          <p:cNvSpPr/>
          <p:nvPr/>
        </p:nvSpPr>
        <p:spPr>
          <a:xfrm>
            <a:off x="1148862" y="3036277"/>
            <a:ext cx="9015046" cy="3561075"/>
          </a:xfrm>
          <a:prstGeom prst="triangle">
            <a:avLst>
              <a:gd name="adj" fmla="val 49022"/>
            </a:avLst>
          </a:prstGeom>
          <a:solidFill>
            <a:srgbClr val="00B0F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ru-RU" sz="3200" i="1" dirty="0" err="1">
                <a:solidFill>
                  <a:schemeClr val="tx1"/>
                </a:solidFill>
              </a:rPr>
              <a:t>Ырықты</a:t>
            </a:r>
            <a:r>
              <a:rPr lang="ru-RU" sz="3200" i="1" dirty="0">
                <a:solidFill>
                  <a:schemeClr val="tx1"/>
                </a:solidFill>
              </a:rPr>
              <a:t> </a:t>
            </a:r>
            <a:r>
              <a:rPr lang="ru-RU" sz="3200" i="1" dirty="0" err="1">
                <a:solidFill>
                  <a:schemeClr val="tx1"/>
                </a:solidFill>
              </a:rPr>
              <a:t>білдіру</a:t>
            </a:r>
            <a:r>
              <a:rPr lang="ru-RU" sz="3200" i="1" dirty="0">
                <a:solidFill>
                  <a:schemeClr val="tx1"/>
                </a:solidFill>
              </a:rPr>
              <a:t> </a:t>
            </a:r>
            <a:endParaRPr lang="ru-RU" sz="3200" i="1" dirty="0" smtClean="0">
              <a:solidFill>
                <a:schemeClr val="tx1"/>
              </a:solidFill>
            </a:endParaRPr>
          </a:p>
          <a:p>
            <a:pPr>
              <a:defRPr/>
            </a:pPr>
            <a:r>
              <a:rPr lang="ru-RU" sz="1400" i="1" dirty="0" smtClean="0">
                <a:solidFill>
                  <a:schemeClr val="tx1"/>
                </a:solidFill>
              </a:rPr>
              <a:t>(</a:t>
            </a:r>
            <a:r>
              <a:rPr lang="ru-RU" sz="1400" dirty="0" err="1">
                <a:solidFill>
                  <a:schemeClr val="tx1"/>
                </a:solidFill>
              </a:rPr>
              <a:t>Ырықты</a:t>
            </a:r>
            <a:r>
              <a:rPr lang="ru-RU" sz="1400" dirty="0">
                <a:solidFill>
                  <a:schemeClr val="tx1"/>
                </a:solidFill>
              </a:rPr>
              <a:t> </a:t>
            </a:r>
            <a:r>
              <a:rPr lang="ru-RU" sz="1400" dirty="0" err="1">
                <a:solidFill>
                  <a:schemeClr val="tx1"/>
                </a:solidFill>
              </a:rPr>
              <a:t>білдіре</a:t>
            </a:r>
            <a:r>
              <a:rPr lang="ru-RU" sz="1400" dirty="0">
                <a:solidFill>
                  <a:schemeClr val="tx1"/>
                </a:solidFill>
              </a:rPr>
              <a:t> </a:t>
            </a:r>
            <a:r>
              <a:rPr lang="ru-RU" sz="1400" dirty="0" err="1">
                <a:solidFill>
                  <a:schemeClr val="tx1"/>
                </a:solidFill>
              </a:rPr>
              <a:t>сөйлеу</a:t>
            </a:r>
            <a:r>
              <a:rPr lang="ru-RU" sz="1400" dirty="0">
                <a:solidFill>
                  <a:schemeClr val="tx1"/>
                </a:solidFill>
              </a:rPr>
              <a:t> </a:t>
            </a:r>
            <a:r>
              <a:rPr lang="ru-RU" sz="1400" dirty="0" err="1">
                <a:solidFill>
                  <a:schemeClr val="tx1"/>
                </a:solidFill>
              </a:rPr>
              <a:t>тындаушының</a:t>
            </a:r>
            <a:r>
              <a:rPr lang="ru-RU" sz="1400" dirty="0">
                <a:solidFill>
                  <a:schemeClr val="tx1"/>
                </a:solidFill>
              </a:rPr>
              <a:t> </a:t>
            </a:r>
            <a:r>
              <a:rPr lang="ru-RU" sz="1400" dirty="0" err="1">
                <a:solidFill>
                  <a:schemeClr val="tx1"/>
                </a:solidFill>
              </a:rPr>
              <a:t>әрекетін</a:t>
            </a:r>
            <a:r>
              <a:rPr lang="ru-RU" sz="1400" dirty="0">
                <a:solidFill>
                  <a:schemeClr val="tx1"/>
                </a:solidFill>
              </a:rPr>
              <a:t> </a:t>
            </a:r>
            <a:r>
              <a:rPr lang="ru-RU" sz="1400" dirty="0" err="1">
                <a:solidFill>
                  <a:schemeClr val="tx1"/>
                </a:solidFill>
              </a:rPr>
              <a:t>сөйлеушінің</a:t>
            </a:r>
            <a:r>
              <a:rPr lang="ru-RU" sz="1400" dirty="0">
                <a:solidFill>
                  <a:schemeClr val="tx1"/>
                </a:solidFill>
              </a:rPr>
              <a:t> </a:t>
            </a:r>
            <a:r>
              <a:rPr lang="ru-RU" sz="1400" dirty="0" err="1">
                <a:solidFill>
                  <a:schemeClr val="tx1"/>
                </a:solidFill>
              </a:rPr>
              <a:t>ниетіне</a:t>
            </a:r>
            <a:r>
              <a:rPr lang="ru-RU" sz="1400" dirty="0">
                <a:solidFill>
                  <a:schemeClr val="tx1"/>
                </a:solidFill>
              </a:rPr>
              <a:t> </a:t>
            </a:r>
            <a:r>
              <a:rPr lang="ru-RU" sz="1400" dirty="0" err="1">
                <a:solidFill>
                  <a:schemeClr val="tx1"/>
                </a:solidFill>
              </a:rPr>
              <a:t>бағындыруды</a:t>
            </a:r>
            <a:r>
              <a:rPr lang="ru-RU" sz="1400" dirty="0">
                <a:solidFill>
                  <a:schemeClr val="tx1"/>
                </a:solidFill>
              </a:rPr>
              <a:t> </a:t>
            </a:r>
            <a:r>
              <a:rPr lang="ru-RU" sz="1400" dirty="0" err="1">
                <a:solidFill>
                  <a:schemeClr val="tx1"/>
                </a:solidFill>
              </a:rPr>
              <a:t>көздейді</a:t>
            </a:r>
            <a:r>
              <a:rPr lang="ru-RU" sz="1400" dirty="0">
                <a:solidFill>
                  <a:schemeClr val="tx1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029045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k-KZ" sz="5500" b="1" dirty="0" smtClean="0"/>
              <a:t>қиял</a:t>
            </a:r>
            <a:endParaRPr lang="ru-RU" sz="55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3500" dirty="0" smtClean="0"/>
              <a:t>1. </a:t>
            </a:r>
            <a:r>
              <a:rPr lang="ru-RU" sz="3500" dirty="0" err="1" smtClean="0"/>
              <a:t>Қиял</a:t>
            </a:r>
            <a:r>
              <a:rPr lang="ru-RU" sz="3500" dirty="0" smtClean="0"/>
              <a:t> </a:t>
            </a:r>
            <a:r>
              <a:rPr lang="ru-RU" sz="3500" dirty="0" err="1" smtClean="0"/>
              <a:t>туралы</a:t>
            </a:r>
            <a:r>
              <a:rPr lang="ru-RU" sz="3500" dirty="0" smtClean="0"/>
              <a:t> </a:t>
            </a:r>
            <a:r>
              <a:rPr lang="ru-RU" sz="3500" dirty="0" err="1" smtClean="0"/>
              <a:t>түсінік</a:t>
            </a:r>
            <a:endParaRPr lang="ru-RU" sz="3500" dirty="0" smtClean="0"/>
          </a:p>
          <a:p>
            <a:r>
              <a:rPr lang="ru-RU" sz="3500" dirty="0" smtClean="0"/>
              <a:t>2. </a:t>
            </a:r>
            <a:r>
              <a:rPr lang="ru-RU" sz="3500" dirty="0" err="1" smtClean="0"/>
              <a:t>Қиядың</a:t>
            </a:r>
            <a:r>
              <a:rPr lang="ru-RU" sz="3500" dirty="0" smtClean="0"/>
              <a:t> </a:t>
            </a:r>
            <a:r>
              <a:rPr lang="ru-RU" sz="3500" dirty="0" err="1" smtClean="0"/>
              <a:t>жасалу</a:t>
            </a:r>
            <a:r>
              <a:rPr lang="ru-RU" sz="3500" dirty="0" smtClean="0"/>
              <a:t> </a:t>
            </a:r>
            <a:r>
              <a:rPr lang="ru-RU" sz="3500" dirty="0" err="1" smtClean="0"/>
              <a:t>жолдары</a:t>
            </a:r>
            <a:endParaRPr lang="ru-RU" sz="3500" dirty="0" smtClean="0"/>
          </a:p>
          <a:p>
            <a:r>
              <a:rPr lang="ru-RU" sz="3500" dirty="0" smtClean="0"/>
              <a:t>3. </a:t>
            </a:r>
            <a:r>
              <a:rPr lang="ru-RU" sz="3500" dirty="0" err="1" smtClean="0"/>
              <a:t>Қиялдың</a:t>
            </a:r>
            <a:r>
              <a:rPr lang="ru-RU" sz="3500" dirty="0" smtClean="0"/>
              <a:t> </a:t>
            </a:r>
            <a:r>
              <a:rPr lang="ru-RU" sz="3500" dirty="0" err="1" smtClean="0"/>
              <a:t>түрлері</a:t>
            </a:r>
            <a:endParaRPr lang="ru-RU" sz="3500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172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66372" y="357554"/>
            <a:ext cx="10018713" cy="1494692"/>
          </a:xfrm>
        </p:spPr>
        <p:txBody>
          <a:bodyPr>
            <a:normAutofit/>
          </a:bodyPr>
          <a:lstStyle/>
          <a:p>
            <a:r>
              <a:rPr lang="ru-RU" sz="4500" b="1" dirty="0" smtClean="0"/>
              <a:t>1. </a:t>
            </a:r>
            <a:r>
              <a:rPr lang="ru-RU" sz="4500" b="1" dirty="0" err="1" smtClean="0"/>
              <a:t>Қиял</a:t>
            </a:r>
            <a:r>
              <a:rPr lang="ru-RU" sz="4500" b="1" dirty="0" smtClean="0"/>
              <a:t> </a:t>
            </a:r>
            <a:r>
              <a:rPr lang="ru-RU" sz="4500" b="1" dirty="0" err="1" smtClean="0"/>
              <a:t>туралы</a:t>
            </a:r>
            <a:r>
              <a:rPr lang="ru-RU" sz="4500" b="1" dirty="0" smtClean="0"/>
              <a:t> </a:t>
            </a:r>
            <a:r>
              <a:rPr lang="ru-RU" sz="4500" b="1" dirty="0" err="1" smtClean="0"/>
              <a:t>түсінік</a:t>
            </a:r>
            <a:endParaRPr lang="ru-RU" sz="45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84310" y="1828800"/>
            <a:ext cx="10018713" cy="4642338"/>
          </a:xfrm>
        </p:spPr>
        <p:txBody>
          <a:bodyPr>
            <a:noAutofit/>
          </a:bodyPr>
          <a:lstStyle/>
          <a:p>
            <a:r>
              <a:rPr lang="kk-KZ" sz="2500" b="1" dirty="0" smtClean="0">
                <a:solidFill>
                  <a:srgbClr val="0070C0"/>
                </a:solidFill>
              </a:rPr>
              <a:t>Қиял адамға ғана меншікті психикалық процесс, жануарларда бұл функция болмайды. Өйткені бұл адамның еңбек әрекетімен ғана байланысты дамыған психикалық функция.</a:t>
            </a:r>
          </a:p>
          <a:p>
            <a:r>
              <a:rPr lang="kk-KZ" sz="2500" b="1" dirty="0" smtClean="0">
                <a:solidFill>
                  <a:srgbClr val="FF0000"/>
                </a:solidFill>
              </a:rPr>
              <a:t>   Қиял – адам миында бұрыннан бар елестердің, сыртқы дүние заттары мен құбылыстарының субъективтік образдарын қайтадан жақсартып, өңдеп мәнерлеп жаңа образ жасау процесі.</a:t>
            </a:r>
          </a:p>
          <a:p>
            <a:r>
              <a:rPr lang="kk-KZ" sz="2500" b="1" dirty="0" smtClean="0">
                <a:solidFill>
                  <a:srgbClr val="002060"/>
                </a:solidFill>
              </a:rPr>
              <a:t>Адам қиял арқылы қабылдаған заттар мен құбылыстарының образдарына сүйене отырып, еш уақытта көрмеген нәрселерін де санамызда бейнелей аламыз</a:t>
            </a:r>
            <a:r>
              <a:rPr lang="kk-KZ" sz="2500" dirty="0" smtClean="0">
                <a:solidFill>
                  <a:srgbClr val="00206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8114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%D0%B4%D0%B5%D1%82%D0%B8-%D0%B2%D0%BE%D0%BE%D0%B1%D1%80%D0%B0%D0%B6%D0%B5%D0%BD%D0%B8%D0%B5-%D0%BF%D0%B5%D1%81%D0%BE%D1%87%D0%BD%D0%B8%D1%86%D0%B0-8063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59437" y="243960"/>
            <a:ext cx="5840722" cy="4351338"/>
          </a:xfrm>
          <a:prstGeom prst="rect">
            <a:avLst/>
          </a:prstGeom>
          <a:noFill/>
        </p:spPr>
      </p:pic>
      <p:pic>
        <p:nvPicPr>
          <p:cNvPr id="5" name="Picture 7" descr="2013-02-15_18290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96727" y="1882766"/>
            <a:ext cx="5441052" cy="472919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37295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араллакс">
  <a:themeElements>
    <a:clrScheme name="Параллакс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Параллакс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Параллакс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TM03457496[[fn=Параллакс]]</Template>
  <TotalTime>38</TotalTime>
  <Words>576</Words>
  <Application>Microsoft Office PowerPoint</Application>
  <PresentationFormat>Широкоэкранный</PresentationFormat>
  <Paragraphs>67</Paragraphs>
  <Slides>15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1" baseType="lpstr">
      <vt:lpstr>Arial</vt:lpstr>
      <vt:lpstr>Corbel</vt:lpstr>
      <vt:lpstr>Georgia</vt:lpstr>
      <vt:lpstr>Times New Roman</vt:lpstr>
      <vt:lpstr>Параллакс</vt:lpstr>
      <vt:lpstr>Clip</vt:lpstr>
      <vt:lpstr>Сөйлеу және тіл</vt:lpstr>
      <vt:lpstr>1. Сөйлеу және оның түрлері</vt:lpstr>
      <vt:lpstr>Презентация PowerPoint</vt:lpstr>
      <vt:lpstr>Cөйлеу</vt:lpstr>
      <vt:lpstr>Презентация PowerPoint</vt:lpstr>
      <vt:lpstr>2. Сөйлеудің коммуникативтік қызметі</vt:lpstr>
      <vt:lpstr>қиял</vt:lpstr>
      <vt:lpstr>1. Қиял туралы түсінік</vt:lpstr>
      <vt:lpstr>Презентация PowerPoint</vt:lpstr>
      <vt:lpstr>2.Қиядың жасалу жолдары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Сөйлеу және тіл</dc:title>
  <dc:creator>User2</dc:creator>
  <cp:lastModifiedBy>User2</cp:lastModifiedBy>
  <cp:revision>6</cp:revision>
  <dcterms:created xsi:type="dcterms:W3CDTF">2015-03-31T20:35:49Z</dcterms:created>
  <dcterms:modified xsi:type="dcterms:W3CDTF">2015-03-31T21:14:43Z</dcterms:modified>
</cp:coreProperties>
</file>