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20"/>
  </p:handoutMasterIdLst>
  <p:sldIdLst>
    <p:sldId id="256" r:id="rId2"/>
    <p:sldId id="257" r:id="rId3"/>
    <p:sldId id="274" r:id="rId4"/>
    <p:sldId id="275" r:id="rId5"/>
    <p:sldId id="277" r:id="rId6"/>
    <p:sldId id="270" r:id="rId7"/>
    <p:sldId id="276" r:id="rId8"/>
    <p:sldId id="278" r:id="rId9"/>
    <p:sldId id="284" r:id="rId10"/>
    <p:sldId id="285" r:id="rId11"/>
    <p:sldId id="283" r:id="rId12"/>
    <p:sldId id="287" r:id="rId13"/>
    <p:sldId id="286" r:id="rId14"/>
    <p:sldId id="288" r:id="rId15"/>
    <p:sldId id="282" r:id="rId16"/>
    <p:sldId id="265" r:id="rId17"/>
    <p:sldId id="289" r:id="rId18"/>
    <p:sldId id="272" r:id="rId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A96539-C8E3-4924-BBB2-093518E8800F}" type="datetimeFigureOut">
              <a:rPr lang="ru-RU" smtClean="0"/>
              <a:pPr/>
              <a:t>28.01.2015</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60FF371-E1B9-43F3-B060-D2ABBA4D9299}" type="slidenum">
              <a:rPr lang="ru-RU" smtClean="0"/>
              <a:pPr/>
              <a:t>‹#›</a:t>
            </a:fld>
            <a:endParaRPr lang="ru-RU"/>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A41B8E86-5C47-46A7-86BE-282A106CB807}" type="datetimeFigureOut">
              <a:rPr lang="ru-RU" smtClean="0"/>
              <a:pPr/>
              <a:t>28.01.2015</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9056CF75-A88E-4529-AC20-7DCD3385BB7F}"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A41B8E86-5C47-46A7-86BE-282A106CB807}" type="datetimeFigureOut">
              <a:rPr lang="ru-RU" smtClean="0"/>
              <a:pPr/>
              <a:t>28.01.2015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56CF75-A88E-4529-AC20-7DCD3385BB7F}"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A41B8E86-5C47-46A7-86BE-282A106CB807}" type="datetimeFigureOut">
              <a:rPr lang="ru-RU" smtClean="0"/>
              <a:pPr/>
              <a:t>28.01.2015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56CF75-A88E-4529-AC20-7DCD3385BB7F}"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A41B8E86-5C47-46A7-86BE-282A106CB807}" type="datetimeFigureOut">
              <a:rPr lang="ru-RU" smtClean="0"/>
              <a:pPr/>
              <a:t>28.01.2015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56CF75-A88E-4529-AC20-7DCD3385BB7F}"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A41B8E86-5C47-46A7-86BE-282A106CB807}" type="datetimeFigureOut">
              <a:rPr lang="ru-RU" smtClean="0"/>
              <a:pPr/>
              <a:t>28.01.2015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56CF75-A88E-4529-AC20-7DCD3385BB7F}"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A41B8E86-5C47-46A7-86BE-282A106CB807}" type="datetimeFigureOut">
              <a:rPr lang="ru-RU" smtClean="0"/>
              <a:pPr/>
              <a:t>28.01.2015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056CF75-A88E-4529-AC20-7DCD3385BB7F}"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A41B8E86-5C47-46A7-86BE-282A106CB807}" type="datetimeFigureOut">
              <a:rPr lang="ru-RU" smtClean="0"/>
              <a:pPr/>
              <a:t>28.01.2015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056CF75-A88E-4529-AC20-7DCD3385BB7F}"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A41B8E86-5C47-46A7-86BE-282A106CB807}" type="datetimeFigureOut">
              <a:rPr lang="ru-RU" smtClean="0"/>
              <a:pPr/>
              <a:t>28.01.2015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056CF75-A88E-4529-AC20-7DCD3385BB7F}"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41B8E86-5C47-46A7-86BE-282A106CB807}" type="datetimeFigureOut">
              <a:rPr lang="ru-RU" smtClean="0"/>
              <a:pPr/>
              <a:t>28.01.2015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056CF75-A88E-4529-AC20-7DCD3385BB7F}"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A41B8E86-5C47-46A7-86BE-282A106CB807}" type="datetimeFigureOut">
              <a:rPr lang="ru-RU" smtClean="0"/>
              <a:pPr/>
              <a:t>28.01.2015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056CF75-A88E-4529-AC20-7DCD3385BB7F}"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ый треугольник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A41B8E86-5C47-46A7-86BE-282A106CB807}" type="datetimeFigureOut">
              <a:rPr lang="ru-RU" smtClean="0"/>
              <a:pPr/>
              <a:t>28.01.2015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077200" y="6356350"/>
            <a:ext cx="609600" cy="365125"/>
          </a:xfrm>
        </p:spPr>
        <p:txBody>
          <a:bodyPr/>
          <a:lstStyle/>
          <a:p>
            <a:fld id="{9056CF75-A88E-4529-AC20-7DCD3385BB7F}" type="slidenum">
              <a:rPr lang="ru-RU" smtClean="0"/>
              <a:pPr/>
              <a:t>‹#›</a:t>
            </a:fld>
            <a:endParaRPr lang="ru-RU"/>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Полилиния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Полилиния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Полилиния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Заголовок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41B8E86-5C47-46A7-86BE-282A106CB807}" type="datetimeFigureOut">
              <a:rPr lang="ru-RU" smtClean="0"/>
              <a:pPr/>
              <a:t>28.01.2015</a:t>
            </a:fld>
            <a:endParaRPr lang="ru-RU"/>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6CF75-A88E-4529-AC20-7DCD3385BB7F}" type="slidenum">
              <a:rPr lang="ru-RU" smtClean="0"/>
              <a:pPr/>
              <a:t>‹#›</a:t>
            </a:fld>
            <a:endParaRPr lang="ru-RU"/>
          </a:p>
        </p:txBody>
      </p:sp>
      <p:grpSp>
        <p:nvGrpSpPr>
          <p:cNvPr id="2" name="Группа 1"/>
          <p:cNvGrpSpPr/>
          <p:nvPr/>
        </p:nvGrpSpPr>
        <p:grpSpPr>
          <a:xfrm>
            <a:off x="-19017" y="202408"/>
            <a:ext cx="9180548"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339752" y="620688"/>
            <a:ext cx="6118448" cy="1512169"/>
          </a:xfrm>
        </p:spPr>
        <p:txBody>
          <a:bodyPr>
            <a:normAutofit fontScale="90000"/>
          </a:bodyPr>
          <a:lstStyle/>
          <a:p>
            <a:r>
              <a:rPr lang="en-US" b="1" dirty="0"/>
              <a:t>2 </a:t>
            </a:r>
            <a:r>
              <a:rPr lang="kk-KZ" b="1" dirty="0"/>
              <a:t>дәріс</a:t>
            </a:r>
            <a:r>
              <a:rPr lang="ru-RU" b="1" dirty="0"/>
              <a:t>.  </a:t>
            </a:r>
            <a:r>
              <a:rPr lang="ru-MO" b="1" dirty="0" smtClean="0"/>
              <a:t>ІС-ӘРЕКЕТ ПСИХОЛОГИЯСЫ</a:t>
            </a:r>
            <a:endParaRPr lang="ru-RU" dirty="0"/>
          </a:p>
        </p:txBody>
      </p:sp>
      <p:sp>
        <p:nvSpPr>
          <p:cNvPr id="3" name="Подзаголовок 2"/>
          <p:cNvSpPr>
            <a:spLocks noGrp="1"/>
          </p:cNvSpPr>
          <p:nvPr>
            <p:ph type="subTitle" idx="1"/>
          </p:nvPr>
        </p:nvSpPr>
        <p:spPr>
          <a:xfrm>
            <a:off x="1259632" y="3140968"/>
            <a:ext cx="6696744" cy="2664296"/>
          </a:xfrm>
        </p:spPr>
        <p:txBody>
          <a:bodyPr>
            <a:normAutofit/>
          </a:bodyPr>
          <a:lstStyle/>
          <a:p>
            <a:pPr marL="514350" lvl="0" indent="-514350" algn="l">
              <a:buAutoNum type="arabicPeriod"/>
            </a:pPr>
            <a:r>
              <a:rPr lang="kk-KZ" b="1" dirty="0" smtClean="0"/>
              <a:t>Психологиядағы іс-әрекет ұғымы</a:t>
            </a:r>
            <a:endParaRPr lang="en-US" b="1" dirty="0" smtClean="0"/>
          </a:p>
          <a:p>
            <a:pPr marL="514350" lvl="0" indent="-514350" algn="l">
              <a:buAutoNum type="arabicPeriod"/>
            </a:pPr>
            <a:r>
              <a:rPr lang="kk-KZ" b="1" dirty="0" smtClean="0"/>
              <a:t>Іс-әрекеттің құрылымы   </a:t>
            </a:r>
            <a:endParaRPr lang="en-US" b="1" dirty="0" smtClean="0"/>
          </a:p>
          <a:p>
            <a:pPr marL="514350" lvl="0" indent="-514350" algn="l">
              <a:buAutoNum type="arabicPeriod"/>
            </a:pPr>
            <a:r>
              <a:rPr lang="kk-KZ" b="1" dirty="0" smtClean="0"/>
              <a:t>Іс-әрекеттің түрлері</a:t>
            </a:r>
            <a:endParaRPr lang="en-US" b="1" dirty="0" smtClean="0"/>
          </a:p>
          <a:p>
            <a:pPr marL="514350" lvl="0" indent="-514350" algn="l">
              <a:buAutoNum type="arabicPeriod"/>
            </a:pPr>
            <a:r>
              <a:rPr lang="kk-KZ" b="1" dirty="0" smtClean="0"/>
              <a:t>Іс-әрекет </a:t>
            </a:r>
            <a:r>
              <a:rPr lang="kk-KZ" b="1" dirty="0"/>
              <a:t>теориясы</a:t>
            </a:r>
            <a:r>
              <a:rPr lang="kk-KZ" b="1" dirty="0" smtClean="0"/>
              <a:t>.</a:t>
            </a:r>
            <a:endParaRPr lang="ru-RU"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txBox="1">
            <a:spLocks/>
          </p:cNvSpPr>
          <p:nvPr/>
        </p:nvSpPr>
        <p:spPr>
          <a:xfrm>
            <a:off x="395536" y="1052736"/>
            <a:ext cx="8496944" cy="489654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kk-KZ" sz="2800" b="0" i="0" u="none" strike="noStrike" kern="1200" cap="none" spc="0" normalizeH="0" baseline="0" noProof="0" dirty="0" smtClean="0">
                <a:ln>
                  <a:noFill/>
                </a:ln>
                <a:solidFill>
                  <a:schemeClr val="tx1"/>
                </a:solidFill>
                <a:effectLst/>
                <a:uLnTx/>
                <a:uFillTx/>
                <a:latin typeface="+mn-lt"/>
                <a:ea typeface="+mn-ea"/>
                <a:cs typeface="+mn-cs"/>
              </a:rPr>
              <a:t>    Ойын баланың түрлі қасиеттерін дамытатынын </a:t>
            </a:r>
            <a:r>
              <a:rPr kumimoji="0" lang="kk-KZ" sz="2800" b="0" i="0" u="none" strike="noStrike" kern="1200" cap="none" spc="0" normalizeH="0" baseline="0" noProof="0" dirty="0" smtClean="0">
                <a:ln>
                  <a:noFill/>
                </a:ln>
                <a:solidFill>
                  <a:srgbClr val="FF0000"/>
                </a:solidFill>
                <a:effectLst/>
                <a:uLnTx/>
                <a:uFillTx/>
                <a:latin typeface="+mn-lt"/>
                <a:ea typeface="+mn-ea"/>
                <a:cs typeface="+mn-cs"/>
              </a:rPr>
              <a:t>А.С.Макаренко </a:t>
            </a:r>
            <a:r>
              <a:rPr kumimoji="0" lang="kk-KZ" sz="2800" b="0" i="0" u="none" strike="noStrike" kern="1200" cap="none" spc="0" normalizeH="0" baseline="0" noProof="0" dirty="0" smtClean="0">
                <a:ln>
                  <a:noFill/>
                </a:ln>
                <a:solidFill>
                  <a:schemeClr val="tx1"/>
                </a:solidFill>
                <a:effectLst/>
                <a:uLnTx/>
                <a:uFillTx/>
                <a:latin typeface="+mn-lt"/>
                <a:ea typeface="+mn-ea"/>
                <a:cs typeface="+mn-cs"/>
              </a:rPr>
              <a:t>өте жақсы көрсеткен: </a:t>
            </a:r>
            <a:r>
              <a:rPr kumimoji="0" lang="kk-KZ" sz="2800" b="1" i="1" u="none" strike="noStrike" kern="1200" cap="none" spc="0" normalizeH="0" baseline="0" noProof="0" dirty="0" smtClean="0">
                <a:ln>
                  <a:noFill/>
                </a:ln>
                <a:solidFill>
                  <a:schemeClr val="tx1"/>
                </a:solidFill>
                <a:effectLst/>
                <a:uLnTx/>
                <a:uFillTx/>
                <a:latin typeface="+mn-lt"/>
                <a:ea typeface="+mn-ea"/>
                <a:cs typeface="+mn-cs"/>
              </a:rPr>
              <a:t>«Үлкендер өмірі үшін жұмыс, қызмет істеу, әрекет ету қандай орын алып отыратын болса,-деп жазды ол,- балалар өмірінде ойын да сондай үлкен маңызды</a:t>
            </a:r>
            <a:r>
              <a:rPr kumimoji="0" lang="kk-KZ" sz="2800" b="1" i="1" u="none" strike="noStrike" kern="1200" cap="none" spc="0" normalizeH="0" baseline="0" noProof="0" dirty="0" smtClean="0">
                <a:ln>
                  <a:noFill/>
                </a:ln>
                <a:solidFill>
                  <a:schemeClr val="tx1"/>
                </a:solidFill>
                <a:effectLst/>
                <a:uLnTx/>
                <a:uFillTx/>
                <a:latin typeface="+mn-lt"/>
                <a:ea typeface="+mn-ea"/>
                <a:cs typeface="+mn-cs"/>
              </a:rPr>
              <a:t>. Ойында </a:t>
            </a:r>
            <a:r>
              <a:rPr kumimoji="0" lang="kk-KZ" sz="2800" b="1" i="1" u="none" strike="noStrike" kern="1200" cap="none" spc="0" normalizeH="0" baseline="0" noProof="0" dirty="0" smtClean="0">
                <a:ln>
                  <a:noFill/>
                </a:ln>
                <a:solidFill>
                  <a:schemeClr val="tx1"/>
                </a:solidFill>
                <a:effectLst/>
                <a:uLnTx/>
                <a:uFillTx/>
                <a:latin typeface="+mn-lt"/>
                <a:ea typeface="+mn-ea"/>
                <a:cs typeface="+mn-cs"/>
              </a:rPr>
              <a:t>бала қандай болса, өскенен кейін жұмыста көбінесе сондай болады. Сондықтан келешекке адамды тәрбиелеу бәрінен бұрын ойын арқылы болады».</a:t>
            </a:r>
            <a:endParaRPr kumimoji="0" lang="ru-RU" sz="2800" b="1"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ru-RU"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251520" y="1412776"/>
            <a:ext cx="8568952" cy="40010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kk-KZ" sz="1400" dirty="0" smtClean="0"/>
          </a:p>
          <a:p>
            <a:pPr marL="0" marR="0" lvl="0" indent="228600" algn="just" defTabSz="914400" rtl="0" eaLnBrk="0" fontAlgn="base" latinLnBrk="0" hangingPunct="0">
              <a:lnSpc>
                <a:spcPct val="100000"/>
              </a:lnSpc>
              <a:spcBef>
                <a:spcPct val="0"/>
              </a:spcBef>
              <a:spcAft>
                <a:spcPct val="0"/>
              </a:spcAft>
              <a:buClrTx/>
              <a:buSzTx/>
              <a:buFontTx/>
              <a:buNone/>
              <a:tabLst/>
            </a:pPr>
            <a:r>
              <a:rPr kumimoji="0" lang="kk-KZ"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Іс-әрекеттің тағы бір түрі – </a:t>
            </a:r>
            <a:r>
              <a:rPr kumimoji="0" lang="kk-KZ"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оқу.</a:t>
            </a:r>
            <a:r>
              <a:rPr kumimoji="0" lang="kk-KZ"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Оқу адамның білім, икем мен дағды алу мақсатын көздейтін іс-әрекеттің түрі болып саналады. Оқу әрекетінің ерекшелігі – оқу тікелей индивидтің психологиялық дамуының қызметін атқарады. </a:t>
            </a:r>
          </a:p>
          <a:p>
            <a:pPr indent="228600" algn="just" eaLnBrk="0" fontAlgn="base" hangingPunct="0">
              <a:spcBef>
                <a:spcPct val="0"/>
              </a:spcBef>
              <a:spcAft>
                <a:spcPct val="0"/>
              </a:spcAft>
            </a:pPr>
            <a:r>
              <a:rPr lang="kk-KZ" sz="2400" dirty="0" smtClean="0">
                <a:latin typeface="Times New Roman" pitchFamily="18" charset="0"/>
                <a:cs typeface="Times New Roman" pitchFamily="18" charset="0"/>
              </a:rPr>
              <a:t>Мектеп жасындағы балалардың негізгі әрекеті – оқу. Оқу арқылы балаға қоғам өзінің ғасырлар бойы жиналған асыл мұрасын, дағды, тәжірибесін береді. Сонымен бірге жаңа буын оқу арқылы өзінен бұрынғылардың практикалық әрекетін, ғылым, білім жүйелерін меңгереді, сөйтіп, өзін практикалық әрекетке дайындайды. </a:t>
            </a:r>
            <a:endParaRPr kumimoji="0" lang="kk-KZ"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http://www.balalaralemi.kz/upd/2014/0227/1393480922530ed4dac97733.18911146.jpg"/>
          <p:cNvPicPr>
            <a:picLocks noChangeAspect="1" noChangeArrowheads="1"/>
          </p:cNvPicPr>
          <p:nvPr/>
        </p:nvPicPr>
        <p:blipFill>
          <a:blip r:embed="rId2" cstate="print"/>
          <a:srcRect/>
          <a:stretch>
            <a:fillRect/>
          </a:stretch>
        </p:blipFill>
        <p:spPr bwMode="auto">
          <a:xfrm>
            <a:off x="467544" y="1124744"/>
            <a:ext cx="2381250" cy="2257426"/>
          </a:xfrm>
          <a:prstGeom prst="rect">
            <a:avLst/>
          </a:prstGeom>
          <a:noFill/>
        </p:spPr>
      </p:pic>
      <p:pic>
        <p:nvPicPr>
          <p:cNvPr id="44036" name="Picture 4" descr="http://www.balalaralemi.kz/img/uploads/2dc36251747543bcda9a5b995910eccb.jpeg"/>
          <p:cNvPicPr>
            <a:picLocks noChangeAspect="1" noChangeArrowheads="1"/>
          </p:cNvPicPr>
          <p:nvPr/>
        </p:nvPicPr>
        <p:blipFill>
          <a:blip r:embed="rId3" cstate="print"/>
          <a:srcRect/>
          <a:stretch>
            <a:fillRect/>
          </a:stretch>
        </p:blipFill>
        <p:spPr bwMode="auto">
          <a:xfrm>
            <a:off x="6228184" y="1196752"/>
            <a:ext cx="2343150" cy="1895476"/>
          </a:xfrm>
          <a:prstGeom prst="rect">
            <a:avLst/>
          </a:prstGeom>
          <a:noFill/>
        </p:spPr>
      </p:pic>
      <p:pic>
        <p:nvPicPr>
          <p:cNvPr id="44038" name="Picture 6" descr="http://balalaralemi.kz/upd/2014/0227/1393480048530ed170d99964.51927368.jpg"/>
          <p:cNvPicPr>
            <a:picLocks noChangeAspect="1" noChangeArrowheads="1"/>
          </p:cNvPicPr>
          <p:nvPr/>
        </p:nvPicPr>
        <p:blipFill>
          <a:blip r:embed="rId4" cstate="print"/>
          <a:srcRect/>
          <a:stretch>
            <a:fillRect/>
          </a:stretch>
        </p:blipFill>
        <p:spPr bwMode="auto">
          <a:xfrm>
            <a:off x="3563888" y="1340768"/>
            <a:ext cx="2381250" cy="1733551"/>
          </a:xfrm>
          <a:prstGeom prst="rect">
            <a:avLst/>
          </a:prstGeom>
          <a:noFill/>
        </p:spPr>
      </p:pic>
      <p:pic>
        <p:nvPicPr>
          <p:cNvPr id="44042" name="Picture 10" descr="http://im4.asset.yvimg.kz/userimages/arsik/X6rQ8nN3HmzKDphx04I009JZnLz9hj.jpg"/>
          <p:cNvPicPr>
            <a:picLocks noChangeAspect="1" noChangeArrowheads="1"/>
          </p:cNvPicPr>
          <p:nvPr/>
        </p:nvPicPr>
        <p:blipFill>
          <a:blip r:embed="rId5" cstate="print"/>
          <a:srcRect/>
          <a:stretch>
            <a:fillRect/>
          </a:stretch>
        </p:blipFill>
        <p:spPr bwMode="auto">
          <a:xfrm>
            <a:off x="4146376" y="3429000"/>
            <a:ext cx="3810000" cy="3362326"/>
          </a:xfrm>
          <a:prstGeom prst="rect">
            <a:avLst/>
          </a:prstGeom>
          <a:noFill/>
        </p:spPr>
      </p:pic>
      <p:pic>
        <p:nvPicPr>
          <p:cNvPr id="44044" name="Picture 12" descr="https://encrypted-tbn2.gstatic.com/images?q=tbn:ANd9GcQ0mHHBaa2kd7i7Z8RheIkBkV8yZv8Xczs4qSVke3MJ8kSx399c"/>
          <p:cNvPicPr>
            <a:picLocks noChangeAspect="1" noChangeArrowheads="1"/>
          </p:cNvPicPr>
          <p:nvPr/>
        </p:nvPicPr>
        <p:blipFill>
          <a:blip r:embed="rId6" cstate="print"/>
          <a:srcRect/>
          <a:stretch>
            <a:fillRect/>
          </a:stretch>
        </p:blipFill>
        <p:spPr bwMode="auto">
          <a:xfrm>
            <a:off x="1763688" y="3717032"/>
            <a:ext cx="1714500" cy="2667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251520" y="949365"/>
            <a:ext cx="8568952" cy="36317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kk-KZ" sz="1400" dirty="0" smtClean="0"/>
          </a:p>
          <a:p>
            <a:pPr marL="0" marR="0" lvl="0" indent="228600" algn="just" defTabSz="914400" rtl="0" eaLnBrk="0" fontAlgn="base" latinLnBrk="0" hangingPunct="0">
              <a:lnSpc>
                <a:spcPct val="100000"/>
              </a:lnSpc>
              <a:spcBef>
                <a:spcPct val="0"/>
              </a:spcBef>
              <a:spcAft>
                <a:spcPct val="0"/>
              </a:spcAft>
              <a:buClrTx/>
              <a:buSzTx/>
              <a:buFontTx/>
              <a:buNone/>
              <a:tabLst/>
            </a:pPr>
            <a:r>
              <a:rPr kumimoji="0" lang="kk-KZ"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Адам іс-әрекетінің жүйесінде ерекше орын алатыны – бұл </a:t>
            </a:r>
            <a:r>
              <a:rPr kumimoji="0" lang="kk-KZ"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еңбек</a:t>
            </a:r>
            <a:r>
              <a:rPr kumimoji="0" lang="kk-KZ"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Еңбектің арқасында адам қазіргі заманғы қоғамды, материалдық және рухани мәдениетті құрды, өмір жағдайын жақсартты. Осымен өзіне шексіз дамуға мол мүмкіндіктерді ашты. Еңбек құралдарын жасау және оларды жетілдіру ең әуелі еңбекпен байланысты. Олар өз алдына еңбек өнімділігінің, ғылымның дамуының, өндірістік өнімнің, техникалық және көркем шығармашылықтың артуының факторы болды.</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kk-KZ"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Адам іс-әрекеті – ол өте күрделі және көпқырлы құбылыс. </a:t>
            </a:r>
            <a:endParaRPr kumimoji="0" lang="kk-KZ"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5058" name="AutoShape 2" descr="data:image/jpeg;base64,/9j/4AAQSkZJRgABAQAAAQABAAD/2wCEAAkGBxQSEhQUERQUFBQUFRUXFRUVFBQXFBQUFBUWFhQUFhQYHCggGBslHRUUITEiJSkrLi4uFyAzODMsNygtLiwBCgoKDg0OGxAQGiweHBwsLCwsLCwsLCwsLCwsLCwsLCwsLCwsLCwsLCwsLCwsLCwuLCssLCssLCwsLCw3LCwsLP/AABEIAMEApgMBIgACEQEDEQH/xAAbAAABBQEBAAAAAAAAAAAAAAAAAQMEBQYCB//EAD4QAAEEAAMFBgIHBwQDAQAAAAEAAgMRBBIhBTFBUWEGEyJxgZEVoRQyUmKCscEHI0KSotHwM7Lh8UNycxb/xAAZAQADAQEBAAAAAAAAAAAAAAAAAQMCBAX/xAAlEQACAgIDAAEEAwEAAAAAAAAAAQIRAxITITFBBBQiUSMyQjP/2gAMAwEAAhEDEQA/APXnupcd8nsTFeqh0uqNNHBNtMe75HfJmkLWqM7se75HfJlBRqg3Y936XvlHpKjVBux/v0d+mEI1Qbsf79HfpiklI1Qbskd+jv0whGqDkY/36Xv1HpCNUHIyR36O/UZSGYfmstJGlKTF+kLuOUlc/RgnGR0sujS2JMbkq5jCFFnSn0cvCiSQG9FOcFzS3GVEpwsrHNpIpOM3hR6V4u0c0lTEQlQmKhEJUJhQiEqZxWJZG3NI4NG7XiTuAG8nkAkFDqFAO12Cy5sjWjXM6MgV0G8+VKbDK14BYQ4HcRxRYas6QlQAgKADWlNhwtb0RYcCid6kZlCc78LwhXo33A5LvIlzIzKdsrSEyIyJcyMydj6OmhCUFIsm0KQkyoJSWmZZwYRd0msThxRIGqkWktNNoy0mirQpn0YWkOF6q3IiHGyJSaxOIZG3NI9rGje57g0e5XO3sUMLBJM7xBjdBuLnHRjR5uoeq8mfj3TSGWc5nm/Jm7wsH8I/tqszzKI1j/Z6rBtOF/1JYnVye0793FZIbVbPiJXA5jE5zGg7mAaWBxLtTm5EDgqGHa2TcC6ugpunPhvWn2t2bbRxEb5GythDWhuUNe1lu8TasktIG/gOOqj96oTWyKfbbwerLLB4uN4LXgOsEOGXNodCNx9lOgiDTG9lgSipG8BI0XnrgSAQeeiodh4WR4aWGI6aAZm2Ol2r/DRvz+MZcg3aaudYFei7MiV9HNictfyJ1JQaRSSkh0O9+7ojv3c/kmqS0lqjVsfbijxQcT0TFIpLRD2Y/wDSTyCQYk9EzS6jYSdEapCtkyKUlCWGHTVCg2jpjdDjlxaamKjkraiTlPsm2i1DznmubT0M7k0yDmuXzAKHSVGgbs8+/aTtR00zcPG4BkQDpATQMp1aDzppB/F0WQyFji01uFUbHHX8/Zeiv2GyPGvkd+8E/jaHAHI5pGcDgbtteRWY7fxNZi2BjWi4LNafxuA0XBOf8ulHQsf8e5nYszHwtLiQ6aPNm1aWmRuax5FezOfoRVuA0F1Y5g8l5X2Og77aGEzVQcZK4fuwXt/qDT6K/wC1faoySOiwTD3TCQ6YEW9w+s2Gzo0HS+JBU82BzSa+C+LIoLsscdFCzc1kcn3C5jmhxrvZKrKAL461otNs7DyMzCWTvTbaeQA5zWsa23gADMSDdADXcvO9mkSEVqwZS4ne6V2pDjzaMvq/ot1sTFk/unnxNFtP2o93u06H0PHTp+lSj0/Wc2ebl4ui2SJULvOURFJQlQByikqW0gOxAeSlxRBqjjEHouhiunzUmpMrFxRMCRNRy2hTpnQpDMwTBCkTJgq0Tmn6c0il3kPIrpsJKdpCSbGw1OfRypUcYAXdKbmUWMyna/DP7ppbbXCRoDujzlO7zHssD2p2SG+Pv7lDKyvcwOc1pcaadBpnOh57165tfACeJ0ZJGaqI3hzSHNPWiBpxXlvavYUsL2ySFtTNMBo34vE5jsrt29189FHJ5tRaHmtmX2e8h0YicWEtexxB8XdOZ46PAkULWmh7pkYADGtaN2mlcPksphG+OJ15WgFjuY3H5K72xFmieWt8TM5caG/K7Qc9SFIyXWHojwUBZOg4nUmlcYOeu7fqSyRgNfZkcI3fJwd+FZjZpJALXcBxGui0eElGXLl1MkAscc0zB+XySXUkJmxpFLooXo2c5zSAF0oMG02OmfDrnYLqtCOYKy5pATKS0lQmAlJQEJQgCREhLEkUmdEfBJguYmjiu5UyVpdoxL0lhwRnChoS0Dcm5wjOoaEaBuSy8c1j/wBqDIzgjI9+UwyMeyqtzrrJ6glaReZ/tHxoxE7cOCe7hsvyn60zhWvRrT7u4Up5IpRdlMbcpGSIvEBrQKpzsu8uDyCD/vHotE8tjZ+8uqoHWiP4bPA8FjccwtZE8Eh0eaFxbW4eJhN/i/mT8OOLgA573XvsgaUeI/zVc68KygzU7HwzTG29/LlxH5rV7BhzyMG4MJkPm0ZWj3dfosXs+Njjlc3I4ag53d4B+If3HzW57CNOWXOQXRuEehGoAzhxA3WHt/lK3BJyRGSo1ACKSoXYRGsQXBpLAHOrQE0CeVrPCfFZWvbBGyRzy2U5T/pt+q4a3v8AyWmVbtedwBEJYZcpysJF2fqki91j1NKOWN92FHOxdqjEA014y7y4UCehv5KzAUXZYk7sd8GB/EMAA9Re9SwtY29VYCUlAQlCoA/EEJYkKbLrwSUJmk9ImlqJOS7EpFJUJmaEpCVCLCim7VbY+iwOe2jK7wRDfcjhoSOIG8+S8sEWUGyXPdZc46kk7z5lXnavanf4s2f3cNxxjgXA/vH+Zd4fJg6qixj1x5ZXI78ENY2ytxMOcSs35mh4rfnj3j1FBWfZrYfd4kfSWCMsylgc4ODnu+pq0lpPGruyFWwSHM5wBIiLOe51Zif8r1C12LBdDGRkMjw3K3UF4OmRx4gjSzu38ElC+gcqZL7a4uPumMIa6QuBZusAHx68i2x+IKr7F7XMWKGa8spbG+xvOjI3daIA111Kzs2MfLNnlcHPIDb4ZWWQB03nqXEq22BF3mIgG4d6wk8PC7NXrlA9VnCnCkOaTVnsQK6XIXYXe3R54lKoxex4ml84BEga43ZO4XfuB7K3Uban+jL0Y78isSUX6NIhbVwr5JYe7lDQx2Z8fEg1TtNefTVEsWIdOHMe1sGUW2mkkgm9446cUydmxd+58RcZayvcDbYwaJzHnpo2/SlJwGyO6mfIJXkP3sNltVQG/gOSjTfx6/2FFnSUBCAukKH40IjQpssl0EiaTsiaJWkZkCEWi0zIUo20ZCyGV7d7Y5HDzawkfkpNqHtqQNw87juEMpP8jkn4C9R4xBjwcrcvi3Xe/mf1UvBYN0zwGszkua1reBc68uY8GinEnkDxVds6Kmlx37h5cf1W57ERaw5d7nSSPP3GjJXu5vzXElcqPQk6iO47sO92TI6IgMYHtka4te5uY5iARxdu+6FA2MXuZii8NM0MMwZpTWFjXg5GcxpWvFelWvP8TWH2m5u5k5aTvrLiP3R9pBZ6K+T8aaOSDbtHn88QbiS3gMwHpQWs7D4IvxERNU1xJ5kMYTXu5izO08P3eLy8gBr9qhmBvyHut1+zpv7y/uy0dNTcQPyU4/2R0Sf4G/DVC2xs8zRlge6M82kj3pTrSWF0zSapnDRmZsGWSskdK+QQxAd2Ded0eYk76zagUeQ6p/F7QOIwMpa0xyOaYw1x1a+QhrNeP1gVLwOw4ozIfrOkJLiTXG9Oo58KUXaMjmS4aBxzslmBa/8AiHctMuV/PVjSHdNeZgk12ajHsuMDhGxRtY3cBv4uJ1c48yTZvqn6RaLXQhBSAEWlBTAejQhiFNlUUe0cflKo5+0Qb9o9AP13JdvnUrzbtTjJGuicx2jCC5tkZqIzA87AKeCCyNp/As1xqvk28vbcN/gf/T/dVuP/AGlMax2Vrw+vDmbbb/C61QR9ocHLp9De13I4iQg9RruQdmQTbosg/wDpI78zS7F9PB/s5pZ5R9RvNk9qWzxNe06kDMNfC4jUG1ztvaRkw8zAfrRu8jQuj0NV6rIYfDNhexsZJGXKbNkgNLgfQ/mp7jYr/NV5uVuMnE7sUVKKkUMUlxijen6lajs1iTHHC/jmlj/C8BxHuxqxUDiC5h6OHqAHD3F/iWmw9tgg5GWTz1aar+UqX9WXatdmz+M9Vm+104kfC+9fFET0kFg+hHpZUez1UTasZdE4C8zRnaL3uYcwHrVeqTm2qZhY0ihxk+efvHDKXve918Dow/7AtF2V7QxseyOyH5nlmn1g5tkcxWQHWrtZDbMtyeE6Pa2QeUlgij95j/cLjYkN4iIgateXXxHhIJvjyVEuthOX+T2X4z1R8Z6rJZkoPVZ5WPiRrPjPVVe09rXiMIb3Pm+cLgqbN5qv2o6pMOeUhH8zSEPKw40je/GeqPjPVZLMjMjlYcSNb8Z6ruPa+u9Y/N5p7Du14pcjDjR6JgMZmCFV7EPhQqqRhxIO3t5XmfasW3Xhf5rbdrcc9pNED0H6rAbYmL4bcbNutdH0f/RkvqO4oqdnwtNWL9SPyK0+zcH9934srq9Tqs3sxa7ZnBeklZw5Wx8xiNznU57rAzEsBoNGlkgNFngFyMdRp+QdWvDq/wDYGj7WqjbJJlfqaBGl9AqyYgOa06A2SeFD/kheJmW2Vnp4esaJEuLjErvFqN3UH/pWGJ7RAtgiylkcTg57nXmcSdMrautbJPpaosM2OFxeTncTdE8eZ1NAfoleDK8yyDfWUbtG7jXshxS9NKTZro4IZNaa/qbcfc6hV+N2oYX5GskeAQDbmZRYB0cTm48bVVFiHM+q4t8iR7pYyXOcCSS4Agk34m/3B+SxBd9mpPoiSHO06ZSH1wsAg1u37x7q47MwBuYjU2AXHUkO0H9WX3VHjAW2a4Cx95hzM06nT2Wo7LwWMQTQDYJX67gYwHt1P3gFZr8SSfZPka4a94Gj/wBRY9SVHBJ/0prP3yC3rpVn0IUx8wrSncqNhVO2sWY2uc7XLWga3UkgCraaGo9lzxV9F5OizaX34iwDoD+p0UHtHJUIcP4Hsd7H/lZf/wDWS7mtb5/9AKs2ptmaRpzmm7y0N0NEbyQT81TiZPkR6YyYGiDvFrsG92q80wO3ZmVbszQAKcNw4UQAfzV1B2sYdJGHfv0NefE+yTxP4HyGxa8Hcb8jakYcaqmhyPNFjSazDQA10cKrerLAPYDla664F5cfmbU2qNp2bfYg8KVGxPqpVZeEn6ZbtdHqVgsfC5zS0EbyRY3eq9H7Ux6lYqWHVZWRwlaNaKSplDhcM9lXlPk4/wBlbYfHvaPC1vmSSB+SdGH5rl+EaTZF1uB1A9N1qv3mSqsm/poP4Gi0kkuOYnUmv8oKHi4Y3aPI03eKiL8lMOAbdgDXeK8PmBwPkpeH2WSNGho8h8gobd2yyikqKCLCwtNh248XWL8lOZCXfVF+Wqv2bNYN4zeackwEZ/hDerPAf5m0UmxpFNFsWQ/WLWcrFn2ulIi2GGEOzGQ/Zd4R6ZdR62rJmDaOLzXOSQj2JUghZ2YUipxGyWEWC8HkXA/1Oa4rnD4cxnc06AavceP2MoHqrV8d8a8qTDsGD9Zzz0zZf9tFPdhqiPJO0OBDPF04jyCjYp80oyiJlH7dmx8lYN2dEP8AxtPUiyeRLjqkmwWngJHRznOaPQ6+gIQnQNWUGG7MuBohjAdbYXGvwu/QrrF9lmljmuloEVdahXLMC/S3t6006+5KkfRBzK1ySFojMHs/YytcaAAtwDdN27V3yXWH7MtYQcwJHNpr3J09loCw3owkdXtF9aF6J+Bh4tAPQ5vnQS5JBoiBC/KCGxuH2i0OdfUuOrvS1ZbNYw7mjyy0fal0n8MdVm7NGx2G2m0EJdifVQrrwi/Sr7SR2SshLDqt/tXClxVK/Y5PBTkrZuL6MqYlz3J5LVfBDyXbNiEcFnVmrM3Bg61O/kpOVX42OeSX4OeSNWGxn8qUNV/8HPJL8HPJGrDYz9IorQ/BjyR8GPJGrDZGeooyrRfBjyS/BjyRqw2RnciTKVo/gx5IGxTyRqw2RnAxLkWj+Cnkl+CnkjRhsjNlhSZStN8FPJHwQ8kaMNkZrInsMzVaAbFPJOxbGIO5PVi2RN2KPChT8BhcoSKyXRNsJFwEIQB0EoQhAChCEIEKlQhAAlQhAChCEJgKlQhAAlQhACoCEIAVKEIQA+xIhCYj/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descr="data:image/jpeg;base64,/9j/4AAQSkZJRgABAQAAAQABAAD/2wCEAAkGBxQSEhQUERQUFBQUFRUXFRUVFBQXFBQUFBUWFhQUFhQYHCggGBslHRUUITEiJSkrLi4uFyAzODMsNygtLiwBCgoKDg0OGxAQGiweHBwsLCwsLCwsLCwsLCwsLCwsLCwsLCwsLCwsLCwsLCwsLCwuLCssLCssLCwsLCw3LCwsLP/AABEIAMEApgMBIgACEQEDEQH/xAAbAAABBQEBAAAAAAAAAAAAAAAAAQMEBQYCB//EAD4QAAEEAAMFBgIHBwQDAQAAAAEAAgMRBBIhBTFBUWEGEyJxgZEVoRQyUmKCscEHI0KSotHwM7Lh8UNycxb/xAAZAQADAQEBAAAAAAAAAAAAAAAAAQMCBAX/xAAlEQACAgIDAAEEAwEAAAAAAAAAAQIRAxITITFBBBQiUSMyQjP/2gAMAwEAAhEDEQA/APXnupcd8nsTFeqh0uqNNHBNtMe75HfJmkLWqM7se75HfJlBRqg3Y936XvlHpKjVBux/v0d+mEI1Qbsf79HfpiklI1Qbskd+jv0whGqDkY/36Xv1HpCNUHIyR36O/UZSGYfmstJGlKTF+kLuOUlc/RgnGR0sujS2JMbkq5jCFFnSn0cvCiSQG9FOcFzS3GVEpwsrHNpIpOM3hR6V4u0c0lTEQlQmKhEJUJhQiEqZxWJZG3NI4NG7XiTuAG8nkAkFDqFAO12Cy5sjWjXM6MgV0G8+VKbDK14BYQ4HcRxRYas6QlQAgKADWlNhwtb0RYcCid6kZlCc78LwhXo33A5LvIlzIzKdsrSEyIyJcyMydj6OmhCUFIsm0KQkyoJSWmZZwYRd0msThxRIGqkWktNNoy0mirQpn0YWkOF6q3IiHGyJSaxOIZG3NI9rGje57g0e5XO3sUMLBJM7xBjdBuLnHRjR5uoeq8mfj3TSGWc5nm/Jm7wsH8I/tqszzKI1j/Z6rBtOF/1JYnVye0793FZIbVbPiJXA5jE5zGg7mAaWBxLtTm5EDgqGHa2TcC6ugpunPhvWn2t2bbRxEb5GythDWhuUNe1lu8TasktIG/gOOqj96oTWyKfbbwerLLB4uN4LXgOsEOGXNodCNx9lOgiDTG9lgSipG8BI0XnrgSAQeeiodh4WR4aWGI6aAZm2Ol2r/DRvz+MZcg3aaudYFei7MiV9HNictfyJ1JQaRSSkh0O9+7ojv3c/kmqS0lqjVsfbijxQcT0TFIpLRD2Y/wDSTyCQYk9EzS6jYSdEapCtkyKUlCWGHTVCg2jpjdDjlxaamKjkraiTlPsm2i1DznmubT0M7k0yDmuXzAKHSVGgbs8+/aTtR00zcPG4BkQDpATQMp1aDzppB/F0WQyFji01uFUbHHX8/Zeiv2GyPGvkd+8E/jaHAHI5pGcDgbtteRWY7fxNZi2BjWi4LNafxuA0XBOf8ulHQsf8e5nYszHwtLiQ6aPNm1aWmRuax5FezOfoRVuA0F1Y5g8l5X2Og77aGEzVQcZK4fuwXt/qDT6K/wC1faoySOiwTD3TCQ6YEW9w+s2Gzo0HS+JBU82BzSa+C+LIoLsscdFCzc1kcn3C5jmhxrvZKrKAL461otNs7DyMzCWTvTbaeQA5zWsa23gADMSDdADXcvO9mkSEVqwZS4ne6V2pDjzaMvq/ot1sTFk/unnxNFtP2o93u06H0PHTp+lSj0/Wc2ebl4ui2SJULvOURFJQlQByikqW0gOxAeSlxRBqjjEHouhiunzUmpMrFxRMCRNRy2hTpnQpDMwTBCkTJgq0Tmn6c0il3kPIrpsJKdpCSbGw1OfRypUcYAXdKbmUWMyna/DP7ppbbXCRoDujzlO7zHssD2p2SG+Pv7lDKyvcwOc1pcaadBpnOh57165tfACeJ0ZJGaqI3hzSHNPWiBpxXlvavYUsL2ySFtTNMBo34vE5jsrt29189FHJ5tRaHmtmX2e8h0YicWEtexxB8XdOZ46PAkULWmh7pkYADGtaN2mlcPksphG+OJ15WgFjuY3H5K72xFmieWt8TM5caG/K7Qc9SFIyXWHojwUBZOg4nUmlcYOeu7fqSyRgNfZkcI3fJwd+FZjZpJALXcBxGui0eElGXLl1MkAscc0zB+XySXUkJmxpFLooXo2c5zSAF0oMG02OmfDrnYLqtCOYKy5pATKS0lQmAlJQEJQgCREhLEkUmdEfBJguYmjiu5UyVpdoxL0lhwRnChoS0Dcm5wjOoaEaBuSy8c1j/wBqDIzgjI9+UwyMeyqtzrrJ6glaReZ/tHxoxE7cOCe7hsvyn60zhWvRrT7u4Up5IpRdlMbcpGSIvEBrQKpzsu8uDyCD/vHotE8tjZ+8uqoHWiP4bPA8FjccwtZE8Eh0eaFxbW4eJhN/i/mT8OOLgA573XvsgaUeI/zVc68KygzU7HwzTG29/LlxH5rV7BhzyMG4MJkPm0ZWj3dfosXs+Njjlc3I4ag53d4B+If3HzW57CNOWXOQXRuEehGoAzhxA3WHt/lK3BJyRGSo1ACKSoXYRGsQXBpLAHOrQE0CeVrPCfFZWvbBGyRzy2U5T/pt+q4a3v8AyWmVbtedwBEJYZcpysJF2fqki91j1NKOWN92FHOxdqjEA014y7y4UCehv5KzAUXZYk7sd8GB/EMAA9Re9SwtY29VYCUlAQlCoA/EEJYkKbLrwSUJmk9ImlqJOS7EpFJUJmaEpCVCLCim7VbY+iwOe2jK7wRDfcjhoSOIG8+S8sEWUGyXPdZc46kk7z5lXnavanf4s2f3cNxxjgXA/vH+Zd4fJg6qixj1x5ZXI78ENY2ytxMOcSs35mh4rfnj3j1FBWfZrYfd4kfSWCMsylgc4ODnu+pq0lpPGruyFWwSHM5wBIiLOe51Zif8r1C12LBdDGRkMjw3K3UF4OmRx4gjSzu38ElC+gcqZL7a4uPumMIa6QuBZusAHx68i2x+IKr7F7XMWKGa8spbG+xvOjI3daIA111Kzs2MfLNnlcHPIDb4ZWWQB03nqXEq22BF3mIgG4d6wk8PC7NXrlA9VnCnCkOaTVnsQK6XIXYXe3R54lKoxex4ml84BEga43ZO4XfuB7K3Uban+jL0Y78isSUX6NIhbVwr5JYe7lDQx2Z8fEg1TtNefTVEsWIdOHMe1sGUW2mkkgm9446cUydmxd+58RcZayvcDbYwaJzHnpo2/SlJwGyO6mfIJXkP3sNltVQG/gOSjTfx6/2FFnSUBCAukKH40IjQpssl0EiaTsiaJWkZkCEWi0zIUo20ZCyGV7d7Y5HDzawkfkpNqHtqQNw87juEMpP8jkn4C9R4xBjwcrcvi3Xe/mf1UvBYN0zwGszkua1reBc68uY8GinEnkDxVds6Kmlx37h5cf1W57ERaw5d7nSSPP3GjJXu5vzXElcqPQk6iO47sO92TI6IgMYHtka4te5uY5iARxdu+6FA2MXuZii8NM0MMwZpTWFjXg5GcxpWvFelWvP8TWH2m5u5k5aTvrLiP3R9pBZ6K+T8aaOSDbtHn88QbiS3gMwHpQWs7D4IvxERNU1xJ5kMYTXu5izO08P3eLy8gBr9qhmBvyHut1+zpv7y/uy0dNTcQPyU4/2R0Sf4G/DVC2xs8zRlge6M82kj3pTrSWF0zSapnDRmZsGWSskdK+QQxAd2Ded0eYk76zagUeQ6p/F7QOIwMpa0xyOaYw1x1a+QhrNeP1gVLwOw4ozIfrOkJLiTXG9Oo58KUXaMjmS4aBxzslmBa/8AiHctMuV/PVjSHdNeZgk12ajHsuMDhGxRtY3cBv4uJ1c48yTZvqn6RaLXQhBSAEWlBTAejQhiFNlUUe0cflKo5+0Qb9o9AP13JdvnUrzbtTjJGuicx2jCC5tkZqIzA87AKeCCyNp/As1xqvk28vbcN/gf/T/dVuP/AGlMax2Vrw+vDmbbb/C61QR9ocHLp9De13I4iQg9RruQdmQTbosg/wDpI78zS7F9PB/s5pZ5R9RvNk9qWzxNe06kDMNfC4jUG1ztvaRkw8zAfrRu8jQuj0NV6rIYfDNhexsZJGXKbNkgNLgfQ/mp7jYr/NV5uVuMnE7sUVKKkUMUlxijen6lajs1iTHHC/jmlj/C8BxHuxqxUDiC5h6OHqAHD3F/iWmw9tgg5GWTz1aar+UqX9WXatdmz+M9Vm+104kfC+9fFET0kFg+hHpZUez1UTasZdE4C8zRnaL3uYcwHrVeqTm2qZhY0ihxk+efvHDKXve918Dow/7AtF2V7QxseyOyH5nlmn1g5tkcxWQHWrtZDbMtyeE6Pa2QeUlgij95j/cLjYkN4iIgateXXxHhIJvjyVEuthOX+T2X4z1R8Z6rJZkoPVZ5WPiRrPjPVVe09rXiMIb3Pm+cLgqbN5qv2o6pMOeUhH8zSEPKw40je/GeqPjPVZLMjMjlYcSNb8Z6ruPa+u9Y/N5p7Du14pcjDjR6JgMZmCFV7EPhQqqRhxIO3t5XmfasW3Xhf5rbdrcc9pNED0H6rAbYmL4bcbNutdH0f/RkvqO4oqdnwtNWL9SPyK0+zcH9934srq9Tqs3sxa7ZnBeklZw5Wx8xiNznU57rAzEsBoNGlkgNFngFyMdRp+QdWvDq/wDYGj7WqjbJJlfqaBGl9AqyYgOa06A2SeFD/kheJmW2Vnp4esaJEuLjErvFqN3UH/pWGJ7RAtgiylkcTg57nXmcSdMrautbJPpaosM2OFxeTncTdE8eZ1NAfoleDK8yyDfWUbtG7jXshxS9NKTZro4IZNaa/qbcfc6hV+N2oYX5GskeAQDbmZRYB0cTm48bVVFiHM+q4t8iR7pYyXOcCSS4Agk34m/3B+SxBd9mpPoiSHO06ZSH1wsAg1u37x7q47MwBuYjU2AXHUkO0H9WX3VHjAW2a4Cx95hzM06nT2Wo7LwWMQTQDYJX67gYwHt1P3gFZr8SSfZPka4a94Gj/wBRY9SVHBJ/0prP3yC3rpVn0IUx8wrSncqNhVO2sWY2uc7XLWga3UkgCraaGo9lzxV9F5OizaX34iwDoD+p0UHtHJUIcP4Hsd7H/lZf/wDWS7mtb5/9AKs2ptmaRpzmm7y0N0NEbyQT81TiZPkR6YyYGiDvFrsG92q80wO3ZmVbszQAKcNw4UQAfzV1B2sYdJGHfv0NefE+yTxP4HyGxa8Hcb8jakYcaqmhyPNFjSazDQA10cKrerLAPYDla664F5cfmbU2qNp2bfYg8KVGxPqpVZeEn6ZbtdHqVgsfC5zS0EbyRY3eq9H7Ux6lYqWHVZWRwlaNaKSplDhcM9lXlPk4/wBlbYfHvaPC1vmSSB+SdGH5rl+EaTZF1uB1A9N1qv3mSqsm/poP4Gi0kkuOYnUmv8oKHi4Y3aPI03eKiL8lMOAbdgDXeK8PmBwPkpeH2WSNGho8h8gobd2yyikqKCLCwtNh248XWL8lOZCXfVF+Wqv2bNYN4zeackwEZ/hDerPAf5m0UmxpFNFsWQ/WLWcrFn2ulIi2GGEOzGQ/Zd4R6ZdR62rJmDaOLzXOSQj2JUghZ2YUipxGyWEWC8HkXA/1Oa4rnD4cxnc06AavceP2MoHqrV8d8a8qTDsGD9Zzz0zZf9tFPdhqiPJO0OBDPF04jyCjYp80oyiJlH7dmx8lYN2dEP8AxtPUiyeRLjqkmwWngJHRznOaPQ6+gIQnQNWUGG7MuBohjAdbYXGvwu/QrrF9lmljmuloEVdahXLMC/S3t6006+5KkfRBzK1ySFojMHs/YytcaAAtwDdN27V3yXWH7MtYQcwJHNpr3J09loCw3owkdXtF9aF6J+Bh4tAPQ5vnQS5JBoiBC/KCGxuH2i0OdfUuOrvS1ZbNYw7mjyy0fal0n8MdVm7NGx2G2m0EJdifVQrrwi/Sr7SR2SshLDqt/tXClxVK/Y5PBTkrZuL6MqYlz3J5LVfBDyXbNiEcFnVmrM3Bg61O/kpOVX42OeSX4OeSNWGxn8qUNV/8HPJL8HPJGrDYz9IorQ/BjyR8GPJGrDZGeooyrRfBjyS/BjyRqw2RnciTKVo/gx5IGxTyRqw2RnAxLkWj+Cnkl+CnkjRhsjNlhSZStN8FPJHwQ8kaMNkZrInsMzVaAbFPJOxbGIO5PVi2RN2KPChT8BhcoSKyXRNsJFwEIQB0EoQhAChCEIEKlQhAAlQhAChCEJgKlQhAAlQhACoCEIAVKEIQA+xIhCYj/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46084" name="Picture 4" descr="http://www.balalaralemi.kz/upd/2014/0220/1392874165530592b5572277.61855176.jpeg"/>
          <p:cNvPicPr>
            <a:picLocks noChangeAspect="1" noChangeArrowheads="1"/>
          </p:cNvPicPr>
          <p:nvPr/>
        </p:nvPicPr>
        <p:blipFill>
          <a:blip r:embed="rId2" cstate="print"/>
          <a:srcRect/>
          <a:stretch>
            <a:fillRect/>
          </a:stretch>
        </p:blipFill>
        <p:spPr bwMode="auto">
          <a:xfrm>
            <a:off x="1619672" y="1196752"/>
            <a:ext cx="1981200" cy="2305050"/>
          </a:xfrm>
          <a:prstGeom prst="rect">
            <a:avLst/>
          </a:prstGeom>
          <a:noFill/>
        </p:spPr>
      </p:pic>
      <p:pic>
        <p:nvPicPr>
          <p:cNvPr id="46088" name="Picture 8" descr="http://f.azh.kz/news-kaz/004/863/51vopros-otpusk.jpg"/>
          <p:cNvPicPr>
            <a:picLocks noChangeAspect="1" noChangeArrowheads="1"/>
          </p:cNvPicPr>
          <p:nvPr/>
        </p:nvPicPr>
        <p:blipFill>
          <a:blip r:embed="rId3" cstate="print"/>
          <a:srcRect/>
          <a:stretch>
            <a:fillRect/>
          </a:stretch>
        </p:blipFill>
        <p:spPr bwMode="auto">
          <a:xfrm>
            <a:off x="683568" y="3861048"/>
            <a:ext cx="3333750" cy="2571751"/>
          </a:xfrm>
          <a:prstGeom prst="rect">
            <a:avLst/>
          </a:prstGeom>
          <a:noFill/>
        </p:spPr>
      </p:pic>
      <p:pic>
        <p:nvPicPr>
          <p:cNvPr id="46090" name="Picture 10" descr="http://www.incred.ru/upload/images/201306/913334_ea788b78_16.jpg"/>
          <p:cNvPicPr>
            <a:picLocks noChangeAspect="1" noChangeArrowheads="1"/>
          </p:cNvPicPr>
          <p:nvPr/>
        </p:nvPicPr>
        <p:blipFill>
          <a:blip r:embed="rId4" cstate="print"/>
          <a:srcRect/>
          <a:stretch>
            <a:fillRect/>
          </a:stretch>
        </p:blipFill>
        <p:spPr bwMode="auto">
          <a:xfrm>
            <a:off x="4932040" y="3284984"/>
            <a:ext cx="3609975" cy="3305175"/>
          </a:xfrm>
          <a:prstGeom prst="rect">
            <a:avLst/>
          </a:prstGeom>
          <a:noFill/>
        </p:spPr>
      </p:pic>
      <p:pic>
        <p:nvPicPr>
          <p:cNvPr id="46092" name="Picture 12" descr="http://www.inform.kz/fotoarticles/20140916005431.jpg"/>
          <p:cNvPicPr>
            <a:picLocks noChangeAspect="1" noChangeArrowheads="1"/>
          </p:cNvPicPr>
          <p:nvPr/>
        </p:nvPicPr>
        <p:blipFill>
          <a:blip r:embed="rId5" cstate="print"/>
          <a:srcRect/>
          <a:stretch>
            <a:fillRect/>
          </a:stretch>
        </p:blipFill>
        <p:spPr bwMode="auto">
          <a:xfrm>
            <a:off x="4283968" y="1268760"/>
            <a:ext cx="3429000" cy="209550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txBox="1">
            <a:spLocks/>
          </p:cNvSpPr>
          <p:nvPr/>
        </p:nvSpPr>
        <p:spPr>
          <a:xfrm>
            <a:off x="323528" y="1268760"/>
            <a:ext cx="8568952" cy="4464496"/>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kk-KZ" sz="2800" i="0" u="none" strike="noStrike" kern="1200" cap="none" spc="0" normalizeH="0" baseline="0" noProof="0" dirty="0" smtClean="0">
                <a:ln>
                  <a:noFill/>
                </a:ln>
                <a:effectLst/>
                <a:uLnTx/>
                <a:uFillTx/>
                <a:latin typeface="Times New Roman" pitchFamily="18" charset="0"/>
                <a:ea typeface="+mj-ea"/>
                <a:cs typeface="Times New Roman" pitchFamily="18" charset="0"/>
              </a:rPr>
              <a:t>      Еңбектің адам сана сезімінің қалыптасуына қалайша әсер ететіндігі жөнінде </a:t>
            </a:r>
            <a:r>
              <a:rPr kumimoji="0" lang="kk-KZ" sz="280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К.У.Ушинский</a:t>
            </a:r>
            <a:r>
              <a:rPr kumimoji="0" lang="kk-KZ" sz="2800" i="1" u="none" strike="noStrike" kern="1200" cap="none" spc="0" normalizeH="0" baseline="0" noProof="0" dirty="0" smtClean="0">
                <a:ln>
                  <a:noFill/>
                </a:ln>
                <a:effectLst/>
                <a:uLnTx/>
                <a:uFillTx/>
                <a:latin typeface="Times New Roman" pitchFamily="18" charset="0"/>
                <a:ea typeface="+mj-ea"/>
                <a:cs typeface="Times New Roman" pitchFamily="18" charset="0"/>
              </a:rPr>
              <a:t>: «...</a:t>
            </a:r>
            <a:r>
              <a:rPr kumimoji="0" lang="kk-KZ" sz="2800" i="1" u="none" strike="noStrike" kern="1200" cap="none" spc="0" normalizeH="0" baseline="0" noProof="0" dirty="0" smtClean="0">
                <a:ln>
                  <a:noFill/>
                </a:ln>
                <a:effectLst>
                  <a:outerShdw blurRad="38100" dist="38100" dir="2700000" algn="tl">
                    <a:srgbClr val="000000">
                      <a:alpha val="43137"/>
                    </a:srgbClr>
                  </a:outerShdw>
                </a:effectLst>
                <a:uLnTx/>
                <a:uFillTx/>
                <a:latin typeface="Times New Roman" pitchFamily="18" charset="0"/>
                <a:ea typeface="+mj-ea"/>
                <a:cs typeface="Times New Roman" pitchFamily="18" charset="0"/>
              </a:rPr>
              <a:t>Еңбек тән мен рухани адам жаратылысының және жер бетіндегі адамның тіршілігінің күрделі заңына айналады, ол адам тәнінің, адамгершілігі мен ақыл-ойының жетілуінің жағдайы, оның адамгершілік ар-ұяты, бостандығы және </a:t>
            </a:r>
            <a:r>
              <a:rPr kumimoji="0" lang="kk-KZ" sz="2800" i="1" u="none" strike="noStrike" kern="1200" cap="none" spc="0" normalizeH="0" baseline="0" noProof="0" dirty="0" smtClean="0">
                <a:ln>
                  <a:noFill/>
                </a:ln>
                <a:effectLst>
                  <a:outerShdw blurRad="38100" dist="38100" dir="2700000" algn="tl">
                    <a:srgbClr val="000000">
                      <a:alpha val="43137"/>
                    </a:srgbClr>
                  </a:outerShdw>
                </a:effectLst>
                <a:uLnTx/>
                <a:uFillTx/>
                <a:latin typeface="Times New Roman" pitchFamily="18" charset="0"/>
                <a:ea typeface="+mj-ea"/>
                <a:cs typeface="Times New Roman" pitchFamily="18" charset="0"/>
              </a:rPr>
              <a:t>соңында </a:t>
            </a:r>
            <a:r>
              <a:rPr kumimoji="0" lang="kk-KZ" sz="2800" i="1" u="none" strike="noStrike" kern="1200" cap="none" spc="0" normalizeH="0" baseline="0" noProof="0" dirty="0" smtClean="0">
                <a:ln>
                  <a:noFill/>
                </a:ln>
                <a:effectLst>
                  <a:outerShdw blurRad="38100" dist="38100" dir="2700000" algn="tl">
                    <a:srgbClr val="000000">
                      <a:alpha val="43137"/>
                    </a:srgbClr>
                  </a:outerShdw>
                </a:effectLst>
                <a:uLnTx/>
                <a:uFillTx/>
                <a:latin typeface="Times New Roman" pitchFamily="18" charset="0"/>
                <a:ea typeface="+mj-ea"/>
                <a:cs typeface="Times New Roman" pitchFamily="18" charset="0"/>
              </a:rPr>
              <a:t>қуанышы мен бақыты болып табылады</a:t>
            </a:r>
            <a:r>
              <a:rPr kumimoji="0" lang="kk-KZ" sz="2800" i="0" u="none" strike="noStrike" kern="1200" cap="none" spc="0" normalizeH="0" baseline="0" noProof="0" dirty="0" smtClean="0">
                <a:ln>
                  <a:noFill/>
                </a:ln>
                <a:effectLst>
                  <a:outerShdw blurRad="38100" dist="38100" dir="2700000" algn="tl">
                    <a:srgbClr val="000000">
                      <a:alpha val="43137"/>
                    </a:srgbClr>
                  </a:outerShdw>
                </a:effectLst>
                <a:uLnTx/>
                <a:uFillTx/>
                <a:latin typeface="Times New Roman" pitchFamily="18" charset="0"/>
                <a:ea typeface="+mj-ea"/>
                <a:cs typeface="Times New Roman" pitchFamily="18" charset="0"/>
              </a:rPr>
              <a:t>», -</a:t>
            </a:r>
            <a:r>
              <a:rPr kumimoji="0" lang="kk-KZ" sz="2800" i="0" u="none" strike="noStrike" kern="1200" cap="none" spc="0" normalizeH="0" baseline="0" noProof="0" dirty="0" smtClean="0">
                <a:ln>
                  <a:noFill/>
                </a:ln>
                <a:effectLst/>
                <a:uLnTx/>
                <a:uFillTx/>
                <a:latin typeface="Times New Roman" pitchFamily="18" charset="0"/>
                <a:ea typeface="+mj-ea"/>
                <a:cs typeface="Times New Roman" pitchFamily="18" charset="0"/>
              </a:rPr>
              <a:t> </a:t>
            </a:r>
            <a:r>
              <a:rPr kumimoji="0" lang="kk-KZ" sz="2800" i="0" u="none" strike="noStrike" kern="1200" cap="none" spc="0" normalizeH="0" baseline="0" noProof="0" dirty="0" smtClean="0">
                <a:ln>
                  <a:noFill/>
                </a:ln>
                <a:effectLst/>
                <a:uLnTx/>
                <a:uFillTx/>
                <a:latin typeface="Times New Roman" pitchFamily="18" charset="0"/>
                <a:ea typeface="+mj-ea"/>
                <a:cs typeface="Times New Roman" pitchFamily="18" charset="0"/>
              </a:rPr>
              <a:t>дейді.</a:t>
            </a:r>
            <a:endParaRPr kumimoji="0" lang="ru-RU" sz="2800"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23528" y="1311828"/>
            <a:ext cx="8610600" cy="4524315"/>
          </a:xfrm>
          <a:prstGeom prst="rect">
            <a:avLst/>
          </a:prstGeom>
          <a:noFill/>
          <a:ln w="9525">
            <a:noFill/>
            <a:miter lim="800000"/>
            <a:headEnd/>
            <a:tailEnd/>
          </a:ln>
        </p:spPr>
        <p:txBody>
          <a:bodyPr wrap="square" anchor="ctr">
            <a:spAutoFit/>
          </a:bodyPr>
          <a:lstStyle/>
          <a:p>
            <a:pPr indent="450850" algn="just"/>
            <a:r>
              <a:rPr lang="kk-KZ" sz="2400" i="1" dirty="0">
                <a:cs typeface="Times New Roman" pitchFamily="18" charset="0"/>
              </a:rPr>
              <a:t>Іс-әрекет психологиясы</a:t>
            </a:r>
            <a:r>
              <a:rPr lang="kk-KZ" sz="2400" dirty="0">
                <a:cs typeface="Times New Roman" pitchFamily="18" charset="0"/>
              </a:rPr>
              <a:t> – кеңестік дәуірде психология ғылымының дамуында үлкен рөл атқарған психология саласы. Бұл теорияның пайда болуы мен дамуы Л.С.Выготский, С.Л.Рубинштейн, А.Н.Леонтьев, А.Р.Лурия, А.В.Запорожец, П.Я.Гальперин және басқалардың есімдерімен байланысты. </a:t>
            </a:r>
          </a:p>
          <a:p>
            <a:pPr indent="450850" algn="just" eaLnBrk="0" hangingPunct="0"/>
            <a:r>
              <a:rPr lang="kk-KZ" sz="2400" dirty="0" smtClean="0">
                <a:cs typeface="Times New Roman" pitchFamily="18" charset="0"/>
              </a:rPr>
              <a:t>Іс-әрекет </a:t>
            </a:r>
            <a:r>
              <a:rPr lang="kk-KZ" sz="2400" dirty="0">
                <a:cs typeface="Times New Roman" pitchFamily="18" charset="0"/>
              </a:rPr>
              <a:t>пен еңбек адам санасының қалыптасуы мен психикасының дамуында маңызды рөл атқарады. Адамның психикалық феноменінің танылуында іс-әрекет зор маңызға ие. Себебі адам жайлы, яғни оның тұлғасының ерекшеліктері жайлы сөз </a:t>
            </a:r>
            <a:r>
              <a:rPr lang="kk-KZ" sz="2400" dirty="0" smtClean="0">
                <a:cs typeface="Times New Roman" pitchFamily="18" charset="0"/>
              </a:rPr>
              <a:t>болғанда</a:t>
            </a:r>
            <a:r>
              <a:rPr lang="kk-KZ" sz="2400" dirty="0">
                <a:cs typeface="Times New Roman" pitchFamily="18" charset="0"/>
              </a:rPr>
              <a:t>, негізінен, оның </a:t>
            </a:r>
            <a:r>
              <a:rPr lang="kk-KZ" sz="2400" dirty="0" smtClean="0">
                <a:cs typeface="Times New Roman" pitchFamily="18" charset="0"/>
              </a:rPr>
              <a:t>жасаған </a:t>
            </a:r>
            <a:r>
              <a:rPr lang="kk-KZ" sz="2400" dirty="0">
                <a:cs typeface="Times New Roman" pitchFamily="18" charset="0"/>
              </a:rPr>
              <a:t>істерінің нәтижесіне қарай нәтиже шығарамыз</a:t>
            </a:r>
            <a:r>
              <a:rPr lang="kk-KZ" sz="2400" dirty="0" smtClean="0">
                <a:cs typeface="Times New Roman" pitchFamily="18" charset="0"/>
              </a:rPr>
              <a:t>.</a:t>
            </a:r>
            <a:endParaRPr lang="kk-KZ" sz="2400" dirty="0">
              <a:cs typeface="Times New Roman" pitchFamily="18" charset="0"/>
            </a:endParaRPr>
          </a:p>
        </p:txBody>
      </p:sp>
      <p:sp>
        <p:nvSpPr>
          <p:cNvPr id="3" name="Прямоугольник 2"/>
          <p:cNvSpPr/>
          <p:nvPr/>
        </p:nvSpPr>
        <p:spPr>
          <a:xfrm>
            <a:off x="1547664" y="663079"/>
            <a:ext cx="5328592" cy="523220"/>
          </a:xfrm>
          <a:prstGeom prst="rect">
            <a:avLst/>
          </a:prstGeom>
        </p:spPr>
        <p:txBody>
          <a:bodyPr wrap="square">
            <a:spAutoFit/>
          </a:bodyPr>
          <a:lstStyle/>
          <a:p>
            <a:pPr marL="514350" lvl="0" indent="-514350"/>
            <a:r>
              <a:rPr lang="kk-KZ" sz="2800" b="1" dirty="0" smtClean="0"/>
              <a:t>4. Іс-әрекет теориясы.</a:t>
            </a:r>
            <a:endParaRPr lang="ru-RU"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0"/>
          <p:cNvSpPr>
            <a:spLocks noGrp="1"/>
          </p:cNvSpPr>
          <p:nvPr>
            <p:ph type="title"/>
          </p:nvPr>
        </p:nvSpPr>
        <p:spPr>
          <a:xfrm>
            <a:off x="611560" y="980728"/>
            <a:ext cx="8229600" cy="5253424"/>
          </a:xfrm>
        </p:spPr>
        <p:txBody>
          <a:bodyPr>
            <a:noAutofit/>
          </a:bodyPr>
          <a:lstStyle/>
          <a:p>
            <a:pPr algn="just"/>
            <a:r>
              <a:rPr lang="kk-KZ" sz="1800" dirty="0" smtClean="0">
                <a:effectLst>
                  <a:outerShdw blurRad="38100" dist="38100" dir="2700000" algn="tl">
                    <a:srgbClr val="000000">
                      <a:alpha val="43137"/>
                    </a:srgbClr>
                  </a:outerShdw>
                </a:effectLst>
                <a:latin typeface="Times New Roman" pitchFamily="18" charset="0"/>
                <a:cs typeface="Times New Roman" pitchFamily="18" charset="0"/>
              </a:rPr>
              <a:t/>
            </a:r>
            <a:br>
              <a:rPr lang="kk-KZ" sz="1800" dirty="0" smtClean="0">
                <a:effectLst>
                  <a:outerShdw blurRad="38100" dist="38100" dir="2700000" algn="tl">
                    <a:srgbClr val="000000">
                      <a:alpha val="43137"/>
                    </a:srgbClr>
                  </a:outerShdw>
                </a:effectLst>
                <a:latin typeface="Times New Roman" pitchFamily="18" charset="0"/>
                <a:cs typeface="Times New Roman" pitchFamily="18" charset="0"/>
              </a:rPr>
            </a:br>
            <a:r>
              <a:rPr lang="kk-KZ" sz="1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kk-KZ" sz="2400" dirty="0" smtClean="0">
                <a:solidFill>
                  <a:schemeClr val="tx1"/>
                </a:solidFill>
                <a:latin typeface="Times New Roman" pitchFamily="18" charset="0"/>
                <a:cs typeface="Times New Roman" pitchFamily="18" charset="0"/>
              </a:rPr>
              <a:t>Іс-әрекет теориясы ХХ ғ. 20-ж. соңы мен 30-ж. басында дами бастады. Бұл теорияның негізгі ерекшелігі – ол диалектикалық материализмнің қағидаларына сүйенеді, яғни осы философиялық бағыттың негізгі тезисін ұстанады: </a:t>
            </a:r>
            <a:r>
              <a:rPr lang="kk-KZ" sz="2400" i="1" dirty="0" smtClean="0">
                <a:solidFill>
                  <a:schemeClr val="tx1"/>
                </a:solidFill>
                <a:latin typeface="Times New Roman" pitchFamily="18" charset="0"/>
                <a:cs typeface="Times New Roman" pitchFamily="18" charset="0"/>
              </a:rPr>
              <a:t>сана болмысты, адамның іс-әрекетін анықтамайды, керісінше, болмыс пен адамның іс-әрекеті оның санасын анықтайды</a:t>
            </a:r>
            <a:r>
              <a:rPr lang="kk-KZ" sz="2400" dirty="0" smtClean="0">
                <a:solidFill>
                  <a:schemeClr val="tx1"/>
                </a:solidFill>
                <a:latin typeface="Times New Roman" pitchFamily="18" charset="0"/>
                <a:cs typeface="Times New Roman" pitchFamily="18" charset="0"/>
              </a:rPr>
              <a:t>. </a:t>
            </a:r>
            <a:br>
              <a:rPr lang="kk-KZ" sz="2400" dirty="0" smtClean="0">
                <a:solidFill>
                  <a:schemeClr val="tx1"/>
                </a:solidFill>
                <a:latin typeface="Times New Roman" pitchFamily="18" charset="0"/>
                <a:cs typeface="Times New Roman" pitchFamily="18" charset="0"/>
              </a:rPr>
            </a:br>
            <a:r>
              <a:rPr lang="kk-KZ" sz="2400" dirty="0" smtClean="0">
                <a:solidFill>
                  <a:schemeClr val="tx1"/>
                </a:solidFill>
                <a:latin typeface="Times New Roman" pitchFamily="18" charset="0"/>
                <a:cs typeface="Times New Roman" pitchFamily="18" charset="0"/>
              </a:rPr>
              <a:t>      Іс - әрекет теориясында эмоциялар іс-әрекет нәтижесінің мотивке деген қатынасын бейнесі ретінде сипаттайды. Мотив жағынан алғанда іс-әрекет сәтті өтіп жатса, оң эмоциялар пайда болады, ал егер сәтсіз өтіп жатса, теріс эмоциялар болады. Адам күйін басқаратын эмоциялар туралы А.Н.Леонтев ғана зерттеп қоймай, сонымен қатар бұл туралы Э.Фрейд, У.Кэннон, </a:t>
            </a:r>
            <a:r>
              <a:rPr lang="kk-KZ" sz="2400" dirty="0" smtClean="0">
                <a:solidFill>
                  <a:schemeClr val="tx1"/>
                </a:solidFill>
                <a:latin typeface="Times New Roman" pitchFamily="18" charset="0"/>
                <a:cs typeface="Times New Roman" pitchFamily="18" charset="0"/>
              </a:rPr>
              <a:t>У.Джемс</a:t>
            </a:r>
            <a:r>
              <a:rPr lang="kk-KZ" sz="2400" dirty="0" smtClean="0">
                <a:solidFill>
                  <a:schemeClr val="tx1"/>
                </a:solidFill>
                <a:latin typeface="Times New Roman" pitchFamily="18" charset="0"/>
                <a:cs typeface="Times New Roman" pitchFamily="18" charset="0"/>
              </a:rPr>
              <a:t>, Г.Ланге тәрізді ғалымдар жазған.</a:t>
            </a:r>
            <a:endParaRPr lang="ru-RU" sz="2400" dirty="0">
              <a:solidFill>
                <a:schemeClr val="tx1"/>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67544" y="942975"/>
            <a:ext cx="8352928"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kk-KZ" b="1" dirty="0" smtClean="0">
                <a:latin typeface="Times New Roman" pitchFamily="18" charset="0"/>
                <a:cs typeface="Times New Roman" pitchFamily="18" charset="0"/>
              </a:rPr>
              <a:t>Бақылау сұрақтары:</a:t>
            </a:r>
            <a:endParaRPr lang="ru-RU" dirty="0" smtClean="0">
              <a:latin typeface="Times New Roman" pitchFamily="18" charset="0"/>
              <a:cs typeface="Times New Roman" pitchFamily="18" charset="0"/>
            </a:endParaRPr>
          </a:p>
          <a:p>
            <a:pPr lvl="0"/>
            <a:r>
              <a:rPr lang="kk-KZ" dirty="0" smtClean="0">
                <a:latin typeface="Times New Roman" pitchFamily="18" charset="0"/>
                <a:cs typeface="Times New Roman" pitchFamily="18" charset="0"/>
              </a:rPr>
              <a:t> Ішкі және сыртқы психикалық іс-әрекет қалай қатынасады?</a:t>
            </a:r>
            <a:endParaRPr lang="ru-RU" dirty="0" smtClean="0">
              <a:latin typeface="Times New Roman" pitchFamily="18" charset="0"/>
              <a:cs typeface="Times New Roman" pitchFamily="18" charset="0"/>
            </a:endParaRPr>
          </a:p>
          <a:p>
            <a:pPr lvl="0"/>
            <a:r>
              <a:rPr lang="kk-KZ" dirty="0" smtClean="0">
                <a:latin typeface="Times New Roman" pitchFamily="18" charset="0"/>
                <a:cs typeface="Times New Roman" pitchFamily="18" charset="0"/>
              </a:rPr>
              <a:t> Адам іс-әрекетінің динамикасы мен құрылымы қандай?</a:t>
            </a:r>
            <a:endParaRPr lang="ru-RU" dirty="0" smtClean="0">
              <a:latin typeface="Times New Roman" pitchFamily="18" charset="0"/>
              <a:cs typeface="Times New Roman" pitchFamily="18" charset="0"/>
            </a:endParaRPr>
          </a:p>
          <a:p>
            <a:pPr lvl="0"/>
            <a:r>
              <a:rPr lang="kk-KZ" dirty="0" smtClean="0">
                <a:latin typeface="Times New Roman" pitchFamily="18" charset="0"/>
                <a:cs typeface="Times New Roman" pitchFamily="18" charset="0"/>
              </a:rPr>
              <a:t> Танымдық процестің дамуы іс-әрекетпен қалай байланысады?</a:t>
            </a:r>
            <a:endParaRPr lang="ru-RU" dirty="0" smtClean="0">
              <a:latin typeface="Times New Roman" pitchFamily="18" charset="0"/>
              <a:cs typeface="Times New Roman" pitchFamily="18" charset="0"/>
            </a:endParaRPr>
          </a:p>
          <a:p>
            <a:pPr lvl="0"/>
            <a:r>
              <a:rPr lang="kk-KZ" dirty="0" smtClean="0">
                <a:latin typeface="Times New Roman" pitchFamily="18" charset="0"/>
                <a:cs typeface="Times New Roman" pitchFamily="18" charset="0"/>
              </a:rPr>
              <a:t> Іс-әрекет құрылымын тұрақты, анықталатын, не өзгермелі екенін талдаңыз?</a:t>
            </a:r>
          </a:p>
          <a:p>
            <a:endParaRPr lang="kk-KZ" b="1" dirty="0" smtClean="0">
              <a:latin typeface="Times New Roman" pitchFamily="18" charset="0"/>
              <a:cs typeface="Times New Roman" pitchFamily="18" charset="0"/>
            </a:endParaRPr>
          </a:p>
          <a:p>
            <a:r>
              <a:rPr lang="kk-KZ" b="1" dirty="0" smtClean="0">
                <a:latin typeface="Times New Roman" pitchFamily="18" charset="0"/>
                <a:cs typeface="Times New Roman" pitchFamily="18" charset="0"/>
              </a:rPr>
              <a:t>Әдебиеттері:</a:t>
            </a:r>
            <a:endParaRPr lang="ru-RU" dirty="0" smtClean="0">
              <a:latin typeface="Times New Roman" pitchFamily="18" charset="0"/>
              <a:cs typeface="Times New Roman" pitchFamily="18" charset="0"/>
            </a:endParaRPr>
          </a:p>
          <a:p>
            <a:pPr lvl="0"/>
            <a:r>
              <a:rPr lang="ru-RU" dirty="0" smtClean="0">
                <a:latin typeface="Times New Roman" pitchFamily="18" charset="0"/>
                <a:cs typeface="Times New Roman" pitchFamily="18" charset="0"/>
              </a:rPr>
              <a:t>Гордеева Н</a:t>
            </a:r>
            <a:r>
              <a:rPr lang="kk-KZ"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Д</a:t>
            </a:r>
            <a:r>
              <a:rPr lang="kk-KZ" dirty="0" smtClean="0">
                <a:latin typeface="Times New Roman" pitchFamily="18" charset="0"/>
                <a:cs typeface="Times New Roman" pitchFamily="18" charset="0"/>
              </a:rPr>
              <a:t>. Зинченко В.П. Функциональная структура действия. М., 1982.</a:t>
            </a:r>
            <a:endParaRPr lang="ru-RU" dirty="0" smtClean="0">
              <a:latin typeface="Times New Roman" pitchFamily="18" charset="0"/>
              <a:cs typeface="Times New Roman" pitchFamily="18" charset="0"/>
            </a:endParaRPr>
          </a:p>
          <a:p>
            <a:pPr lvl="0"/>
            <a:r>
              <a:rPr lang="kk-KZ" dirty="0" smtClean="0">
                <a:latin typeface="Times New Roman" pitchFamily="18" charset="0"/>
                <a:cs typeface="Times New Roman" pitchFamily="18" charset="0"/>
              </a:rPr>
              <a:t> Жақыпов С. Жалпы психология негіздері. Дәрістер курсы. Алматы: Қазақ университеті, 2008.</a:t>
            </a:r>
            <a:endParaRPr lang="ru-RU" dirty="0" smtClean="0">
              <a:latin typeface="Times New Roman" pitchFamily="18" charset="0"/>
              <a:cs typeface="Times New Roman" pitchFamily="18" charset="0"/>
            </a:endParaRPr>
          </a:p>
          <a:p>
            <a:pPr lvl="0"/>
            <a:r>
              <a:rPr lang="kk-KZ" dirty="0" smtClean="0">
                <a:latin typeface="Times New Roman" pitchFamily="18" charset="0"/>
                <a:cs typeface="Times New Roman" pitchFamily="18" charset="0"/>
              </a:rPr>
              <a:t>Жалпы психологияға кіріспе: Оқу құралы /Жауапты ред. С.М. Жақыпов. Алматы, 2007. </a:t>
            </a:r>
            <a:endParaRPr lang="ru-RU" dirty="0" smtClean="0">
              <a:latin typeface="Times New Roman" pitchFamily="18" charset="0"/>
              <a:cs typeface="Times New Roman" pitchFamily="18" charset="0"/>
            </a:endParaRPr>
          </a:p>
          <a:p>
            <a:pPr lvl="0"/>
            <a:r>
              <a:rPr lang="kk-KZ" dirty="0" smtClean="0">
                <a:latin typeface="Times New Roman" pitchFamily="18" charset="0"/>
                <a:cs typeface="Times New Roman" pitchFamily="18" charset="0"/>
              </a:rPr>
              <a:t>Леонтьев А.Н. Деятельность, сознание, личность. М., 1975.</a:t>
            </a:r>
            <a:endParaRPr lang="ru-RU" dirty="0" smtClean="0">
              <a:latin typeface="Times New Roman" pitchFamily="18" charset="0"/>
              <a:cs typeface="Times New Roman" pitchFamily="18" charset="0"/>
            </a:endParaRPr>
          </a:p>
          <a:p>
            <a:pPr lvl="0"/>
            <a:r>
              <a:rPr lang="kk-KZ" dirty="0" smtClean="0">
                <a:latin typeface="Times New Roman" pitchFamily="18" charset="0"/>
                <a:cs typeface="Times New Roman" pitchFamily="18" charset="0"/>
              </a:rPr>
              <a:t>Леонтьев А.Н. Системный анализ в психологии //Психологический журнал. 1991. </a:t>
            </a:r>
            <a:r>
              <a:rPr lang="ru-RU" dirty="0" smtClean="0">
                <a:latin typeface="Times New Roman" pitchFamily="18" charset="0"/>
                <a:cs typeface="Times New Roman" pitchFamily="18" charset="0"/>
              </a:rPr>
              <a:t>№4</a:t>
            </a:r>
            <a:r>
              <a:rPr lang="kk-KZ" dirty="0" smtClean="0">
                <a:latin typeface="Times New Roman" pitchFamily="18" charset="0"/>
                <a:cs typeface="Times New Roman" pitchFamily="18" charset="0"/>
              </a:rPr>
              <a:t>.</a:t>
            </a:r>
            <a:endParaRPr lang="ru-RU" dirty="0" smtClean="0">
              <a:latin typeface="Times New Roman" pitchFamily="18" charset="0"/>
              <a:cs typeface="Times New Roman" pitchFamily="18" charset="0"/>
            </a:endParaRPr>
          </a:p>
          <a:p>
            <a:pPr lvl="0"/>
            <a:r>
              <a:rPr lang="kk-KZ" dirty="0" smtClean="0">
                <a:latin typeface="Times New Roman" pitchFamily="18" charset="0"/>
                <a:cs typeface="Times New Roman" pitchFamily="18" charset="0"/>
              </a:rPr>
              <a:t>Рубинштейн С.Л. Основы общей психологии. СПб., 2001.</a:t>
            </a:r>
            <a:endParaRPr lang="ru-RU"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C</a:t>
            </a:r>
            <a:r>
              <a:rPr lang="kk-KZ" dirty="0" smtClean="0">
                <a:latin typeface="Times New Roman" pitchFamily="18" charset="0"/>
                <a:cs typeface="Times New Roman" pitchFamily="18" charset="0"/>
              </a:rPr>
              <a:t>мирнов С.Д. Общепсихологическая теория деятельности: перспективы и ограничения //Вопросы психологии. 1993. </a:t>
            </a:r>
            <a:r>
              <a:rPr lang="ru-RU" dirty="0" smtClean="0">
                <a:latin typeface="Times New Roman" pitchFamily="18" charset="0"/>
                <a:cs typeface="Times New Roman" pitchFamily="18" charset="0"/>
              </a:rPr>
              <a:t>№4.</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028904"/>
            <a:ext cx="8496944" cy="3416320"/>
          </a:xfrm>
          <a:prstGeom prst="rect">
            <a:avLst/>
          </a:prstGeom>
        </p:spPr>
        <p:txBody>
          <a:bodyPr wrap="square">
            <a:spAutoFit/>
          </a:bodyPr>
          <a:lstStyle/>
          <a:p>
            <a:pPr algn="just"/>
            <a:r>
              <a:rPr lang="kk-KZ" sz="2400" dirty="0">
                <a:latin typeface="Times New Roman" pitchFamily="18" charset="0"/>
                <a:cs typeface="Times New Roman" pitchFamily="18" charset="0"/>
              </a:rPr>
              <a:t>Іс-әрекет – адамның қоршаған ортаға деген белсенді қатынасының бір формасы немесе қоршаған орта мен субъектінің  өзара қатынасының динамаикалық </a:t>
            </a:r>
            <a:r>
              <a:rPr lang="kk-KZ" sz="2400" dirty="0" smtClean="0">
                <a:latin typeface="Times New Roman" pitchFamily="18" charset="0"/>
                <a:cs typeface="Times New Roman" pitchFamily="18" charset="0"/>
              </a:rPr>
              <a:t>жүйесі.</a:t>
            </a:r>
            <a:endParaRPr lang="en-US" sz="2400" dirty="0" smtClean="0">
              <a:latin typeface="Times New Roman" pitchFamily="18" charset="0"/>
              <a:cs typeface="Times New Roman" pitchFamily="18" charset="0"/>
            </a:endParaRPr>
          </a:p>
          <a:p>
            <a:pPr algn="just"/>
            <a:r>
              <a:rPr lang="kk-KZ" sz="2400" dirty="0" smtClean="0">
                <a:latin typeface="Times New Roman" pitchFamily="18" charset="0"/>
                <a:cs typeface="Times New Roman" pitchFamily="18" charset="0"/>
              </a:rPr>
              <a:t>Іс-әрекет – адамның әлеуметтік ортада мақсатқа бағытталған белсенділігі. </a:t>
            </a:r>
            <a:endParaRPr lang="en-US" sz="2400" dirty="0" smtClean="0">
              <a:latin typeface="Times New Roman" pitchFamily="18" charset="0"/>
              <a:cs typeface="Times New Roman" pitchFamily="18" charset="0"/>
            </a:endParaRPr>
          </a:p>
          <a:p>
            <a:pPr algn="just"/>
            <a:r>
              <a:rPr lang="kk-KZ" sz="2400" dirty="0" smtClean="0">
                <a:latin typeface="Times New Roman" pitchFamily="18" charset="0"/>
                <a:cs typeface="Times New Roman" pitchFamily="18" charset="0"/>
              </a:rPr>
              <a:t>Тірі </a:t>
            </a:r>
            <a:r>
              <a:rPr lang="kk-KZ" sz="2400" dirty="0">
                <a:latin typeface="Times New Roman" pitchFamily="18" charset="0"/>
                <a:cs typeface="Times New Roman" pitchFamily="18" charset="0"/>
              </a:rPr>
              <a:t>материяның өлі материядан, жоғары формалардың төмен формалардан айырмашылығы – белсенділікте. Адамның белсенділігі өте көп қырлы. </a:t>
            </a:r>
            <a:endParaRPr lang="kk-KZ" sz="2400" dirty="0" smtClean="0">
              <a:latin typeface="Times New Roman" pitchFamily="18" charset="0"/>
              <a:cs typeface="Times New Roman" pitchFamily="18" charset="0"/>
            </a:endParaRPr>
          </a:p>
          <a:p>
            <a:pPr algn="just"/>
            <a:endParaRPr lang="kk-KZ" sz="2400" dirty="0" smtClean="0">
              <a:latin typeface="Times New Roman" pitchFamily="18" charset="0"/>
              <a:cs typeface="Times New Roman" pitchFamily="18" charset="0"/>
            </a:endParaRPr>
          </a:p>
        </p:txBody>
      </p:sp>
      <p:sp>
        <p:nvSpPr>
          <p:cNvPr id="4" name="Прямоугольник 3"/>
          <p:cNvSpPr/>
          <p:nvPr/>
        </p:nvSpPr>
        <p:spPr>
          <a:xfrm>
            <a:off x="1187624" y="1105580"/>
            <a:ext cx="6596101" cy="523220"/>
          </a:xfrm>
          <a:prstGeom prst="rect">
            <a:avLst/>
          </a:prstGeom>
        </p:spPr>
        <p:txBody>
          <a:bodyPr wrap="none">
            <a:spAutoFit/>
          </a:bodyPr>
          <a:lstStyle/>
          <a:p>
            <a:pPr marL="514350" lvl="0" indent="-514350">
              <a:buAutoNum type="arabicPeriod"/>
            </a:pPr>
            <a:r>
              <a:rPr lang="kk-KZ" sz="2800" b="1" dirty="0" smtClean="0"/>
              <a:t>Психологиядағы іс-әрекет ұғымы</a:t>
            </a:r>
            <a:endParaRPr lang="en-US" sz="2800"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11560" y="1371540"/>
            <a:ext cx="8064896" cy="3785652"/>
          </a:xfrm>
          <a:prstGeom prst="rect">
            <a:avLst/>
          </a:prstGeom>
        </p:spPr>
        <p:txBody>
          <a:bodyPr wrap="square">
            <a:spAutoFit/>
          </a:bodyPr>
          <a:lstStyle/>
          <a:p>
            <a:pPr algn="just"/>
            <a:r>
              <a:rPr lang="kk-KZ" sz="2400" dirty="0" smtClean="0">
                <a:latin typeface="Times New Roman" pitchFamily="18" charset="0"/>
                <a:cs typeface="Times New Roman" pitchFamily="18" charset="0"/>
              </a:rPr>
              <a:t>А.Н. Леонтьев: «Бала психикасы дамуының тікелей анықталуы - ішкі және сыртқы іс-әрекетінің дамуы». Сондықтан іс-әрекет, А.Н. Леонтьев бойынша, өмір бірлігі болып саналады. </a:t>
            </a:r>
            <a:endParaRPr lang="en-US" sz="2400" dirty="0" smtClean="0">
              <a:latin typeface="Times New Roman" pitchFamily="18" charset="0"/>
              <a:cs typeface="Times New Roman" pitchFamily="18" charset="0"/>
            </a:endParaRPr>
          </a:p>
          <a:p>
            <a:pPr algn="just"/>
            <a:r>
              <a:rPr lang="kk-KZ" sz="2400" dirty="0" smtClean="0">
                <a:latin typeface="Times New Roman" pitchFamily="18" charset="0"/>
                <a:cs typeface="Times New Roman" pitchFamily="18" charset="0"/>
              </a:rPr>
              <a:t>С.Л. Рубинштейн 1933 жылы сана мен іс-әрекетті алғаш байланыстырды, сана мен іс-әрекет бірлігінің принципін біріктіріп: психикалық бейнеленуі, сана іс-әрекеттің белсенділігімен </a:t>
            </a:r>
            <a:r>
              <a:rPr lang="kk-KZ" sz="2400" dirty="0" smtClean="0">
                <a:latin typeface="Times New Roman" pitchFamily="18" charset="0"/>
                <a:cs typeface="Times New Roman" pitchFamily="18" charset="0"/>
              </a:rPr>
              <a:t>байланысты</a:t>
            </a:r>
            <a:r>
              <a:rPr lang="en-US" sz="2400" dirty="0" smtClean="0">
                <a:latin typeface="Times New Roman" pitchFamily="18" charset="0"/>
                <a:cs typeface="Times New Roman" pitchFamily="18" charset="0"/>
              </a:rPr>
              <a:t>,</a:t>
            </a:r>
            <a:r>
              <a:rPr lang="kk-KZ" sz="2400" dirty="0" smtClean="0">
                <a:latin typeface="Times New Roman" pitchFamily="18" charset="0"/>
                <a:cs typeface="Times New Roman" pitchFamily="18" charset="0"/>
              </a:rPr>
              <a:t> </a:t>
            </a:r>
            <a:r>
              <a:rPr lang="kk-KZ" sz="2400" dirty="0" smtClean="0">
                <a:latin typeface="Times New Roman" pitchFamily="18" charset="0"/>
                <a:cs typeface="Times New Roman" pitchFamily="18" charset="0"/>
              </a:rPr>
              <a:t>одан шығады, сонда тіршілік етеді, онымен анықталады. Осы принципке сәйкес, сана іс-әрекеттен туындайды. </a:t>
            </a:r>
            <a:endParaRPr lang="ru-RU"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49288" y="836712"/>
            <a:ext cx="7139136" cy="708688"/>
          </a:xfrm>
        </p:spPr>
        <p:txBody>
          <a:bodyPr>
            <a:normAutofit fontScale="90000"/>
          </a:bodyPr>
          <a:lstStyle/>
          <a:p>
            <a:pPr lvl="0"/>
            <a:r>
              <a:rPr lang="en-US" b="1" dirty="0" smtClean="0"/>
              <a:t>2. </a:t>
            </a:r>
            <a:r>
              <a:rPr lang="kk-KZ" b="1" dirty="0" smtClean="0"/>
              <a:t>Іс-әрекеттің құрылымы</a:t>
            </a:r>
            <a:endParaRPr lang="ru-RU" dirty="0"/>
          </a:p>
        </p:txBody>
      </p:sp>
      <p:sp>
        <p:nvSpPr>
          <p:cNvPr id="1026" name="Rectangle 2"/>
          <p:cNvSpPr>
            <a:spLocks noChangeArrowheads="1"/>
          </p:cNvSpPr>
          <p:nvPr/>
        </p:nvSpPr>
        <p:spPr bwMode="auto">
          <a:xfrm>
            <a:off x="395536" y="1594828"/>
            <a:ext cx="8424936"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571500" algn="l" defTabSz="914400" rtl="0" eaLnBrk="1" fontAlgn="base" latinLnBrk="0" hangingPunct="1">
              <a:lnSpc>
                <a:spcPct val="100000"/>
              </a:lnSpc>
              <a:spcBef>
                <a:spcPct val="0"/>
              </a:spcBef>
              <a:spcAft>
                <a:spcPct val="0"/>
              </a:spcAft>
              <a:buClrTx/>
              <a:buSzTx/>
              <a:buFontTx/>
              <a:buNone/>
              <a:tabLst/>
            </a:pPr>
            <a:r>
              <a:rPr kumimoji="0" lang="kk-KZ"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А.Н. Леонтьев анықтаған іс-әрекеттің құрылымын </a:t>
            </a:r>
            <a:r>
              <a:rPr kumimoji="0" lang="kk-KZ"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былайша </a:t>
            </a:r>
            <a:r>
              <a:rPr kumimoji="0" lang="kk-KZ"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көрсетуге болады:</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25" name="Рисунок 4"/>
          <p:cNvPicPr>
            <a:picLocks noChangeAspect="1" noChangeArrowheads="1"/>
          </p:cNvPicPr>
          <p:nvPr/>
        </p:nvPicPr>
        <p:blipFill>
          <a:blip r:embed="rId2" cstate="print"/>
          <a:srcRect/>
          <a:stretch>
            <a:fillRect/>
          </a:stretch>
        </p:blipFill>
        <p:spPr bwMode="auto">
          <a:xfrm>
            <a:off x="1547664" y="2636912"/>
            <a:ext cx="6051100" cy="1080120"/>
          </a:xfrm>
          <a:prstGeom prst="rect">
            <a:avLst/>
          </a:prstGeom>
          <a:noFill/>
        </p:spPr>
      </p:pic>
      <p:sp>
        <p:nvSpPr>
          <p:cNvPr id="1027" name="Rectangle 3"/>
          <p:cNvSpPr>
            <a:spLocks noChangeArrowheads="1"/>
          </p:cNvSpPr>
          <p:nvPr/>
        </p:nvSpPr>
        <p:spPr bwMode="auto">
          <a:xfrm>
            <a:off x="395536" y="4174048"/>
            <a:ext cx="8496944"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571500" algn="just" defTabSz="914400" rtl="0" eaLnBrk="1" fontAlgn="base" latinLnBrk="0" hangingPunct="1">
              <a:lnSpc>
                <a:spcPct val="100000"/>
              </a:lnSpc>
              <a:spcBef>
                <a:spcPct val="0"/>
              </a:spcBef>
              <a:spcAft>
                <a:spcPct val="0"/>
              </a:spcAft>
              <a:buClrTx/>
              <a:buSzTx/>
              <a:buFontTx/>
              <a:buNone/>
              <a:tabLst>
                <a:tab pos="228600" algn="l"/>
              </a:tabLst>
            </a:pPr>
            <a:r>
              <a:rPr kumimoji="0" lang="kk-KZ"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Қажеттіліктер </a:t>
            </a:r>
            <a:r>
              <a:rPr kumimoji="0" lang="kk-KZ"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ағзаның бір нәрсеге керекті кескінін ұсынатын және іс-әрекетке талаптанатын субъективті құбылыс болып табылады. Барлық қажеттіліктерді екі негізгі топқа бөлуге болады:</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571500" algn="just" defTabSz="914400" rtl="0" eaLnBrk="0" fontAlgn="base" latinLnBrk="0" hangingPunct="0">
              <a:lnSpc>
                <a:spcPct val="100000"/>
              </a:lnSpc>
              <a:spcBef>
                <a:spcPct val="0"/>
              </a:spcBef>
              <a:spcAft>
                <a:spcPct val="0"/>
              </a:spcAft>
              <a:buClrTx/>
              <a:buSzTx/>
              <a:buFontTx/>
              <a:buChar char="•"/>
              <a:tabLst>
                <a:tab pos="228600" algn="l"/>
              </a:tabLst>
            </a:pPr>
            <a:r>
              <a:rPr kumimoji="0" lang="kk-KZ"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биологиялық (виталды)</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571500" algn="just" defTabSz="914400" rtl="0" eaLnBrk="0" fontAlgn="base" latinLnBrk="0" hangingPunct="0">
              <a:lnSpc>
                <a:spcPct val="100000"/>
              </a:lnSpc>
              <a:spcBef>
                <a:spcPct val="0"/>
              </a:spcBef>
              <a:spcAft>
                <a:spcPct val="0"/>
              </a:spcAft>
              <a:buClrTx/>
              <a:buSzTx/>
              <a:buFontTx/>
              <a:buChar char="•"/>
              <a:tabLst>
                <a:tab pos="228600" algn="l"/>
              </a:tabLst>
            </a:pPr>
            <a:r>
              <a:rPr kumimoji="0" lang="kk-KZ"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ақпараттық (әлеуметтік қажеттіліктер негізіне жататын)</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323528" y="1422067"/>
            <a:ext cx="8496944"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571500" algn="just" eaLnBrk="0" fontAlgn="base" hangingPunct="0">
              <a:spcBef>
                <a:spcPct val="0"/>
              </a:spcBef>
              <a:spcAft>
                <a:spcPct val="0"/>
              </a:spcAft>
              <a:tabLst>
                <a:tab pos="228600" algn="l"/>
              </a:tabLst>
            </a:pPr>
            <a:r>
              <a:rPr kumimoji="0" lang="kk-KZ"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Биологиялық</a:t>
            </a:r>
            <a:r>
              <a:rPr kumimoji="0" lang="kk-KZ"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қажеттіліктер </a:t>
            </a:r>
            <a:r>
              <a:rPr lang="ru-RU" sz="2400" dirty="0" err="1" smtClean="0">
                <a:latin typeface="Times New Roman" pitchFamily="18" charset="0"/>
                <a:cs typeface="Times New Roman" pitchFamily="18" charset="0"/>
              </a:rPr>
              <a:t>бұл организмнің</a:t>
            </a:r>
            <a:r>
              <a:rPr lang="en-US" sz="2400" dirty="0" smtClean="0">
                <a:latin typeface="Times New Roman" pitchFamily="18" charset="0"/>
                <a:cs typeface="Times New Roman" pitchFamily="18" charset="0"/>
              </a:rPr>
              <a:t> </a:t>
            </a:r>
            <a:r>
              <a:rPr lang="ru-RU" sz="2400" dirty="0" err="1" smtClean="0">
                <a:latin typeface="Times New Roman" pitchFamily="18" charset="0"/>
                <a:cs typeface="Times New Roman" pitchFamily="18" charset="0"/>
              </a:rPr>
              <a:t>өмірлік қажеттіліктері, адам</a:t>
            </a:r>
            <a:r>
              <a:rPr lang="ru-RU" sz="2400" dirty="0" smtClean="0">
                <a:latin typeface="Times New Roman" pitchFamily="18" charset="0"/>
                <a:cs typeface="Times New Roman" pitchFamily="18" charset="0"/>
              </a:rPr>
              <a:t> </a:t>
            </a:r>
            <a:r>
              <a:rPr lang="ru-RU" sz="2400" dirty="0" err="1" smtClean="0">
                <a:latin typeface="Times New Roman" pitchFamily="18" charset="0"/>
                <a:cs typeface="Times New Roman" pitchFamily="18" charset="0"/>
              </a:rPr>
              <a:t>денесінің қалыпты функционалдығына барлық алғашқы қажеттіліктер, денсаулық, физикалық </a:t>
            </a:r>
            <a:r>
              <a:rPr lang="ru-RU" sz="2400" dirty="0" smtClean="0">
                <a:latin typeface="Times New Roman" pitchFamily="18" charset="0"/>
                <a:cs typeface="Times New Roman" pitchFamily="18" charset="0"/>
              </a:rPr>
              <a:t>даму, </a:t>
            </a:r>
            <a:r>
              <a:rPr lang="ru-RU" sz="2400" dirty="0" err="1" smtClean="0">
                <a:latin typeface="Times New Roman" pitchFamily="18" charset="0"/>
                <a:cs typeface="Times New Roman" pitchFamily="18" charset="0"/>
              </a:rPr>
              <a:t>табиғатпен қарым-қатнас, тамақтану қажеттіліктері</a:t>
            </a:r>
            <a:r>
              <a:rPr kumimoji="0" lang="kk-KZ"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Егер адам немесе жануарлар осы қажеттіліктердің әсерінен әрекеттенсе, онда олардың белсенділіктері шектеулі болар еді.</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571500" algn="just" defTabSz="914400" rtl="0" eaLnBrk="0" fontAlgn="base" latinLnBrk="0" hangingPunct="0">
              <a:lnSpc>
                <a:spcPct val="100000"/>
              </a:lnSpc>
              <a:spcBef>
                <a:spcPct val="0"/>
              </a:spcBef>
              <a:spcAft>
                <a:spcPct val="0"/>
              </a:spcAft>
              <a:buClrTx/>
              <a:buSzTx/>
              <a:buFontTx/>
              <a:buNone/>
              <a:tabLst>
                <a:tab pos="228600" algn="l"/>
              </a:tabLst>
            </a:pPr>
            <a:r>
              <a:rPr kumimoji="0" lang="kk-KZ"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Ақпараттық </a:t>
            </a:r>
            <a:r>
              <a:rPr kumimoji="0" lang="kk-KZ"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қажеттіліктер танымдық және әлеуметтікке жататын, биологиялық қажеттіліктерге қарағанда </a:t>
            </a:r>
            <a:r>
              <a:rPr kumimoji="0" lang="kk-KZ"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толық </a:t>
            </a:r>
            <a:r>
              <a:rPr kumimoji="0" lang="kk-KZ"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болып табылады. </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571500" algn="just" defTabSz="914400" rtl="0" eaLnBrk="0" fontAlgn="base" latinLnBrk="0" hangingPunct="0">
              <a:lnSpc>
                <a:spcPct val="100000"/>
              </a:lnSpc>
              <a:spcBef>
                <a:spcPct val="0"/>
              </a:spcBef>
              <a:spcAft>
                <a:spcPct val="0"/>
              </a:spcAft>
              <a:buClrTx/>
              <a:buSzTx/>
              <a:buFontTx/>
              <a:buNone/>
              <a:tabLst>
                <a:tab pos="228600" algn="l"/>
              </a:tabLst>
            </a:pPr>
            <a:r>
              <a:rPr kumimoji="0" lang="kk-KZ"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Адам </a:t>
            </a:r>
            <a:r>
              <a:rPr kumimoji="0" lang="kk-KZ"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өзінде қандай қажеттілік туындағанын саналы түрде түсінсе, сонда ғана түрткі (мотив) пайда болады.</a:t>
            </a:r>
            <a:endParaRPr kumimoji="0" lang="kk-KZ"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39552" y="980728"/>
            <a:ext cx="8064896"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just" defTabSz="914400" rtl="0" eaLnBrk="0" fontAlgn="base" latinLnBrk="0" hangingPunct="0">
              <a:lnSpc>
                <a:spcPct val="100000"/>
              </a:lnSpc>
              <a:spcBef>
                <a:spcPct val="0"/>
              </a:spcBef>
              <a:spcAft>
                <a:spcPct val="0"/>
              </a:spcAft>
              <a:buClrTx/>
              <a:buSzTx/>
              <a:buFontTx/>
              <a:buNone/>
              <a:tabLst/>
            </a:pPr>
            <a:r>
              <a:rPr kumimoji="0" lang="kk-KZ"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Іс-әрекеттің қоздырушы себептеріне </a:t>
            </a:r>
            <a:r>
              <a:rPr kumimoji="0" lang="kk-KZ"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мотив</a:t>
            </a:r>
            <a:r>
              <a:rPr kumimoji="0" lang="kk-KZ"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жатады. </a:t>
            </a: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kk-KZ"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Мотив – субъекттің белсенділігі мен іс-әрекеттің бағыттылығын анықтайтын сыртқы және ішкі шарттардың жиынтығы. Мотив, іс-әрекетке шақыра отырып, оның бағыттылығын, яғни оның </a:t>
            </a:r>
            <a:r>
              <a:rPr kumimoji="0" lang="kk-KZ"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мақсаты</a:t>
            </a:r>
            <a:r>
              <a:rPr kumimoji="0" lang="kk-KZ"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мен </a:t>
            </a:r>
            <a:r>
              <a:rPr kumimoji="0" lang="kk-KZ"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міндеттерін</a:t>
            </a:r>
            <a:r>
              <a:rPr kumimoji="0" lang="kk-KZ"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анықтайды. </a:t>
            </a: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kk-KZ"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Мақсат – адам іс-әрекеті бағытталған нәтиженің саналы бейнесі. Зат, құбылыс немесе  белгілі әрекет мақсат бола алады. Міндет – белгілі жағдайда берілген (мысалы, күрделі мәселеде) іс-әрекет мақсаты. Кез-келген міндет әрдайым мыналарды қамтиды: талап, көзделген мақсат, жағдай, яғни міндеттің белгілі компоненті. Міндет нақты көзделген мақсат болуы мүмкін. Бірақ іс-әрекеттің күрделі түрлерінде  көбінесе міндеттер жеке мақсат ретінде айқындалады. Жеке мақсатсыз басты мақсатқа жетуге болмайды. Мысалы, белгілі маман иесі болу үшін әуелі адам сол мамандықтың теоретикалық аспектілерін оқуы керек, яғни белгілі оқу мәселелерін шешіп, содан кейін осы білімдерін практика жүзінде іске асыру керек.</a:t>
            </a:r>
            <a:r>
              <a:rPr kumimoji="0" lang="ru-RU"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304800" y="590773"/>
            <a:ext cx="8305800" cy="954107"/>
          </a:xfrm>
          <a:prstGeom prst="rect">
            <a:avLst/>
          </a:prstGeom>
          <a:noFill/>
          <a:ln w="9525">
            <a:noFill/>
            <a:miter lim="800000"/>
            <a:headEnd/>
            <a:tailEnd/>
          </a:ln>
        </p:spPr>
        <p:txBody>
          <a:bodyPr>
            <a:spAutoFit/>
          </a:bodyPr>
          <a:lstStyle/>
          <a:p>
            <a:pPr algn="ctr">
              <a:spcBef>
                <a:spcPct val="50000"/>
              </a:spcBef>
            </a:pPr>
            <a:r>
              <a:rPr lang="ru-RU" sz="2800" b="1" dirty="0" err="1">
                <a:solidFill>
                  <a:schemeClr val="tx2"/>
                </a:solidFill>
              </a:rPr>
              <a:t>А.Маслоудың </a:t>
            </a:r>
            <a:r>
              <a:rPr lang="ru-RU" sz="2800" b="1" dirty="0" err="1" smtClean="0">
                <a:solidFill>
                  <a:schemeClr val="tx2"/>
                </a:solidFill>
              </a:rPr>
              <a:t>ұсынған</a:t>
            </a:r>
            <a:r>
              <a:rPr lang="ru-RU" sz="2800" b="1" dirty="0" smtClean="0">
                <a:solidFill>
                  <a:schemeClr val="tx2"/>
                </a:solidFill>
              </a:rPr>
              <a:t> </a:t>
            </a:r>
            <a:r>
              <a:rPr lang="kk-KZ" sz="2800" b="1" dirty="0" smtClean="0"/>
              <a:t>қажеттіліктің </a:t>
            </a:r>
            <a:r>
              <a:rPr lang="kk-KZ" sz="2800" b="1" dirty="0" smtClean="0"/>
              <a:t>иерархиялық пирамидасы</a:t>
            </a:r>
            <a:endParaRPr lang="ru-RU" sz="2800" b="1" dirty="0">
              <a:solidFill>
                <a:schemeClr val="tx2"/>
              </a:solidFill>
            </a:endParaRPr>
          </a:p>
        </p:txBody>
      </p:sp>
      <p:pic>
        <p:nvPicPr>
          <p:cNvPr id="4" name="Picture 5" descr="maslow"/>
          <p:cNvPicPr>
            <a:picLocks noChangeAspect="1" noChangeArrowheads="1"/>
          </p:cNvPicPr>
          <p:nvPr/>
        </p:nvPicPr>
        <p:blipFill>
          <a:blip r:embed="rId2" cstate="print"/>
          <a:srcRect/>
          <a:stretch>
            <a:fillRect/>
          </a:stretch>
        </p:blipFill>
        <p:spPr bwMode="auto">
          <a:xfrm>
            <a:off x="251520" y="1772816"/>
            <a:ext cx="2266157" cy="1656184"/>
          </a:xfrm>
          <a:prstGeom prst="rect">
            <a:avLst/>
          </a:prstGeom>
          <a:noFill/>
          <a:ln w="9525">
            <a:noFill/>
            <a:miter lim="800000"/>
            <a:headEnd/>
            <a:tailEnd/>
          </a:ln>
        </p:spPr>
      </p:pic>
      <p:sp>
        <p:nvSpPr>
          <p:cNvPr id="6" name="Прямоугольник 6"/>
          <p:cNvSpPr>
            <a:spLocks noChangeArrowheads="1"/>
          </p:cNvSpPr>
          <p:nvPr/>
        </p:nvSpPr>
        <p:spPr bwMode="auto">
          <a:xfrm>
            <a:off x="104800" y="3497064"/>
            <a:ext cx="2667000" cy="840230"/>
          </a:xfrm>
          <a:prstGeom prst="rect">
            <a:avLst/>
          </a:prstGeom>
          <a:noFill/>
          <a:ln w="9525">
            <a:noFill/>
            <a:miter lim="800000"/>
            <a:headEnd/>
            <a:tailEnd/>
          </a:ln>
        </p:spPr>
        <p:txBody>
          <a:bodyPr>
            <a:spAutoFit/>
          </a:bodyPr>
          <a:lstStyle/>
          <a:p>
            <a:pPr algn="ctr">
              <a:lnSpc>
                <a:spcPct val="90000"/>
              </a:lnSpc>
              <a:buFont typeface="Wingdings" pitchFamily="2" charset="2"/>
              <a:buNone/>
            </a:pPr>
            <a:r>
              <a:rPr lang="en-US" b="1" dirty="0" err="1"/>
              <a:t>Абрахам</a:t>
            </a:r>
            <a:r>
              <a:rPr lang="en-US" b="1" dirty="0"/>
              <a:t> </a:t>
            </a:r>
            <a:r>
              <a:rPr lang="en-US" b="1" dirty="0" err="1"/>
              <a:t>Маслоу</a:t>
            </a:r>
            <a:endParaRPr lang="kk-KZ" b="1" dirty="0"/>
          </a:p>
          <a:p>
            <a:pPr algn="ctr">
              <a:lnSpc>
                <a:spcPct val="90000"/>
              </a:lnSpc>
              <a:buFont typeface="Wingdings" pitchFamily="2" charset="2"/>
              <a:buNone/>
            </a:pPr>
            <a:r>
              <a:rPr lang="en-US" b="1" dirty="0"/>
              <a:t> (Abraham Harold Maslow)</a:t>
            </a:r>
            <a:endParaRPr lang="ru-RU" b="1" dirty="0"/>
          </a:p>
        </p:txBody>
      </p:sp>
      <p:pic>
        <p:nvPicPr>
          <p:cNvPr id="33794" name="Рисунок 7"/>
          <p:cNvPicPr>
            <a:picLocks noChangeAspect="1" noChangeArrowheads="1"/>
          </p:cNvPicPr>
          <p:nvPr/>
        </p:nvPicPr>
        <p:blipFill>
          <a:blip r:embed="rId3" cstate="print"/>
          <a:srcRect/>
          <a:stretch>
            <a:fillRect/>
          </a:stretch>
        </p:blipFill>
        <p:spPr bwMode="auto">
          <a:xfrm>
            <a:off x="2790058" y="1556792"/>
            <a:ext cx="5539258" cy="475252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34678"/>
            <a:ext cx="8229600" cy="778098"/>
          </a:xfrm>
        </p:spPr>
        <p:txBody>
          <a:bodyPr>
            <a:normAutofit fontScale="90000"/>
          </a:bodyPr>
          <a:lstStyle/>
          <a:p>
            <a:pPr algn="ctr"/>
            <a:r>
              <a:rPr lang="kk-KZ" b="1" dirty="0" smtClean="0"/>
              <a:t>3. Іс-әрекеттің түрлері</a:t>
            </a:r>
            <a:endParaRPr lang="ru-RU" b="1" dirty="0"/>
          </a:p>
        </p:txBody>
      </p:sp>
      <p:sp>
        <p:nvSpPr>
          <p:cNvPr id="28673" name="Rectangle 1"/>
          <p:cNvSpPr>
            <a:spLocks noChangeArrowheads="1"/>
          </p:cNvSpPr>
          <p:nvPr/>
        </p:nvSpPr>
        <p:spPr bwMode="auto">
          <a:xfrm>
            <a:off x="251520" y="1557373"/>
            <a:ext cx="8568952"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kk-KZ" dirty="0" smtClean="0">
                <a:latin typeface="Times New Roman" pitchFamily="18" charset="0"/>
                <a:cs typeface="Times New Roman" pitchFamily="18" charset="0"/>
              </a:rPr>
              <a:t>    </a:t>
            </a:r>
            <a:r>
              <a:rPr lang="kk-KZ" sz="2000" dirty="0" smtClean="0">
                <a:latin typeface="Times New Roman" pitchFamily="18" charset="0"/>
                <a:cs typeface="Times New Roman" pitchFamily="18" charset="0"/>
              </a:rPr>
              <a:t>Адамның онтогенез барысында дамуы іс-әрекеттердің негізгі үш түрімен шектеледі.</a:t>
            </a:r>
          </a:p>
          <a:p>
            <a:pPr marL="342900" indent="-342900" algn="just"/>
            <a:r>
              <a:rPr lang="kk-KZ" sz="2000" dirty="0" smtClean="0">
                <a:latin typeface="Times New Roman" pitchFamily="18" charset="0"/>
                <a:cs typeface="Times New Roman" pitchFamily="18" charset="0"/>
              </a:rPr>
              <a:t>1. Ойын;</a:t>
            </a:r>
          </a:p>
          <a:p>
            <a:pPr marL="342900" indent="-342900" algn="just"/>
            <a:r>
              <a:rPr lang="kk-KZ" sz="2000" dirty="0" smtClean="0">
                <a:latin typeface="Times New Roman" pitchFamily="18" charset="0"/>
                <a:cs typeface="Times New Roman" pitchFamily="18" charset="0"/>
              </a:rPr>
              <a:t>2. Оқу;</a:t>
            </a:r>
          </a:p>
          <a:p>
            <a:pPr marL="342900" indent="-342900" algn="just"/>
            <a:r>
              <a:rPr lang="kk-KZ" sz="2000" dirty="0" smtClean="0">
                <a:latin typeface="Times New Roman" pitchFamily="18" charset="0"/>
                <a:cs typeface="Times New Roman" pitchFamily="18" charset="0"/>
              </a:rPr>
              <a:t>3. Еңбек.</a:t>
            </a:r>
            <a:endParaRPr lang="ru-RU" sz="2000" dirty="0" smtClean="0">
              <a:latin typeface="Times New Roman" pitchFamily="18" charset="0"/>
              <a:cs typeface="Times New Roman" pitchFamily="18"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kk-KZ"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Ойын – адам іс-әрекетінің ерекше түрі. Ойынның нәтижесінде материалдық немесе идеалдық өнім шығару көзделмейді. Көбінесе ойын сауық, бәсеңдік, демалу мақсатын көздейді. </a:t>
            </a: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kk-KZ"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Ойынның бірнеше түрлері бар: индивидуалды, топтық, заттық, сюжеттік, рөлдік және ережесі бар ойындар. </a:t>
            </a: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kk-KZ"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Сонымен қатар ойынның араласқан түрлері де болады: заттық-рөлдік, сюжеттік-рөлдік, ережесі бар сюжеттік ойындар, т.б. Дегенмен, ойынның адам өмірінде маңызы зор. Балалар үшін ойын даму сипатымен ерешеленеді. Ойын балалардың жетекші іс-әрекет болып табылады.</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txBox="1">
            <a:spLocks/>
          </p:cNvSpPr>
          <p:nvPr/>
        </p:nvSpPr>
        <p:spPr>
          <a:xfrm>
            <a:off x="611560" y="620688"/>
            <a:ext cx="8209037" cy="2448272"/>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kk-KZ" sz="2800" b="0" i="0" u="none" strike="noStrike" kern="1200" cap="none" spc="0" normalizeH="0" baseline="0" noProof="0" dirty="0" smtClean="0">
                <a:ln>
                  <a:noFill/>
                </a:ln>
                <a:solidFill>
                  <a:schemeClr val="tx1"/>
                </a:solidFill>
                <a:effectLst/>
                <a:uLnTx/>
                <a:uFillTx/>
                <a:latin typeface="+mn-lt"/>
                <a:ea typeface="+mn-ea"/>
                <a:cs typeface="+mn-cs"/>
              </a:rPr>
              <a:t>Ойын арқылы адам баласының белгілі бір буыны қоғамдық тәжірибені меңгереді, өзінің психикалық ерекшеліктерін қалыптастырады. Бала ойынында да қоғамдық, ұжымдық сипат болады. </a:t>
            </a:r>
            <a:endParaRPr kumimoji="0" lang="ru-RU"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35842" name="Picture 2" descr="http://ulttyqsport.kz/wp-content/uploads/2014/08/collage.jpg"/>
          <p:cNvPicPr>
            <a:picLocks noChangeAspect="1" noChangeArrowheads="1"/>
          </p:cNvPicPr>
          <p:nvPr/>
        </p:nvPicPr>
        <p:blipFill>
          <a:blip r:embed="rId2" cstate="print"/>
          <a:srcRect/>
          <a:stretch>
            <a:fillRect/>
          </a:stretch>
        </p:blipFill>
        <p:spPr bwMode="auto">
          <a:xfrm>
            <a:off x="35496" y="2924944"/>
            <a:ext cx="3652174" cy="2520000"/>
          </a:xfrm>
          <a:prstGeom prst="rect">
            <a:avLst/>
          </a:prstGeom>
          <a:noFill/>
        </p:spPr>
      </p:pic>
      <p:pic>
        <p:nvPicPr>
          <p:cNvPr id="35844" name="Picture 4" descr="http://zhasorken.kz/wp-content/uploads/2014/05/15.jpg"/>
          <p:cNvPicPr>
            <a:picLocks noChangeAspect="1" noChangeArrowheads="1"/>
          </p:cNvPicPr>
          <p:nvPr/>
        </p:nvPicPr>
        <p:blipFill>
          <a:blip r:embed="rId3" cstate="print"/>
          <a:srcRect/>
          <a:stretch>
            <a:fillRect/>
          </a:stretch>
        </p:blipFill>
        <p:spPr bwMode="auto">
          <a:xfrm>
            <a:off x="4550896" y="2924944"/>
            <a:ext cx="4485600" cy="2520000"/>
          </a:xfrm>
          <a:prstGeom prst="rect">
            <a:avLst/>
          </a:prstGeom>
          <a:noFill/>
        </p:spPr>
      </p:pic>
      <p:pic>
        <p:nvPicPr>
          <p:cNvPr id="35846" name="Picture 6" descr="https://encrypted-tbn2.gstatic.com/images?q=tbn:ANd9GcR0DMVZEWecE6LvWJGNip2gyvECpS6qgtKn-tRwWp45oow2LhrDQzA6NQ"/>
          <p:cNvPicPr>
            <a:picLocks noChangeAspect="1" noChangeArrowheads="1"/>
          </p:cNvPicPr>
          <p:nvPr/>
        </p:nvPicPr>
        <p:blipFill>
          <a:blip r:embed="rId4" cstate="print"/>
          <a:srcRect/>
          <a:stretch>
            <a:fillRect/>
          </a:stretch>
        </p:blipFill>
        <p:spPr bwMode="auto">
          <a:xfrm>
            <a:off x="3438104" y="4869160"/>
            <a:ext cx="2070000" cy="18000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133</TotalTime>
  <Words>1071</Words>
  <Application>Microsoft Office PowerPoint</Application>
  <PresentationFormat>Экран (4:3)</PresentationFormat>
  <Paragraphs>60</Paragraphs>
  <Slides>18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Поток</vt:lpstr>
      <vt:lpstr>2 дәріс.  ІС-ӘРЕКЕТ ПСИХОЛОГИЯСЫ</vt:lpstr>
      <vt:lpstr>Слайд 2</vt:lpstr>
      <vt:lpstr>Слайд 3</vt:lpstr>
      <vt:lpstr>2. Іс-әрекеттің құрылымы</vt:lpstr>
      <vt:lpstr>Слайд 5</vt:lpstr>
      <vt:lpstr>Слайд 6</vt:lpstr>
      <vt:lpstr>Слайд 7</vt:lpstr>
      <vt:lpstr>3. Іс-әрекеттің түрлері</vt:lpstr>
      <vt:lpstr>Слайд 9</vt:lpstr>
      <vt:lpstr>Слайд 10</vt:lpstr>
      <vt:lpstr>Слайд 11</vt:lpstr>
      <vt:lpstr>Слайд 12</vt:lpstr>
      <vt:lpstr>Слайд 13</vt:lpstr>
      <vt:lpstr>Слайд 14</vt:lpstr>
      <vt:lpstr>Слайд 15</vt:lpstr>
      <vt:lpstr>Слайд 16</vt:lpstr>
      <vt:lpstr>         Іс-әрекет теориясы ХХ ғ. 20-ж. соңы мен 30-ж. басында дами бастады. Бұл теорияның негізгі ерекшелігі – ол диалектикалық материализмнің қағидаларына сүйенеді, яғни осы философиялық бағыттың негізгі тезисін ұстанады: сана болмысты, адамның іс-әрекетін анықтамайды, керісінше, болмыс пен адамның іс-әрекеті оның санасын анықтайды.        Іс - әрекет теориясында эмоциялар іс-әрекет нәтижесінің мотивке деген қатынасын бейнесі ретінде сипаттайды. Мотив жағынан алғанда іс-әрекет сәтті өтіп жатса, оң эмоциялар пайда болады, ал егер сәтсіз өтіп жатса, теріс эмоциялар болады. Адам күйін басқаратын эмоциялар туралы А.Н.Леонтев ғана зерттеп қоймай, сонымен қатар бұл туралы Э.Фрейд, У.Кэннон, У.Джемс, Г.Ланге тәрізді ғалымдар жазған.</vt:lpstr>
      <vt:lpstr>Слайд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admin</dc:creator>
  <cp:lastModifiedBy>admin</cp:lastModifiedBy>
  <cp:revision>16</cp:revision>
  <dcterms:created xsi:type="dcterms:W3CDTF">2015-01-25T16:43:35Z</dcterms:created>
  <dcterms:modified xsi:type="dcterms:W3CDTF">2015-01-28T05:02:25Z</dcterms:modified>
</cp:coreProperties>
</file>