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40" d="100"/>
          <a:sy n="40" d="100"/>
        </p:scale>
        <p:origin x="-696" y="-9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C0D86-6B82-41F3-84B8-F4AE39F356E3}" type="datetimeFigureOut">
              <a:rPr lang="ru-RU" smtClean="0"/>
              <a:pPr/>
              <a:t>06.02.2015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5EE545-F39F-4866-AA4F-4F407E151533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EE545-F39F-4866-AA4F-4F407E151533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1DB71B-07BA-434B-99ED-2881C84BE603}" type="datetimeFigureOut">
              <a:rPr lang="ru-RU" smtClean="0"/>
              <a:pPr/>
              <a:t>06.02.2015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21F7E5-05B8-467A-A3FA-69B5F5A17AD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Прямоугольник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56" name="Прямоугольник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Прямоугольник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Прямоугольник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Прямоугольник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1DB71B-07BA-434B-99ED-2881C84BE603}" type="datetimeFigureOut">
              <a:rPr lang="ru-RU" smtClean="0"/>
              <a:pPr/>
              <a:t>06.02.2015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21F7E5-05B8-467A-A3FA-69B5F5A17AD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1DB71B-07BA-434B-99ED-2881C84BE603}" type="datetimeFigureOut">
              <a:rPr lang="ru-RU" smtClean="0"/>
              <a:pPr/>
              <a:t>06.02.2015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21F7E5-05B8-467A-A3FA-69B5F5A17AD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1DB71B-07BA-434B-99ED-2881C84BE603}" type="datetimeFigureOut">
              <a:rPr lang="ru-RU" smtClean="0"/>
              <a:pPr/>
              <a:t>06.02.2015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21F7E5-05B8-467A-A3FA-69B5F5A17AD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олилиния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Полилиния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Полилиния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Полилиния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Полилиния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Полилиния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Полилиния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Полилиния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Полилиния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Полилиния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Полилиния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Полилиния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Полилиния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Полилиния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1DB71B-07BA-434B-99ED-2881C84BE603}" type="datetimeFigureOut">
              <a:rPr lang="ru-RU" smtClean="0"/>
              <a:pPr/>
              <a:t>06.02.2015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21F7E5-05B8-467A-A3FA-69B5F5A17AD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Прямоугольник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Прямоугольник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1DB71B-07BA-434B-99ED-2881C84BE603}" type="datetimeFigureOut">
              <a:rPr lang="ru-RU" smtClean="0"/>
              <a:pPr/>
              <a:t>06.02.2015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21F7E5-05B8-467A-A3FA-69B5F5A17AD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1DB71B-07BA-434B-99ED-2881C84BE603}" type="datetimeFigureOut">
              <a:rPr lang="ru-RU" smtClean="0"/>
              <a:pPr/>
              <a:t>06.02.2015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21F7E5-05B8-467A-A3FA-69B5F5A17AD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Прямоугольник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Прямоугольник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Прямоугольник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1DB71B-07BA-434B-99ED-2881C84BE603}" type="datetimeFigureOut">
              <a:rPr lang="ru-RU" smtClean="0"/>
              <a:pPr/>
              <a:t>06.02.2015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21F7E5-05B8-467A-A3FA-69B5F5A17AD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1DB71B-07BA-434B-99ED-2881C84BE603}" type="datetimeFigureOut">
              <a:rPr lang="ru-RU" smtClean="0"/>
              <a:pPr/>
              <a:t>06.02.2015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21F7E5-05B8-467A-A3FA-69B5F5A17AD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1DB71B-07BA-434B-99ED-2881C84BE603}" type="datetimeFigureOut">
              <a:rPr lang="ru-RU" smtClean="0"/>
              <a:pPr/>
              <a:t>06.02.2015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21F7E5-05B8-467A-A3FA-69B5F5A17AD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Группа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Прямая соединительная линия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grpSp>
        <p:nvGrpSpPr>
          <p:cNvPr id="14" name="Группа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Прямая соединительная линия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Группа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Прямая соединительная линия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CB1DB71B-07BA-434B-99ED-2881C84BE603}" type="datetimeFigureOut">
              <a:rPr lang="ru-RU" smtClean="0"/>
              <a:pPr/>
              <a:t>06.02.2015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E321F7E5-05B8-467A-A3FA-69B5F5A17AD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CB1DB71B-07BA-434B-99ED-2881C84BE603}" type="datetimeFigureOut">
              <a:rPr lang="ru-RU" smtClean="0"/>
              <a:pPr/>
              <a:t>06.02.2015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E321F7E5-05B8-467A-A3FA-69B5F5A17AD3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476672"/>
            <a:ext cx="7772400" cy="576064"/>
          </a:xfrm>
        </p:spPr>
        <p:txBody>
          <a:bodyPr>
            <a:normAutofit fontScale="90000"/>
          </a:bodyPr>
          <a:lstStyle/>
          <a:p>
            <a:r>
              <a:rPr lang="kk-KZ" dirty="0" smtClean="0"/>
              <a:t>Қабылдау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C:\Users\АРМАН\Desktop\сабак\images (20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12776"/>
            <a:ext cx="9144000" cy="5445224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83568" y="476672"/>
            <a:ext cx="8003232" cy="5878888"/>
          </a:xfrm>
        </p:spPr>
        <p:txBody>
          <a:bodyPr>
            <a:normAutofit/>
          </a:bodyPr>
          <a:lstStyle/>
          <a:p>
            <a:r>
              <a:rPr lang="kk-KZ" i="1" u="sng" dirty="0" smtClean="0">
                <a:latin typeface="Times New Roman" pitchFamily="18" charset="0"/>
                <a:cs typeface="Times New Roman" pitchFamily="18" charset="0"/>
              </a:rPr>
              <a:t>Кеңістікті  қабылдау</a:t>
            </a:r>
            <a:r>
              <a:rPr lang="en-US" i="1" u="sng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kk-KZ" i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k-KZ" dirty="0" smtClean="0">
                <a:latin typeface="Times New Roman" pitchFamily="18" charset="0"/>
                <a:cs typeface="Times New Roman" pitchFamily="18" charset="0"/>
              </a:rPr>
              <a:t>заттардың формасын, көлемін, тереңдігін және алыстығын, бағытын қабылдау.</a:t>
            </a:r>
          </a:p>
        </p:txBody>
      </p:sp>
      <p:pic>
        <p:nvPicPr>
          <p:cNvPr id="1026" name="Picture 2" descr="C:\Users\АРМАН\Desktop\сабак\images (34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452688"/>
            <a:ext cx="5976664" cy="3784624"/>
          </a:xfrm>
          <a:prstGeom prst="rect">
            <a:avLst/>
          </a:prstGeom>
          <a:noFill/>
        </p:spPr>
      </p:pic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k-KZ" i="1" u="sng" dirty="0" smtClean="0">
                <a:latin typeface="Times New Roman" pitchFamily="18" charset="0"/>
                <a:cs typeface="Times New Roman" pitchFamily="18" charset="0"/>
              </a:rPr>
              <a:t>Уақытты қабылдау</a:t>
            </a:r>
            <a:r>
              <a:rPr lang="en-US" i="1" u="sng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kk-KZ" i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k-KZ" dirty="0" smtClean="0">
                <a:latin typeface="Times New Roman" pitchFamily="18" charset="0"/>
                <a:cs typeface="Times New Roman" pitchFamily="18" charset="0"/>
              </a:rPr>
              <a:t>бұл құбылыстар мен оқиғалардың ұзақтығы мен тізбегін бейнелендіру.</a:t>
            </a:r>
            <a:br>
              <a:rPr lang="kk-KZ" dirty="0" smtClean="0">
                <a:latin typeface="Times New Roman" pitchFamily="18" charset="0"/>
                <a:cs typeface="Times New Roman" pitchFamily="18" charset="0"/>
              </a:rPr>
            </a:br>
            <a:endParaRPr lang="ru-RU" dirty="0"/>
          </a:p>
        </p:txBody>
      </p:sp>
      <p:pic>
        <p:nvPicPr>
          <p:cNvPr id="2052" name="Picture 4" descr="http://t0.gstatic.com/images?q=tbn:ANd9GcROs1zNoM4GzEJhvcvmrQZ3Ic-Uo0kXtfVobbtiKY06yIcRErWU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2492896"/>
            <a:ext cx="5355915" cy="40324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k-KZ" i="1" u="sng" dirty="0" smtClean="0">
                <a:latin typeface="Times New Roman" pitchFamily="18" charset="0"/>
                <a:cs typeface="Times New Roman" pitchFamily="18" charset="0"/>
              </a:rPr>
              <a:t>Қозғалысты қабылдау</a:t>
            </a:r>
            <a:r>
              <a:rPr lang="en-US" i="1" u="sng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kk-KZ" i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k-KZ" dirty="0" smtClean="0">
                <a:latin typeface="Times New Roman" pitchFamily="18" charset="0"/>
                <a:cs typeface="Times New Roman" pitchFamily="18" charset="0"/>
              </a:rPr>
              <a:t>бұл объектінің кеңістіктегі орны мен қалпының өзгерісін бейнелеу.</a:t>
            </a:r>
            <a:r>
              <a:rPr lang="ru-RU" i="1" u="sng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i="1" u="sng" dirty="0" smtClean="0">
                <a:latin typeface="Times New Roman" pitchFamily="18" charset="0"/>
                <a:cs typeface="Times New Roman" pitchFamily="18" charset="0"/>
              </a:rPr>
            </a:br>
            <a:endParaRPr lang="ru-RU" dirty="0"/>
          </a:p>
        </p:txBody>
      </p:sp>
      <p:pic>
        <p:nvPicPr>
          <p:cNvPr id="3074" name="Picture 2" descr="http://t2.gstatic.com/images?q=tbn:ANd9GcRN0Tot_1UXkKPba4hERjk2u1rL07kyoec1VmJS-8z780Sl1fI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2496371"/>
            <a:ext cx="3816424" cy="395696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136904" cy="2088232"/>
          </a:xfrm>
        </p:spPr>
        <p:txBody>
          <a:bodyPr/>
          <a:lstStyle/>
          <a:p>
            <a:pPr indent="457200"/>
            <a:r>
              <a:rPr lang="kk-KZ" sz="2800" dirty="0" smtClean="0">
                <a:latin typeface="Times New Roman" pitchFamily="18" charset="0"/>
                <a:cs typeface="Times New Roman" pitchFamily="18" charset="0"/>
              </a:rPr>
              <a:t>Қабылдау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kk-KZ" sz="2800" dirty="0" smtClean="0">
                <a:latin typeface="Times New Roman" pitchFamily="18" charset="0"/>
                <a:cs typeface="Times New Roman" pitchFamily="18" charset="0"/>
              </a:rPr>
              <a:t>ақиқат дүниедегі заттар мен  құбылыстардың сезім мүшелеріне  тікелей әсер етіп, тұтастай заттық түрде бейнеленуі. </a:t>
            </a:r>
            <a:br>
              <a:rPr lang="kk-KZ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kk-KZ" sz="2800" dirty="0" smtClean="0">
                <a:latin typeface="Times New Roman" pitchFamily="18" charset="0"/>
                <a:cs typeface="Times New Roman" pitchFamily="18" charset="0"/>
              </a:rPr>
              <a:t>       Ал түйсік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kk-KZ" sz="2800" dirty="0" smtClean="0">
                <a:latin typeface="Times New Roman" pitchFamily="18" charset="0"/>
                <a:cs typeface="Times New Roman" pitchFamily="18" charset="0"/>
              </a:rPr>
              <a:t> сыртқы дүние заттары мен  құбылыстарының жеке қасиеттері мен сапаларының миымызда бейнеленуі. 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C:\Users\АРМАН\Desktop\сабак\images (22)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7" y="2852936"/>
            <a:ext cx="4392488" cy="4005064"/>
          </a:xfrm>
          <a:prstGeom prst="rect">
            <a:avLst/>
          </a:prstGeom>
          <a:noFill/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4932040" y="3068960"/>
            <a:ext cx="3888432" cy="2592288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1200" cap="none" spc="-100" normalizeH="0" baseline="0" noProof="0" dirty="0">
              <a:ln>
                <a:noFill/>
              </a:ln>
              <a:solidFill>
                <a:schemeClr val="tx2">
                  <a:satMod val="20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5148064" y="2492896"/>
            <a:ext cx="3744416" cy="4365104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pPr marL="0" marR="0" lvl="0" indent="4572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k-KZ" sz="28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Бірақ,</a:t>
            </a:r>
            <a:r>
              <a:rPr lang="kk-KZ" sz="2800" spc="-100" noProof="0" dirty="0" smtClean="0">
                <a:solidFill>
                  <a:schemeClr val="tx2">
                    <a:satMod val="20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қабылдау міндетті түрде  түйсіктерге негізделеді. Екеуінің де пайда болуы үшін дүниедегі заттар мен құбылыстар адамның сыртқы сезім мүшелеріне тікелей әсер етуі керек. </a:t>
            </a:r>
            <a:endParaRPr kumimoji="0" lang="ru-RU" sz="2800" b="0" i="0" u="none" strike="noStrike" kern="1200" cap="none" spc="-100" normalizeH="0" baseline="0" noProof="0" dirty="0">
              <a:ln>
                <a:noFill/>
              </a:ln>
              <a:solidFill>
                <a:schemeClr val="tx2">
                  <a:satMod val="20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44008" y="332656"/>
            <a:ext cx="4176464" cy="2880320"/>
          </a:xfrm>
        </p:spPr>
        <p:txBody>
          <a:bodyPr/>
          <a:lstStyle/>
          <a:p>
            <a:r>
              <a:rPr lang="kk-KZ" sz="2800" dirty="0" smtClean="0">
                <a:latin typeface="Times New Roman" pitchFamily="18" charset="0"/>
                <a:cs typeface="Times New Roman" pitchFamily="18" charset="0"/>
              </a:rPr>
              <a:t>Қабылдаудың негізіне шартты рефлекстер жатады. Заттар мен құбылыстар комплекстік тітіркендіргішттер ретінде сипатталады.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467544" y="3573016"/>
            <a:ext cx="8219256" cy="2880320"/>
          </a:xfrm>
        </p:spPr>
        <p:txBody>
          <a:bodyPr/>
          <a:lstStyle/>
          <a:p>
            <a:pPr>
              <a:buNone/>
            </a:pPr>
            <a:r>
              <a:rPr lang="kk-KZ" dirty="0" smtClean="0">
                <a:latin typeface="Times New Roman" pitchFamily="18" charset="0"/>
                <a:cs typeface="Times New Roman" pitchFamily="18" charset="0"/>
              </a:rPr>
              <a:t>Қабылдаудың негізінде  екі түрлі жүйкелік байланыстар жатады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kk-KZ" dirty="0" smtClean="0">
                <a:latin typeface="Times New Roman" pitchFamily="18" charset="0"/>
                <a:cs typeface="Times New Roman" pitchFamily="18" charset="0"/>
              </a:rPr>
              <a:t> бір анализатордың шегінде қалыптасатын байланыстар және анализатораралық байланыстар.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5" name="Picture 3" descr="C:\Users\АРМАН\Desktop\сабак\images (36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549686" cy="3212976"/>
          </a:xfrm>
          <a:prstGeom prst="rect">
            <a:avLst/>
          </a:prstGeom>
          <a:noFill/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55976" y="260648"/>
            <a:ext cx="4330824" cy="3384376"/>
          </a:xfrm>
        </p:spPr>
        <p:txBody>
          <a:bodyPr/>
          <a:lstStyle/>
          <a:p>
            <a:r>
              <a:rPr lang="kk-KZ" sz="3200" dirty="0" smtClean="0">
                <a:latin typeface="Times New Roman" pitchFamily="18" charset="0"/>
                <a:cs typeface="Times New Roman" pitchFamily="18" charset="0"/>
              </a:rPr>
              <a:t>Біріншісі, организмге бір модальдылықтағы комплекстік тітіркендіргіштің әсер етуі нәтижесінде пайда  болады.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 descr="C:\Users\АРМАН\Desktop\сабак\images (50)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0"/>
            <a:ext cx="3874379" cy="3501008"/>
          </a:xfrm>
          <a:prstGeom prst="rect">
            <a:avLst/>
          </a:prstGeom>
          <a:noFill/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539552" y="3645024"/>
            <a:ext cx="8136904" cy="2952328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k-KZ" sz="32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Бір әуеннің өзі есту анализаторына әр түрлі жеке дыбыстардың еркше үйлесімі ретінде әсер етеді. Осының нәтижесінде үлкен ми</a:t>
            </a:r>
            <a:r>
              <a:rPr kumimoji="0" lang="kk-KZ" sz="3200" b="0" i="0" u="none" strike="noStrike" kern="1200" cap="none" spc="-100" normalizeH="0" noProof="0" dirty="0" smtClean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сыңарлары қабығында интеграция мен күрделі синтез процесі жүреді.</a:t>
            </a:r>
            <a:endParaRPr kumimoji="0" lang="ru-RU" sz="3200" b="0" i="0" u="none" strike="noStrike" kern="1200" cap="none" spc="-100" normalizeH="0" baseline="0" noProof="0" dirty="0">
              <a:ln>
                <a:noFill/>
              </a:ln>
              <a:solidFill>
                <a:schemeClr val="tx2">
                  <a:satMod val="20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9552" y="3356992"/>
            <a:ext cx="8280920" cy="3240360"/>
          </a:xfrm>
        </p:spPr>
        <p:txBody>
          <a:bodyPr/>
          <a:lstStyle/>
          <a:p>
            <a:pPr indent="342900">
              <a:buNone/>
            </a:pPr>
            <a:r>
              <a:rPr lang="kk-KZ" dirty="0" smtClean="0">
                <a:latin typeface="Times New Roman" pitchFamily="18" charset="0"/>
                <a:cs typeface="Times New Roman" pitchFamily="18" charset="0"/>
              </a:rPr>
              <a:t>Екіншісі, әр түрлі анализаторлардың шегінде пайда болатын байланыстар. И.М.Сеченов зат пен кеңістікті қабылдауды көру, сипап сезу, кинестезиялық, есту және т.б. түйсіктердің ассоцияциясымен түсіндірді.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 descr="C:\Users\АРМАН\Desktop\сабак\images (40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-1"/>
            <a:ext cx="4392488" cy="2924945"/>
          </a:xfrm>
          <a:prstGeom prst="rect">
            <a:avLst/>
          </a:prstGeom>
          <a:noFill/>
        </p:spPr>
      </p:pic>
      <p:pic>
        <p:nvPicPr>
          <p:cNvPr id="5123" name="Picture 3" descr="C:\Users\АРМАН\Desktop\сабак\images (37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0"/>
            <a:ext cx="4355977" cy="2924944"/>
          </a:xfrm>
          <a:prstGeom prst="rect">
            <a:avLst/>
          </a:prstGeom>
          <a:noFill/>
        </p:spPr>
      </p:pic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332656"/>
            <a:ext cx="7772400" cy="864096"/>
          </a:xfrm>
        </p:spPr>
        <p:txBody>
          <a:bodyPr/>
          <a:lstStyle/>
          <a:p>
            <a:pPr algn="ctr"/>
            <a:r>
              <a:rPr lang="kk-KZ" sz="3600" dirty="0" smtClean="0"/>
              <a:t>ҚАБЫЛДАУДЫҢ ҚАСИЕТТЕРІ.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052736"/>
            <a:ext cx="4536504" cy="5805264"/>
          </a:xfrm>
        </p:spPr>
        <p:txBody>
          <a:bodyPr>
            <a:normAutofit/>
          </a:bodyPr>
          <a:lstStyle/>
          <a:p>
            <a:r>
              <a:rPr lang="kk-KZ" i="1" u="sng" dirty="0" smtClean="0">
                <a:latin typeface="Times New Roman" pitchFamily="18" charset="0"/>
                <a:cs typeface="Times New Roman" pitchFamily="18" charset="0"/>
              </a:rPr>
              <a:t>Константтылық</a:t>
            </a:r>
            <a:r>
              <a:rPr lang="kk-KZ" i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kk-KZ" sz="2800" dirty="0" smtClean="0">
                <a:latin typeface="Times New Roman" pitchFamily="18" charset="0"/>
                <a:cs typeface="Times New Roman" pitchFamily="18" charset="0"/>
              </a:rPr>
              <a:t>Жағдайдың өзгергеніне қарамастан заттың адекватты қабылдануына мүмкіндік береді.</a:t>
            </a:r>
          </a:p>
          <a:p>
            <a:r>
              <a:rPr lang="kk-KZ" sz="2800" dirty="0" smtClean="0">
                <a:latin typeface="Times New Roman" pitchFamily="18" charset="0"/>
                <a:cs typeface="Times New Roman" pitchFamily="18" charset="0"/>
              </a:rPr>
              <a:t>Біздің қабылдауымыз белгілі бір шектеуде қабылдаудың жағдайына тәуелсіз олардың көлемін, формасын, түрін заттан тыс сақтап қалады.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 descr="C:\Users\АРМАН\Desktop\сабак\images (25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1124744"/>
            <a:ext cx="4211960" cy="5733256"/>
          </a:xfrm>
          <a:prstGeom prst="rect">
            <a:avLst/>
          </a:prstGeom>
          <a:noFill/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3968" y="404664"/>
            <a:ext cx="4860032" cy="6048672"/>
          </a:xfrm>
        </p:spPr>
        <p:txBody>
          <a:bodyPr>
            <a:normAutofit fontScale="92500"/>
          </a:bodyPr>
          <a:lstStyle/>
          <a:p>
            <a:r>
              <a:rPr lang="kk-KZ" i="1" u="sng" dirty="0" smtClean="0">
                <a:latin typeface="Times New Roman" pitchFamily="18" charset="0"/>
                <a:cs typeface="Times New Roman" pitchFamily="18" charset="0"/>
              </a:rPr>
              <a:t>Заттылығы</a:t>
            </a:r>
          </a:p>
          <a:p>
            <a:r>
              <a:rPr lang="kk-KZ" dirty="0" smtClean="0">
                <a:latin typeface="Times New Roman" pitchFamily="18" charset="0"/>
                <a:cs typeface="Times New Roman" pitchFamily="18" charset="0"/>
              </a:rPr>
              <a:t>Объект жеке физикалық дене болып кеңістікте және уақытта жекеленуі.</a:t>
            </a:r>
          </a:p>
          <a:p>
            <a:r>
              <a:rPr lang="kk-KZ" dirty="0" smtClean="0">
                <a:latin typeface="Times New Roman" pitchFamily="18" charset="0"/>
                <a:cs typeface="Times New Roman" pitchFamily="18" charset="0"/>
              </a:rPr>
              <a:t>Бұл қасиет фигура мен фонның өзара байланысы кезінде анық көрінеді.</a:t>
            </a:r>
          </a:p>
          <a:p>
            <a:r>
              <a:rPr lang="kk-KZ" dirty="0" smtClean="0">
                <a:latin typeface="Times New Roman" pitchFamily="18" charset="0"/>
                <a:cs typeface="Times New Roman" pitchFamily="18" charset="0"/>
              </a:rPr>
              <a:t>Заттың қасиеті, заттылығы затпен байланыс кезінде пайда болады, ол адамға қандай да бір қажеттілігін қанағаттандыру үшін қажет.</a:t>
            </a:r>
          </a:p>
        </p:txBody>
      </p:sp>
      <p:pic>
        <p:nvPicPr>
          <p:cNvPr id="7170" name="Picture 2" descr="C:\Users\АРМАН\Desktop\сабак\images (23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0"/>
            <a:ext cx="3960439" cy="6858000"/>
          </a:xfrm>
          <a:prstGeom prst="rect">
            <a:avLst/>
          </a:prstGeom>
          <a:noFill/>
        </p:spPr>
      </p:pic>
    </p:spTree>
  </p:cSld>
  <p:clrMapOvr>
    <a:masterClrMapping/>
  </p:clrMapOvr>
  <p:transition>
    <p:wheel spokes="8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3960440" cy="6048672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kk-KZ" sz="3200" i="1" u="sng" dirty="0" smtClean="0">
                <a:latin typeface="Times New Roman" pitchFamily="18" charset="0"/>
                <a:cs typeface="Times New Roman" pitchFamily="18" charset="0"/>
              </a:rPr>
              <a:t>Тұтастығы.</a:t>
            </a:r>
            <a:r>
              <a:rPr lang="kk-KZ" sz="2800" i="1" u="sng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kk-KZ" sz="2800" i="1" u="sng" dirty="0" smtClean="0">
                <a:latin typeface="Times New Roman" pitchFamily="18" charset="0"/>
                <a:cs typeface="Times New Roman" pitchFamily="18" charset="0"/>
              </a:rPr>
            </a:br>
            <a:r>
              <a:rPr lang="kk-KZ" sz="2800" dirty="0" smtClean="0">
                <a:latin typeface="Times New Roman" pitchFamily="18" charset="0"/>
                <a:cs typeface="Times New Roman" pitchFamily="18" charset="0"/>
              </a:rPr>
              <a:t>Бейнелі түрде бөлшек пен бүтіннің ішкі органикалық өзара байланысы. Екі аспектісі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kk-KZ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kk-KZ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kk-KZ" sz="2800" dirty="0" smtClean="0">
                <a:latin typeface="Times New Roman" pitchFamily="18" charset="0"/>
                <a:cs typeface="Times New Roman" pitchFamily="18" charset="0"/>
              </a:rPr>
              <a:t>.Әр түрлі элементтерді біріктіру.</a:t>
            </a:r>
            <a:br>
              <a:rPr lang="kk-KZ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kk-KZ" sz="2800" dirty="0" smtClean="0">
                <a:latin typeface="Times New Roman" pitchFamily="18" charset="0"/>
                <a:cs typeface="Times New Roman" pitchFamily="18" charset="0"/>
              </a:rPr>
              <a:t>.Оның құрамдас элементтерінің сапасынан құрылған бүтінннің тәуелсіздігі.</a:t>
            </a:r>
            <a:br>
              <a:rPr lang="kk-KZ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kk-KZ" sz="2800" i="1" u="sng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kk-KZ" sz="2800" i="1" u="sng" dirty="0" smtClean="0">
                <a:latin typeface="Times New Roman" pitchFamily="18" charset="0"/>
                <a:cs typeface="Times New Roman" pitchFamily="18" charset="0"/>
              </a:rPr>
            </a:br>
            <a:r>
              <a:rPr lang="kk-KZ" sz="2800" i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2800" i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44008" y="548680"/>
            <a:ext cx="4176464" cy="2376264"/>
          </a:xfrm>
        </p:spPr>
        <p:txBody>
          <a:bodyPr>
            <a:normAutofit/>
          </a:bodyPr>
          <a:lstStyle/>
          <a:p>
            <a:r>
              <a:rPr lang="kk-KZ" sz="3200" i="1" u="sng" dirty="0" smtClean="0">
                <a:latin typeface="Times New Roman" pitchFamily="18" charset="0"/>
                <a:cs typeface="Times New Roman" pitchFamily="18" charset="0"/>
              </a:rPr>
              <a:t>Жалпылығы.</a:t>
            </a:r>
          </a:p>
          <a:p>
            <a:pPr>
              <a:buNone/>
            </a:pPr>
            <a:r>
              <a:rPr lang="kk-KZ" sz="2800" dirty="0" smtClean="0">
                <a:latin typeface="Times New Roman" pitchFamily="18" charset="0"/>
                <a:cs typeface="Times New Roman" pitchFamily="18" charset="0"/>
              </a:rPr>
              <a:t>Әрбір бейненің аты  бар кейбір объектілер класына жатқызылуы.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 descr="C:\Users\АРМАН\Desktop\сабак\images (47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977" y="2714360"/>
            <a:ext cx="4464496" cy="3863656"/>
          </a:xfrm>
          <a:prstGeom prst="rect">
            <a:avLst/>
          </a:prstGeom>
          <a:noFill/>
        </p:spPr>
      </p:pic>
    </p:spTree>
  </p:cSld>
  <p:clrMapOvr>
    <a:masterClrMapping/>
  </p:clrMapOvr>
  <p:transition>
    <p:strips dir="l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20072" y="332656"/>
            <a:ext cx="3466728" cy="3024336"/>
          </a:xfrm>
        </p:spPr>
        <p:txBody>
          <a:bodyPr/>
          <a:lstStyle/>
          <a:p>
            <a:pPr indent="457200"/>
            <a:r>
              <a:rPr lang="kk-KZ" sz="2800" dirty="0" smtClean="0">
                <a:latin typeface="Times New Roman" pitchFamily="18" charset="0"/>
                <a:cs typeface="Times New Roman" pitchFamily="18" charset="0"/>
              </a:rPr>
              <a:t>Түрлі себептерге байланысты шындықтағы объектілерді қате қабылдауды </a:t>
            </a:r>
            <a:r>
              <a:rPr lang="kk-KZ" sz="2800" i="1" dirty="0" smtClean="0">
                <a:latin typeface="Times New Roman" pitchFamily="18" charset="0"/>
                <a:cs typeface="Times New Roman" pitchFamily="18" charset="0"/>
              </a:rPr>
              <a:t>иллюзия </a:t>
            </a:r>
            <a:r>
              <a:rPr lang="kk-KZ" sz="2800" dirty="0" smtClean="0">
                <a:latin typeface="Times New Roman" pitchFamily="18" charset="0"/>
                <a:cs typeface="Times New Roman" pitchFamily="18" charset="0"/>
              </a:rPr>
              <a:t>деп атайды.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3933056"/>
            <a:ext cx="8496944" cy="1944216"/>
          </a:xfrm>
        </p:spPr>
        <p:txBody>
          <a:bodyPr/>
          <a:lstStyle/>
          <a:p>
            <a:r>
              <a:rPr lang="kk-KZ" i="1" u="sng" dirty="0" smtClean="0">
                <a:latin typeface="Times New Roman" pitchFamily="18" charset="0"/>
                <a:cs typeface="Times New Roman" pitchFamily="18" charset="0"/>
              </a:rPr>
              <a:t>Апперцепция </a:t>
            </a:r>
            <a:r>
              <a:rPr lang="kk-KZ" dirty="0" smtClean="0">
                <a:latin typeface="Times New Roman" pitchFamily="18" charset="0"/>
                <a:cs typeface="Times New Roman" pitchFamily="18" charset="0"/>
              </a:rPr>
              <a:t>деп қабылдаудың адамның жалпы психикалық тұрмысы мен өткен тәжірибесінің мазмұнына байланыстылығын  айтады.</a:t>
            </a:r>
          </a:p>
          <a:p>
            <a:endParaRPr lang="kk-KZ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i="1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 descr="C:\Users\АРМАН\Desktop\сабак\images (45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0"/>
            <a:ext cx="4577892" cy="3429000"/>
          </a:xfrm>
          <a:prstGeom prst="rect">
            <a:avLst/>
          </a:prstGeom>
          <a:noFill/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етро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Метро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Метро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152</TotalTime>
  <Words>300</Words>
  <Application>Microsoft Office PowerPoint</Application>
  <PresentationFormat>Экран (4:3)</PresentationFormat>
  <Paragraphs>25</Paragraphs>
  <Slides>12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Метро</vt:lpstr>
      <vt:lpstr>Қабылдау</vt:lpstr>
      <vt:lpstr>Қабылдау – ақиқат дүниедегі заттар мен  құбылыстардың сезім мүшелеріне  тікелей әсер етіп, тұтастай заттық түрде бейнеленуі.         Ал түйсік - сыртқы дүние заттары мен  құбылыстарының жеке қасиеттері мен сапаларының миымызда бейнеленуі. </vt:lpstr>
      <vt:lpstr>Қабылдаудың негізіне шартты рефлекстер жатады. Заттар мен құбылыстар комплекстік тітіркендіргішттер ретінде сипатталады.</vt:lpstr>
      <vt:lpstr>Біріншісі, организмге бір модальдылықтағы комплекстік тітіркендіргіштің әсер етуі нәтижесінде пайда  болады.</vt:lpstr>
      <vt:lpstr>Слайд 5</vt:lpstr>
      <vt:lpstr>ҚАБЫЛДАУДЫҢ ҚАСИЕТТЕРІ.</vt:lpstr>
      <vt:lpstr>Слайд 7</vt:lpstr>
      <vt:lpstr>Тұтастығы. Бейнелі түрде бөлшек пен бүтіннің ішкі органикалық өзара байланысы. Екі аспектісі: 1.Әр түрлі элементтерді біріктіру. 2.Оның құрамдас элементтерінің сапасынан құрылған бүтінннің тәуелсіздігі.   </vt:lpstr>
      <vt:lpstr>Түрлі себептерге байланысты шындықтағы объектілерді қате қабылдауды иллюзия деп атайды.</vt:lpstr>
      <vt:lpstr>Слайд 10</vt:lpstr>
      <vt:lpstr>Уақытты қабылдау: бұл құбылыстар мен оқиғалардың ұзақтығы мен тізбегін бейнелендіру. </vt:lpstr>
      <vt:lpstr>Қозғалысты қабылдау: бұл объектінің кеңістіктегі орны мен қалпының өзгерісін бейнелеу.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Қабылдау</dc:title>
  <dc:creator>2011</dc:creator>
  <cp:lastModifiedBy>admin</cp:lastModifiedBy>
  <cp:revision>18</cp:revision>
  <dcterms:created xsi:type="dcterms:W3CDTF">2011-11-06T20:27:24Z</dcterms:created>
  <dcterms:modified xsi:type="dcterms:W3CDTF">2015-02-06T04:13:03Z</dcterms:modified>
</cp:coreProperties>
</file>