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7187-79D4-49AE-9603-B4C9E8BDF281}" type="datetimeFigureOut">
              <a:rPr lang="ru-RU" smtClean="0"/>
              <a:t>09.01.2013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F86-A74B-49A6-B190-7FD8D0D27C9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7187-79D4-49AE-9603-B4C9E8BDF281}" type="datetimeFigureOut">
              <a:rPr lang="ru-RU" smtClean="0"/>
              <a:t>09.01.2013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F86-A74B-49A6-B190-7FD8D0D27C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7187-79D4-49AE-9603-B4C9E8BDF281}" type="datetimeFigureOut">
              <a:rPr lang="ru-RU" smtClean="0"/>
              <a:t>09.01.2013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F86-A74B-49A6-B190-7FD8D0D27C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7187-79D4-49AE-9603-B4C9E8BDF281}" type="datetimeFigureOut">
              <a:rPr lang="ru-RU" smtClean="0"/>
              <a:t>09.01.2013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F86-A74B-49A6-B190-7FD8D0D27C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7187-79D4-49AE-9603-B4C9E8BDF281}" type="datetimeFigureOut">
              <a:rPr lang="ru-RU" smtClean="0"/>
              <a:t>09.01.2013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F86-A74B-49A6-B190-7FD8D0D27C9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7187-79D4-49AE-9603-B4C9E8BDF281}" type="datetimeFigureOut">
              <a:rPr lang="ru-RU" smtClean="0"/>
              <a:t>09.01.2013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F86-A74B-49A6-B190-7FD8D0D27C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7187-79D4-49AE-9603-B4C9E8BDF281}" type="datetimeFigureOut">
              <a:rPr lang="ru-RU" smtClean="0"/>
              <a:t>09.01.2013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F86-A74B-49A6-B190-7FD8D0D27C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7187-79D4-49AE-9603-B4C9E8BDF281}" type="datetimeFigureOut">
              <a:rPr lang="ru-RU" smtClean="0"/>
              <a:t>09.01.2013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F86-A74B-49A6-B190-7FD8D0D27C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7187-79D4-49AE-9603-B4C9E8BDF281}" type="datetimeFigureOut">
              <a:rPr lang="ru-RU" smtClean="0"/>
              <a:t>09.01.2013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F86-A74B-49A6-B190-7FD8D0D27C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7187-79D4-49AE-9603-B4C9E8BDF281}" type="datetimeFigureOut">
              <a:rPr lang="ru-RU" smtClean="0"/>
              <a:t>09.01.2013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DF86-A74B-49A6-B190-7FD8D0D27C9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7187-79D4-49AE-9603-B4C9E8BDF281}" type="datetimeFigureOut">
              <a:rPr lang="ru-RU" smtClean="0"/>
              <a:t>09.01.2013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542DF86-A74B-49A6-B190-7FD8D0D27C9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4D7187-79D4-49AE-9603-B4C9E8BDF281}" type="datetimeFigureOut">
              <a:rPr lang="ru-RU" smtClean="0"/>
              <a:t>09.01.2013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42DF86-A74B-49A6-B190-7FD8D0D27C9A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://ru.wikipedia.org/wiki/%D0%9C%D0%B0%D0%B3%D0%BD%D0%B8%D1%82%D0%BE%D0%BF%D1%80%D0%BE%D0%B2%D0%BE%D0%B4" TargetMode="External"/><Relationship Id="rId7" Type="http://schemas.openxmlformats.org/officeDocument/2006/relationships/hyperlink" Target="http://ru.wikipedia.org/wiki/%D0%AD%D0%BB%D0%B5%D0%BA%D1%82%D1%80%D0%BE%D0%B4%D0%B2%D0%B8%D0%B3%D0%B0%D1%82%D0%B5%D0%BB%D1%8C" TargetMode="External"/><Relationship Id="rId2" Type="http://schemas.openxmlformats.org/officeDocument/2006/relationships/hyperlink" Target="http://ru.wikipedia.org/wiki/%D0%A1%D1%82%D0%B0%D0%BB%D1%8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%D0%AD%D0%BB%D0%B5%D0%BA%D1%82%D1%80%D0%B8%D1%87%D0%B5%D1%81%D0%BA%D0%B8%D0%B9_%D0%B3%D0%B5%D0%BD%D0%B5%D1%80%D0%B0%D1%82%D0%BE%D1%80" TargetMode="External"/><Relationship Id="rId5" Type="http://schemas.openxmlformats.org/officeDocument/2006/relationships/hyperlink" Target="http://ru.wikipedia.org/wiki/%D0%A2%D1%80%D0%B0%D0%BD%D1%81%D1%84%D0%BE%D1%80%D0%BC%D0%B0%D1%82%D0%BE%D1%80" TargetMode="External"/><Relationship Id="rId4" Type="http://schemas.openxmlformats.org/officeDocument/2006/relationships/hyperlink" Target="http://ru.wikipedia.org/wiki/%D0%AD%D0%BB%D0%B5%D0%BA%D1%82%D1%80%D0%BE%D0%BC%D0%B0%D0%B3%D0%BD%D0%B8%D1%8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2%D0%B5%D1%85%D0%BD%D0%BE%D0%BB%D0%BE%D0%B3%D0%B8%D1%8F" TargetMode="External"/><Relationship Id="rId7" Type="http://schemas.openxmlformats.org/officeDocument/2006/relationships/hyperlink" Target="http://ru.wikipedia.org/wiki/%D0%90%D0%BB%D1%8E%D0%BC%D0%B8%D0%BD%D0%B8%D0%B9" TargetMode="External"/><Relationship Id="rId2" Type="http://schemas.openxmlformats.org/officeDocument/2006/relationships/hyperlink" Target="http://ru.wikipedia.org/wiki/%D0%9A%D1%80%D0%B5%D0%BC%D0%BD%D0%B8%D0%B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%D0%90%D0%BD%D0%B8%D0%B7%D0%BE%D1%82%D1%80%D0%BE%D0%BF%D0%B8%D1%8F" TargetMode="External"/><Relationship Id="rId5" Type="http://schemas.openxmlformats.org/officeDocument/2006/relationships/hyperlink" Target="http://ru.wikipedia.org/wiki/%D0%98%D0%B7%D0%BE%D1%82%D1%80%D0%BE%D0%BF%D0%BD%D0%BE%D1%81%D1%82%D1%8C" TargetMode="External"/><Relationship Id="rId4" Type="http://schemas.openxmlformats.org/officeDocument/2006/relationships/hyperlink" Target="http://ru.wikipedia.org/wiki/%D0%9F%D1%80%D0%BE%D0%BA%D0%B0%D1%82%D0%BD%D1%8B%D0%B9_%D1%81%D1%82%D0%B0%D0%BD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/index.php?title=ASTM_A677/A677M-89&amp;action=edit&amp;redlink=1" TargetMode="External"/><Relationship Id="rId3" Type="http://schemas.openxmlformats.org/officeDocument/2006/relationships/hyperlink" Target="http://ru.wikipedia.org/wiki/%D0%98%D0%BD%D0%B4%D1%83%D0%BA%D1%86%D0%B8%D1%8F_%D1%8D%D0%BB%D0%B5%D0%BA%D1%82%D1%80%D0%BE%D0%BC%D0%B0%D0%B3%D0%BD%D0%B8%D1%82%D0%BD%D0%B0%D1%8F" TargetMode="External"/><Relationship Id="rId7" Type="http://schemas.openxmlformats.org/officeDocument/2006/relationships/hyperlink" Target="http://ru.wikipedia.org/w/index.php?title=%D0%93%D0%9E%D0%A1%D0%A2_21427.2-83&amp;action=edit&amp;redlink=1" TargetMode="External"/><Relationship Id="rId2" Type="http://schemas.openxmlformats.org/officeDocument/2006/relationships/hyperlink" Target="http://ru.wikipedia.org/wiki/%D0%9A%D0%BE%D1%8D%D1%80%D1%86%D0%B8%D1%82%D0%B8%D0%B2%D0%BD%D0%B0%D1%8F_%D1%81%D0%B8%D0%BB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%D0%A2%D0%B5%D1%80%D0%BC%D0%B8%D1%87%D0%B5%D1%81%D0%BA%D0%B0%D1%8F_%D0%BE%D0%B1%D1%80%D0%B0%D0%B1%D0%BE%D1%82%D0%BA%D0%B0_%D0%BC%D0%B5%D1%82%D0%B0%D0%BB%D0%BB%D0%BE%D0%B2" TargetMode="External"/><Relationship Id="rId5" Type="http://schemas.openxmlformats.org/officeDocument/2006/relationships/hyperlink" Target="http://ru.wikipedia.org/wiki/%D0%9E%D1%82%D0%B6%D0%B8%D0%B3" TargetMode="External"/><Relationship Id="rId4" Type="http://schemas.openxmlformats.org/officeDocument/2006/relationships/hyperlink" Target="http://ru.wikipedia.org/wiki/%D0%9F%D0%BE%D0%BA%D1%80%D1%8B%D1%82%D0%B8%D0%B5_(%D0%BC%D0%B0%D1%82%D0%B5%D1%80%D0%B8%D0%B0%D0%BB)" TargetMode="External"/><Relationship Id="rId9" Type="http://schemas.openxmlformats.org/officeDocument/2006/relationships/hyperlink" Target="http://ru.wikipedia.org/w/index.php?title=EN_10106-96&amp;action=edit&amp;redlink=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2%D0%B8%D1%82%D0%B0%D0%BD_(%D1%8D%D0%BB%D0%B5%D0%BC%D0%B5%D0%BD%D1%82)" TargetMode="External"/><Relationship Id="rId2" Type="http://schemas.openxmlformats.org/officeDocument/2006/relationships/hyperlink" Target="http://ru.wikipedia.org/wiki/%D0%92%D0%BE%D0%BB%D1%8C%D1%84%D1%80%D0%B0%D0%B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.wikipedia.org/wiki/%D0%9A%D0%BE%D0%B1%D0%B0%D0%BB%D1%8C%D1%8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E%D1%82%D0%BB%D0%B8%D0%B2%D0%BA%D0%B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4%D1%80%D0%B5%D0%B7%D0%B0" TargetMode="External"/><Relationship Id="rId7" Type="http://schemas.openxmlformats.org/officeDocument/2006/relationships/hyperlink" Target="http://ru.wikipedia.org/wiki/%D0%9C%D0%B0%D1%82%D1%80%D0%B8%D1%86%D0%B0" TargetMode="External"/><Relationship Id="rId2" Type="http://schemas.openxmlformats.org/officeDocument/2006/relationships/hyperlink" Target="http://ru.wikipedia.org/wiki/%D0%A0%D0%B5%D0%B7%D0%B5%D1%86_(%D0%B8%D0%BD%D1%81%D1%82%D1%80%D1%83%D0%BC%D0%B5%D0%BD%D1%82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%D0%A8%D1%82%D0%B0%D0%BC%D0%BF_(%D1%82%D0%B5%D1%85%D0%BD%D0%B8%D0%BA%D0%B0)" TargetMode="External"/><Relationship Id="rId5" Type="http://schemas.openxmlformats.org/officeDocument/2006/relationships/hyperlink" Target="http://ru.wikipedia.org/wiki/%D0%9F%D1%80%D0%BE%D1%82%D1%8F%D0%B6%D0%BA%D0%B0_(%D0%B8%D0%BD%D1%81%D1%82%D1%80%D1%83%D0%BC%D0%B5%D0%BD%D1%82)" TargetMode="External"/><Relationship Id="rId4" Type="http://schemas.openxmlformats.org/officeDocument/2006/relationships/hyperlink" Target="http://ru.wikipedia.org/wiki/%D0%A1%D0%B2%D0%B5%D1%80%D0%BB%D0%B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Твердые сплавы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ru-RU" dirty="0" smtClean="0"/>
              <a:t>Электротехническая сталь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000528"/>
          </a:xfrm>
        </p:spPr>
        <p:txBody>
          <a:bodyPr/>
          <a:lstStyle/>
          <a:p>
            <a:r>
              <a:rPr lang="ru-RU" dirty="0" smtClean="0"/>
              <a:t> — тонколистовая </a:t>
            </a:r>
            <a:r>
              <a:rPr lang="ru-RU" dirty="0" smtClean="0">
                <a:hlinkClick r:id="rId2" tooltip="Сталь"/>
              </a:rPr>
              <a:t>сталь</a:t>
            </a:r>
            <a:r>
              <a:rPr lang="ru-RU" dirty="0" smtClean="0"/>
              <a:t>, используемая при изготовлении </a:t>
            </a:r>
            <a:r>
              <a:rPr lang="ru-RU" dirty="0" err="1" smtClean="0">
                <a:hlinkClick r:id="rId3" tooltip="Магнитопровод"/>
              </a:rPr>
              <a:t>магнитопроводов</a:t>
            </a:r>
            <a:r>
              <a:rPr lang="ru-RU" dirty="0" smtClean="0"/>
              <a:t> электротехнического оборудования —</a:t>
            </a:r>
            <a:r>
              <a:rPr lang="ru-RU" dirty="0" smtClean="0">
                <a:hlinkClick r:id="rId4" tooltip="Электромагнит"/>
              </a:rPr>
              <a:t>электромагнитов</a:t>
            </a:r>
            <a:r>
              <a:rPr lang="ru-RU" dirty="0" smtClean="0"/>
              <a:t>, </a:t>
            </a:r>
            <a:r>
              <a:rPr lang="ru-RU" dirty="0" smtClean="0">
                <a:hlinkClick r:id="rId5" tooltip="Трансформатор"/>
              </a:rPr>
              <a:t>трансформаторов</a:t>
            </a:r>
            <a:r>
              <a:rPr lang="ru-RU" dirty="0" smtClean="0"/>
              <a:t>, </a:t>
            </a:r>
            <a:r>
              <a:rPr lang="ru-RU" dirty="0" smtClean="0">
                <a:hlinkClick r:id="rId6" tooltip="Электрический генератор"/>
              </a:rPr>
              <a:t>генераторов</a:t>
            </a:r>
            <a:r>
              <a:rPr lang="ru-RU" dirty="0" smtClean="0"/>
              <a:t>, </a:t>
            </a:r>
            <a:r>
              <a:rPr lang="ru-RU" dirty="0" smtClean="0">
                <a:hlinkClick r:id="rId7" tooltip="Электродвигатель"/>
              </a:rPr>
              <a:t>электродвигателей</a:t>
            </a:r>
            <a:r>
              <a:rPr lang="ru-RU" dirty="0" smtClean="0"/>
              <a:t>, дросселей, реле, стабилизаторов и так далее.</a:t>
            </a:r>
            <a:endParaRPr lang="ru-RU" dirty="0"/>
          </a:p>
        </p:txBody>
      </p:sp>
      <p:pic>
        <p:nvPicPr>
          <p:cNvPr id="22530" name="Picture 2" descr="http://upload.wikimedia.org/wikipedia/commons/thumb/1/1d/Transformer.filament.agr.jpg/220px-Transformer.filament.agr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14942" y="3643314"/>
            <a:ext cx="2502603" cy="1785950"/>
          </a:xfrm>
          <a:prstGeom prst="rect">
            <a:avLst/>
          </a:prstGeom>
          <a:noFill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42910" y="5500702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14876" y="5500702"/>
            <a:ext cx="3429024" cy="500066"/>
          </a:xfrm>
          <a:prstGeom prst="rect">
            <a:avLst/>
          </a:prstGeom>
        </p:spPr>
        <p:txBody>
          <a:bodyPr vert="horz" lIns="0" rIns="0" bIns="0" anchor="b">
            <a:normAutofit fontScale="62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/>
              <a:t>Трансформатор с шихтованным </a:t>
            </a:r>
            <a:r>
              <a:rPr lang="ru-RU" sz="2800" dirty="0" err="1"/>
              <a:t>магнитопроводом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dirty="0" smtClean="0"/>
              <a:t>Свойства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357298"/>
            <a:ext cx="8143932" cy="49292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 </a:t>
            </a:r>
            <a:r>
              <a:rPr lang="ru-RU" dirty="0" smtClean="0"/>
              <a:t>зависимости от требуемых свойств, электротехническая сталь содержит различное количество </a:t>
            </a:r>
            <a:r>
              <a:rPr lang="ru-RU" dirty="0" smtClean="0">
                <a:hlinkClick r:id="rId2" tooltip="Кремний"/>
              </a:rPr>
              <a:t>кремния</a:t>
            </a:r>
            <a:r>
              <a:rPr lang="ru-RU" dirty="0" smtClean="0"/>
              <a:t>. В зависимости от </a:t>
            </a:r>
            <a:r>
              <a:rPr lang="ru-RU" dirty="0" err="1" smtClean="0">
                <a:hlinkClick r:id="rId3" tooltip="Технология"/>
              </a:rPr>
              <a:t>технологии</a:t>
            </a:r>
            <a:r>
              <a:rPr lang="ru-RU" dirty="0" err="1" smtClean="0"/>
              <a:t>производства</a:t>
            </a:r>
            <a:r>
              <a:rPr lang="ru-RU" dirty="0" smtClean="0"/>
              <a:t> электротехнические стали разделяют на </a:t>
            </a:r>
            <a:r>
              <a:rPr lang="ru-RU" dirty="0" smtClean="0">
                <a:hlinkClick r:id="rId4" tooltip="Прокатный стан"/>
              </a:rPr>
              <a:t>холоднокатаные</a:t>
            </a:r>
            <a:r>
              <a:rPr lang="ru-RU" dirty="0" smtClean="0"/>
              <a:t> (</a:t>
            </a:r>
            <a:r>
              <a:rPr lang="ru-RU" dirty="0" smtClean="0">
                <a:hlinkClick r:id="rId5" tooltip="Изотропность"/>
              </a:rPr>
              <a:t>изотропные</a:t>
            </a:r>
            <a:r>
              <a:rPr lang="ru-RU" dirty="0" smtClean="0"/>
              <a:t> или </a:t>
            </a:r>
            <a:r>
              <a:rPr lang="ru-RU" dirty="0" smtClean="0">
                <a:hlinkClick r:id="rId6" tooltip="Анизотропия"/>
              </a:rPr>
              <a:t>анизотропные</a:t>
            </a:r>
            <a:r>
              <a:rPr lang="ru-RU" dirty="0" smtClean="0"/>
              <a:t>; количество кремния до 3,3% ) и горячекатаные (изотропные; количество кремния до 4,5% ). Нередко в качестве легирующей добавки в электротехнической стали может содержаться </a:t>
            </a:r>
            <a:r>
              <a:rPr lang="ru-RU" dirty="0" smtClean="0">
                <a:hlinkClick r:id="rId7" tooltip="Алюминий"/>
              </a:rPr>
              <a:t>алюминий</a:t>
            </a:r>
            <a:r>
              <a:rPr lang="ru-RU" dirty="0" smtClean="0"/>
              <a:t> (до 0,5%). Иногда электротехнические стали условно разделяют на </a:t>
            </a:r>
            <a:r>
              <a:rPr lang="ru-RU" dirty="0" err="1" smtClean="0"/>
              <a:t>динамную</a:t>
            </a:r>
            <a:r>
              <a:rPr lang="ru-RU" dirty="0" smtClean="0"/>
              <a:t> (0,8—2,5% кремния) и трансформаторную (3—4,5% кремния).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457200" y="357188"/>
            <a:ext cx="8229600" cy="5967412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ru-RU" sz="4600" dirty="0" smtClean="0"/>
              <a:t>Производство</a:t>
            </a:r>
          </a:p>
          <a:p>
            <a:pPr>
              <a:buNone/>
            </a:pPr>
            <a:r>
              <a:rPr lang="ru-RU" dirty="0" smtClean="0"/>
              <a:t>Электротехническая сталь выпускается в виде листов (часто в рулонах) и узкой ленты толщиной 0,05—1 мм. Качество электротехнической стали характеризуется электромагнитными свойствами (удельными потерями, </a:t>
            </a:r>
            <a:r>
              <a:rPr lang="ru-RU" dirty="0" smtClean="0">
                <a:hlinkClick r:id="rId2" tooltip="Коэрцитивная сила"/>
              </a:rPr>
              <a:t>коэрцитивной силой</a:t>
            </a:r>
            <a:r>
              <a:rPr lang="ru-RU" dirty="0" smtClean="0"/>
              <a:t> и </a:t>
            </a:r>
            <a:r>
              <a:rPr lang="ru-RU" dirty="0" smtClean="0">
                <a:hlinkClick r:id="rId3" tooltip="Индукция электромагнитная"/>
              </a:rPr>
              <a:t>индукцией</a:t>
            </a:r>
            <a:r>
              <a:rPr lang="ru-RU" dirty="0" smtClean="0"/>
              <a:t>), </a:t>
            </a:r>
            <a:r>
              <a:rPr lang="ru-RU" dirty="0" err="1" smtClean="0"/>
              <a:t>изотропностью</a:t>
            </a:r>
            <a:r>
              <a:rPr lang="ru-RU" dirty="0" smtClean="0"/>
              <a:t> свойств (разницей в значениях свойств металла вдоль и поперёк направления прокатки), геометрическими размерами и качеством листов и полос, механическими свойствами, а также параметрами электроизоляционного </a:t>
            </a:r>
            <a:r>
              <a:rPr lang="ru-RU" dirty="0" smtClean="0">
                <a:hlinkClick r:id="rId4" tooltip="Покрытие (материал)"/>
              </a:rPr>
              <a:t>покрытия</a:t>
            </a:r>
            <a:r>
              <a:rPr lang="ru-RU" dirty="0" smtClean="0"/>
              <a:t>. Снижение удельных потерь в стали обеспечивает уменьшение потерь энергии, а повышение максимальной индукции стали позволяет уменьшить габариты, снижение анизотропии свойств улучшает характеристики устройств с вращающимися </a:t>
            </a:r>
            <a:r>
              <a:rPr lang="ru-RU" dirty="0" err="1" smtClean="0"/>
              <a:t>магнитопроводом</a:t>
            </a:r>
            <a:r>
              <a:rPr lang="ru-RU" dirty="0" smtClean="0"/>
              <a:t>. Электротехническая сталь обычно поставляется в </a:t>
            </a:r>
            <a:r>
              <a:rPr lang="ru-RU" dirty="0" smtClean="0">
                <a:hlinkClick r:id="rId5" tooltip="Отжиг"/>
              </a:rPr>
              <a:t>отожжённом</a:t>
            </a:r>
            <a:r>
              <a:rPr lang="ru-RU" dirty="0" smtClean="0"/>
              <a:t> состоянии. Для снятия механических напряжений, возникающих при изготовлении деталей проводят дополнительный кратковременный отжиг при 800—850°С. Некоторые электротехнические стали поставляются в </a:t>
            </a:r>
            <a:r>
              <a:rPr lang="ru-RU" dirty="0" err="1" smtClean="0"/>
              <a:t>неотожжённом</a:t>
            </a:r>
            <a:r>
              <a:rPr lang="ru-RU" dirty="0" smtClean="0"/>
              <a:t> виде; в этом случае для обеспечения заданного уровня свойств после механической обработки необходимо проводить </a:t>
            </a:r>
            <a:r>
              <a:rPr lang="ru-RU" dirty="0" smtClean="0">
                <a:hlinkClick r:id="rId6" tooltip="Термическая обработка металлов"/>
              </a:rPr>
              <a:t>термическую обработку</a:t>
            </a:r>
            <a:r>
              <a:rPr lang="ru-RU" dirty="0" smtClean="0"/>
              <a:t> деталей.</a:t>
            </a:r>
          </a:p>
          <a:p>
            <a:pPr>
              <a:buNone/>
            </a:pPr>
            <a:r>
              <a:rPr lang="ru-RU" dirty="0" smtClean="0"/>
              <a:t>Для изотропной тонколистовой электротехнической стали в различных странах приняты следующие стандарты: </a:t>
            </a:r>
            <a:r>
              <a:rPr lang="ru-RU" dirty="0" smtClean="0">
                <a:hlinkClick r:id="rId7" tooltip="ГОСТ 21427.2-83 (страница отсутствует)"/>
              </a:rPr>
              <a:t>ГОСТ 21427.2-83</a:t>
            </a:r>
            <a:r>
              <a:rPr lang="ru-RU" dirty="0" smtClean="0"/>
              <a:t>, </a:t>
            </a:r>
            <a:r>
              <a:rPr lang="ru-RU" dirty="0" smtClean="0">
                <a:hlinkClick r:id="rId8" tooltip="ASTM A677/A677M-89 (страница отсутствует)"/>
              </a:rPr>
              <a:t>ASTM A677/A677M-89</a:t>
            </a:r>
            <a:r>
              <a:rPr lang="ru-RU" dirty="0" smtClean="0"/>
              <a:t>, </a:t>
            </a:r>
            <a:r>
              <a:rPr lang="ru-RU" dirty="0" smtClean="0">
                <a:hlinkClick r:id="rId9" tooltip="EN 10106-96 (страница отсутствует)"/>
              </a:rPr>
              <a:t>EN 10106-96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824558"/>
          </a:xfrm>
        </p:spPr>
        <p:txBody>
          <a:bodyPr/>
          <a:lstStyle/>
          <a:p>
            <a:r>
              <a:rPr lang="ru-RU" b="1" dirty="0" smtClean="0"/>
              <a:t>Твёрдые сплавы</a:t>
            </a:r>
            <a:r>
              <a:rPr lang="ru-RU" dirty="0" smtClean="0"/>
              <a:t> — твёрдые и износостойкие металлические материалы, способные сохранять эти свойства при 900—1150 °C. В основном изготовляются из высокотвердых и тугоплавких материалов на основе карбидов </a:t>
            </a:r>
            <a:r>
              <a:rPr lang="ru-RU" dirty="0" smtClean="0">
                <a:hlinkClick r:id="rId2" tooltip="Вольфрам"/>
              </a:rPr>
              <a:t>вольфрама</a:t>
            </a:r>
            <a:r>
              <a:rPr lang="ru-RU" dirty="0" smtClean="0"/>
              <a:t>, </a:t>
            </a:r>
            <a:r>
              <a:rPr lang="ru-RU" dirty="0" smtClean="0">
                <a:hlinkClick r:id="rId3" tooltip="Титан (элемент)"/>
              </a:rPr>
              <a:t>титана</a:t>
            </a:r>
            <a:r>
              <a:rPr lang="ru-RU" dirty="0" smtClean="0"/>
              <a:t>, тантала, хрома, связанные кобальтовой металлической связкой, при различном содержании </a:t>
            </a:r>
            <a:r>
              <a:rPr lang="ru-RU" dirty="0" smtClean="0">
                <a:hlinkClick r:id="rId4" tooltip="Кобальт"/>
              </a:rPr>
              <a:t>кобальта</a:t>
            </a:r>
            <a:r>
              <a:rPr lang="ru-RU" dirty="0" smtClean="0"/>
              <a:t> или никеля.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5103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Типы твёрдых сплавов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Различают спечённые и литые твёрдые сплавы. Главной особенностью спеченных твердых сплавов является то, что изделия из них получают методами порошковой металлургии и они поддаются только обработке шлифованием или физико-химическим методам обработки (лазер, ультразвук, травление в кислотах и </a:t>
            </a:r>
            <a:r>
              <a:rPr lang="ru-RU" dirty="0" err="1" smtClean="0"/>
              <a:t>др</a:t>
            </a:r>
            <a:r>
              <a:rPr lang="ru-RU" dirty="0" smtClean="0"/>
              <a:t>), а литые твердые сплавы предназначены для наплавки на оснащаемый инструмент и проходят не только механическую, но часто и термическую обработку (закалка, отжиг, старение и </a:t>
            </a:r>
            <a:r>
              <a:rPr lang="ru-RU" dirty="0" err="1" smtClean="0"/>
              <a:t>др</a:t>
            </a:r>
            <a:r>
              <a:rPr lang="ru-RU" dirty="0" smtClean="0"/>
              <a:t>). Порошковые твердые сплавы закрепляются на оснащаемом инструменте методами пайки или механическим закреплением.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753120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По химическому составу твердые сплавы классифицируют</a:t>
            </a:r>
            <a:r>
              <a:rPr lang="ru-RU" dirty="0" smtClean="0"/>
              <a:t>:</a:t>
            </a:r>
          </a:p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endParaRPr lang="ru-RU" dirty="0" smtClean="0"/>
          </a:p>
          <a:p>
            <a:pPr algn="ctr"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cxnSp>
        <p:nvCxnSpPr>
          <p:cNvPr id="5" name="Прямая со стрелкой 4"/>
          <p:cNvCxnSpPr/>
          <p:nvPr/>
        </p:nvCxnSpPr>
        <p:spPr>
          <a:xfrm rot="10800000" flipV="1">
            <a:off x="1214414" y="1357298"/>
            <a:ext cx="2143140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5400000">
            <a:off x="3786182" y="214311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215074" y="1428736"/>
            <a:ext cx="2071702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500033" y="2857496"/>
            <a:ext cx="2397911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вольфрамокобальтовые твердые сплавы (ВК);</a:t>
            </a:r>
          </a:p>
          <a:p>
            <a:pPr algn="ctr"/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214678" y="2928934"/>
            <a:ext cx="2714644" cy="1928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титановольфрамокобальтовые</a:t>
            </a:r>
            <a:r>
              <a:rPr lang="ru-RU" dirty="0" smtClean="0"/>
              <a:t> твердые сплавы (ТК)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286512" y="2928934"/>
            <a:ext cx="2500330" cy="1928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титанотанталовольфрамокобальтовые</a:t>
            </a:r>
            <a:r>
              <a:rPr lang="ru-RU" dirty="0" smtClean="0"/>
              <a:t> твердые сплавы (ТТК)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824537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Твердые сплавы по назначению делятся (классификация ИСО) на:</a:t>
            </a:r>
          </a:p>
          <a:p>
            <a:r>
              <a:rPr lang="ru-RU" b="1" dirty="0" smtClean="0"/>
              <a:t>Р</a:t>
            </a:r>
            <a:r>
              <a:rPr lang="ru-RU" dirty="0" smtClean="0"/>
              <a:t> — для стальных </a:t>
            </a:r>
            <a:r>
              <a:rPr lang="ru-RU" dirty="0" smtClean="0">
                <a:hlinkClick r:id="rId2" tooltip="Отливка"/>
              </a:rPr>
              <a:t>отливок</a:t>
            </a:r>
            <a:r>
              <a:rPr lang="ru-RU" dirty="0" smtClean="0"/>
              <a:t> и материалов, при обработке которых образуется сливная стружка;</a:t>
            </a:r>
          </a:p>
          <a:p>
            <a:r>
              <a:rPr lang="ru-RU" b="1" dirty="0" smtClean="0"/>
              <a:t>М</a:t>
            </a:r>
            <a:r>
              <a:rPr lang="ru-RU" dirty="0" smtClean="0"/>
              <a:t> — для обработки труднообрабатываемых материалов (обычно нержавеющая сталь);</a:t>
            </a:r>
          </a:p>
          <a:p>
            <a:r>
              <a:rPr lang="ru-RU" b="1" dirty="0" smtClean="0"/>
              <a:t>К</a:t>
            </a:r>
            <a:r>
              <a:rPr lang="ru-RU" dirty="0" smtClean="0"/>
              <a:t> — для обработки чугуна;</a:t>
            </a:r>
          </a:p>
          <a:p>
            <a:r>
              <a:rPr lang="ru-RU" b="1" dirty="0" smtClean="0"/>
              <a:t>N</a:t>
            </a:r>
            <a:r>
              <a:rPr lang="ru-RU" dirty="0" smtClean="0"/>
              <a:t> — для обработки алюминия, а также других цветных металлов и их сплавов;</a:t>
            </a:r>
          </a:p>
          <a:p>
            <a:r>
              <a:rPr lang="ru-RU" b="1" dirty="0" smtClean="0"/>
              <a:t>S</a:t>
            </a:r>
            <a:r>
              <a:rPr lang="ru-RU" dirty="0" smtClean="0"/>
              <a:t> — для обработки жаропрочных сплавов и сплавов на основе титана;</a:t>
            </a:r>
          </a:p>
          <a:p>
            <a:r>
              <a:rPr lang="ru-RU" b="1" dirty="0" smtClean="0"/>
              <a:t>H</a:t>
            </a:r>
            <a:r>
              <a:rPr lang="ru-RU" dirty="0" smtClean="0"/>
              <a:t> — для закаленной стали.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9"/>
            <a:ext cx="2212848" cy="64294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Примеры </a:t>
            </a:r>
            <a:endParaRPr lang="ru-RU" sz="3600" dirty="0"/>
          </a:p>
        </p:txBody>
      </p:sp>
      <p:sp>
        <p:nvSpPr>
          <p:cNvPr id="4" name="Содержимое 2"/>
          <p:cNvSpPr>
            <a:spLocks noGrp="1"/>
          </p:cNvSpPr>
          <p:nvPr>
            <p:ph type="body" sz="half" idx="2"/>
          </p:nvPr>
        </p:nvSpPr>
        <p:spPr>
          <a:xfrm>
            <a:off x="500034" y="1000108"/>
            <a:ext cx="4643470" cy="7858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/>
              <a:t>Твердые</a:t>
            </a:r>
            <a:r>
              <a:rPr lang="ru-RU" sz="2400" dirty="0" smtClean="0"/>
              <a:t> металлокерамические </a:t>
            </a:r>
            <a:r>
              <a:rPr lang="ru-RU" sz="2400" b="1" dirty="0" smtClean="0"/>
              <a:t>сплавы</a:t>
            </a:r>
            <a:r>
              <a:rPr lang="ru-RU" sz="2400" dirty="0" smtClean="0"/>
              <a:t>Т5К10</a:t>
            </a:r>
            <a:endParaRPr lang="ru-RU" sz="2400" dirty="0"/>
          </a:p>
        </p:txBody>
      </p:sp>
      <p:pic>
        <p:nvPicPr>
          <p:cNvPr id="1028" name="Picture 4" descr="http://www.stroy72.com/upload/images/Publication/17.06.11/Metalorezhuschiy-instrum-8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3592" r="3592"/>
          <a:stretch>
            <a:fillRect/>
          </a:stretch>
        </p:blipFill>
        <p:spPr bwMode="auto">
          <a:xfrm rot="420000">
            <a:off x="5968628" y="990059"/>
            <a:ext cx="2299601" cy="1958076"/>
          </a:xfrm>
          <a:prstGeom prst="rect">
            <a:avLst/>
          </a:prstGeom>
          <a:noFill/>
        </p:spPr>
      </p:pic>
      <p:sp>
        <p:nvSpPr>
          <p:cNvPr id="9" name="Содержимое 2"/>
          <p:cNvSpPr txBox="1">
            <a:spLocks/>
          </p:cNvSpPr>
          <p:nvPr/>
        </p:nvSpPr>
        <p:spPr>
          <a:xfrm>
            <a:off x="571472" y="2214554"/>
            <a:ext cx="4643470" cy="785818"/>
          </a:xfrm>
          <a:prstGeom prst="rect">
            <a:avLst/>
          </a:prstGeom>
        </p:spPr>
        <p:txBody>
          <a:bodyPr vert="horz" lIns="64008" rIns="45720" bIns="45720" anchor="t">
            <a:noAutofit/>
          </a:bodyPr>
          <a:lstStyle/>
          <a:p>
            <a:pPr lvl="0">
              <a:spcBef>
                <a:spcPts val="250"/>
              </a:spcBef>
              <a:buClr>
                <a:schemeClr val="accent3"/>
              </a:buClr>
              <a:buSzPct val="95000"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Твердые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металлокерамические 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сплавы </a:t>
            </a:r>
            <a:r>
              <a:rPr lang="ru-RU" sz="2400" dirty="0" smtClean="0"/>
              <a:t>ВК20КС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 descr="http://www.ukrboard.com.ua/imgs/companies/photo-gallery/217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000372"/>
            <a:ext cx="3200393" cy="20755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Области применения 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Обработка резанием конструкционных материалов: </a:t>
            </a:r>
            <a:r>
              <a:rPr lang="ru-RU" dirty="0" smtClean="0">
                <a:hlinkClick r:id="rId2" tooltip="Резец (инструмент)"/>
              </a:rPr>
              <a:t>резцы</a:t>
            </a:r>
            <a:r>
              <a:rPr lang="ru-RU" dirty="0" smtClean="0"/>
              <a:t>, </a:t>
            </a:r>
            <a:r>
              <a:rPr lang="ru-RU" dirty="0" smtClean="0">
                <a:hlinkClick r:id="rId3" tooltip="Фреза"/>
              </a:rPr>
              <a:t>фрезы</a:t>
            </a:r>
            <a:r>
              <a:rPr lang="ru-RU" dirty="0" smtClean="0"/>
              <a:t>, </a:t>
            </a:r>
            <a:r>
              <a:rPr lang="ru-RU" dirty="0" smtClean="0">
                <a:hlinkClick r:id="rId4" tooltip="Сверло"/>
              </a:rPr>
              <a:t>сверла</a:t>
            </a:r>
            <a:r>
              <a:rPr lang="ru-RU" dirty="0" smtClean="0"/>
              <a:t>, </a:t>
            </a:r>
            <a:r>
              <a:rPr lang="ru-RU" dirty="0" smtClean="0">
                <a:hlinkClick r:id="rId5" tooltip="Протяжка (инструмент)"/>
              </a:rPr>
              <a:t>протяжки</a:t>
            </a:r>
            <a:r>
              <a:rPr lang="ru-RU" dirty="0" smtClean="0"/>
              <a:t> и прочий инструмент.</a:t>
            </a:r>
          </a:p>
          <a:p>
            <a:r>
              <a:rPr lang="ru-RU" dirty="0" smtClean="0"/>
              <a:t>Клеймение</a:t>
            </a:r>
            <a:r>
              <a:rPr lang="ru-RU" dirty="0" smtClean="0"/>
              <a:t>: оснащение рабочей части клейм.</a:t>
            </a:r>
          </a:p>
          <a:p>
            <a:r>
              <a:rPr lang="ru-RU" dirty="0" smtClean="0"/>
              <a:t>Штамповка</a:t>
            </a:r>
            <a:r>
              <a:rPr lang="ru-RU" dirty="0" smtClean="0"/>
              <a:t>: оснащение </a:t>
            </a:r>
            <a:r>
              <a:rPr lang="ru-RU" dirty="0" smtClean="0">
                <a:hlinkClick r:id="rId6" tooltip="Штамп (техника)"/>
              </a:rPr>
              <a:t>штампов</a:t>
            </a:r>
            <a:r>
              <a:rPr lang="ru-RU" dirty="0" smtClean="0"/>
              <a:t> и </a:t>
            </a:r>
            <a:r>
              <a:rPr lang="ru-RU" dirty="0" smtClean="0">
                <a:hlinkClick r:id="rId7" tooltip="Матрица"/>
              </a:rPr>
              <a:t>матриц</a:t>
            </a:r>
            <a:r>
              <a:rPr lang="ru-RU" dirty="0" smtClean="0"/>
              <a:t>(вырубных, выдавливания и проч.).</a:t>
            </a:r>
          </a:p>
          <a:p>
            <a:r>
              <a:rPr lang="ru-RU" dirty="0" smtClean="0"/>
              <a:t>Прокатка: твердосплавные валки (выполняются в виде колец из твердого сплава, одеваемых на металлическое основание)</a:t>
            </a:r>
          </a:p>
          <a:p>
            <a:r>
              <a:rPr lang="ru-RU" dirty="0" smtClean="0"/>
              <a:t>Горнодобывающее оборудование: напайка спеченных и наплавка литых твердых сплавов.</a:t>
            </a:r>
          </a:p>
          <a:p>
            <a:r>
              <a:rPr lang="ru-RU" dirty="0" smtClean="0"/>
              <a:t>Производство износостойких подшипников: шарики, ролики, обоймы и напыление на сталь.</a:t>
            </a:r>
          </a:p>
          <a:p>
            <a:r>
              <a:rPr lang="ru-RU" dirty="0" err="1" smtClean="0"/>
              <a:t>Рудообрабатывающее</a:t>
            </a:r>
            <a:r>
              <a:rPr lang="ru-RU" dirty="0" smtClean="0"/>
              <a:t> оборудование: оснащение рабочих поверхностей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ПОДШИПНИКОВАЯ СТАЛЬ 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/>
              <a:t>Подшипниковую сталь</a:t>
            </a:r>
            <a:r>
              <a:rPr lang="ru-RU" dirty="0" smtClean="0"/>
              <a:t> применяют главным образом для изготовления шариков, роликов и </a:t>
            </a:r>
            <a:r>
              <a:rPr lang="ru-RU" dirty="0" smtClean="0"/>
              <a:t>колец.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 процессе работы эти элементы находятся под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воздействием </a:t>
            </a:r>
            <a:r>
              <a:rPr lang="ru-RU" dirty="0" smtClean="0"/>
              <a:t>высоких знакопеременных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напряжений</a:t>
            </a:r>
            <a:r>
              <a:rPr lang="ru-RU" dirty="0" smtClean="0"/>
              <a:t>. </a:t>
            </a:r>
            <a:r>
              <a:rPr lang="ru-RU" dirty="0" smtClean="0"/>
              <a:t>Каждый </a:t>
            </a:r>
            <a:r>
              <a:rPr lang="ru-RU" dirty="0" smtClean="0"/>
              <a:t>участок рабочей поверхности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ролика или  </a:t>
            </a:r>
            <a:r>
              <a:rPr lang="ru-RU" dirty="0" smtClean="0"/>
              <a:t>шарика и дорожки колец испытывает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Многократное  </a:t>
            </a:r>
            <a:r>
              <a:rPr lang="ru-RU" dirty="0" err="1" smtClean="0"/>
              <a:t>нагружение</a:t>
            </a:r>
            <a:r>
              <a:rPr lang="ru-RU" dirty="0" smtClean="0"/>
              <a:t>, которое распределяется в </a:t>
            </a:r>
            <a:r>
              <a:rPr lang="ru-RU" dirty="0" smtClean="0"/>
              <a:t>пределах очень </a:t>
            </a:r>
            <a:r>
              <a:rPr lang="ru-RU" dirty="0" smtClean="0"/>
              <a:t>небольшой опорной поверхности. В результате в каждом участке поверхности возникают местные контактные знакопеременные напряжения порядка 3—5 </a:t>
            </a:r>
            <a:r>
              <a:rPr lang="ru-RU" dirty="0" err="1" smtClean="0"/>
              <a:t>Мн</a:t>
            </a:r>
            <a:r>
              <a:rPr lang="ru-RU" dirty="0" smtClean="0"/>
              <a:t>/м</a:t>
            </a:r>
            <a:r>
              <a:rPr lang="ru-RU" baseline="30000" dirty="0" smtClean="0"/>
              <a:t>2</a:t>
            </a:r>
            <a:r>
              <a:rPr lang="ru-RU" dirty="0" smtClean="0"/>
              <a:t> (300—500 кгс/см</a:t>
            </a:r>
            <a:r>
              <a:rPr lang="ru-RU" baseline="30000" dirty="0" smtClean="0"/>
              <a:t>2</a:t>
            </a:r>
            <a:r>
              <a:rPr lang="ru-RU" dirty="0" smtClean="0"/>
              <a:t>) — сжимающие на поверхности контакта и растягивающие у ее контура. Напряжения вызывают упругую и незначительную остаточную деформации элементов подшипника. Многократное повторение деформации приводит к появлению усталостных трещин, </a:t>
            </a:r>
            <a:r>
              <a:rPr lang="ru-RU" dirty="0" err="1" smtClean="0"/>
              <a:t>выкрашиванию</a:t>
            </a:r>
            <a:r>
              <a:rPr lang="ru-RU" dirty="0" smtClean="0"/>
              <a:t> поверхности подшипника, в результате чего при качении возникают удары, под действием которых разрушения усиливаются и подшипник выходит из строя.</a:t>
            </a:r>
          </a:p>
          <a:p>
            <a:endParaRPr lang="ru-RU" dirty="0"/>
          </a:p>
        </p:txBody>
      </p:sp>
      <p:pic>
        <p:nvPicPr>
          <p:cNvPr id="19460" name="Picture 4" descr="подшипниковая сталь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571612"/>
            <a:ext cx="1643054" cy="16047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конструкция подшипник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46"/>
            <a:ext cx="8493018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192</Words>
  <Application>Microsoft Office PowerPoint</Application>
  <PresentationFormat>Экран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Поток</vt:lpstr>
      <vt:lpstr>Твердые сплавы</vt:lpstr>
      <vt:lpstr>Слайд 2</vt:lpstr>
      <vt:lpstr>Типы твёрдых сплавов </vt:lpstr>
      <vt:lpstr>Слайд 4</vt:lpstr>
      <vt:lpstr>Слайд 5</vt:lpstr>
      <vt:lpstr>Примеры </vt:lpstr>
      <vt:lpstr>Области применения </vt:lpstr>
      <vt:lpstr>ПОДШИПНИКОВАЯ СТАЛЬ  </vt:lpstr>
      <vt:lpstr>Слайд 9</vt:lpstr>
      <vt:lpstr>Электротехническая сталь</vt:lpstr>
      <vt:lpstr>Свойства 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teh_o</dc:creator>
  <cp:lastModifiedBy>teh_o</cp:lastModifiedBy>
  <cp:revision>3</cp:revision>
  <dcterms:created xsi:type="dcterms:W3CDTF">2013-01-09T09:37:08Z</dcterms:created>
  <dcterms:modified xsi:type="dcterms:W3CDTF">2013-01-09T10:02:39Z</dcterms:modified>
</cp:coreProperties>
</file>