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99" r:id="rId4"/>
    <p:sldId id="306" r:id="rId5"/>
    <p:sldId id="312" r:id="rId6"/>
    <p:sldId id="300" r:id="rId7"/>
    <p:sldId id="319" r:id="rId8"/>
    <p:sldId id="307" r:id="rId9"/>
    <p:sldId id="302" r:id="rId10"/>
    <p:sldId id="309" r:id="rId11"/>
    <p:sldId id="303" r:id="rId12"/>
    <p:sldId id="31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454442"/>
    <a:srgbClr val="A6A6A6"/>
    <a:srgbClr val="535153"/>
    <a:srgbClr val="780601"/>
    <a:srgbClr val="4A4A4C"/>
    <a:srgbClr val="88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3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44BE-1571-4C5E-8F93-A9547A74F06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01EC5-7D78-40E8-94B5-A23937DE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2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01EC5-7D78-40E8-94B5-A23937DE1D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0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01EC5-7D78-40E8-94B5-A23937DE1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01EC5-7D78-40E8-94B5-A23937DE1D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7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01EC5-7D78-40E8-94B5-A23937DE1D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01EC5-7D78-40E8-94B5-A23937DE1D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BDC1F-7DAC-4A8F-B800-2C60D54B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6FE4BCCA-D416-4408-9EFE-A936C651726E}"/>
              </a:ext>
            </a:extLst>
          </p:cNvPr>
          <p:cNvSpPr/>
          <p:nvPr/>
        </p:nvSpPr>
        <p:spPr>
          <a:xfrm>
            <a:off x="-1" y="1918696"/>
            <a:ext cx="6852863" cy="2632755"/>
          </a:xfrm>
          <a:prstGeom prst="round1Rect">
            <a:avLst/>
          </a:prstGeom>
          <a:solidFill>
            <a:srgbClr val="45444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DS_hack: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Разработка рекомендательного сервиса для Департамента Культуры г. Москвы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8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22CAC0-4E1A-4E24-9D50-D7FA79343CBA}"/>
              </a:ext>
            </a:extLst>
          </p:cNvPr>
          <p:cNvCxnSpPr>
            <a:cxnSpLocks/>
          </p:cNvCxnSpPr>
          <p:nvPr/>
        </p:nvCxnSpPr>
        <p:spPr>
          <a:xfrm>
            <a:off x="11023" y="10274"/>
            <a:ext cx="0" cy="683745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27934-2AA3-4452-9F36-C19F15408912}"/>
              </a:ext>
            </a:extLst>
          </p:cNvPr>
          <p:cNvCxnSpPr>
            <a:cxnSpLocks/>
          </p:cNvCxnSpPr>
          <p:nvPr/>
        </p:nvCxnSpPr>
        <p:spPr>
          <a:xfrm flipH="1">
            <a:off x="9120277" y="10274"/>
            <a:ext cx="10274" cy="682717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033C98-9106-4C85-BA9A-0CACCF67E49B}"/>
              </a:ext>
            </a:extLst>
          </p:cNvPr>
          <p:cNvCxnSpPr>
            <a:cxnSpLocks/>
          </p:cNvCxnSpPr>
          <p:nvPr/>
        </p:nvCxnSpPr>
        <p:spPr>
          <a:xfrm flipV="1">
            <a:off x="14198" y="10274"/>
            <a:ext cx="9116353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6899F-2358-4F50-A327-8FD269FBCB75}"/>
              </a:ext>
            </a:extLst>
          </p:cNvPr>
          <p:cNvCxnSpPr>
            <a:cxnSpLocks/>
          </p:cNvCxnSpPr>
          <p:nvPr/>
        </p:nvCxnSpPr>
        <p:spPr>
          <a:xfrm flipV="1">
            <a:off x="14198" y="6837452"/>
            <a:ext cx="9106079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485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Основные результаты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6F8106-583E-4C42-A332-D3F61493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62" y="64069"/>
            <a:ext cx="758626" cy="6345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4698DA-2AAE-4095-95F0-30FF9D2AEDEF}"/>
              </a:ext>
            </a:extLst>
          </p:cNvPr>
          <p:cNvSpPr txBox="1"/>
          <p:nvPr/>
        </p:nvSpPr>
        <p:spPr>
          <a:xfrm>
            <a:off x="131139" y="872084"/>
            <a:ext cx="8835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качестве ориентира и возможной дальнейшей отправной точки для оптимизации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задан фреймворк рекомендательной системы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Разработан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рабочий прототип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(неидеальный) рекомендательной системы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обратная связь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организаторам о необходимости уточнения бизнес-цели и внесения корректировок в организацию баз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A86C8-0CCA-4EBD-B464-6E80B18A894B}"/>
              </a:ext>
            </a:extLst>
          </p:cNvPr>
          <p:cNvSpPr txBox="1"/>
          <p:nvPr/>
        </p:nvSpPr>
        <p:spPr>
          <a:xfrm>
            <a:off x="4631217" y="3162270"/>
            <a:ext cx="4358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Пути оптимизации:</a:t>
            </a: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Формирование </a:t>
            </a:r>
            <a:r>
              <a:rPr lang="ru-RU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запроса на новые данные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 учётом задачи</a:t>
            </a:r>
          </a:p>
          <a:p>
            <a:pPr marL="342900" indent="-342900"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Внесение </a:t>
            </a:r>
            <a:r>
              <a:rPr lang="ru-RU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корректировок в архитектуру хранения данных</a:t>
            </a:r>
          </a:p>
          <a:p>
            <a:pPr marL="342900" indent="-342900">
              <a:buAutoNum type="arabicPeriod"/>
            </a:pPr>
            <a:r>
              <a:rPr lang="ru-RU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Комбинирование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заявленного подхода </a:t>
            </a:r>
            <a:r>
              <a:rPr lang="ru-RU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 подходами других участников</a:t>
            </a:r>
          </a:p>
          <a:p>
            <a:pPr marL="342900" indent="-342900"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</a:t>
            </a:r>
            <a:r>
              <a:rPr lang="ru-RU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серверных мощностей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для более затратных вычислений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E9ED1-66F2-4F56-B65F-CC8AAC5ADB41}"/>
              </a:ext>
            </a:extLst>
          </p:cNvPr>
          <p:cNvSpPr txBox="1"/>
          <p:nvPr/>
        </p:nvSpPr>
        <p:spPr>
          <a:xfrm>
            <a:off x="206979" y="3162270"/>
            <a:ext cx="4358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Ограничения текущего подхода:</a:t>
            </a: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Из-за ошибок проектирования приложения и временных ограничений </a:t>
            </a:r>
            <a:r>
              <a:rPr lang="ru-RU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реализована упрощённая модель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рекомендательной системы (нет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SVD,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полностью задействован потенциал кластеров)</a:t>
            </a:r>
          </a:p>
          <a:p>
            <a:pPr marL="342900" indent="-342900"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Сильное преобладание </a:t>
            </a:r>
            <a:r>
              <a:rPr lang="ru-RU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«</a:t>
            </a:r>
            <a:r>
              <a:rPr lang="en-US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rule based</a:t>
            </a:r>
            <a:r>
              <a:rPr lang="ru-RU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подхода над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model based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</a:p>
          <a:p>
            <a:pPr marL="342900" indent="-342900">
              <a:buAutoNum type="arabicPeriod"/>
            </a:pPr>
            <a:r>
              <a:rPr lang="ru-RU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Проблемы масштабирования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32075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76A547-E338-4ADB-8A9C-B1AEB84F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" y="535174"/>
            <a:ext cx="9137419" cy="570215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74662" y="535174"/>
            <a:ext cx="4510354" cy="57021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ятиугольник 21"/>
          <p:cNvSpPr/>
          <p:nvPr/>
        </p:nvSpPr>
        <p:spPr>
          <a:xfrm>
            <a:off x="395536" y="2259684"/>
            <a:ext cx="4176464" cy="288032"/>
          </a:xfrm>
          <a:prstGeom prst="homePlate">
            <a:avLst/>
          </a:prstGeom>
          <a:solidFill>
            <a:srgbClr val="45444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 в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Q&amp;A</a:t>
            </a:r>
            <a:endParaRPr lang="ru-RU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2757573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 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5535" y="3750618"/>
            <a:ext cx="4176464" cy="288032"/>
          </a:xfrm>
          <a:prstGeom prst="homePlate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5535" y="3255462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Основные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60211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22CAC0-4E1A-4E24-9D50-D7FA79343CBA}"/>
              </a:ext>
            </a:extLst>
          </p:cNvPr>
          <p:cNvCxnSpPr>
            <a:cxnSpLocks/>
          </p:cNvCxnSpPr>
          <p:nvPr/>
        </p:nvCxnSpPr>
        <p:spPr>
          <a:xfrm>
            <a:off x="11023" y="10274"/>
            <a:ext cx="0" cy="683745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27934-2AA3-4452-9F36-C19F15408912}"/>
              </a:ext>
            </a:extLst>
          </p:cNvPr>
          <p:cNvCxnSpPr>
            <a:cxnSpLocks/>
          </p:cNvCxnSpPr>
          <p:nvPr/>
        </p:nvCxnSpPr>
        <p:spPr>
          <a:xfrm flipH="1">
            <a:off x="9120277" y="10274"/>
            <a:ext cx="10274" cy="682717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033C98-9106-4C85-BA9A-0CACCF67E49B}"/>
              </a:ext>
            </a:extLst>
          </p:cNvPr>
          <p:cNvCxnSpPr>
            <a:cxnSpLocks/>
          </p:cNvCxnSpPr>
          <p:nvPr/>
        </p:nvCxnSpPr>
        <p:spPr>
          <a:xfrm flipV="1">
            <a:off x="14198" y="10274"/>
            <a:ext cx="9116353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6899F-2358-4F50-A327-8FD269FBCB75}"/>
              </a:ext>
            </a:extLst>
          </p:cNvPr>
          <p:cNvCxnSpPr>
            <a:cxnSpLocks/>
          </p:cNvCxnSpPr>
          <p:nvPr/>
        </p:nvCxnSpPr>
        <p:spPr>
          <a:xfrm flipV="1">
            <a:off x="14198" y="6837452"/>
            <a:ext cx="9106079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485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Наша команда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6F8106-583E-4C42-A332-D3F61493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62" y="64069"/>
            <a:ext cx="758626" cy="6345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F2606F-545A-4D43-9FD2-D714E431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65" y="1606318"/>
            <a:ext cx="1122295" cy="1572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39197A-4D34-44F2-9104-48C88EE3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65" y="3718772"/>
            <a:ext cx="1122295" cy="1572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E99D8D-F48C-47CA-942C-26E0D4796028}"/>
              </a:ext>
            </a:extLst>
          </p:cNvPr>
          <p:cNvSpPr txBox="1"/>
          <p:nvPr/>
        </p:nvSpPr>
        <p:spPr>
          <a:xfrm>
            <a:off x="3245794" y="2140868"/>
            <a:ext cx="2642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Вадим Полетаев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1A32B-295E-4445-816C-BC7E3FEF4CB1}"/>
              </a:ext>
            </a:extLst>
          </p:cNvPr>
          <p:cNvSpPr txBox="1"/>
          <p:nvPr/>
        </p:nvSpPr>
        <p:spPr>
          <a:xfrm>
            <a:off x="3273444" y="4179192"/>
            <a:ext cx="2488775" cy="39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Алексей Фролов</a:t>
            </a:r>
          </a:p>
        </p:txBody>
      </p:sp>
    </p:spTree>
    <p:extLst>
      <p:ext uri="{BB962C8B-B14F-4D97-AF65-F5344CB8AC3E}">
        <p14:creationId xmlns:p14="http://schemas.microsoft.com/office/powerpoint/2010/main" val="48630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76A547-E338-4ADB-8A9C-B1AEB84F1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" y="535174"/>
            <a:ext cx="9137419" cy="570215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74662" y="535174"/>
            <a:ext cx="4510354" cy="57021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ятиугольник 21"/>
          <p:cNvSpPr/>
          <p:nvPr/>
        </p:nvSpPr>
        <p:spPr>
          <a:xfrm>
            <a:off x="395536" y="2259684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 в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Q&amp;A</a:t>
            </a:r>
            <a:endParaRPr lang="ru-RU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2757573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8825" y="3692133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8825" y="3224853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Основные результаты</a:t>
            </a:r>
          </a:p>
        </p:txBody>
      </p:sp>
      <p:sp>
        <p:nvSpPr>
          <p:cNvPr id="33" name="Пятиугольник 32"/>
          <p:cNvSpPr/>
          <p:nvPr/>
        </p:nvSpPr>
        <p:spPr>
          <a:xfrm>
            <a:off x="391361" y="1268760"/>
            <a:ext cx="4176464" cy="288032"/>
          </a:xfrm>
          <a:prstGeom prst="homePlate">
            <a:avLst/>
          </a:prstGeom>
          <a:solidFill>
            <a:schemeClr val="accent6">
              <a:lumMod val="5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Содержание:</a:t>
            </a:r>
          </a:p>
        </p:txBody>
      </p:sp>
    </p:spTree>
    <p:extLst>
      <p:ext uri="{BB962C8B-B14F-4D97-AF65-F5344CB8AC3E}">
        <p14:creationId xmlns:p14="http://schemas.microsoft.com/office/powerpoint/2010/main" val="17881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76A547-E338-4ADB-8A9C-B1AEB84F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" y="535174"/>
            <a:ext cx="9137419" cy="570215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74662" y="535174"/>
            <a:ext cx="4510354" cy="57021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ятиугольник 21"/>
          <p:cNvSpPr/>
          <p:nvPr/>
        </p:nvSpPr>
        <p:spPr>
          <a:xfrm>
            <a:off x="395536" y="2259684"/>
            <a:ext cx="4176464" cy="288032"/>
          </a:xfrm>
          <a:prstGeom prst="homePlate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 в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Q&amp;A</a:t>
            </a:r>
            <a:endParaRPr lang="ru-RU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2757573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 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5535" y="3757231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5535" y="3242236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Основные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409592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22CAC0-4E1A-4E24-9D50-D7FA79343CBA}"/>
              </a:ext>
            </a:extLst>
          </p:cNvPr>
          <p:cNvCxnSpPr>
            <a:cxnSpLocks/>
          </p:cNvCxnSpPr>
          <p:nvPr/>
        </p:nvCxnSpPr>
        <p:spPr>
          <a:xfrm>
            <a:off x="11023" y="10274"/>
            <a:ext cx="0" cy="683745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27934-2AA3-4452-9F36-C19F15408912}"/>
              </a:ext>
            </a:extLst>
          </p:cNvPr>
          <p:cNvCxnSpPr>
            <a:cxnSpLocks/>
          </p:cNvCxnSpPr>
          <p:nvPr/>
        </p:nvCxnSpPr>
        <p:spPr>
          <a:xfrm flipH="1">
            <a:off x="9120277" y="10274"/>
            <a:ext cx="10274" cy="682717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033C98-9106-4C85-BA9A-0CACCF67E49B}"/>
              </a:ext>
            </a:extLst>
          </p:cNvPr>
          <p:cNvCxnSpPr>
            <a:cxnSpLocks/>
          </p:cNvCxnSpPr>
          <p:nvPr/>
        </p:nvCxnSpPr>
        <p:spPr>
          <a:xfrm flipV="1">
            <a:off x="14198" y="10274"/>
            <a:ext cx="9116353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6899F-2358-4F50-A327-8FD269FBCB75}"/>
              </a:ext>
            </a:extLst>
          </p:cNvPr>
          <p:cNvCxnSpPr>
            <a:cxnSpLocks/>
          </p:cNvCxnSpPr>
          <p:nvPr/>
        </p:nvCxnSpPr>
        <p:spPr>
          <a:xfrm flipV="1">
            <a:off x="14198" y="6837452"/>
            <a:ext cx="9106079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 в вопросах и ответах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6F8106-583E-4C42-A332-D3F61493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62" y="64069"/>
            <a:ext cx="758626" cy="6345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10D579-23EF-4F55-A111-240A2DD7A936}"/>
              </a:ext>
            </a:extLst>
          </p:cNvPr>
          <p:cNvSpPr txBox="1"/>
          <p:nvPr/>
        </p:nvSpPr>
        <p:spPr>
          <a:xfrm>
            <a:off x="256854" y="890180"/>
            <a:ext cx="35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 чём бизнес-цель задачи?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E8BEBF-5270-4B1C-922F-76846800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279" y="1201444"/>
            <a:ext cx="381267" cy="37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00992-3634-4E04-B254-CFC5D46F2F75}"/>
              </a:ext>
            </a:extLst>
          </p:cNvPr>
          <p:cNvSpPr txBox="1"/>
          <p:nvPr/>
        </p:nvSpPr>
        <p:spPr>
          <a:xfrm>
            <a:off x="3931092" y="1360013"/>
            <a:ext cx="511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Повысить посещаемость/популярность услуг *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BAE2E-8933-44D6-8E8B-75827473BFE8}"/>
              </a:ext>
            </a:extLst>
          </p:cNvPr>
          <p:cNvSpPr txBox="1"/>
          <p:nvPr/>
        </p:nvSpPr>
        <p:spPr>
          <a:xfrm>
            <a:off x="256857" y="2007292"/>
            <a:ext cx="321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Засчёт чего это возможно?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581C5-7016-44BA-A055-1A611A2B3A31}"/>
              </a:ext>
            </a:extLst>
          </p:cNvPr>
          <p:cNvSpPr txBox="1"/>
          <p:nvPr/>
        </p:nvSpPr>
        <p:spPr>
          <a:xfrm>
            <a:off x="-44339" y="6497191"/>
            <a:ext cx="859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1100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Проблемы текущей посещаемости/заполняемости не рассматриваются. Предмет для отдельного консалтингового проекта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684B9-3C86-4E88-B405-AB82894A627E}"/>
              </a:ext>
            </a:extLst>
          </p:cNvPr>
          <p:cNvSpPr txBox="1"/>
          <p:nvPr/>
        </p:nvSpPr>
        <p:spPr>
          <a:xfrm>
            <a:off x="3904944" y="2229873"/>
            <a:ext cx="51142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С точки зрения мероприятий: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Более точное планирование мероприятий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Анализ/Сегментация продуктового портфеля</a:t>
            </a:r>
          </a:p>
          <a:p>
            <a:endParaRPr lang="ru-RU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16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С точки зрения Клиентов: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Анализ/Сегментация Клиентов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Более фокусные рекомендации продуктов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9E3A5-21BB-4427-B84B-C4F417593351}"/>
              </a:ext>
            </a:extLst>
          </p:cNvPr>
          <p:cNvSpPr txBox="1"/>
          <p:nvPr/>
        </p:nvSpPr>
        <p:spPr>
          <a:xfrm>
            <a:off x="154112" y="4296711"/>
            <a:ext cx="374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для этого важно понимать?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304FB-9042-4A39-AA48-B32AF9F5B127}"/>
              </a:ext>
            </a:extLst>
          </p:cNvPr>
          <p:cNvSpPr txBox="1"/>
          <p:nvPr/>
        </p:nvSpPr>
        <p:spPr>
          <a:xfrm>
            <a:off x="3856116" y="4593220"/>
            <a:ext cx="50181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С точки зрения мероприятий: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Сегментацию текущего продуктового портфеля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Journey map </a:t>
            </a: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продукта</a:t>
            </a:r>
          </a:p>
          <a:p>
            <a:endParaRPr lang="ru-RU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16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С точки зрения Клиентов: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Поведенческие паттерны Клиентов (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User Story)</a:t>
            </a:r>
            <a:endParaRPr lang="ru-RU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Сегментацию/Кластеры Клиентов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988B76F-B70F-4592-90A5-1828E755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1152" y="2376000"/>
            <a:ext cx="381267" cy="37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C9411504-0FFA-41A3-AF0F-437D6195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9654" y="4793264"/>
            <a:ext cx="381267" cy="37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146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22CAC0-4E1A-4E24-9D50-D7FA79343CBA}"/>
              </a:ext>
            </a:extLst>
          </p:cNvPr>
          <p:cNvCxnSpPr>
            <a:cxnSpLocks/>
          </p:cNvCxnSpPr>
          <p:nvPr/>
        </p:nvCxnSpPr>
        <p:spPr>
          <a:xfrm>
            <a:off x="11023" y="10274"/>
            <a:ext cx="0" cy="683745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27934-2AA3-4452-9F36-C19F15408912}"/>
              </a:ext>
            </a:extLst>
          </p:cNvPr>
          <p:cNvCxnSpPr>
            <a:cxnSpLocks/>
          </p:cNvCxnSpPr>
          <p:nvPr/>
        </p:nvCxnSpPr>
        <p:spPr>
          <a:xfrm flipH="1">
            <a:off x="9120277" y="10274"/>
            <a:ext cx="10274" cy="682717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033C98-9106-4C85-BA9A-0CACCF67E49B}"/>
              </a:ext>
            </a:extLst>
          </p:cNvPr>
          <p:cNvCxnSpPr>
            <a:cxnSpLocks/>
          </p:cNvCxnSpPr>
          <p:nvPr/>
        </p:nvCxnSpPr>
        <p:spPr>
          <a:xfrm flipV="1">
            <a:off x="14198" y="10274"/>
            <a:ext cx="9116353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6899F-2358-4F50-A327-8FD269FBCB75}"/>
              </a:ext>
            </a:extLst>
          </p:cNvPr>
          <p:cNvCxnSpPr>
            <a:cxnSpLocks/>
          </p:cNvCxnSpPr>
          <p:nvPr/>
        </p:nvCxnSpPr>
        <p:spPr>
          <a:xfrm flipV="1">
            <a:off x="14198" y="6837452"/>
            <a:ext cx="9106079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Куда копать дальше? Что важно знать?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6F8106-583E-4C42-A332-D3F61493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62" y="64069"/>
            <a:ext cx="758626" cy="634574"/>
          </a:xfrm>
          <a:prstGeom prst="rect">
            <a:avLst/>
          </a:prstGeom>
        </p:spPr>
      </p:pic>
      <p:sp>
        <p:nvSpPr>
          <p:cNvPr id="2" name="Freeform 7">
            <a:extLst>
              <a:ext uri="{FF2B5EF4-FFF2-40B4-BE49-F238E27FC236}">
                <a16:creationId xmlns:a16="http://schemas.microsoft.com/office/drawing/2014/main" id="{0BF19716-7A9F-44D7-AA7E-F4608F58C9BB}"/>
              </a:ext>
            </a:extLst>
          </p:cNvPr>
          <p:cNvSpPr>
            <a:spLocks/>
          </p:cNvSpPr>
          <p:nvPr/>
        </p:nvSpPr>
        <p:spPr bwMode="auto">
          <a:xfrm>
            <a:off x="3466701" y="749400"/>
            <a:ext cx="1802542" cy="650148"/>
          </a:xfrm>
          <a:custGeom>
            <a:avLst/>
            <a:gdLst/>
            <a:ahLst/>
            <a:cxnLst>
              <a:cxn ang="0">
                <a:pos x="34" y="892"/>
              </a:cxn>
              <a:cxn ang="0">
                <a:pos x="295" y="1048"/>
              </a:cxn>
              <a:cxn ang="0">
                <a:pos x="223" y="922"/>
              </a:cxn>
              <a:cxn ang="0">
                <a:pos x="579" y="642"/>
              </a:cxn>
              <a:cxn ang="0">
                <a:pos x="943" y="943"/>
              </a:cxn>
              <a:cxn ang="0">
                <a:pos x="879" y="1050"/>
              </a:cxn>
              <a:cxn ang="0">
                <a:pos x="1126" y="898"/>
              </a:cxn>
              <a:cxn ang="0">
                <a:pos x="1161" y="588"/>
              </a:cxn>
              <a:cxn ang="0">
                <a:pos x="1084" y="709"/>
              </a:cxn>
              <a:cxn ang="0">
                <a:pos x="726" y="195"/>
              </a:cxn>
              <a:cxn ang="0">
                <a:pos x="729" y="0"/>
              </a:cxn>
              <a:cxn ang="0">
                <a:pos x="579" y="96"/>
              </a:cxn>
              <a:cxn ang="0">
                <a:pos x="430" y="4"/>
              </a:cxn>
              <a:cxn ang="0">
                <a:pos x="429" y="197"/>
              </a:cxn>
              <a:cxn ang="0">
                <a:pos x="76" y="700"/>
              </a:cxn>
              <a:cxn ang="0">
                <a:pos x="0" y="588"/>
              </a:cxn>
              <a:cxn ang="0">
                <a:pos x="34" y="892"/>
              </a:cxn>
            </a:cxnLst>
            <a:rect l="0" t="0" r="r" b="b"/>
            <a:pathLst>
              <a:path w="1161" h="1050">
                <a:moveTo>
                  <a:pt x="34" y="892"/>
                </a:moveTo>
                <a:lnTo>
                  <a:pt x="295" y="1048"/>
                </a:lnTo>
                <a:lnTo>
                  <a:pt x="223" y="922"/>
                </a:lnTo>
                <a:cubicBezTo>
                  <a:pt x="341" y="859"/>
                  <a:pt x="522" y="747"/>
                  <a:pt x="579" y="642"/>
                </a:cubicBezTo>
                <a:cubicBezTo>
                  <a:pt x="636" y="744"/>
                  <a:pt x="832" y="880"/>
                  <a:pt x="943" y="943"/>
                </a:cubicBezTo>
                <a:lnTo>
                  <a:pt x="879" y="1050"/>
                </a:lnTo>
                <a:lnTo>
                  <a:pt x="1126" y="898"/>
                </a:lnTo>
                <a:lnTo>
                  <a:pt x="1161" y="588"/>
                </a:lnTo>
                <a:lnTo>
                  <a:pt x="1084" y="709"/>
                </a:lnTo>
                <a:cubicBezTo>
                  <a:pt x="900" y="606"/>
                  <a:pt x="726" y="465"/>
                  <a:pt x="726" y="195"/>
                </a:cubicBezTo>
                <a:lnTo>
                  <a:pt x="729" y="0"/>
                </a:lnTo>
                <a:lnTo>
                  <a:pt x="579" y="96"/>
                </a:lnTo>
                <a:lnTo>
                  <a:pt x="430" y="4"/>
                </a:lnTo>
                <a:lnTo>
                  <a:pt x="429" y="197"/>
                </a:lnTo>
                <a:cubicBezTo>
                  <a:pt x="430" y="469"/>
                  <a:pt x="256" y="610"/>
                  <a:pt x="76" y="700"/>
                </a:cubicBezTo>
                <a:lnTo>
                  <a:pt x="0" y="588"/>
                </a:lnTo>
                <a:lnTo>
                  <a:pt x="34" y="892"/>
                </a:lnTo>
                <a:close/>
              </a:path>
            </a:pathLst>
          </a:custGeom>
          <a:solidFill>
            <a:srgbClr val="CCCCCC"/>
          </a:solidFill>
          <a:ln w="19050" cap="flat" cmpd="sng">
            <a:noFill/>
            <a:prstDash val="solid"/>
            <a:round/>
            <a:headEnd/>
            <a:tailEnd/>
          </a:ln>
          <a:effectLst/>
        </p:spPr>
        <p:txBody>
          <a:bodyPr lIns="45734" tIns="45734" rIns="45734" bIns="45734" anchor="ctr"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26193-2CAD-435D-A316-09DDB930D746}"/>
              </a:ext>
            </a:extLst>
          </p:cNvPr>
          <p:cNvSpPr txBox="1"/>
          <p:nvPr/>
        </p:nvSpPr>
        <p:spPr>
          <a:xfrm>
            <a:off x="912738" y="1255372"/>
            <a:ext cx="19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Пользователи</a:t>
            </a:r>
            <a:endParaRPr lang="en-US" b="1" u="sng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50087-EF2B-477C-ADF3-DA001B8D8BA6}"/>
              </a:ext>
            </a:extLst>
          </p:cNvPr>
          <p:cNvSpPr txBox="1"/>
          <p:nvPr/>
        </p:nvSpPr>
        <p:spPr>
          <a:xfrm>
            <a:off x="6264294" y="1259645"/>
            <a:ext cx="19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«Продукты»</a:t>
            </a:r>
            <a:endParaRPr lang="en-US" b="1" u="sng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E10AD-1F87-42B6-9E61-738FFBF910C9}"/>
              </a:ext>
            </a:extLst>
          </p:cNvPr>
          <p:cNvSpPr txBox="1"/>
          <p:nvPr/>
        </p:nvSpPr>
        <p:spPr>
          <a:xfrm>
            <a:off x="141413" y="1707352"/>
            <a:ext cx="1623317" cy="36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Потребность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7D16DA-BB90-482F-A1C8-6666E17DE816}"/>
              </a:ext>
            </a:extLst>
          </p:cNvPr>
          <p:cNvSpPr txBox="1"/>
          <p:nvPr/>
        </p:nvSpPr>
        <p:spPr>
          <a:xfrm>
            <a:off x="1959091" y="1768540"/>
            <a:ext cx="1623317" cy="36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Интересы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9D2987-7038-4E32-95EF-BFFF50D3342E}"/>
              </a:ext>
            </a:extLst>
          </p:cNvPr>
          <p:cNvSpPr txBox="1"/>
          <p:nvPr/>
        </p:nvSpPr>
        <p:spPr>
          <a:xfrm>
            <a:off x="379431" y="2182053"/>
            <a:ext cx="103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Возраст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AFA1DF-68CD-40A4-B8E0-D7FB3BBF8029}"/>
              </a:ext>
            </a:extLst>
          </p:cNvPr>
          <p:cNvSpPr txBox="1"/>
          <p:nvPr/>
        </p:nvSpPr>
        <p:spPr>
          <a:xfrm>
            <a:off x="1618500" y="2205406"/>
            <a:ext cx="628543" cy="36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8979F-99E6-4929-82E6-FA2CBEC58097}"/>
              </a:ext>
            </a:extLst>
          </p:cNvPr>
          <p:cNvSpPr txBox="1"/>
          <p:nvPr/>
        </p:nvSpPr>
        <p:spPr>
          <a:xfrm>
            <a:off x="141413" y="2641441"/>
            <a:ext cx="160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Материальное положение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19281A-C4CA-4C51-A1B6-23E40BD2EB02}"/>
              </a:ext>
            </a:extLst>
          </p:cNvPr>
          <p:cNvSpPr txBox="1"/>
          <p:nvPr/>
        </p:nvSpPr>
        <p:spPr>
          <a:xfrm>
            <a:off x="2377432" y="2275510"/>
            <a:ext cx="13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Профессия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A1F45F-8933-4532-9FC9-7F0A48B01AC5}"/>
              </a:ext>
            </a:extLst>
          </p:cNvPr>
          <p:cNvSpPr txBox="1"/>
          <p:nvPr/>
        </p:nvSpPr>
        <p:spPr>
          <a:xfrm>
            <a:off x="1959091" y="2714168"/>
            <a:ext cx="13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часто?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C007E9-852B-486C-8CE9-8357F106B949}"/>
              </a:ext>
            </a:extLst>
          </p:cNvPr>
          <p:cNvSpPr txBox="1"/>
          <p:nvPr/>
        </p:nvSpPr>
        <p:spPr>
          <a:xfrm>
            <a:off x="1952762" y="3191200"/>
            <a:ext cx="1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Семейное положение</a:t>
            </a:r>
          </a:p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С детьми?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165E75-F376-4472-A21F-3948D14D178F}"/>
              </a:ext>
            </a:extLst>
          </p:cNvPr>
          <p:cNvSpPr txBox="1"/>
          <p:nvPr/>
        </p:nvSpPr>
        <p:spPr>
          <a:xfrm>
            <a:off x="117869" y="3309833"/>
            <a:ext cx="1872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Посещает массовые / нишевые?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BA4FB-D29A-4256-927C-568BA84A8D7C}"/>
              </a:ext>
            </a:extLst>
          </p:cNvPr>
          <p:cNvSpPr txBox="1"/>
          <p:nvPr/>
        </p:nvSpPr>
        <p:spPr>
          <a:xfrm>
            <a:off x="2071810" y="3826792"/>
            <a:ext cx="187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В компании / Один?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42EE59-7620-42DF-A8CB-6E1F87C285DF}"/>
              </a:ext>
            </a:extLst>
          </p:cNvPr>
          <p:cNvSpPr txBox="1"/>
          <p:nvPr/>
        </p:nvSpPr>
        <p:spPr>
          <a:xfrm>
            <a:off x="257212" y="3987064"/>
            <a:ext cx="155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Cherry picker</a:t>
            </a: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Bargain hunter</a:t>
            </a: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C4427D-C828-4275-A763-66E6141FE4BF}"/>
              </a:ext>
            </a:extLst>
          </p:cNvPr>
          <p:cNvSpPr txBox="1"/>
          <p:nvPr/>
        </p:nvSpPr>
        <p:spPr>
          <a:xfrm>
            <a:off x="1964563" y="4222405"/>
            <a:ext cx="178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«Традиционалист»/ Новатор?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17B986-1BDF-44CF-9140-AF68896F3DF4}"/>
              </a:ext>
            </a:extLst>
          </p:cNvPr>
          <p:cNvSpPr txBox="1"/>
          <p:nvPr/>
        </p:nvSpPr>
        <p:spPr>
          <a:xfrm>
            <a:off x="1993593" y="4895604"/>
            <a:ext cx="2151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Новичок / «Старожил»?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719BC2-C57C-4EA7-8D87-58072A5D34F0}"/>
              </a:ext>
            </a:extLst>
          </p:cNvPr>
          <p:cNvSpPr txBox="1"/>
          <p:nvPr/>
        </p:nvSpPr>
        <p:spPr>
          <a:xfrm>
            <a:off x="203307" y="4671099"/>
            <a:ext cx="178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«Спонтанный» / «Исследователь»?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1E0AFA-ED61-441D-88F9-F9E1B101EB22}"/>
              </a:ext>
            </a:extLst>
          </p:cNvPr>
          <p:cNvSpPr txBox="1"/>
          <p:nvPr/>
        </p:nvSpPr>
        <p:spPr>
          <a:xfrm>
            <a:off x="247045" y="5294587"/>
            <a:ext cx="17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«Домосед» / «Тусовщик»?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1AE912-85B8-4CD6-9BAB-F237FFEF8AA7}"/>
              </a:ext>
            </a:extLst>
          </p:cNvPr>
          <p:cNvSpPr txBox="1"/>
          <p:nvPr/>
        </p:nvSpPr>
        <p:spPr>
          <a:xfrm>
            <a:off x="1640698" y="5344727"/>
            <a:ext cx="2303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Какие продукты потребляет?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6696B623-60B4-4AAA-80A8-5B137DA4557A}"/>
              </a:ext>
            </a:extLst>
          </p:cNvPr>
          <p:cNvSpPr/>
          <p:nvPr/>
        </p:nvSpPr>
        <p:spPr>
          <a:xfrm rot="16200000">
            <a:off x="1975470" y="4234855"/>
            <a:ext cx="162230" cy="3713832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4A8B7D-AFEB-45CC-88E0-5C1BC85F04C7}"/>
              </a:ext>
            </a:extLst>
          </p:cNvPr>
          <p:cNvSpPr txBox="1"/>
          <p:nvPr/>
        </p:nvSpPr>
        <p:spPr>
          <a:xfrm>
            <a:off x="704297" y="5709763"/>
            <a:ext cx="230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7D75CC-BDB4-4021-872F-3ACD95EAB480}"/>
              </a:ext>
            </a:extLst>
          </p:cNvPr>
          <p:cNvSpPr txBox="1"/>
          <p:nvPr/>
        </p:nvSpPr>
        <p:spPr>
          <a:xfrm>
            <a:off x="675666" y="6290179"/>
            <a:ext cx="304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Почему к нам приходят?</a:t>
            </a:r>
            <a:endParaRPr lang="en-US" b="1" dirty="0">
              <a:solidFill>
                <a:srgbClr val="8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ACE77F-3A3B-457F-8FA9-86AD6900A7FA}"/>
              </a:ext>
            </a:extLst>
          </p:cNvPr>
          <p:cNvSpPr txBox="1"/>
          <p:nvPr/>
        </p:nvSpPr>
        <p:spPr>
          <a:xfrm>
            <a:off x="5449011" y="1689061"/>
            <a:ext cx="1623317" cy="36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Назначение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4CF78D-3C6B-4D3E-8D65-8E1254C81818}"/>
              </a:ext>
            </a:extLst>
          </p:cNvPr>
          <p:cNvSpPr txBox="1"/>
          <p:nvPr/>
        </p:nvSpPr>
        <p:spPr>
          <a:xfrm>
            <a:off x="7227282" y="1647805"/>
            <a:ext cx="1623317" cy="36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Тематика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B93709-991A-49D6-9724-227EFCBED5BE}"/>
              </a:ext>
            </a:extLst>
          </p:cNvPr>
          <p:cNvSpPr txBox="1"/>
          <p:nvPr/>
        </p:nvSpPr>
        <p:spPr>
          <a:xfrm>
            <a:off x="5156828" y="2105296"/>
            <a:ext cx="168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Популярность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3E246A-FCC4-434A-85C4-ECC2FE936628}"/>
              </a:ext>
            </a:extLst>
          </p:cNvPr>
          <p:cNvSpPr txBox="1"/>
          <p:nvPr/>
        </p:nvSpPr>
        <p:spPr>
          <a:xfrm>
            <a:off x="5132617" y="2625564"/>
            <a:ext cx="160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Уникальность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44F2AC-BEF1-442D-905C-06BF0693D101}"/>
              </a:ext>
            </a:extLst>
          </p:cNvPr>
          <p:cNvSpPr txBox="1"/>
          <p:nvPr/>
        </p:nvSpPr>
        <p:spPr>
          <a:xfrm>
            <a:off x="7122146" y="2135626"/>
            <a:ext cx="13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Новизна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94DAEE-0C6E-44EE-AEBD-841219283C42}"/>
              </a:ext>
            </a:extLst>
          </p:cNvPr>
          <p:cNvSpPr txBox="1"/>
          <p:nvPr/>
        </p:nvSpPr>
        <p:spPr>
          <a:xfrm>
            <a:off x="7134470" y="2654937"/>
            <a:ext cx="160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Тип продукта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BB36C5-4253-4DE5-9351-FA55DB62540C}"/>
              </a:ext>
            </a:extLst>
          </p:cNvPr>
          <p:cNvSpPr txBox="1"/>
          <p:nvPr/>
        </p:nvSpPr>
        <p:spPr>
          <a:xfrm>
            <a:off x="6816524" y="3335985"/>
            <a:ext cx="187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Привязан к месту?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5618AE-7580-41AE-AD3D-C2DF9BDB086D}"/>
              </a:ext>
            </a:extLst>
          </p:cNvPr>
          <p:cNvSpPr txBox="1"/>
          <p:nvPr/>
        </p:nvSpPr>
        <p:spPr>
          <a:xfrm>
            <a:off x="5257993" y="3549351"/>
            <a:ext cx="155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Привязан ко времени?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818F54-8755-45FF-B981-34F118D72874}"/>
              </a:ext>
            </a:extLst>
          </p:cNvPr>
          <p:cNvSpPr txBox="1"/>
          <p:nvPr/>
        </p:nvSpPr>
        <p:spPr>
          <a:xfrm>
            <a:off x="6816523" y="3825042"/>
            <a:ext cx="203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Привязан к личности / контексту?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C2B64E-B023-4CC6-8150-53EE2DFC06DC}"/>
              </a:ext>
            </a:extLst>
          </p:cNvPr>
          <p:cNvSpPr txBox="1"/>
          <p:nvPr/>
        </p:nvSpPr>
        <p:spPr>
          <a:xfrm>
            <a:off x="6779519" y="4653104"/>
            <a:ext cx="2151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Массовый / Нишевый?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A8DADC-12D9-4C5A-890A-CDEECA306DF0}"/>
              </a:ext>
            </a:extLst>
          </p:cNvPr>
          <p:cNvSpPr txBox="1"/>
          <p:nvPr/>
        </p:nvSpPr>
        <p:spPr>
          <a:xfrm>
            <a:off x="5017043" y="4283718"/>
            <a:ext cx="197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Одиночный / Серия?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EFD39B5-D6F2-405B-BD99-781DF3AA1750}"/>
              </a:ext>
            </a:extLst>
          </p:cNvPr>
          <p:cNvSpPr txBox="1"/>
          <p:nvPr/>
        </p:nvSpPr>
        <p:spPr>
          <a:xfrm>
            <a:off x="5132617" y="4825943"/>
            <a:ext cx="1787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Язык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54FFED-3DAF-4D7D-A445-21BFFFBE5374}"/>
              </a:ext>
            </a:extLst>
          </p:cNvPr>
          <p:cNvSpPr txBox="1"/>
          <p:nvPr/>
        </p:nvSpPr>
        <p:spPr>
          <a:xfrm>
            <a:off x="6418697" y="5112051"/>
            <a:ext cx="2303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Есть маркетинговая поддержка?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42ED9A93-633B-4B41-9F7F-B7EFC937C0F5}"/>
              </a:ext>
            </a:extLst>
          </p:cNvPr>
          <p:cNvSpPr/>
          <p:nvPr/>
        </p:nvSpPr>
        <p:spPr>
          <a:xfrm rot="16200000">
            <a:off x="6720184" y="4228857"/>
            <a:ext cx="162230" cy="3713832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D836F1A-5492-4093-9F33-2ECBCC2B9299}"/>
              </a:ext>
            </a:extLst>
          </p:cNvPr>
          <p:cNvSpPr txBox="1"/>
          <p:nvPr/>
        </p:nvSpPr>
        <p:spPr>
          <a:xfrm>
            <a:off x="5583428" y="5567950"/>
            <a:ext cx="230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2FF44D-2B83-4646-9D97-4B27A4C848B2}"/>
              </a:ext>
            </a:extLst>
          </p:cNvPr>
          <p:cNvSpPr txBox="1"/>
          <p:nvPr/>
        </p:nvSpPr>
        <p:spPr>
          <a:xfrm>
            <a:off x="4685413" y="6307230"/>
            <a:ext cx="43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Как мы удовлетворяем потребность?</a:t>
            </a:r>
            <a:endParaRPr lang="en-US" b="1" dirty="0">
              <a:solidFill>
                <a:srgbClr val="8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59DB47-0690-4849-A6EA-1B7BAA0C5BAC}"/>
              </a:ext>
            </a:extLst>
          </p:cNvPr>
          <p:cNvSpPr txBox="1"/>
          <p:nvPr/>
        </p:nvSpPr>
        <p:spPr>
          <a:xfrm>
            <a:off x="5648088" y="3103260"/>
            <a:ext cx="93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Цена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5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76A547-E338-4ADB-8A9C-B1AEB84F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" y="535174"/>
            <a:ext cx="9137419" cy="570215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74662" y="535174"/>
            <a:ext cx="4510354" cy="57021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ятиугольник 21"/>
          <p:cNvSpPr/>
          <p:nvPr/>
        </p:nvSpPr>
        <p:spPr>
          <a:xfrm>
            <a:off x="395536" y="2259684"/>
            <a:ext cx="4176464" cy="288032"/>
          </a:xfrm>
          <a:prstGeom prst="homePlate">
            <a:avLst/>
          </a:prstGeom>
          <a:solidFill>
            <a:srgbClr val="45444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 в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Q&amp;A</a:t>
            </a:r>
            <a:endParaRPr lang="ru-RU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2757573"/>
            <a:ext cx="4176464" cy="288032"/>
          </a:xfrm>
          <a:prstGeom prst="homePlate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 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5535" y="3757231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5535" y="3242236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Основные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57811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22CAC0-4E1A-4E24-9D50-D7FA79343CBA}"/>
              </a:ext>
            </a:extLst>
          </p:cNvPr>
          <p:cNvCxnSpPr>
            <a:cxnSpLocks/>
          </p:cNvCxnSpPr>
          <p:nvPr/>
        </p:nvCxnSpPr>
        <p:spPr>
          <a:xfrm>
            <a:off x="11023" y="10274"/>
            <a:ext cx="0" cy="683745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27934-2AA3-4452-9F36-C19F15408912}"/>
              </a:ext>
            </a:extLst>
          </p:cNvPr>
          <p:cNvCxnSpPr>
            <a:cxnSpLocks/>
          </p:cNvCxnSpPr>
          <p:nvPr/>
        </p:nvCxnSpPr>
        <p:spPr>
          <a:xfrm flipH="1">
            <a:off x="9120277" y="10274"/>
            <a:ext cx="10274" cy="682717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033C98-9106-4C85-BA9A-0CACCF67E49B}"/>
              </a:ext>
            </a:extLst>
          </p:cNvPr>
          <p:cNvCxnSpPr>
            <a:cxnSpLocks/>
          </p:cNvCxnSpPr>
          <p:nvPr/>
        </p:nvCxnSpPr>
        <p:spPr>
          <a:xfrm flipV="1">
            <a:off x="14198" y="10274"/>
            <a:ext cx="9116353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6899F-2358-4F50-A327-8FD269FBCB75}"/>
              </a:ext>
            </a:extLst>
          </p:cNvPr>
          <p:cNvCxnSpPr>
            <a:cxnSpLocks/>
          </p:cNvCxnSpPr>
          <p:nvPr/>
        </p:nvCxnSpPr>
        <p:spPr>
          <a:xfrm flipV="1">
            <a:off x="14198" y="6837452"/>
            <a:ext cx="9106079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485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Суть подхода в тезисах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6F8106-583E-4C42-A332-D3F61493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62" y="64069"/>
            <a:ext cx="758626" cy="6345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2FE5AE-4B01-41F3-A857-93E72F7E6E1B}"/>
              </a:ext>
            </a:extLst>
          </p:cNvPr>
          <p:cNvSpPr txBox="1"/>
          <p:nvPr/>
        </p:nvSpPr>
        <p:spPr>
          <a:xfrm>
            <a:off x="131139" y="818383"/>
            <a:ext cx="88357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Внутри категории досуга (книги, курсы, ивенты) для предсказаний используется комбинированный подход коллаборативной фильтрации, анализа истории взаимодействия,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SVD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«Мостиком» для рекомендации в смежных областях являются тематические кластеры (определяются с помощью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LDA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тезауруса)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Кластеры внутри категории выполняют роль двойного контроля и используются для фильтрации и сортировки выдачи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«читателя» рекомендуется Топ-5 книг, 1 курс, 1 ивент. Для «ученика» - Топ-5 курсов, 1 книга, 1 ивент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смежных кластеров нет одиночные рекомендации не выводятся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 из другой категории досуга, но из смежного кластера сортируются по принципу популярности. В выдачу показывается самый популярный продукт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Рекомендация ивентов происходит в 2 этапа: сначала осуществляется попытка порекомендовать привязанные к дате мероприятия, затем к кластеру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1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78E0418F-6216-40AC-8F97-4003DF540CA2}"/>
              </a:ext>
            </a:extLst>
          </p:cNvPr>
          <p:cNvSpPr/>
          <p:nvPr/>
        </p:nvSpPr>
        <p:spPr>
          <a:xfrm>
            <a:off x="5920512" y="3396291"/>
            <a:ext cx="2627972" cy="2147313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99DCCE7-6876-4DBB-9963-08F6BB9CE1D2}"/>
              </a:ext>
            </a:extLst>
          </p:cNvPr>
          <p:cNvSpPr/>
          <p:nvPr/>
        </p:nvSpPr>
        <p:spPr>
          <a:xfrm>
            <a:off x="2406474" y="3783635"/>
            <a:ext cx="2689579" cy="1506078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D17BCBB-8233-41FC-A1CF-59A8C37867B6}"/>
              </a:ext>
            </a:extLst>
          </p:cNvPr>
          <p:cNvSpPr/>
          <p:nvPr/>
        </p:nvSpPr>
        <p:spPr>
          <a:xfrm>
            <a:off x="4357712" y="1776165"/>
            <a:ext cx="2239759" cy="94937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F13B109-B039-4276-A653-08A2C95F1598}"/>
              </a:ext>
            </a:extLst>
          </p:cNvPr>
          <p:cNvSpPr/>
          <p:nvPr/>
        </p:nvSpPr>
        <p:spPr>
          <a:xfrm>
            <a:off x="187957" y="1686137"/>
            <a:ext cx="1970044" cy="3656376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22CAC0-4E1A-4E24-9D50-D7FA79343CBA}"/>
              </a:ext>
            </a:extLst>
          </p:cNvPr>
          <p:cNvCxnSpPr>
            <a:cxnSpLocks/>
          </p:cNvCxnSpPr>
          <p:nvPr/>
        </p:nvCxnSpPr>
        <p:spPr>
          <a:xfrm>
            <a:off x="11023" y="10274"/>
            <a:ext cx="0" cy="683745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27934-2AA3-4452-9F36-C19F15408912}"/>
              </a:ext>
            </a:extLst>
          </p:cNvPr>
          <p:cNvCxnSpPr>
            <a:cxnSpLocks/>
          </p:cNvCxnSpPr>
          <p:nvPr/>
        </p:nvCxnSpPr>
        <p:spPr>
          <a:xfrm flipH="1">
            <a:off x="9120277" y="10274"/>
            <a:ext cx="10274" cy="682717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033C98-9106-4C85-BA9A-0CACCF67E49B}"/>
              </a:ext>
            </a:extLst>
          </p:cNvPr>
          <p:cNvCxnSpPr>
            <a:cxnSpLocks/>
          </p:cNvCxnSpPr>
          <p:nvPr/>
        </p:nvCxnSpPr>
        <p:spPr>
          <a:xfrm flipV="1">
            <a:off x="14198" y="10274"/>
            <a:ext cx="9116353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6899F-2358-4F50-A327-8FD269FBCB75}"/>
              </a:ext>
            </a:extLst>
          </p:cNvPr>
          <p:cNvCxnSpPr>
            <a:cxnSpLocks/>
          </p:cNvCxnSpPr>
          <p:nvPr/>
        </p:nvCxnSpPr>
        <p:spPr>
          <a:xfrm flipV="1">
            <a:off x="14198" y="6837452"/>
            <a:ext cx="9106079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18905" y="718795"/>
            <a:ext cx="8835776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485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Дизайн решения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6F8106-583E-4C42-A332-D3F61493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262" y="64069"/>
            <a:ext cx="758626" cy="634574"/>
          </a:xfrm>
          <a:prstGeom prst="rect">
            <a:avLst/>
          </a:prstGeom>
        </p:spPr>
      </p:pic>
      <p:grpSp>
        <p:nvGrpSpPr>
          <p:cNvPr id="21" name="Group 1183">
            <a:extLst>
              <a:ext uri="{FF2B5EF4-FFF2-40B4-BE49-F238E27FC236}">
                <a16:creationId xmlns:a16="http://schemas.microsoft.com/office/drawing/2014/main" id="{80FF9B0A-52C4-40BE-899A-2FD287DF67F7}"/>
              </a:ext>
            </a:extLst>
          </p:cNvPr>
          <p:cNvGrpSpPr/>
          <p:nvPr/>
        </p:nvGrpSpPr>
        <p:grpSpPr>
          <a:xfrm>
            <a:off x="968418" y="1737490"/>
            <a:ext cx="351556" cy="345441"/>
            <a:chOff x="1724025" y="2435225"/>
            <a:chExt cx="492125" cy="495300"/>
          </a:xfrm>
        </p:grpSpPr>
        <p:sp>
          <p:nvSpPr>
            <p:cNvPr id="22" name="Freeform 65">
              <a:extLst>
                <a:ext uri="{FF2B5EF4-FFF2-40B4-BE49-F238E27FC236}">
                  <a16:creationId xmlns:a16="http://schemas.microsoft.com/office/drawing/2014/main" id="{710802A8-59A1-433D-B08E-49F2DE0C9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38" y="2557463"/>
              <a:ext cx="146050" cy="114300"/>
            </a:xfrm>
            <a:custGeom>
              <a:avLst/>
              <a:gdLst>
                <a:gd name="T0" fmla="*/ 0 w 92"/>
                <a:gd name="T1" fmla="*/ 72 h 72"/>
                <a:gd name="T2" fmla="*/ 29 w 92"/>
                <a:gd name="T3" fmla="*/ 72 h 72"/>
                <a:gd name="T4" fmla="*/ 92 w 92"/>
                <a:gd name="T5" fmla="*/ 18 h 72"/>
                <a:gd name="T6" fmla="*/ 92 w 92"/>
                <a:gd name="T7" fmla="*/ 18 h 72"/>
                <a:gd name="T8" fmla="*/ 83 w 92"/>
                <a:gd name="T9" fmla="*/ 0 h 72"/>
                <a:gd name="T10" fmla="*/ 0 w 92"/>
                <a:gd name="T11" fmla="*/ 70 h 72"/>
                <a:gd name="T12" fmla="*/ 0 w 9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2">
                  <a:moveTo>
                    <a:pt x="0" y="72"/>
                  </a:moveTo>
                  <a:lnTo>
                    <a:pt x="29" y="72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83" y="0"/>
                  </a:lnTo>
                  <a:lnTo>
                    <a:pt x="0" y="7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3" name="Freeform 66">
              <a:extLst>
                <a:ext uri="{FF2B5EF4-FFF2-40B4-BE49-F238E27FC236}">
                  <a16:creationId xmlns:a16="http://schemas.microsoft.com/office/drawing/2014/main" id="{11819D9B-5F12-40AD-84FA-FE1E3146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2435225"/>
              <a:ext cx="38100" cy="41275"/>
            </a:xfrm>
            <a:custGeom>
              <a:avLst/>
              <a:gdLst>
                <a:gd name="T0" fmla="*/ 0 w 24"/>
                <a:gd name="T1" fmla="*/ 0 h 26"/>
                <a:gd name="T2" fmla="*/ 0 w 24"/>
                <a:gd name="T3" fmla="*/ 26 h 26"/>
                <a:gd name="T4" fmla="*/ 24 w 24"/>
                <a:gd name="T5" fmla="*/ 4 h 26"/>
                <a:gd name="T6" fmla="*/ 24 w 24"/>
                <a:gd name="T7" fmla="*/ 4 h 26"/>
                <a:gd name="T8" fmla="*/ 13 w 24"/>
                <a:gd name="T9" fmla="*/ 2 h 26"/>
                <a:gd name="T10" fmla="*/ 0 w 24"/>
                <a:gd name="T11" fmla="*/ 0 h 26"/>
                <a:gd name="T12" fmla="*/ 0 w 24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6">
                  <a:moveTo>
                    <a:pt x="0" y="0"/>
                  </a:moveTo>
                  <a:lnTo>
                    <a:pt x="0" y="2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7" name="Freeform 67">
              <a:extLst>
                <a:ext uri="{FF2B5EF4-FFF2-40B4-BE49-F238E27FC236}">
                  <a16:creationId xmlns:a16="http://schemas.microsoft.com/office/drawing/2014/main" id="{54286F67-FF91-4802-B2FA-41CBAE5A1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775" y="2613025"/>
              <a:ext cx="76200" cy="58737"/>
            </a:xfrm>
            <a:custGeom>
              <a:avLst/>
              <a:gdLst>
                <a:gd name="T0" fmla="*/ 31 w 48"/>
                <a:gd name="T1" fmla="*/ 37 h 37"/>
                <a:gd name="T2" fmla="*/ 48 w 48"/>
                <a:gd name="T3" fmla="*/ 22 h 37"/>
                <a:gd name="T4" fmla="*/ 48 w 48"/>
                <a:gd name="T5" fmla="*/ 22 h 37"/>
                <a:gd name="T6" fmla="*/ 44 w 48"/>
                <a:gd name="T7" fmla="*/ 0 h 37"/>
                <a:gd name="T8" fmla="*/ 0 w 48"/>
                <a:gd name="T9" fmla="*/ 37 h 37"/>
                <a:gd name="T10" fmla="*/ 31 w 48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7">
                  <a:moveTo>
                    <a:pt x="31" y="37"/>
                  </a:moveTo>
                  <a:lnTo>
                    <a:pt x="48" y="22"/>
                  </a:lnTo>
                  <a:lnTo>
                    <a:pt x="48" y="22"/>
                  </a:lnTo>
                  <a:lnTo>
                    <a:pt x="44" y="0"/>
                  </a:lnTo>
                  <a:lnTo>
                    <a:pt x="0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8" name="Freeform 68">
              <a:extLst>
                <a:ext uri="{FF2B5EF4-FFF2-40B4-BE49-F238E27FC236}">
                  <a16:creationId xmlns:a16="http://schemas.microsoft.com/office/drawing/2014/main" id="{8DD5FA4B-B36B-4473-95E1-AE933D4B7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2476500"/>
              <a:ext cx="147637" cy="147637"/>
            </a:xfrm>
            <a:custGeom>
              <a:avLst/>
              <a:gdLst>
                <a:gd name="T0" fmla="*/ 77 w 93"/>
                <a:gd name="T1" fmla="*/ 0 h 93"/>
                <a:gd name="T2" fmla="*/ 0 w 93"/>
                <a:gd name="T3" fmla="*/ 68 h 93"/>
                <a:gd name="T4" fmla="*/ 0 w 93"/>
                <a:gd name="T5" fmla="*/ 93 h 93"/>
                <a:gd name="T6" fmla="*/ 93 w 93"/>
                <a:gd name="T7" fmla="*/ 12 h 93"/>
                <a:gd name="T8" fmla="*/ 93 w 93"/>
                <a:gd name="T9" fmla="*/ 12 h 93"/>
                <a:gd name="T10" fmla="*/ 77 w 93"/>
                <a:gd name="T11" fmla="*/ 0 h 93"/>
                <a:gd name="T12" fmla="*/ 77 w 93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3">
                  <a:moveTo>
                    <a:pt x="77" y="0"/>
                  </a:moveTo>
                  <a:lnTo>
                    <a:pt x="0" y="68"/>
                  </a:lnTo>
                  <a:lnTo>
                    <a:pt x="0" y="93"/>
                  </a:lnTo>
                  <a:lnTo>
                    <a:pt x="93" y="12"/>
                  </a:lnTo>
                  <a:lnTo>
                    <a:pt x="93" y="12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9" name="Freeform 69">
              <a:extLst>
                <a:ext uri="{FF2B5EF4-FFF2-40B4-BE49-F238E27FC236}">
                  <a16:creationId xmlns:a16="http://schemas.microsoft.com/office/drawing/2014/main" id="{9CA7AE6C-B21B-4898-8198-D7EBE3E85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2449513"/>
              <a:ext cx="98425" cy="100012"/>
            </a:xfrm>
            <a:custGeom>
              <a:avLst/>
              <a:gdLst>
                <a:gd name="T0" fmla="*/ 42 w 62"/>
                <a:gd name="T1" fmla="*/ 0 h 63"/>
                <a:gd name="T2" fmla="*/ 0 w 62"/>
                <a:gd name="T3" fmla="*/ 37 h 63"/>
                <a:gd name="T4" fmla="*/ 0 w 62"/>
                <a:gd name="T5" fmla="*/ 63 h 63"/>
                <a:gd name="T6" fmla="*/ 62 w 62"/>
                <a:gd name="T7" fmla="*/ 9 h 63"/>
                <a:gd name="T8" fmla="*/ 62 w 62"/>
                <a:gd name="T9" fmla="*/ 9 h 63"/>
                <a:gd name="T10" fmla="*/ 42 w 62"/>
                <a:gd name="T11" fmla="*/ 0 h 63"/>
                <a:gd name="T12" fmla="*/ 42 w 62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3">
                  <a:moveTo>
                    <a:pt x="42" y="0"/>
                  </a:moveTo>
                  <a:lnTo>
                    <a:pt x="0" y="37"/>
                  </a:lnTo>
                  <a:lnTo>
                    <a:pt x="0" y="63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0" name="Freeform 70">
              <a:extLst>
                <a:ext uri="{FF2B5EF4-FFF2-40B4-BE49-F238E27FC236}">
                  <a16:creationId xmlns:a16="http://schemas.microsoft.com/office/drawing/2014/main" id="{A1BADD8E-176F-4EAF-82BF-11A9DDDDA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2513013"/>
              <a:ext cx="185737" cy="158750"/>
            </a:xfrm>
            <a:custGeom>
              <a:avLst/>
              <a:gdLst>
                <a:gd name="T0" fmla="*/ 117 w 117"/>
                <a:gd name="T1" fmla="*/ 15 h 100"/>
                <a:gd name="T2" fmla="*/ 117 w 117"/>
                <a:gd name="T3" fmla="*/ 15 h 100"/>
                <a:gd name="T4" fmla="*/ 105 w 117"/>
                <a:gd name="T5" fmla="*/ 0 h 100"/>
                <a:gd name="T6" fmla="*/ 0 w 117"/>
                <a:gd name="T7" fmla="*/ 90 h 100"/>
                <a:gd name="T8" fmla="*/ 0 w 117"/>
                <a:gd name="T9" fmla="*/ 100 h 100"/>
                <a:gd name="T10" fmla="*/ 20 w 117"/>
                <a:gd name="T11" fmla="*/ 100 h 100"/>
                <a:gd name="T12" fmla="*/ 117 w 117"/>
                <a:gd name="T13" fmla="*/ 1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00">
                  <a:moveTo>
                    <a:pt x="117" y="15"/>
                  </a:moveTo>
                  <a:lnTo>
                    <a:pt x="117" y="15"/>
                  </a:lnTo>
                  <a:lnTo>
                    <a:pt x="105" y="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20" y="100"/>
                  </a:lnTo>
                  <a:lnTo>
                    <a:pt x="117" y="1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1" name="Freeform 71">
              <a:extLst>
                <a:ext uri="{FF2B5EF4-FFF2-40B4-BE49-F238E27FC236}">
                  <a16:creationId xmlns:a16="http://schemas.microsoft.com/office/drawing/2014/main" id="{6E3C60CF-2772-480D-BD49-C4AACC39D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025" y="2435225"/>
              <a:ext cx="234950" cy="398462"/>
            </a:xfrm>
            <a:custGeom>
              <a:avLst/>
              <a:gdLst>
                <a:gd name="T0" fmla="*/ 148 w 148"/>
                <a:gd name="T1" fmla="*/ 152 h 251"/>
                <a:gd name="T2" fmla="*/ 148 w 148"/>
                <a:gd name="T3" fmla="*/ 0 h 251"/>
                <a:gd name="T4" fmla="*/ 148 w 148"/>
                <a:gd name="T5" fmla="*/ 0 h 251"/>
                <a:gd name="T6" fmla="*/ 132 w 148"/>
                <a:gd name="T7" fmla="*/ 2 h 251"/>
                <a:gd name="T8" fmla="*/ 117 w 148"/>
                <a:gd name="T9" fmla="*/ 5 h 251"/>
                <a:gd name="T10" fmla="*/ 104 w 148"/>
                <a:gd name="T11" fmla="*/ 9 h 251"/>
                <a:gd name="T12" fmla="*/ 89 w 148"/>
                <a:gd name="T13" fmla="*/ 15 h 251"/>
                <a:gd name="T14" fmla="*/ 77 w 148"/>
                <a:gd name="T15" fmla="*/ 22 h 251"/>
                <a:gd name="T16" fmla="*/ 64 w 148"/>
                <a:gd name="T17" fmla="*/ 29 h 251"/>
                <a:gd name="T18" fmla="*/ 53 w 148"/>
                <a:gd name="T19" fmla="*/ 38 h 251"/>
                <a:gd name="T20" fmla="*/ 44 w 148"/>
                <a:gd name="T21" fmla="*/ 48 h 251"/>
                <a:gd name="T22" fmla="*/ 33 w 148"/>
                <a:gd name="T23" fmla="*/ 59 h 251"/>
                <a:gd name="T24" fmla="*/ 25 w 148"/>
                <a:gd name="T25" fmla="*/ 72 h 251"/>
                <a:gd name="T26" fmla="*/ 18 w 148"/>
                <a:gd name="T27" fmla="*/ 84 h 251"/>
                <a:gd name="T28" fmla="*/ 11 w 148"/>
                <a:gd name="T29" fmla="*/ 97 h 251"/>
                <a:gd name="T30" fmla="*/ 7 w 148"/>
                <a:gd name="T31" fmla="*/ 110 h 251"/>
                <a:gd name="T32" fmla="*/ 3 w 148"/>
                <a:gd name="T33" fmla="*/ 125 h 251"/>
                <a:gd name="T34" fmla="*/ 0 w 148"/>
                <a:gd name="T35" fmla="*/ 139 h 251"/>
                <a:gd name="T36" fmla="*/ 0 w 148"/>
                <a:gd name="T37" fmla="*/ 156 h 251"/>
                <a:gd name="T38" fmla="*/ 0 w 148"/>
                <a:gd name="T39" fmla="*/ 156 h 251"/>
                <a:gd name="T40" fmla="*/ 0 w 148"/>
                <a:gd name="T41" fmla="*/ 169 h 251"/>
                <a:gd name="T42" fmla="*/ 1 w 148"/>
                <a:gd name="T43" fmla="*/ 182 h 251"/>
                <a:gd name="T44" fmla="*/ 9 w 148"/>
                <a:gd name="T45" fmla="*/ 207 h 251"/>
                <a:gd name="T46" fmla="*/ 18 w 148"/>
                <a:gd name="T47" fmla="*/ 229 h 251"/>
                <a:gd name="T48" fmla="*/ 33 w 148"/>
                <a:gd name="T49" fmla="*/ 251 h 251"/>
                <a:gd name="T50" fmla="*/ 148 w 148"/>
                <a:gd name="T51" fmla="*/ 15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251">
                  <a:moveTo>
                    <a:pt x="148" y="152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32" y="2"/>
                  </a:lnTo>
                  <a:lnTo>
                    <a:pt x="117" y="5"/>
                  </a:lnTo>
                  <a:lnTo>
                    <a:pt x="104" y="9"/>
                  </a:lnTo>
                  <a:lnTo>
                    <a:pt x="89" y="15"/>
                  </a:lnTo>
                  <a:lnTo>
                    <a:pt x="77" y="22"/>
                  </a:lnTo>
                  <a:lnTo>
                    <a:pt x="64" y="29"/>
                  </a:lnTo>
                  <a:lnTo>
                    <a:pt x="53" y="38"/>
                  </a:lnTo>
                  <a:lnTo>
                    <a:pt x="44" y="48"/>
                  </a:lnTo>
                  <a:lnTo>
                    <a:pt x="33" y="59"/>
                  </a:lnTo>
                  <a:lnTo>
                    <a:pt x="25" y="72"/>
                  </a:lnTo>
                  <a:lnTo>
                    <a:pt x="18" y="84"/>
                  </a:lnTo>
                  <a:lnTo>
                    <a:pt x="11" y="97"/>
                  </a:lnTo>
                  <a:lnTo>
                    <a:pt x="7" y="110"/>
                  </a:lnTo>
                  <a:lnTo>
                    <a:pt x="3" y="125"/>
                  </a:lnTo>
                  <a:lnTo>
                    <a:pt x="0" y="139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9"/>
                  </a:lnTo>
                  <a:lnTo>
                    <a:pt x="1" y="182"/>
                  </a:lnTo>
                  <a:lnTo>
                    <a:pt x="9" y="207"/>
                  </a:lnTo>
                  <a:lnTo>
                    <a:pt x="18" y="229"/>
                  </a:lnTo>
                  <a:lnTo>
                    <a:pt x="33" y="251"/>
                  </a:lnTo>
                  <a:lnTo>
                    <a:pt x="148" y="152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2" name="Freeform 72">
              <a:extLst>
                <a:ext uri="{FF2B5EF4-FFF2-40B4-BE49-F238E27FC236}">
                  <a16:creationId xmlns:a16="http://schemas.microsoft.com/office/drawing/2014/main" id="{CF6271D3-7613-4F14-9FC8-953AE8B28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2693988"/>
              <a:ext cx="425450" cy="236537"/>
            </a:xfrm>
            <a:custGeom>
              <a:avLst/>
              <a:gdLst>
                <a:gd name="T0" fmla="*/ 115 w 268"/>
                <a:gd name="T1" fmla="*/ 0 h 149"/>
                <a:gd name="T2" fmla="*/ 0 w 268"/>
                <a:gd name="T3" fmla="*/ 99 h 149"/>
                <a:gd name="T4" fmla="*/ 0 w 268"/>
                <a:gd name="T5" fmla="*/ 99 h 149"/>
                <a:gd name="T6" fmla="*/ 11 w 268"/>
                <a:gd name="T7" fmla="*/ 110 h 149"/>
                <a:gd name="T8" fmla="*/ 24 w 268"/>
                <a:gd name="T9" fmla="*/ 120 h 149"/>
                <a:gd name="T10" fmla="*/ 36 w 268"/>
                <a:gd name="T11" fmla="*/ 129 h 149"/>
                <a:gd name="T12" fmla="*/ 51 w 268"/>
                <a:gd name="T13" fmla="*/ 134 h 149"/>
                <a:gd name="T14" fmla="*/ 66 w 268"/>
                <a:gd name="T15" fmla="*/ 140 h 149"/>
                <a:gd name="T16" fmla="*/ 80 w 268"/>
                <a:gd name="T17" fmla="*/ 145 h 149"/>
                <a:gd name="T18" fmla="*/ 97 w 268"/>
                <a:gd name="T19" fmla="*/ 147 h 149"/>
                <a:gd name="T20" fmla="*/ 114 w 268"/>
                <a:gd name="T21" fmla="*/ 149 h 149"/>
                <a:gd name="T22" fmla="*/ 114 w 268"/>
                <a:gd name="T23" fmla="*/ 149 h 149"/>
                <a:gd name="T24" fmla="*/ 128 w 268"/>
                <a:gd name="T25" fmla="*/ 147 h 149"/>
                <a:gd name="T26" fmla="*/ 143 w 268"/>
                <a:gd name="T27" fmla="*/ 145 h 149"/>
                <a:gd name="T28" fmla="*/ 158 w 268"/>
                <a:gd name="T29" fmla="*/ 142 h 149"/>
                <a:gd name="T30" fmla="*/ 172 w 268"/>
                <a:gd name="T31" fmla="*/ 136 h 149"/>
                <a:gd name="T32" fmla="*/ 185 w 268"/>
                <a:gd name="T33" fmla="*/ 131 h 149"/>
                <a:gd name="T34" fmla="*/ 198 w 268"/>
                <a:gd name="T35" fmla="*/ 123 h 149"/>
                <a:gd name="T36" fmla="*/ 209 w 268"/>
                <a:gd name="T37" fmla="*/ 114 h 149"/>
                <a:gd name="T38" fmla="*/ 220 w 268"/>
                <a:gd name="T39" fmla="*/ 105 h 149"/>
                <a:gd name="T40" fmla="*/ 231 w 268"/>
                <a:gd name="T41" fmla="*/ 94 h 149"/>
                <a:gd name="T42" fmla="*/ 238 w 268"/>
                <a:gd name="T43" fmla="*/ 83 h 149"/>
                <a:gd name="T44" fmla="*/ 248 w 268"/>
                <a:gd name="T45" fmla="*/ 70 h 149"/>
                <a:gd name="T46" fmla="*/ 253 w 268"/>
                <a:gd name="T47" fmla="*/ 57 h 149"/>
                <a:gd name="T48" fmla="*/ 259 w 268"/>
                <a:gd name="T49" fmla="*/ 44 h 149"/>
                <a:gd name="T50" fmla="*/ 264 w 268"/>
                <a:gd name="T51" fmla="*/ 30 h 149"/>
                <a:gd name="T52" fmla="*/ 266 w 268"/>
                <a:gd name="T53" fmla="*/ 15 h 149"/>
                <a:gd name="T54" fmla="*/ 268 w 268"/>
                <a:gd name="T55" fmla="*/ 0 h 149"/>
                <a:gd name="T56" fmla="*/ 115 w 268"/>
                <a:gd name="T5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49">
                  <a:moveTo>
                    <a:pt x="115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11" y="110"/>
                  </a:lnTo>
                  <a:lnTo>
                    <a:pt x="24" y="120"/>
                  </a:lnTo>
                  <a:lnTo>
                    <a:pt x="36" y="129"/>
                  </a:lnTo>
                  <a:lnTo>
                    <a:pt x="51" y="134"/>
                  </a:lnTo>
                  <a:lnTo>
                    <a:pt x="66" y="140"/>
                  </a:lnTo>
                  <a:lnTo>
                    <a:pt x="80" y="145"/>
                  </a:lnTo>
                  <a:lnTo>
                    <a:pt x="97" y="147"/>
                  </a:lnTo>
                  <a:lnTo>
                    <a:pt x="114" y="149"/>
                  </a:lnTo>
                  <a:lnTo>
                    <a:pt x="114" y="149"/>
                  </a:lnTo>
                  <a:lnTo>
                    <a:pt x="128" y="147"/>
                  </a:lnTo>
                  <a:lnTo>
                    <a:pt x="143" y="145"/>
                  </a:lnTo>
                  <a:lnTo>
                    <a:pt x="158" y="142"/>
                  </a:lnTo>
                  <a:lnTo>
                    <a:pt x="172" y="136"/>
                  </a:lnTo>
                  <a:lnTo>
                    <a:pt x="185" y="131"/>
                  </a:lnTo>
                  <a:lnTo>
                    <a:pt x="198" y="123"/>
                  </a:lnTo>
                  <a:lnTo>
                    <a:pt x="209" y="114"/>
                  </a:lnTo>
                  <a:lnTo>
                    <a:pt x="220" y="105"/>
                  </a:lnTo>
                  <a:lnTo>
                    <a:pt x="231" y="94"/>
                  </a:lnTo>
                  <a:lnTo>
                    <a:pt x="238" y="83"/>
                  </a:lnTo>
                  <a:lnTo>
                    <a:pt x="248" y="70"/>
                  </a:lnTo>
                  <a:lnTo>
                    <a:pt x="253" y="57"/>
                  </a:lnTo>
                  <a:lnTo>
                    <a:pt x="259" y="44"/>
                  </a:lnTo>
                  <a:lnTo>
                    <a:pt x="264" y="30"/>
                  </a:lnTo>
                  <a:lnTo>
                    <a:pt x="266" y="15"/>
                  </a:lnTo>
                  <a:lnTo>
                    <a:pt x="268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F1BCF0-EA95-4CB9-94B7-DAD9BD7243B3}"/>
              </a:ext>
            </a:extLst>
          </p:cNvPr>
          <p:cNvSpPr txBox="1"/>
          <p:nvPr/>
        </p:nvSpPr>
        <p:spPr>
          <a:xfrm>
            <a:off x="134311" y="2085168"/>
            <a:ext cx="213127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Получаем данные</a:t>
            </a:r>
          </a:p>
          <a:p>
            <a:endParaRPr lang="ru-RU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1400" b="1" u="sng" dirty="0">
                <a:latin typeface="Cambria" panose="02040503050406030204" pitchFamily="18" charset="0"/>
                <a:ea typeface="Cambria" panose="02040503050406030204" pitchFamily="18" charset="0"/>
              </a:rPr>
              <a:t>Каждый файл =</a:t>
            </a:r>
            <a:r>
              <a:rPr lang="en-US" sz="1400" b="1" u="sng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Читаем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Ислледуем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Чистим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Определяем ключи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Извлекаем фичи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Кластеризуем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7A9DF2-83C2-41E2-A70A-EF8EBDDCD768}"/>
              </a:ext>
            </a:extLst>
          </p:cNvPr>
          <p:cNvGrpSpPr/>
          <p:nvPr/>
        </p:nvGrpSpPr>
        <p:grpSpPr>
          <a:xfrm>
            <a:off x="935322" y="4280369"/>
            <a:ext cx="405718" cy="403806"/>
            <a:chOff x="1809750" y="4222751"/>
            <a:chExt cx="485775" cy="484188"/>
          </a:xfrm>
        </p:grpSpPr>
        <p:sp>
          <p:nvSpPr>
            <p:cNvPr id="34" name="Freeform 156">
              <a:extLst>
                <a:ext uri="{FF2B5EF4-FFF2-40B4-BE49-F238E27FC236}">
                  <a16:creationId xmlns:a16="http://schemas.microsoft.com/office/drawing/2014/main" id="{15F8D8E7-0938-40B0-B547-C2CBA43EA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100" y="4508501"/>
              <a:ext cx="331788" cy="198438"/>
            </a:xfrm>
            <a:custGeom>
              <a:avLst/>
              <a:gdLst>
                <a:gd name="T0" fmla="*/ 103 w 209"/>
                <a:gd name="T1" fmla="*/ 0 h 125"/>
                <a:gd name="T2" fmla="*/ 113 w 209"/>
                <a:gd name="T3" fmla="*/ 8 h 125"/>
                <a:gd name="T4" fmla="*/ 127 w 209"/>
                <a:gd name="T5" fmla="*/ 23 h 125"/>
                <a:gd name="T6" fmla="*/ 146 w 209"/>
                <a:gd name="T7" fmla="*/ 33 h 125"/>
                <a:gd name="T8" fmla="*/ 151 w 209"/>
                <a:gd name="T9" fmla="*/ 35 h 125"/>
                <a:gd name="T10" fmla="*/ 167 w 209"/>
                <a:gd name="T11" fmla="*/ 42 h 125"/>
                <a:gd name="T12" fmla="*/ 174 w 209"/>
                <a:gd name="T13" fmla="*/ 56 h 125"/>
                <a:gd name="T14" fmla="*/ 174 w 209"/>
                <a:gd name="T15" fmla="*/ 62 h 125"/>
                <a:gd name="T16" fmla="*/ 173 w 209"/>
                <a:gd name="T17" fmla="*/ 73 h 125"/>
                <a:gd name="T18" fmla="*/ 157 w 209"/>
                <a:gd name="T19" fmla="*/ 88 h 125"/>
                <a:gd name="T20" fmla="*/ 146 w 209"/>
                <a:gd name="T21" fmla="*/ 92 h 125"/>
                <a:gd name="T22" fmla="*/ 61 w 209"/>
                <a:gd name="T23" fmla="*/ 92 h 125"/>
                <a:gd name="T24" fmla="*/ 50 w 209"/>
                <a:gd name="T25" fmla="*/ 88 h 125"/>
                <a:gd name="T26" fmla="*/ 34 w 209"/>
                <a:gd name="T27" fmla="*/ 73 h 125"/>
                <a:gd name="T28" fmla="*/ 33 w 209"/>
                <a:gd name="T29" fmla="*/ 62 h 125"/>
                <a:gd name="T30" fmla="*/ 34 w 209"/>
                <a:gd name="T31" fmla="*/ 54 h 125"/>
                <a:gd name="T32" fmla="*/ 2 w 209"/>
                <a:gd name="T33" fmla="*/ 46 h 125"/>
                <a:gd name="T34" fmla="*/ 0 w 209"/>
                <a:gd name="T35" fmla="*/ 54 h 125"/>
                <a:gd name="T36" fmla="*/ 0 w 209"/>
                <a:gd name="T37" fmla="*/ 62 h 125"/>
                <a:gd name="T38" fmla="*/ 4 w 209"/>
                <a:gd name="T39" fmla="*/ 87 h 125"/>
                <a:gd name="T40" fmla="*/ 17 w 209"/>
                <a:gd name="T41" fmla="*/ 106 h 125"/>
                <a:gd name="T42" fmla="*/ 38 w 209"/>
                <a:gd name="T43" fmla="*/ 119 h 125"/>
                <a:gd name="T44" fmla="*/ 61 w 209"/>
                <a:gd name="T45" fmla="*/ 125 h 125"/>
                <a:gd name="T46" fmla="*/ 146 w 209"/>
                <a:gd name="T47" fmla="*/ 125 h 125"/>
                <a:gd name="T48" fmla="*/ 171 w 209"/>
                <a:gd name="T49" fmla="*/ 119 h 125"/>
                <a:gd name="T50" fmla="*/ 190 w 209"/>
                <a:gd name="T51" fmla="*/ 106 h 125"/>
                <a:gd name="T52" fmla="*/ 203 w 209"/>
                <a:gd name="T53" fmla="*/ 87 h 125"/>
                <a:gd name="T54" fmla="*/ 209 w 209"/>
                <a:gd name="T55" fmla="*/ 62 h 125"/>
                <a:gd name="T56" fmla="*/ 207 w 209"/>
                <a:gd name="T57" fmla="*/ 50 h 125"/>
                <a:gd name="T58" fmla="*/ 197 w 209"/>
                <a:gd name="T59" fmla="*/ 27 h 125"/>
                <a:gd name="T60" fmla="*/ 180 w 209"/>
                <a:gd name="T61" fmla="*/ 12 h 125"/>
                <a:gd name="T62" fmla="*/ 159 w 209"/>
                <a:gd name="T63" fmla="*/ 2 h 125"/>
                <a:gd name="T64" fmla="*/ 146 w 209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9" h="125">
                  <a:moveTo>
                    <a:pt x="146" y="0"/>
                  </a:moveTo>
                  <a:lnTo>
                    <a:pt x="103" y="0"/>
                  </a:lnTo>
                  <a:lnTo>
                    <a:pt x="103" y="0"/>
                  </a:lnTo>
                  <a:lnTo>
                    <a:pt x="113" y="8"/>
                  </a:lnTo>
                  <a:lnTo>
                    <a:pt x="121" y="16"/>
                  </a:lnTo>
                  <a:lnTo>
                    <a:pt x="127" y="23"/>
                  </a:lnTo>
                  <a:lnTo>
                    <a:pt x="132" y="33"/>
                  </a:lnTo>
                  <a:lnTo>
                    <a:pt x="146" y="33"/>
                  </a:lnTo>
                  <a:lnTo>
                    <a:pt x="146" y="33"/>
                  </a:lnTo>
                  <a:lnTo>
                    <a:pt x="151" y="35"/>
                  </a:lnTo>
                  <a:lnTo>
                    <a:pt x="157" y="37"/>
                  </a:lnTo>
                  <a:lnTo>
                    <a:pt x="167" y="42"/>
                  </a:lnTo>
                  <a:lnTo>
                    <a:pt x="173" y="52"/>
                  </a:lnTo>
                  <a:lnTo>
                    <a:pt x="174" y="56"/>
                  </a:lnTo>
                  <a:lnTo>
                    <a:pt x="174" y="62"/>
                  </a:lnTo>
                  <a:lnTo>
                    <a:pt x="174" y="62"/>
                  </a:lnTo>
                  <a:lnTo>
                    <a:pt x="174" y="69"/>
                  </a:lnTo>
                  <a:lnTo>
                    <a:pt x="173" y="73"/>
                  </a:lnTo>
                  <a:lnTo>
                    <a:pt x="167" y="83"/>
                  </a:lnTo>
                  <a:lnTo>
                    <a:pt x="157" y="88"/>
                  </a:lnTo>
                  <a:lnTo>
                    <a:pt x="151" y="90"/>
                  </a:lnTo>
                  <a:lnTo>
                    <a:pt x="146" y="92"/>
                  </a:lnTo>
                  <a:lnTo>
                    <a:pt x="61" y="92"/>
                  </a:lnTo>
                  <a:lnTo>
                    <a:pt x="61" y="92"/>
                  </a:lnTo>
                  <a:lnTo>
                    <a:pt x="56" y="90"/>
                  </a:lnTo>
                  <a:lnTo>
                    <a:pt x="50" y="88"/>
                  </a:lnTo>
                  <a:lnTo>
                    <a:pt x="42" y="83"/>
                  </a:lnTo>
                  <a:lnTo>
                    <a:pt x="34" y="73"/>
                  </a:lnTo>
                  <a:lnTo>
                    <a:pt x="34" y="69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34" y="54"/>
                  </a:lnTo>
                  <a:lnTo>
                    <a:pt x="38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75"/>
                  </a:lnTo>
                  <a:lnTo>
                    <a:pt x="4" y="87"/>
                  </a:lnTo>
                  <a:lnTo>
                    <a:pt x="10" y="98"/>
                  </a:lnTo>
                  <a:lnTo>
                    <a:pt x="17" y="106"/>
                  </a:lnTo>
                  <a:lnTo>
                    <a:pt x="27" y="113"/>
                  </a:lnTo>
                  <a:lnTo>
                    <a:pt x="38" y="119"/>
                  </a:lnTo>
                  <a:lnTo>
                    <a:pt x="50" y="123"/>
                  </a:lnTo>
                  <a:lnTo>
                    <a:pt x="61" y="125"/>
                  </a:lnTo>
                  <a:lnTo>
                    <a:pt x="146" y="125"/>
                  </a:lnTo>
                  <a:lnTo>
                    <a:pt x="146" y="125"/>
                  </a:lnTo>
                  <a:lnTo>
                    <a:pt x="159" y="123"/>
                  </a:lnTo>
                  <a:lnTo>
                    <a:pt x="171" y="119"/>
                  </a:lnTo>
                  <a:lnTo>
                    <a:pt x="180" y="113"/>
                  </a:lnTo>
                  <a:lnTo>
                    <a:pt x="190" y="106"/>
                  </a:lnTo>
                  <a:lnTo>
                    <a:pt x="197" y="98"/>
                  </a:lnTo>
                  <a:lnTo>
                    <a:pt x="203" y="87"/>
                  </a:lnTo>
                  <a:lnTo>
                    <a:pt x="207" y="75"/>
                  </a:lnTo>
                  <a:lnTo>
                    <a:pt x="209" y="62"/>
                  </a:lnTo>
                  <a:lnTo>
                    <a:pt x="209" y="62"/>
                  </a:lnTo>
                  <a:lnTo>
                    <a:pt x="207" y="50"/>
                  </a:lnTo>
                  <a:lnTo>
                    <a:pt x="203" y="39"/>
                  </a:lnTo>
                  <a:lnTo>
                    <a:pt x="197" y="27"/>
                  </a:lnTo>
                  <a:lnTo>
                    <a:pt x="190" y="19"/>
                  </a:lnTo>
                  <a:lnTo>
                    <a:pt x="180" y="12"/>
                  </a:lnTo>
                  <a:lnTo>
                    <a:pt x="171" y="6"/>
                  </a:lnTo>
                  <a:lnTo>
                    <a:pt x="159" y="2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5" name="Freeform 157">
              <a:extLst>
                <a:ext uri="{FF2B5EF4-FFF2-40B4-BE49-F238E27FC236}">
                  <a16:creationId xmlns:a16="http://schemas.microsoft.com/office/drawing/2014/main" id="{5C7EEA9D-89AF-4F1B-8110-DA0F5342D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750" y="4508501"/>
              <a:ext cx="331788" cy="198438"/>
            </a:xfrm>
            <a:custGeom>
              <a:avLst/>
              <a:gdLst>
                <a:gd name="T0" fmla="*/ 63 w 209"/>
                <a:gd name="T1" fmla="*/ 92 h 125"/>
                <a:gd name="T2" fmla="*/ 57 w 209"/>
                <a:gd name="T3" fmla="*/ 90 h 125"/>
                <a:gd name="T4" fmla="*/ 42 w 209"/>
                <a:gd name="T5" fmla="*/ 83 h 125"/>
                <a:gd name="T6" fmla="*/ 34 w 209"/>
                <a:gd name="T7" fmla="*/ 69 h 125"/>
                <a:gd name="T8" fmla="*/ 34 w 209"/>
                <a:gd name="T9" fmla="*/ 62 h 125"/>
                <a:gd name="T10" fmla="*/ 36 w 209"/>
                <a:gd name="T11" fmla="*/ 52 h 125"/>
                <a:gd name="T12" fmla="*/ 51 w 209"/>
                <a:gd name="T13" fmla="*/ 37 h 125"/>
                <a:gd name="T14" fmla="*/ 63 w 209"/>
                <a:gd name="T15" fmla="*/ 33 h 125"/>
                <a:gd name="T16" fmla="*/ 147 w 209"/>
                <a:gd name="T17" fmla="*/ 33 h 125"/>
                <a:gd name="T18" fmla="*/ 153 w 209"/>
                <a:gd name="T19" fmla="*/ 35 h 125"/>
                <a:gd name="T20" fmla="*/ 168 w 209"/>
                <a:gd name="T21" fmla="*/ 42 h 125"/>
                <a:gd name="T22" fmla="*/ 176 w 209"/>
                <a:gd name="T23" fmla="*/ 56 h 125"/>
                <a:gd name="T24" fmla="*/ 176 w 209"/>
                <a:gd name="T25" fmla="*/ 62 h 125"/>
                <a:gd name="T26" fmla="*/ 176 w 209"/>
                <a:gd name="T27" fmla="*/ 67 h 125"/>
                <a:gd name="T28" fmla="*/ 170 w 209"/>
                <a:gd name="T29" fmla="*/ 81 h 125"/>
                <a:gd name="T30" fmla="*/ 207 w 209"/>
                <a:gd name="T31" fmla="*/ 81 h 125"/>
                <a:gd name="T32" fmla="*/ 209 w 209"/>
                <a:gd name="T33" fmla="*/ 67 h 125"/>
                <a:gd name="T34" fmla="*/ 209 w 209"/>
                <a:gd name="T35" fmla="*/ 62 h 125"/>
                <a:gd name="T36" fmla="*/ 209 w 209"/>
                <a:gd name="T37" fmla="*/ 50 h 125"/>
                <a:gd name="T38" fmla="*/ 199 w 209"/>
                <a:gd name="T39" fmla="*/ 27 h 125"/>
                <a:gd name="T40" fmla="*/ 182 w 209"/>
                <a:gd name="T41" fmla="*/ 12 h 125"/>
                <a:gd name="T42" fmla="*/ 159 w 209"/>
                <a:gd name="T43" fmla="*/ 2 h 125"/>
                <a:gd name="T44" fmla="*/ 71 w 209"/>
                <a:gd name="T45" fmla="*/ 0 h 125"/>
                <a:gd name="T46" fmla="*/ 63 w 209"/>
                <a:gd name="T47" fmla="*/ 0 h 125"/>
                <a:gd name="T48" fmla="*/ 38 w 209"/>
                <a:gd name="T49" fmla="*/ 6 h 125"/>
                <a:gd name="T50" fmla="*/ 19 w 209"/>
                <a:gd name="T51" fmla="*/ 19 h 125"/>
                <a:gd name="T52" fmla="*/ 5 w 209"/>
                <a:gd name="T53" fmla="*/ 39 h 125"/>
                <a:gd name="T54" fmla="*/ 0 w 209"/>
                <a:gd name="T55" fmla="*/ 62 h 125"/>
                <a:gd name="T56" fmla="*/ 1 w 209"/>
                <a:gd name="T57" fmla="*/ 75 h 125"/>
                <a:gd name="T58" fmla="*/ 11 w 209"/>
                <a:gd name="T59" fmla="*/ 98 h 125"/>
                <a:gd name="T60" fmla="*/ 28 w 209"/>
                <a:gd name="T61" fmla="*/ 113 h 125"/>
                <a:gd name="T62" fmla="*/ 49 w 209"/>
                <a:gd name="T63" fmla="*/ 123 h 125"/>
                <a:gd name="T64" fmla="*/ 107 w 209"/>
                <a:gd name="T65" fmla="*/ 125 h 125"/>
                <a:gd name="T66" fmla="*/ 99 w 209"/>
                <a:gd name="T67" fmla="*/ 117 h 125"/>
                <a:gd name="T68" fmla="*/ 84 w 209"/>
                <a:gd name="T69" fmla="*/ 102 h 125"/>
                <a:gd name="T70" fmla="*/ 78 w 209"/>
                <a:gd name="T71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9" h="125">
                  <a:moveTo>
                    <a:pt x="78" y="92"/>
                  </a:moveTo>
                  <a:lnTo>
                    <a:pt x="63" y="92"/>
                  </a:lnTo>
                  <a:lnTo>
                    <a:pt x="63" y="92"/>
                  </a:lnTo>
                  <a:lnTo>
                    <a:pt x="57" y="90"/>
                  </a:lnTo>
                  <a:lnTo>
                    <a:pt x="51" y="88"/>
                  </a:lnTo>
                  <a:lnTo>
                    <a:pt x="42" y="83"/>
                  </a:lnTo>
                  <a:lnTo>
                    <a:pt x="36" y="73"/>
                  </a:lnTo>
                  <a:lnTo>
                    <a:pt x="34" y="69"/>
                  </a:lnTo>
                  <a:lnTo>
                    <a:pt x="34" y="62"/>
                  </a:lnTo>
                  <a:lnTo>
                    <a:pt x="34" y="62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2" y="42"/>
                  </a:lnTo>
                  <a:lnTo>
                    <a:pt x="51" y="37"/>
                  </a:lnTo>
                  <a:lnTo>
                    <a:pt x="57" y="35"/>
                  </a:lnTo>
                  <a:lnTo>
                    <a:pt x="63" y="33"/>
                  </a:lnTo>
                  <a:lnTo>
                    <a:pt x="71" y="33"/>
                  </a:lnTo>
                  <a:lnTo>
                    <a:pt x="147" y="33"/>
                  </a:lnTo>
                  <a:lnTo>
                    <a:pt x="147" y="33"/>
                  </a:lnTo>
                  <a:lnTo>
                    <a:pt x="153" y="35"/>
                  </a:lnTo>
                  <a:lnTo>
                    <a:pt x="159" y="37"/>
                  </a:lnTo>
                  <a:lnTo>
                    <a:pt x="168" y="42"/>
                  </a:lnTo>
                  <a:lnTo>
                    <a:pt x="174" y="52"/>
                  </a:lnTo>
                  <a:lnTo>
                    <a:pt x="176" y="56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74" y="75"/>
                  </a:lnTo>
                  <a:lnTo>
                    <a:pt x="170" y="81"/>
                  </a:lnTo>
                  <a:lnTo>
                    <a:pt x="207" y="81"/>
                  </a:lnTo>
                  <a:lnTo>
                    <a:pt x="207" y="81"/>
                  </a:lnTo>
                  <a:lnTo>
                    <a:pt x="209" y="67"/>
                  </a:lnTo>
                  <a:lnTo>
                    <a:pt x="209" y="67"/>
                  </a:lnTo>
                  <a:lnTo>
                    <a:pt x="209" y="67"/>
                  </a:lnTo>
                  <a:lnTo>
                    <a:pt x="209" y="62"/>
                  </a:lnTo>
                  <a:lnTo>
                    <a:pt x="209" y="62"/>
                  </a:lnTo>
                  <a:lnTo>
                    <a:pt x="209" y="50"/>
                  </a:lnTo>
                  <a:lnTo>
                    <a:pt x="205" y="39"/>
                  </a:lnTo>
                  <a:lnTo>
                    <a:pt x="199" y="27"/>
                  </a:lnTo>
                  <a:lnTo>
                    <a:pt x="191" y="19"/>
                  </a:lnTo>
                  <a:lnTo>
                    <a:pt x="182" y="12"/>
                  </a:lnTo>
                  <a:lnTo>
                    <a:pt x="170" y="6"/>
                  </a:lnTo>
                  <a:lnTo>
                    <a:pt x="159" y="2"/>
                  </a:lnTo>
                  <a:lnTo>
                    <a:pt x="147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49" y="2"/>
                  </a:lnTo>
                  <a:lnTo>
                    <a:pt x="38" y="6"/>
                  </a:lnTo>
                  <a:lnTo>
                    <a:pt x="28" y="12"/>
                  </a:lnTo>
                  <a:lnTo>
                    <a:pt x="19" y="19"/>
                  </a:lnTo>
                  <a:lnTo>
                    <a:pt x="11" y="27"/>
                  </a:lnTo>
                  <a:lnTo>
                    <a:pt x="5" y="39"/>
                  </a:lnTo>
                  <a:lnTo>
                    <a:pt x="1" y="5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" y="75"/>
                  </a:lnTo>
                  <a:lnTo>
                    <a:pt x="5" y="87"/>
                  </a:lnTo>
                  <a:lnTo>
                    <a:pt x="11" y="98"/>
                  </a:lnTo>
                  <a:lnTo>
                    <a:pt x="19" y="106"/>
                  </a:lnTo>
                  <a:lnTo>
                    <a:pt x="28" y="113"/>
                  </a:lnTo>
                  <a:lnTo>
                    <a:pt x="38" y="119"/>
                  </a:lnTo>
                  <a:lnTo>
                    <a:pt x="49" y="123"/>
                  </a:lnTo>
                  <a:lnTo>
                    <a:pt x="63" y="125"/>
                  </a:lnTo>
                  <a:lnTo>
                    <a:pt x="107" y="125"/>
                  </a:lnTo>
                  <a:lnTo>
                    <a:pt x="107" y="125"/>
                  </a:lnTo>
                  <a:lnTo>
                    <a:pt x="99" y="117"/>
                  </a:lnTo>
                  <a:lnTo>
                    <a:pt x="90" y="110"/>
                  </a:lnTo>
                  <a:lnTo>
                    <a:pt x="84" y="102"/>
                  </a:lnTo>
                  <a:lnTo>
                    <a:pt x="78" y="92"/>
                  </a:lnTo>
                  <a:lnTo>
                    <a:pt x="78" y="92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6" name="Freeform 158">
              <a:extLst>
                <a:ext uri="{FF2B5EF4-FFF2-40B4-BE49-F238E27FC236}">
                  <a16:creationId xmlns:a16="http://schemas.microsoft.com/office/drawing/2014/main" id="{75AF0974-AA43-464B-8650-63535CE38F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2463" y="4222751"/>
              <a:ext cx="239713" cy="242888"/>
            </a:xfrm>
            <a:custGeom>
              <a:avLst/>
              <a:gdLst>
                <a:gd name="T0" fmla="*/ 76 w 151"/>
                <a:gd name="T1" fmla="*/ 0 h 153"/>
                <a:gd name="T2" fmla="*/ 76 w 151"/>
                <a:gd name="T3" fmla="*/ 0 h 153"/>
                <a:gd name="T4" fmla="*/ 61 w 151"/>
                <a:gd name="T5" fmla="*/ 2 h 153"/>
                <a:gd name="T6" fmla="*/ 46 w 151"/>
                <a:gd name="T7" fmla="*/ 6 h 153"/>
                <a:gd name="T8" fmla="*/ 32 w 151"/>
                <a:gd name="T9" fmla="*/ 13 h 153"/>
                <a:gd name="T10" fmla="*/ 21 w 151"/>
                <a:gd name="T11" fmla="*/ 23 h 153"/>
                <a:gd name="T12" fmla="*/ 13 w 151"/>
                <a:gd name="T13" fmla="*/ 35 h 153"/>
                <a:gd name="T14" fmla="*/ 5 w 151"/>
                <a:gd name="T15" fmla="*/ 46 h 153"/>
                <a:gd name="T16" fmla="*/ 1 w 151"/>
                <a:gd name="T17" fmla="*/ 61 h 153"/>
                <a:gd name="T18" fmla="*/ 0 w 151"/>
                <a:gd name="T19" fmla="*/ 77 h 153"/>
                <a:gd name="T20" fmla="*/ 0 w 151"/>
                <a:gd name="T21" fmla="*/ 77 h 153"/>
                <a:gd name="T22" fmla="*/ 1 w 151"/>
                <a:gd name="T23" fmla="*/ 92 h 153"/>
                <a:gd name="T24" fmla="*/ 5 w 151"/>
                <a:gd name="T25" fmla="*/ 105 h 153"/>
                <a:gd name="T26" fmla="*/ 13 w 151"/>
                <a:gd name="T27" fmla="*/ 119 h 153"/>
                <a:gd name="T28" fmla="*/ 21 w 151"/>
                <a:gd name="T29" fmla="*/ 130 h 153"/>
                <a:gd name="T30" fmla="*/ 32 w 151"/>
                <a:gd name="T31" fmla="*/ 140 h 153"/>
                <a:gd name="T32" fmla="*/ 46 w 151"/>
                <a:gd name="T33" fmla="*/ 148 h 153"/>
                <a:gd name="T34" fmla="*/ 61 w 151"/>
                <a:gd name="T35" fmla="*/ 152 h 153"/>
                <a:gd name="T36" fmla="*/ 76 w 151"/>
                <a:gd name="T37" fmla="*/ 153 h 153"/>
                <a:gd name="T38" fmla="*/ 76 w 151"/>
                <a:gd name="T39" fmla="*/ 153 h 153"/>
                <a:gd name="T40" fmla="*/ 92 w 151"/>
                <a:gd name="T41" fmla="*/ 152 h 153"/>
                <a:gd name="T42" fmla="*/ 105 w 151"/>
                <a:gd name="T43" fmla="*/ 148 h 153"/>
                <a:gd name="T44" fmla="*/ 118 w 151"/>
                <a:gd name="T45" fmla="*/ 140 h 153"/>
                <a:gd name="T46" fmla="*/ 130 w 151"/>
                <a:gd name="T47" fmla="*/ 130 h 153"/>
                <a:gd name="T48" fmla="*/ 140 w 151"/>
                <a:gd name="T49" fmla="*/ 119 h 153"/>
                <a:gd name="T50" fmla="*/ 145 w 151"/>
                <a:gd name="T51" fmla="*/ 105 h 153"/>
                <a:gd name="T52" fmla="*/ 151 w 151"/>
                <a:gd name="T53" fmla="*/ 92 h 153"/>
                <a:gd name="T54" fmla="*/ 151 w 151"/>
                <a:gd name="T55" fmla="*/ 77 h 153"/>
                <a:gd name="T56" fmla="*/ 151 w 151"/>
                <a:gd name="T57" fmla="*/ 77 h 153"/>
                <a:gd name="T58" fmla="*/ 151 w 151"/>
                <a:gd name="T59" fmla="*/ 61 h 153"/>
                <a:gd name="T60" fmla="*/ 145 w 151"/>
                <a:gd name="T61" fmla="*/ 46 h 153"/>
                <a:gd name="T62" fmla="*/ 140 w 151"/>
                <a:gd name="T63" fmla="*/ 35 h 153"/>
                <a:gd name="T64" fmla="*/ 130 w 151"/>
                <a:gd name="T65" fmla="*/ 23 h 153"/>
                <a:gd name="T66" fmla="*/ 118 w 151"/>
                <a:gd name="T67" fmla="*/ 13 h 153"/>
                <a:gd name="T68" fmla="*/ 105 w 151"/>
                <a:gd name="T69" fmla="*/ 6 h 153"/>
                <a:gd name="T70" fmla="*/ 92 w 151"/>
                <a:gd name="T71" fmla="*/ 2 h 153"/>
                <a:gd name="T72" fmla="*/ 76 w 151"/>
                <a:gd name="T73" fmla="*/ 0 h 153"/>
                <a:gd name="T74" fmla="*/ 76 w 151"/>
                <a:gd name="T75" fmla="*/ 0 h 153"/>
                <a:gd name="T76" fmla="*/ 120 w 151"/>
                <a:gd name="T77" fmla="*/ 88 h 153"/>
                <a:gd name="T78" fmla="*/ 88 w 151"/>
                <a:gd name="T79" fmla="*/ 88 h 153"/>
                <a:gd name="T80" fmla="*/ 88 w 151"/>
                <a:gd name="T81" fmla="*/ 121 h 153"/>
                <a:gd name="T82" fmla="*/ 63 w 151"/>
                <a:gd name="T83" fmla="*/ 121 h 153"/>
                <a:gd name="T84" fmla="*/ 63 w 151"/>
                <a:gd name="T85" fmla="*/ 88 h 153"/>
                <a:gd name="T86" fmla="*/ 32 w 151"/>
                <a:gd name="T87" fmla="*/ 88 h 153"/>
                <a:gd name="T88" fmla="*/ 32 w 151"/>
                <a:gd name="T89" fmla="*/ 65 h 153"/>
                <a:gd name="T90" fmla="*/ 63 w 151"/>
                <a:gd name="T91" fmla="*/ 65 h 153"/>
                <a:gd name="T92" fmla="*/ 63 w 151"/>
                <a:gd name="T93" fmla="*/ 33 h 153"/>
                <a:gd name="T94" fmla="*/ 88 w 151"/>
                <a:gd name="T95" fmla="*/ 33 h 153"/>
                <a:gd name="T96" fmla="*/ 88 w 151"/>
                <a:gd name="T97" fmla="*/ 65 h 153"/>
                <a:gd name="T98" fmla="*/ 120 w 151"/>
                <a:gd name="T99" fmla="*/ 65 h 153"/>
                <a:gd name="T100" fmla="*/ 120 w 151"/>
                <a:gd name="T101" fmla="*/ 8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153">
                  <a:moveTo>
                    <a:pt x="76" y="0"/>
                  </a:moveTo>
                  <a:lnTo>
                    <a:pt x="76" y="0"/>
                  </a:lnTo>
                  <a:lnTo>
                    <a:pt x="61" y="2"/>
                  </a:lnTo>
                  <a:lnTo>
                    <a:pt x="46" y="6"/>
                  </a:lnTo>
                  <a:lnTo>
                    <a:pt x="32" y="13"/>
                  </a:lnTo>
                  <a:lnTo>
                    <a:pt x="21" y="23"/>
                  </a:lnTo>
                  <a:lnTo>
                    <a:pt x="13" y="35"/>
                  </a:lnTo>
                  <a:lnTo>
                    <a:pt x="5" y="46"/>
                  </a:lnTo>
                  <a:lnTo>
                    <a:pt x="1" y="61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92"/>
                  </a:lnTo>
                  <a:lnTo>
                    <a:pt x="5" y="105"/>
                  </a:lnTo>
                  <a:lnTo>
                    <a:pt x="13" y="119"/>
                  </a:lnTo>
                  <a:lnTo>
                    <a:pt x="21" y="130"/>
                  </a:lnTo>
                  <a:lnTo>
                    <a:pt x="32" y="140"/>
                  </a:lnTo>
                  <a:lnTo>
                    <a:pt x="46" y="148"/>
                  </a:lnTo>
                  <a:lnTo>
                    <a:pt x="61" y="152"/>
                  </a:lnTo>
                  <a:lnTo>
                    <a:pt x="76" y="153"/>
                  </a:lnTo>
                  <a:lnTo>
                    <a:pt x="76" y="153"/>
                  </a:lnTo>
                  <a:lnTo>
                    <a:pt x="92" y="152"/>
                  </a:lnTo>
                  <a:lnTo>
                    <a:pt x="105" y="148"/>
                  </a:lnTo>
                  <a:lnTo>
                    <a:pt x="118" y="140"/>
                  </a:lnTo>
                  <a:lnTo>
                    <a:pt x="130" y="130"/>
                  </a:lnTo>
                  <a:lnTo>
                    <a:pt x="140" y="119"/>
                  </a:lnTo>
                  <a:lnTo>
                    <a:pt x="145" y="105"/>
                  </a:lnTo>
                  <a:lnTo>
                    <a:pt x="151" y="92"/>
                  </a:lnTo>
                  <a:lnTo>
                    <a:pt x="151" y="77"/>
                  </a:lnTo>
                  <a:lnTo>
                    <a:pt x="151" y="77"/>
                  </a:lnTo>
                  <a:lnTo>
                    <a:pt x="151" y="61"/>
                  </a:lnTo>
                  <a:lnTo>
                    <a:pt x="145" y="46"/>
                  </a:lnTo>
                  <a:lnTo>
                    <a:pt x="140" y="35"/>
                  </a:lnTo>
                  <a:lnTo>
                    <a:pt x="130" y="23"/>
                  </a:lnTo>
                  <a:lnTo>
                    <a:pt x="118" y="13"/>
                  </a:lnTo>
                  <a:lnTo>
                    <a:pt x="105" y="6"/>
                  </a:lnTo>
                  <a:lnTo>
                    <a:pt x="92" y="2"/>
                  </a:lnTo>
                  <a:lnTo>
                    <a:pt x="76" y="0"/>
                  </a:lnTo>
                  <a:lnTo>
                    <a:pt x="76" y="0"/>
                  </a:lnTo>
                  <a:close/>
                  <a:moveTo>
                    <a:pt x="120" y="88"/>
                  </a:moveTo>
                  <a:lnTo>
                    <a:pt x="88" y="88"/>
                  </a:lnTo>
                  <a:lnTo>
                    <a:pt x="88" y="121"/>
                  </a:lnTo>
                  <a:lnTo>
                    <a:pt x="63" y="121"/>
                  </a:lnTo>
                  <a:lnTo>
                    <a:pt x="63" y="88"/>
                  </a:lnTo>
                  <a:lnTo>
                    <a:pt x="32" y="88"/>
                  </a:lnTo>
                  <a:lnTo>
                    <a:pt x="32" y="65"/>
                  </a:lnTo>
                  <a:lnTo>
                    <a:pt x="63" y="65"/>
                  </a:lnTo>
                  <a:lnTo>
                    <a:pt x="63" y="33"/>
                  </a:lnTo>
                  <a:lnTo>
                    <a:pt x="88" y="33"/>
                  </a:lnTo>
                  <a:lnTo>
                    <a:pt x="88" y="65"/>
                  </a:lnTo>
                  <a:lnTo>
                    <a:pt x="120" y="65"/>
                  </a:lnTo>
                  <a:lnTo>
                    <a:pt x="120" y="8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7" name="Rectangle 159">
              <a:extLst>
                <a:ext uri="{FF2B5EF4-FFF2-40B4-BE49-F238E27FC236}">
                  <a16:creationId xmlns:a16="http://schemas.microsoft.com/office/drawing/2014/main" id="{0560B8A1-E337-40B7-A1C8-E42F103D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738" y="4351338"/>
              <a:ext cx="36513" cy="120650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8" name="Rectangle 160">
              <a:extLst>
                <a:ext uri="{FF2B5EF4-FFF2-40B4-BE49-F238E27FC236}">
                  <a16:creationId xmlns:a16="http://schemas.microsoft.com/office/drawing/2014/main" id="{00FA1E9E-CE16-4BF2-98E2-DC9DE064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4392613"/>
              <a:ext cx="120650" cy="365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9" name="Rectangle 161">
              <a:extLst>
                <a:ext uri="{FF2B5EF4-FFF2-40B4-BE49-F238E27FC236}">
                  <a16:creationId xmlns:a16="http://schemas.microsoft.com/office/drawing/2014/main" id="{8E2169C5-BE10-45FC-8AC1-161266C0A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738" y="4387851"/>
              <a:ext cx="20638" cy="730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0" name="Rectangle 162">
              <a:extLst>
                <a:ext uri="{FF2B5EF4-FFF2-40B4-BE49-F238E27FC236}">
                  <a16:creationId xmlns:a16="http://schemas.microsoft.com/office/drawing/2014/main" id="{E47C1316-BC3E-4112-8A81-6BC976C8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4411663"/>
              <a:ext cx="73025" cy="20638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879EE58-60D2-4EF8-83F2-DE904BC55C42}"/>
              </a:ext>
            </a:extLst>
          </p:cNvPr>
          <p:cNvSpPr txBox="1"/>
          <p:nvPr/>
        </p:nvSpPr>
        <p:spPr>
          <a:xfrm>
            <a:off x="113027" y="4728823"/>
            <a:ext cx="2059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Соединяем файлы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56D97B-9B00-4E84-9095-1127A377E91F}"/>
              </a:ext>
            </a:extLst>
          </p:cNvPr>
          <p:cNvGrpSpPr/>
          <p:nvPr/>
        </p:nvGrpSpPr>
        <p:grpSpPr>
          <a:xfrm>
            <a:off x="2314410" y="1502062"/>
            <a:ext cx="395395" cy="318850"/>
            <a:chOff x="5591176" y="4332288"/>
            <a:chExt cx="512763" cy="457200"/>
          </a:xfrm>
        </p:grpSpPr>
        <p:sp>
          <p:nvSpPr>
            <p:cNvPr id="51" name="Freeform 257">
              <a:extLst>
                <a:ext uri="{FF2B5EF4-FFF2-40B4-BE49-F238E27FC236}">
                  <a16:creationId xmlns:a16="http://schemas.microsoft.com/office/drawing/2014/main" id="{8257E493-E3E2-41C4-85EF-40EDF7290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1176" y="4332288"/>
              <a:ext cx="512763" cy="457200"/>
            </a:xfrm>
            <a:custGeom>
              <a:avLst/>
              <a:gdLst>
                <a:gd name="T0" fmla="*/ 9 w 323"/>
                <a:gd name="T1" fmla="*/ 0 h 288"/>
                <a:gd name="T2" fmla="*/ 5 w 323"/>
                <a:gd name="T3" fmla="*/ 2 h 288"/>
                <a:gd name="T4" fmla="*/ 0 w 323"/>
                <a:gd name="T5" fmla="*/ 8 h 288"/>
                <a:gd name="T6" fmla="*/ 0 w 323"/>
                <a:gd name="T7" fmla="*/ 278 h 288"/>
                <a:gd name="T8" fmla="*/ 0 w 323"/>
                <a:gd name="T9" fmla="*/ 282 h 288"/>
                <a:gd name="T10" fmla="*/ 5 w 323"/>
                <a:gd name="T11" fmla="*/ 288 h 288"/>
                <a:gd name="T12" fmla="*/ 312 w 323"/>
                <a:gd name="T13" fmla="*/ 288 h 288"/>
                <a:gd name="T14" fmla="*/ 316 w 323"/>
                <a:gd name="T15" fmla="*/ 288 h 288"/>
                <a:gd name="T16" fmla="*/ 321 w 323"/>
                <a:gd name="T17" fmla="*/ 282 h 288"/>
                <a:gd name="T18" fmla="*/ 323 w 323"/>
                <a:gd name="T19" fmla="*/ 12 h 288"/>
                <a:gd name="T20" fmla="*/ 321 w 323"/>
                <a:gd name="T21" fmla="*/ 8 h 288"/>
                <a:gd name="T22" fmla="*/ 316 w 323"/>
                <a:gd name="T23" fmla="*/ 2 h 288"/>
                <a:gd name="T24" fmla="*/ 312 w 323"/>
                <a:gd name="T25" fmla="*/ 0 h 288"/>
                <a:gd name="T26" fmla="*/ 248 w 323"/>
                <a:gd name="T27" fmla="*/ 23 h 288"/>
                <a:gd name="T28" fmla="*/ 257 w 323"/>
                <a:gd name="T29" fmla="*/ 27 h 288"/>
                <a:gd name="T30" fmla="*/ 261 w 323"/>
                <a:gd name="T31" fmla="*/ 36 h 288"/>
                <a:gd name="T32" fmla="*/ 261 w 323"/>
                <a:gd name="T33" fmla="*/ 42 h 288"/>
                <a:gd name="T34" fmla="*/ 253 w 323"/>
                <a:gd name="T35" fmla="*/ 49 h 288"/>
                <a:gd name="T36" fmla="*/ 248 w 323"/>
                <a:gd name="T37" fmla="*/ 51 h 288"/>
                <a:gd name="T38" fmla="*/ 238 w 323"/>
                <a:gd name="T39" fmla="*/ 46 h 288"/>
                <a:gd name="T40" fmla="*/ 234 w 323"/>
                <a:gd name="T41" fmla="*/ 36 h 288"/>
                <a:gd name="T42" fmla="*/ 236 w 323"/>
                <a:gd name="T43" fmla="*/ 32 h 288"/>
                <a:gd name="T44" fmla="*/ 242 w 323"/>
                <a:gd name="T45" fmla="*/ 25 h 288"/>
                <a:gd name="T46" fmla="*/ 248 w 323"/>
                <a:gd name="T47" fmla="*/ 23 h 288"/>
                <a:gd name="T48" fmla="*/ 208 w 323"/>
                <a:gd name="T49" fmla="*/ 23 h 288"/>
                <a:gd name="T50" fmla="*/ 217 w 323"/>
                <a:gd name="T51" fmla="*/ 27 h 288"/>
                <a:gd name="T52" fmla="*/ 221 w 323"/>
                <a:gd name="T53" fmla="*/ 36 h 288"/>
                <a:gd name="T54" fmla="*/ 221 w 323"/>
                <a:gd name="T55" fmla="*/ 42 h 288"/>
                <a:gd name="T56" fmla="*/ 214 w 323"/>
                <a:gd name="T57" fmla="*/ 49 h 288"/>
                <a:gd name="T58" fmla="*/ 208 w 323"/>
                <a:gd name="T59" fmla="*/ 51 h 288"/>
                <a:gd name="T60" fmla="*/ 198 w 323"/>
                <a:gd name="T61" fmla="*/ 46 h 288"/>
                <a:gd name="T62" fmla="*/ 195 w 323"/>
                <a:gd name="T63" fmla="*/ 36 h 288"/>
                <a:gd name="T64" fmla="*/ 195 w 323"/>
                <a:gd name="T65" fmla="*/ 32 h 288"/>
                <a:gd name="T66" fmla="*/ 202 w 323"/>
                <a:gd name="T67" fmla="*/ 25 h 288"/>
                <a:gd name="T68" fmla="*/ 208 w 323"/>
                <a:gd name="T69" fmla="*/ 23 h 288"/>
                <a:gd name="T70" fmla="*/ 20 w 323"/>
                <a:gd name="T71" fmla="*/ 267 h 288"/>
                <a:gd name="T72" fmla="*/ 302 w 323"/>
                <a:gd name="T73" fmla="*/ 72 h 288"/>
                <a:gd name="T74" fmla="*/ 289 w 323"/>
                <a:gd name="T75" fmla="*/ 51 h 288"/>
                <a:gd name="T76" fmla="*/ 284 w 323"/>
                <a:gd name="T77" fmla="*/ 49 h 288"/>
                <a:gd name="T78" fmla="*/ 276 w 323"/>
                <a:gd name="T79" fmla="*/ 42 h 288"/>
                <a:gd name="T80" fmla="*/ 274 w 323"/>
                <a:gd name="T81" fmla="*/ 36 h 288"/>
                <a:gd name="T82" fmla="*/ 278 w 323"/>
                <a:gd name="T83" fmla="*/ 27 h 288"/>
                <a:gd name="T84" fmla="*/ 289 w 323"/>
                <a:gd name="T85" fmla="*/ 23 h 288"/>
                <a:gd name="T86" fmla="*/ 293 w 323"/>
                <a:gd name="T87" fmla="*/ 25 h 288"/>
                <a:gd name="T88" fmla="*/ 301 w 323"/>
                <a:gd name="T89" fmla="*/ 32 h 288"/>
                <a:gd name="T90" fmla="*/ 302 w 323"/>
                <a:gd name="T91" fmla="*/ 36 h 288"/>
                <a:gd name="T92" fmla="*/ 299 w 323"/>
                <a:gd name="T93" fmla="*/ 46 h 288"/>
                <a:gd name="T94" fmla="*/ 289 w 323"/>
                <a:gd name="T95" fmla="*/ 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3" h="288">
                  <a:moveTo>
                    <a:pt x="312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282"/>
                  </a:lnTo>
                  <a:lnTo>
                    <a:pt x="2" y="286"/>
                  </a:lnTo>
                  <a:lnTo>
                    <a:pt x="5" y="288"/>
                  </a:lnTo>
                  <a:lnTo>
                    <a:pt x="9" y="288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16" y="288"/>
                  </a:lnTo>
                  <a:lnTo>
                    <a:pt x="319" y="286"/>
                  </a:lnTo>
                  <a:lnTo>
                    <a:pt x="321" y="282"/>
                  </a:lnTo>
                  <a:lnTo>
                    <a:pt x="323" y="278"/>
                  </a:lnTo>
                  <a:lnTo>
                    <a:pt x="323" y="12"/>
                  </a:lnTo>
                  <a:lnTo>
                    <a:pt x="323" y="12"/>
                  </a:lnTo>
                  <a:lnTo>
                    <a:pt x="321" y="8"/>
                  </a:lnTo>
                  <a:lnTo>
                    <a:pt x="319" y="4"/>
                  </a:lnTo>
                  <a:lnTo>
                    <a:pt x="316" y="2"/>
                  </a:lnTo>
                  <a:lnTo>
                    <a:pt x="312" y="0"/>
                  </a:lnTo>
                  <a:lnTo>
                    <a:pt x="312" y="0"/>
                  </a:lnTo>
                  <a:close/>
                  <a:moveTo>
                    <a:pt x="248" y="23"/>
                  </a:moveTo>
                  <a:lnTo>
                    <a:pt x="248" y="23"/>
                  </a:lnTo>
                  <a:lnTo>
                    <a:pt x="253" y="25"/>
                  </a:lnTo>
                  <a:lnTo>
                    <a:pt x="257" y="27"/>
                  </a:lnTo>
                  <a:lnTo>
                    <a:pt x="261" y="32"/>
                  </a:lnTo>
                  <a:lnTo>
                    <a:pt x="261" y="36"/>
                  </a:lnTo>
                  <a:lnTo>
                    <a:pt x="261" y="36"/>
                  </a:lnTo>
                  <a:lnTo>
                    <a:pt x="261" y="42"/>
                  </a:lnTo>
                  <a:lnTo>
                    <a:pt x="257" y="46"/>
                  </a:lnTo>
                  <a:lnTo>
                    <a:pt x="253" y="49"/>
                  </a:lnTo>
                  <a:lnTo>
                    <a:pt x="248" y="51"/>
                  </a:lnTo>
                  <a:lnTo>
                    <a:pt x="248" y="51"/>
                  </a:lnTo>
                  <a:lnTo>
                    <a:pt x="242" y="49"/>
                  </a:lnTo>
                  <a:lnTo>
                    <a:pt x="238" y="46"/>
                  </a:lnTo>
                  <a:lnTo>
                    <a:pt x="236" y="42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36" y="32"/>
                  </a:lnTo>
                  <a:lnTo>
                    <a:pt x="238" y="27"/>
                  </a:lnTo>
                  <a:lnTo>
                    <a:pt x="242" y="25"/>
                  </a:lnTo>
                  <a:lnTo>
                    <a:pt x="248" y="23"/>
                  </a:lnTo>
                  <a:lnTo>
                    <a:pt x="248" y="23"/>
                  </a:lnTo>
                  <a:close/>
                  <a:moveTo>
                    <a:pt x="208" y="23"/>
                  </a:moveTo>
                  <a:lnTo>
                    <a:pt x="208" y="23"/>
                  </a:lnTo>
                  <a:lnTo>
                    <a:pt x="214" y="25"/>
                  </a:lnTo>
                  <a:lnTo>
                    <a:pt x="217" y="27"/>
                  </a:lnTo>
                  <a:lnTo>
                    <a:pt x="221" y="32"/>
                  </a:lnTo>
                  <a:lnTo>
                    <a:pt x="221" y="36"/>
                  </a:lnTo>
                  <a:lnTo>
                    <a:pt x="221" y="36"/>
                  </a:lnTo>
                  <a:lnTo>
                    <a:pt x="221" y="42"/>
                  </a:lnTo>
                  <a:lnTo>
                    <a:pt x="217" y="46"/>
                  </a:lnTo>
                  <a:lnTo>
                    <a:pt x="214" y="49"/>
                  </a:lnTo>
                  <a:lnTo>
                    <a:pt x="208" y="51"/>
                  </a:lnTo>
                  <a:lnTo>
                    <a:pt x="208" y="51"/>
                  </a:lnTo>
                  <a:lnTo>
                    <a:pt x="202" y="49"/>
                  </a:lnTo>
                  <a:lnTo>
                    <a:pt x="198" y="46"/>
                  </a:lnTo>
                  <a:lnTo>
                    <a:pt x="195" y="42"/>
                  </a:lnTo>
                  <a:lnTo>
                    <a:pt x="195" y="36"/>
                  </a:lnTo>
                  <a:lnTo>
                    <a:pt x="195" y="36"/>
                  </a:lnTo>
                  <a:lnTo>
                    <a:pt x="195" y="32"/>
                  </a:lnTo>
                  <a:lnTo>
                    <a:pt x="198" y="27"/>
                  </a:lnTo>
                  <a:lnTo>
                    <a:pt x="202" y="25"/>
                  </a:lnTo>
                  <a:lnTo>
                    <a:pt x="208" y="23"/>
                  </a:lnTo>
                  <a:lnTo>
                    <a:pt x="208" y="23"/>
                  </a:lnTo>
                  <a:close/>
                  <a:moveTo>
                    <a:pt x="302" y="267"/>
                  </a:moveTo>
                  <a:lnTo>
                    <a:pt x="20" y="267"/>
                  </a:lnTo>
                  <a:lnTo>
                    <a:pt x="20" y="72"/>
                  </a:lnTo>
                  <a:lnTo>
                    <a:pt x="302" y="72"/>
                  </a:lnTo>
                  <a:lnTo>
                    <a:pt x="302" y="267"/>
                  </a:lnTo>
                  <a:close/>
                  <a:moveTo>
                    <a:pt x="289" y="51"/>
                  </a:moveTo>
                  <a:lnTo>
                    <a:pt x="289" y="51"/>
                  </a:lnTo>
                  <a:lnTo>
                    <a:pt x="284" y="49"/>
                  </a:lnTo>
                  <a:lnTo>
                    <a:pt x="278" y="46"/>
                  </a:lnTo>
                  <a:lnTo>
                    <a:pt x="276" y="42"/>
                  </a:lnTo>
                  <a:lnTo>
                    <a:pt x="274" y="36"/>
                  </a:lnTo>
                  <a:lnTo>
                    <a:pt x="274" y="36"/>
                  </a:lnTo>
                  <a:lnTo>
                    <a:pt x="276" y="32"/>
                  </a:lnTo>
                  <a:lnTo>
                    <a:pt x="278" y="27"/>
                  </a:lnTo>
                  <a:lnTo>
                    <a:pt x="284" y="25"/>
                  </a:lnTo>
                  <a:lnTo>
                    <a:pt x="289" y="23"/>
                  </a:lnTo>
                  <a:lnTo>
                    <a:pt x="289" y="23"/>
                  </a:lnTo>
                  <a:lnTo>
                    <a:pt x="293" y="25"/>
                  </a:lnTo>
                  <a:lnTo>
                    <a:pt x="299" y="27"/>
                  </a:lnTo>
                  <a:lnTo>
                    <a:pt x="301" y="32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1" y="42"/>
                  </a:lnTo>
                  <a:lnTo>
                    <a:pt x="299" y="46"/>
                  </a:lnTo>
                  <a:lnTo>
                    <a:pt x="293" y="49"/>
                  </a:lnTo>
                  <a:lnTo>
                    <a:pt x="289" y="51"/>
                  </a:lnTo>
                  <a:lnTo>
                    <a:pt x="289" y="5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2" name="Rectangle 258">
              <a:extLst>
                <a:ext uri="{FF2B5EF4-FFF2-40B4-BE49-F238E27FC236}">
                  <a16:creationId xmlns:a16="http://schemas.microsoft.com/office/drawing/2014/main" id="{7536BED6-85C9-47A9-9A37-F3AD12925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4510088"/>
              <a:ext cx="90488" cy="50800"/>
            </a:xfrm>
            <a:prstGeom prst="rect">
              <a:avLst/>
            </a:pr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3" name="Rectangle 259">
              <a:extLst>
                <a:ext uri="{FF2B5EF4-FFF2-40B4-BE49-F238E27FC236}">
                  <a16:creationId xmlns:a16="http://schemas.microsoft.com/office/drawing/2014/main" id="{E369A30A-FA1E-47E1-B02E-FE6A9029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4651376"/>
              <a:ext cx="90488" cy="53975"/>
            </a:xfrm>
            <a:prstGeom prst="rect">
              <a:avLst/>
            </a:pr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4" name="Rectangle 260">
              <a:extLst>
                <a:ext uri="{FF2B5EF4-FFF2-40B4-BE49-F238E27FC236}">
                  <a16:creationId xmlns:a16="http://schemas.microsoft.com/office/drawing/2014/main" id="{8EC7B2D4-CEF2-409E-B914-CEF21E5E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138" y="4651376"/>
              <a:ext cx="90488" cy="53975"/>
            </a:xfrm>
            <a:prstGeom prst="rect">
              <a:avLst/>
            </a:pr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5" name="Rectangle 261">
              <a:extLst>
                <a:ext uri="{FF2B5EF4-FFF2-40B4-BE49-F238E27FC236}">
                  <a16:creationId xmlns:a16="http://schemas.microsoft.com/office/drawing/2014/main" id="{C2901D53-A7E5-42CE-B85F-D074794F5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488" y="4651376"/>
              <a:ext cx="90488" cy="53975"/>
            </a:xfrm>
            <a:prstGeom prst="rect">
              <a:avLst/>
            </a:pr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6" name="Freeform 262">
              <a:extLst>
                <a:ext uri="{FF2B5EF4-FFF2-40B4-BE49-F238E27FC236}">
                  <a16:creationId xmlns:a16="http://schemas.microsoft.com/office/drawing/2014/main" id="{CDB6E849-1507-43A8-92BA-FD2A50F35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7063" y="4597401"/>
              <a:ext cx="277813" cy="14288"/>
            </a:xfrm>
            <a:custGeom>
              <a:avLst/>
              <a:gdLst>
                <a:gd name="T0" fmla="*/ 175 w 175"/>
                <a:gd name="T1" fmla="*/ 9 h 9"/>
                <a:gd name="T2" fmla="*/ 0 w 175"/>
                <a:gd name="T3" fmla="*/ 9 h 9"/>
                <a:gd name="T4" fmla="*/ 0 w 175"/>
                <a:gd name="T5" fmla="*/ 0 h 9"/>
                <a:gd name="T6" fmla="*/ 175 w 175"/>
                <a:gd name="T7" fmla="*/ 0 h 9"/>
                <a:gd name="T8" fmla="*/ 175 w 175"/>
                <a:gd name="T9" fmla="*/ 9 h 9"/>
                <a:gd name="T10" fmla="*/ 175 w 17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9">
                  <a:moveTo>
                    <a:pt x="175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9"/>
                  </a:lnTo>
                  <a:lnTo>
                    <a:pt x="175" y="9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7" name="Freeform 263">
              <a:extLst>
                <a:ext uri="{FF2B5EF4-FFF2-40B4-BE49-F238E27FC236}">
                  <a16:creationId xmlns:a16="http://schemas.microsoft.com/office/drawing/2014/main" id="{82E544F0-7E1B-436A-B46E-CC401F553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238" y="4533901"/>
              <a:ext cx="17463" cy="123825"/>
            </a:xfrm>
            <a:custGeom>
              <a:avLst/>
              <a:gdLst>
                <a:gd name="T0" fmla="*/ 11 w 11"/>
                <a:gd name="T1" fmla="*/ 78 h 78"/>
                <a:gd name="T2" fmla="*/ 0 w 11"/>
                <a:gd name="T3" fmla="*/ 78 h 78"/>
                <a:gd name="T4" fmla="*/ 0 w 11"/>
                <a:gd name="T5" fmla="*/ 0 h 78"/>
                <a:gd name="T6" fmla="*/ 11 w 11"/>
                <a:gd name="T7" fmla="*/ 0 h 78"/>
                <a:gd name="T8" fmla="*/ 11 w 11"/>
                <a:gd name="T9" fmla="*/ 78 h 78"/>
                <a:gd name="T10" fmla="*/ 11 w 11"/>
                <a:gd name="T1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8">
                  <a:moveTo>
                    <a:pt x="11" y="7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11" y="78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8" name="Freeform 264">
              <a:extLst>
                <a:ext uri="{FF2B5EF4-FFF2-40B4-BE49-F238E27FC236}">
                  <a16:creationId xmlns:a16="http://schemas.microsoft.com/office/drawing/2014/main" id="{A4793B38-CA58-409E-B7D0-48D247B8B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7063" y="4597401"/>
              <a:ext cx="15875" cy="60325"/>
            </a:xfrm>
            <a:custGeom>
              <a:avLst/>
              <a:gdLst>
                <a:gd name="T0" fmla="*/ 10 w 10"/>
                <a:gd name="T1" fmla="*/ 38 h 38"/>
                <a:gd name="T2" fmla="*/ 0 w 10"/>
                <a:gd name="T3" fmla="*/ 38 h 38"/>
                <a:gd name="T4" fmla="*/ 0 w 10"/>
                <a:gd name="T5" fmla="*/ 0 h 38"/>
                <a:gd name="T6" fmla="*/ 10 w 10"/>
                <a:gd name="T7" fmla="*/ 0 h 38"/>
                <a:gd name="T8" fmla="*/ 10 w 10"/>
                <a:gd name="T9" fmla="*/ 38 h 38"/>
                <a:gd name="T10" fmla="*/ 10 w 1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8">
                  <a:moveTo>
                    <a:pt x="1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9" name="Freeform 265">
              <a:extLst>
                <a:ext uri="{FF2B5EF4-FFF2-40B4-BE49-F238E27FC236}">
                  <a16:creationId xmlns:a16="http://schemas.microsoft.com/office/drawing/2014/main" id="{8342109A-F37D-42F0-B095-7092AB0AF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1" y="4597401"/>
              <a:ext cx="15875" cy="60325"/>
            </a:xfrm>
            <a:custGeom>
              <a:avLst/>
              <a:gdLst>
                <a:gd name="T0" fmla="*/ 10 w 10"/>
                <a:gd name="T1" fmla="*/ 38 h 38"/>
                <a:gd name="T2" fmla="*/ 0 w 10"/>
                <a:gd name="T3" fmla="*/ 38 h 38"/>
                <a:gd name="T4" fmla="*/ 0 w 10"/>
                <a:gd name="T5" fmla="*/ 0 h 38"/>
                <a:gd name="T6" fmla="*/ 10 w 10"/>
                <a:gd name="T7" fmla="*/ 0 h 38"/>
                <a:gd name="T8" fmla="*/ 10 w 10"/>
                <a:gd name="T9" fmla="*/ 38 h 38"/>
                <a:gd name="T10" fmla="*/ 10 w 1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8">
                  <a:moveTo>
                    <a:pt x="1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BB0D487-7875-432C-9A8B-0F51F4449A94}"/>
              </a:ext>
            </a:extLst>
          </p:cNvPr>
          <p:cNvSpPr txBox="1"/>
          <p:nvPr/>
        </p:nvSpPr>
        <p:spPr>
          <a:xfrm>
            <a:off x="2322441" y="1482395"/>
            <a:ext cx="30455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Реструктурируем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данные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sz="1400" b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df1 – </a:t>
            </a: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Книги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df2 – </a:t>
            </a: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Курсы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Ивенты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– Reader-Book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df5 – Pupil-Course flow</a:t>
            </a:r>
            <a:endParaRPr lang="ru-RU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B345B76-2DAA-49F9-A11B-7AB1B0CA0BC5}"/>
              </a:ext>
            </a:extLst>
          </p:cNvPr>
          <p:cNvGrpSpPr/>
          <p:nvPr/>
        </p:nvGrpSpPr>
        <p:grpSpPr>
          <a:xfrm>
            <a:off x="4595161" y="4132815"/>
            <a:ext cx="440811" cy="469518"/>
            <a:chOff x="7875588" y="4011613"/>
            <a:chExt cx="496887" cy="568324"/>
          </a:xfrm>
        </p:grpSpPr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DEEBE051-3873-4B55-BD5C-EAC5499CB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4232275"/>
              <a:ext cx="274637" cy="347662"/>
            </a:xfrm>
            <a:custGeom>
              <a:avLst/>
              <a:gdLst>
                <a:gd name="T0" fmla="*/ 140 w 173"/>
                <a:gd name="T1" fmla="*/ 153 h 219"/>
                <a:gd name="T2" fmla="*/ 169 w 173"/>
                <a:gd name="T3" fmla="*/ 123 h 219"/>
                <a:gd name="T4" fmla="*/ 171 w 173"/>
                <a:gd name="T5" fmla="*/ 120 h 219"/>
                <a:gd name="T6" fmla="*/ 171 w 173"/>
                <a:gd name="T7" fmla="*/ 111 h 219"/>
                <a:gd name="T8" fmla="*/ 169 w 173"/>
                <a:gd name="T9" fmla="*/ 107 h 219"/>
                <a:gd name="T10" fmla="*/ 160 w 173"/>
                <a:gd name="T11" fmla="*/ 103 h 219"/>
                <a:gd name="T12" fmla="*/ 153 w 173"/>
                <a:gd name="T13" fmla="*/ 107 h 219"/>
                <a:gd name="T14" fmla="*/ 149 w 173"/>
                <a:gd name="T15" fmla="*/ 109 h 219"/>
                <a:gd name="T16" fmla="*/ 162 w 173"/>
                <a:gd name="T17" fmla="*/ 94 h 219"/>
                <a:gd name="T18" fmla="*/ 164 w 173"/>
                <a:gd name="T19" fmla="*/ 88 h 219"/>
                <a:gd name="T20" fmla="*/ 164 w 173"/>
                <a:gd name="T21" fmla="*/ 79 h 219"/>
                <a:gd name="T22" fmla="*/ 162 w 173"/>
                <a:gd name="T23" fmla="*/ 76 h 219"/>
                <a:gd name="T24" fmla="*/ 153 w 173"/>
                <a:gd name="T25" fmla="*/ 72 h 219"/>
                <a:gd name="T26" fmla="*/ 145 w 173"/>
                <a:gd name="T27" fmla="*/ 76 h 219"/>
                <a:gd name="T28" fmla="*/ 136 w 173"/>
                <a:gd name="T29" fmla="*/ 83 h 219"/>
                <a:gd name="T30" fmla="*/ 149 w 173"/>
                <a:gd name="T31" fmla="*/ 66 h 219"/>
                <a:gd name="T32" fmla="*/ 153 w 173"/>
                <a:gd name="T33" fmla="*/ 63 h 219"/>
                <a:gd name="T34" fmla="*/ 153 w 173"/>
                <a:gd name="T35" fmla="*/ 54 h 219"/>
                <a:gd name="T36" fmla="*/ 149 w 173"/>
                <a:gd name="T37" fmla="*/ 50 h 219"/>
                <a:gd name="T38" fmla="*/ 142 w 173"/>
                <a:gd name="T39" fmla="*/ 46 h 219"/>
                <a:gd name="T40" fmla="*/ 132 w 173"/>
                <a:gd name="T41" fmla="*/ 50 h 219"/>
                <a:gd name="T42" fmla="*/ 121 w 173"/>
                <a:gd name="T43" fmla="*/ 61 h 219"/>
                <a:gd name="T44" fmla="*/ 158 w 173"/>
                <a:gd name="T45" fmla="*/ 21 h 219"/>
                <a:gd name="T46" fmla="*/ 160 w 173"/>
                <a:gd name="T47" fmla="*/ 17 h 219"/>
                <a:gd name="T48" fmla="*/ 160 w 173"/>
                <a:gd name="T49" fmla="*/ 8 h 219"/>
                <a:gd name="T50" fmla="*/ 158 w 173"/>
                <a:gd name="T51" fmla="*/ 4 h 219"/>
                <a:gd name="T52" fmla="*/ 149 w 173"/>
                <a:gd name="T53" fmla="*/ 0 h 219"/>
                <a:gd name="T54" fmla="*/ 142 w 173"/>
                <a:gd name="T55" fmla="*/ 4 h 219"/>
                <a:gd name="T56" fmla="*/ 79 w 173"/>
                <a:gd name="T57" fmla="*/ 65 h 219"/>
                <a:gd name="T58" fmla="*/ 63 w 173"/>
                <a:gd name="T59" fmla="*/ 74 h 219"/>
                <a:gd name="T60" fmla="*/ 54 w 173"/>
                <a:gd name="T61" fmla="*/ 72 h 219"/>
                <a:gd name="T62" fmla="*/ 46 w 173"/>
                <a:gd name="T63" fmla="*/ 65 h 219"/>
                <a:gd name="T64" fmla="*/ 39 w 173"/>
                <a:gd name="T65" fmla="*/ 57 h 219"/>
                <a:gd name="T66" fmla="*/ 21 w 173"/>
                <a:gd name="T67" fmla="*/ 43 h 219"/>
                <a:gd name="T68" fmla="*/ 8 w 173"/>
                <a:gd name="T69" fmla="*/ 44 h 219"/>
                <a:gd name="T70" fmla="*/ 2 w 173"/>
                <a:gd name="T71" fmla="*/ 50 h 219"/>
                <a:gd name="T72" fmla="*/ 2 w 173"/>
                <a:gd name="T73" fmla="*/ 57 h 219"/>
                <a:gd name="T74" fmla="*/ 2 w 173"/>
                <a:gd name="T75" fmla="*/ 59 h 219"/>
                <a:gd name="T76" fmla="*/ 15 w 173"/>
                <a:gd name="T77" fmla="*/ 70 h 219"/>
                <a:gd name="T78" fmla="*/ 24 w 173"/>
                <a:gd name="T79" fmla="*/ 87 h 219"/>
                <a:gd name="T80" fmla="*/ 24 w 173"/>
                <a:gd name="T81" fmla="*/ 92 h 219"/>
                <a:gd name="T82" fmla="*/ 30 w 173"/>
                <a:gd name="T83" fmla="*/ 134 h 219"/>
                <a:gd name="T84" fmla="*/ 57 w 173"/>
                <a:gd name="T85" fmla="*/ 219 h 219"/>
                <a:gd name="T86" fmla="*/ 88 w 173"/>
                <a:gd name="T87" fmla="*/ 188 h 219"/>
                <a:gd name="T88" fmla="*/ 103 w 173"/>
                <a:gd name="T89" fmla="*/ 182 h 219"/>
                <a:gd name="T90" fmla="*/ 118 w 173"/>
                <a:gd name="T91" fmla="*/ 173 h 219"/>
                <a:gd name="T92" fmla="*/ 140 w 173"/>
                <a:gd name="T93" fmla="*/ 1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3" h="219">
                  <a:moveTo>
                    <a:pt x="140" y="153"/>
                  </a:moveTo>
                  <a:lnTo>
                    <a:pt x="140" y="153"/>
                  </a:lnTo>
                  <a:lnTo>
                    <a:pt x="144" y="149"/>
                  </a:lnTo>
                  <a:lnTo>
                    <a:pt x="169" y="123"/>
                  </a:lnTo>
                  <a:lnTo>
                    <a:pt x="169" y="123"/>
                  </a:lnTo>
                  <a:lnTo>
                    <a:pt x="171" y="120"/>
                  </a:lnTo>
                  <a:lnTo>
                    <a:pt x="173" y="116"/>
                  </a:lnTo>
                  <a:lnTo>
                    <a:pt x="171" y="111"/>
                  </a:lnTo>
                  <a:lnTo>
                    <a:pt x="169" y="107"/>
                  </a:lnTo>
                  <a:lnTo>
                    <a:pt x="169" y="107"/>
                  </a:lnTo>
                  <a:lnTo>
                    <a:pt x="166" y="105"/>
                  </a:lnTo>
                  <a:lnTo>
                    <a:pt x="160" y="103"/>
                  </a:lnTo>
                  <a:lnTo>
                    <a:pt x="156" y="105"/>
                  </a:lnTo>
                  <a:lnTo>
                    <a:pt x="153" y="107"/>
                  </a:lnTo>
                  <a:lnTo>
                    <a:pt x="149" y="109"/>
                  </a:lnTo>
                  <a:lnTo>
                    <a:pt x="149" y="109"/>
                  </a:lnTo>
                  <a:lnTo>
                    <a:pt x="149" y="107"/>
                  </a:lnTo>
                  <a:lnTo>
                    <a:pt x="162" y="94"/>
                  </a:lnTo>
                  <a:lnTo>
                    <a:pt x="162" y="94"/>
                  </a:lnTo>
                  <a:lnTo>
                    <a:pt x="164" y="88"/>
                  </a:lnTo>
                  <a:lnTo>
                    <a:pt x="166" y="85"/>
                  </a:lnTo>
                  <a:lnTo>
                    <a:pt x="164" y="79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58" y="74"/>
                  </a:lnTo>
                  <a:lnTo>
                    <a:pt x="153" y="72"/>
                  </a:lnTo>
                  <a:lnTo>
                    <a:pt x="149" y="74"/>
                  </a:lnTo>
                  <a:lnTo>
                    <a:pt x="145" y="76"/>
                  </a:lnTo>
                  <a:lnTo>
                    <a:pt x="136" y="83"/>
                  </a:lnTo>
                  <a:lnTo>
                    <a:pt x="136" y="83"/>
                  </a:lnTo>
                  <a:lnTo>
                    <a:pt x="136" y="81"/>
                  </a:lnTo>
                  <a:lnTo>
                    <a:pt x="149" y="66"/>
                  </a:lnTo>
                  <a:lnTo>
                    <a:pt x="149" y="66"/>
                  </a:lnTo>
                  <a:lnTo>
                    <a:pt x="153" y="63"/>
                  </a:lnTo>
                  <a:lnTo>
                    <a:pt x="153" y="57"/>
                  </a:lnTo>
                  <a:lnTo>
                    <a:pt x="153" y="54"/>
                  </a:lnTo>
                  <a:lnTo>
                    <a:pt x="149" y="50"/>
                  </a:lnTo>
                  <a:lnTo>
                    <a:pt x="149" y="50"/>
                  </a:lnTo>
                  <a:lnTo>
                    <a:pt x="145" y="46"/>
                  </a:lnTo>
                  <a:lnTo>
                    <a:pt x="142" y="46"/>
                  </a:lnTo>
                  <a:lnTo>
                    <a:pt x="136" y="46"/>
                  </a:lnTo>
                  <a:lnTo>
                    <a:pt x="132" y="50"/>
                  </a:lnTo>
                  <a:lnTo>
                    <a:pt x="121" y="61"/>
                  </a:lnTo>
                  <a:lnTo>
                    <a:pt x="121" y="61"/>
                  </a:lnTo>
                  <a:lnTo>
                    <a:pt x="120" y="59"/>
                  </a:lnTo>
                  <a:lnTo>
                    <a:pt x="158" y="21"/>
                  </a:lnTo>
                  <a:lnTo>
                    <a:pt x="158" y="21"/>
                  </a:lnTo>
                  <a:lnTo>
                    <a:pt x="160" y="17"/>
                  </a:lnTo>
                  <a:lnTo>
                    <a:pt x="162" y="11"/>
                  </a:lnTo>
                  <a:lnTo>
                    <a:pt x="160" y="8"/>
                  </a:lnTo>
                  <a:lnTo>
                    <a:pt x="158" y="4"/>
                  </a:lnTo>
                  <a:lnTo>
                    <a:pt x="158" y="4"/>
                  </a:lnTo>
                  <a:lnTo>
                    <a:pt x="155" y="0"/>
                  </a:lnTo>
                  <a:lnTo>
                    <a:pt x="149" y="0"/>
                  </a:lnTo>
                  <a:lnTo>
                    <a:pt x="145" y="0"/>
                  </a:lnTo>
                  <a:lnTo>
                    <a:pt x="142" y="4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0" y="70"/>
                  </a:lnTo>
                  <a:lnTo>
                    <a:pt x="63" y="74"/>
                  </a:lnTo>
                  <a:lnTo>
                    <a:pt x="57" y="74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46" y="6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30" y="48"/>
                  </a:lnTo>
                  <a:lnTo>
                    <a:pt x="21" y="43"/>
                  </a:lnTo>
                  <a:lnTo>
                    <a:pt x="13" y="41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2" y="50"/>
                  </a:lnTo>
                  <a:lnTo>
                    <a:pt x="0" y="55"/>
                  </a:lnTo>
                  <a:lnTo>
                    <a:pt x="2" y="57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8" y="63"/>
                  </a:lnTo>
                  <a:lnTo>
                    <a:pt x="15" y="70"/>
                  </a:lnTo>
                  <a:lnTo>
                    <a:pt x="21" y="79"/>
                  </a:lnTo>
                  <a:lnTo>
                    <a:pt x="24" y="87"/>
                  </a:lnTo>
                  <a:lnTo>
                    <a:pt x="24" y="92"/>
                  </a:lnTo>
                  <a:lnTo>
                    <a:pt x="24" y="92"/>
                  </a:lnTo>
                  <a:lnTo>
                    <a:pt x="26" y="114"/>
                  </a:lnTo>
                  <a:lnTo>
                    <a:pt x="30" y="134"/>
                  </a:lnTo>
                  <a:lnTo>
                    <a:pt x="0" y="162"/>
                  </a:lnTo>
                  <a:lnTo>
                    <a:pt x="57" y="219"/>
                  </a:lnTo>
                  <a:lnTo>
                    <a:pt x="88" y="188"/>
                  </a:lnTo>
                  <a:lnTo>
                    <a:pt x="88" y="188"/>
                  </a:lnTo>
                  <a:lnTo>
                    <a:pt x="96" y="186"/>
                  </a:lnTo>
                  <a:lnTo>
                    <a:pt x="103" y="182"/>
                  </a:lnTo>
                  <a:lnTo>
                    <a:pt x="110" y="178"/>
                  </a:lnTo>
                  <a:lnTo>
                    <a:pt x="118" y="173"/>
                  </a:lnTo>
                  <a:lnTo>
                    <a:pt x="118" y="173"/>
                  </a:lnTo>
                  <a:lnTo>
                    <a:pt x="140" y="153"/>
                  </a:lnTo>
                  <a:lnTo>
                    <a:pt x="140" y="153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4E2F188-0511-4608-85CA-67A0AEB23B54}"/>
                </a:ext>
              </a:extLst>
            </p:cNvPr>
            <p:cNvGrpSpPr/>
            <p:nvPr/>
          </p:nvGrpSpPr>
          <p:grpSpPr>
            <a:xfrm>
              <a:off x="7875588" y="4011613"/>
              <a:ext cx="496887" cy="442912"/>
              <a:chOff x="7875588" y="4011613"/>
              <a:chExt cx="496887" cy="442912"/>
            </a:xfrm>
          </p:grpSpPr>
          <p:sp>
            <p:nvSpPr>
              <p:cNvPr id="73" name="Freeform 26">
                <a:extLst>
                  <a:ext uri="{FF2B5EF4-FFF2-40B4-BE49-F238E27FC236}">
                    <a16:creationId xmlns:a16="http://schemas.microsoft.com/office/drawing/2014/main" id="{C17E23D4-006C-48AD-AD6F-9F1ECE747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5588" y="4011613"/>
                <a:ext cx="496887" cy="442912"/>
              </a:xfrm>
              <a:custGeom>
                <a:avLst/>
                <a:gdLst>
                  <a:gd name="T0" fmla="*/ 9 w 313"/>
                  <a:gd name="T1" fmla="*/ 0 h 279"/>
                  <a:gd name="T2" fmla="*/ 5 w 313"/>
                  <a:gd name="T3" fmla="*/ 0 h 279"/>
                  <a:gd name="T4" fmla="*/ 0 w 313"/>
                  <a:gd name="T5" fmla="*/ 5 h 279"/>
                  <a:gd name="T6" fmla="*/ 0 w 313"/>
                  <a:gd name="T7" fmla="*/ 268 h 279"/>
                  <a:gd name="T8" fmla="*/ 0 w 313"/>
                  <a:gd name="T9" fmla="*/ 272 h 279"/>
                  <a:gd name="T10" fmla="*/ 5 w 313"/>
                  <a:gd name="T11" fmla="*/ 277 h 279"/>
                  <a:gd name="T12" fmla="*/ 71 w 313"/>
                  <a:gd name="T13" fmla="*/ 279 h 279"/>
                  <a:gd name="T14" fmla="*/ 82 w 313"/>
                  <a:gd name="T15" fmla="*/ 268 h 279"/>
                  <a:gd name="T16" fmla="*/ 20 w 313"/>
                  <a:gd name="T17" fmla="*/ 259 h 279"/>
                  <a:gd name="T18" fmla="*/ 293 w 313"/>
                  <a:gd name="T19" fmla="*/ 70 h 279"/>
                  <a:gd name="T20" fmla="*/ 257 w 313"/>
                  <a:gd name="T21" fmla="*/ 259 h 279"/>
                  <a:gd name="T22" fmla="*/ 253 w 313"/>
                  <a:gd name="T23" fmla="*/ 266 h 279"/>
                  <a:gd name="T24" fmla="*/ 244 w 313"/>
                  <a:gd name="T25" fmla="*/ 279 h 279"/>
                  <a:gd name="T26" fmla="*/ 304 w 313"/>
                  <a:gd name="T27" fmla="*/ 279 h 279"/>
                  <a:gd name="T28" fmla="*/ 310 w 313"/>
                  <a:gd name="T29" fmla="*/ 275 h 279"/>
                  <a:gd name="T30" fmla="*/ 313 w 313"/>
                  <a:gd name="T31" fmla="*/ 268 h 279"/>
                  <a:gd name="T32" fmla="*/ 313 w 313"/>
                  <a:gd name="T33" fmla="*/ 9 h 279"/>
                  <a:gd name="T34" fmla="*/ 310 w 313"/>
                  <a:gd name="T35" fmla="*/ 2 h 279"/>
                  <a:gd name="T36" fmla="*/ 304 w 313"/>
                  <a:gd name="T37" fmla="*/ 0 h 279"/>
                  <a:gd name="T38" fmla="*/ 201 w 313"/>
                  <a:gd name="T39" fmla="*/ 48 h 279"/>
                  <a:gd name="T40" fmla="*/ 198 w 313"/>
                  <a:gd name="T41" fmla="*/ 48 h 279"/>
                  <a:gd name="T42" fmla="*/ 190 w 313"/>
                  <a:gd name="T43" fmla="*/ 40 h 279"/>
                  <a:gd name="T44" fmla="*/ 189 w 313"/>
                  <a:gd name="T45" fmla="*/ 35 h 279"/>
                  <a:gd name="T46" fmla="*/ 192 w 313"/>
                  <a:gd name="T47" fmla="*/ 26 h 279"/>
                  <a:gd name="T48" fmla="*/ 201 w 313"/>
                  <a:gd name="T49" fmla="*/ 22 h 279"/>
                  <a:gd name="T50" fmla="*/ 207 w 313"/>
                  <a:gd name="T51" fmla="*/ 22 h 279"/>
                  <a:gd name="T52" fmla="*/ 214 w 313"/>
                  <a:gd name="T53" fmla="*/ 29 h 279"/>
                  <a:gd name="T54" fmla="*/ 216 w 313"/>
                  <a:gd name="T55" fmla="*/ 35 h 279"/>
                  <a:gd name="T56" fmla="*/ 213 w 313"/>
                  <a:gd name="T57" fmla="*/ 44 h 279"/>
                  <a:gd name="T58" fmla="*/ 201 w 313"/>
                  <a:gd name="T59" fmla="*/ 48 h 279"/>
                  <a:gd name="T60" fmla="*/ 242 w 313"/>
                  <a:gd name="T61" fmla="*/ 48 h 279"/>
                  <a:gd name="T62" fmla="*/ 236 w 313"/>
                  <a:gd name="T63" fmla="*/ 48 h 279"/>
                  <a:gd name="T64" fmla="*/ 229 w 313"/>
                  <a:gd name="T65" fmla="*/ 40 h 279"/>
                  <a:gd name="T66" fmla="*/ 227 w 313"/>
                  <a:gd name="T67" fmla="*/ 35 h 279"/>
                  <a:gd name="T68" fmla="*/ 233 w 313"/>
                  <a:gd name="T69" fmla="*/ 26 h 279"/>
                  <a:gd name="T70" fmla="*/ 242 w 313"/>
                  <a:gd name="T71" fmla="*/ 22 h 279"/>
                  <a:gd name="T72" fmla="*/ 246 w 313"/>
                  <a:gd name="T73" fmla="*/ 22 h 279"/>
                  <a:gd name="T74" fmla="*/ 253 w 313"/>
                  <a:gd name="T75" fmla="*/ 29 h 279"/>
                  <a:gd name="T76" fmla="*/ 255 w 313"/>
                  <a:gd name="T77" fmla="*/ 35 h 279"/>
                  <a:gd name="T78" fmla="*/ 251 w 313"/>
                  <a:gd name="T79" fmla="*/ 44 h 279"/>
                  <a:gd name="T80" fmla="*/ 242 w 313"/>
                  <a:gd name="T81" fmla="*/ 48 h 279"/>
                  <a:gd name="T82" fmla="*/ 280 w 313"/>
                  <a:gd name="T83" fmla="*/ 48 h 279"/>
                  <a:gd name="T84" fmla="*/ 275 w 313"/>
                  <a:gd name="T85" fmla="*/ 48 h 279"/>
                  <a:gd name="T86" fmla="*/ 268 w 313"/>
                  <a:gd name="T87" fmla="*/ 40 h 279"/>
                  <a:gd name="T88" fmla="*/ 268 w 313"/>
                  <a:gd name="T89" fmla="*/ 35 h 279"/>
                  <a:gd name="T90" fmla="*/ 271 w 313"/>
                  <a:gd name="T91" fmla="*/ 26 h 279"/>
                  <a:gd name="T92" fmla="*/ 280 w 313"/>
                  <a:gd name="T93" fmla="*/ 22 h 279"/>
                  <a:gd name="T94" fmla="*/ 286 w 313"/>
                  <a:gd name="T95" fmla="*/ 22 h 279"/>
                  <a:gd name="T96" fmla="*/ 293 w 313"/>
                  <a:gd name="T97" fmla="*/ 29 h 279"/>
                  <a:gd name="T98" fmla="*/ 293 w 313"/>
                  <a:gd name="T99" fmla="*/ 35 h 279"/>
                  <a:gd name="T100" fmla="*/ 290 w 313"/>
                  <a:gd name="T101" fmla="*/ 44 h 279"/>
                  <a:gd name="T102" fmla="*/ 280 w 313"/>
                  <a:gd name="T103" fmla="*/ 48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3" h="279">
                    <a:moveTo>
                      <a:pt x="304" y="0"/>
                    </a:move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268"/>
                    </a:lnTo>
                    <a:lnTo>
                      <a:pt x="0" y="268"/>
                    </a:lnTo>
                    <a:lnTo>
                      <a:pt x="0" y="272"/>
                    </a:lnTo>
                    <a:lnTo>
                      <a:pt x="3" y="275"/>
                    </a:lnTo>
                    <a:lnTo>
                      <a:pt x="5" y="277"/>
                    </a:lnTo>
                    <a:lnTo>
                      <a:pt x="9" y="279"/>
                    </a:lnTo>
                    <a:lnTo>
                      <a:pt x="71" y="279"/>
                    </a:lnTo>
                    <a:lnTo>
                      <a:pt x="82" y="268"/>
                    </a:lnTo>
                    <a:lnTo>
                      <a:pt x="82" y="268"/>
                    </a:lnTo>
                    <a:lnTo>
                      <a:pt x="82" y="259"/>
                    </a:lnTo>
                    <a:lnTo>
                      <a:pt x="20" y="259"/>
                    </a:lnTo>
                    <a:lnTo>
                      <a:pt x="20" y="70"/>
                    </a:lnTo>
                    <a:lnTo>
                      <a:pt x="293" y="70"/>
                    </a:lnTo>
                    <a:lnTo>
                      <a:pt x="293" y="259"/>
                    </a:lnTo>
                    <a:lnTo>
                      <a:pt x="257" y="259"/>
                    </a:lnTo>
                    <a:lnTo>
                      <a:pt x="257" y="259"/>
                    </a:lnTo>
                    <a:lnTo>
                      <a:pt x="253" y="266"/>
                    </a:lnTo>
                    <a:lnTo>
                      <a:pt x="249" y="273"/>
                    </a:lnTo>
                    <a:lnTo>
                      <a:pt x="244" y="279"/>
                    </a:lnTo>
                    <a:lnTo>
                      <a:pt x="304" y="279"/>
                    </a:lnTo>
                    <a:lnTo>
                      <a:pt x="304" y="279"/>
                    </a:lnTo>
                    <a:lnTo>
                      <a:pt x="308" y="277"/>
                    </a:lnTo>
                    <a:lnTo>
                      <a:pt x="310" y="275"/>
                    </a:lnTo>
                    <a:lnTo>
                      <a:pt x="313" y="272"/>
                    </a:lnTo>
                    <a:lnTo>
                      <a:pt x="313" y="268"/>
                    </a:lnTo>
                    <a:lnTo>
                      <a:pt x="313" y="9"/>
                    </a:lnTo>
                    <a:lnTo>
                      <a:pt x="313" y="9"/>
                    </a:lnTo>
                    <a:lnTo>
                      <a:pt x="313" y="5"/>
                    </a:lnTo>
                    <a:lnTo>
                      <a:pt x="310" y="2"/>
                    </a:lnTo>
                    <a:lnTo>
                      <a:pt x="308" y="0"/>
                    </a:lnTo>
                    <a:lnTo>
                      <a:pt x="304" y="0"/>
                    </a:lnTo>
                    <a:lnTo>
                      <a:pt x="304" y="0"/>
                    </a:lnTo>
                    <a:close/>
                    <a:moveTo>
                      <a:pt x="201" y="48"/>
                    </a:moveTo>
                    <a:lnTo>
                      <a:pt x="201" y="48"/>
                    </a:lnTo>
                    <a:lnTo>
                      <a:pt x="198" y="48"/>
                    </a:lnTo>
                    <a:lnTo>
                      <a:pt x="192" y="44"/>
                    </a:lnTo>
                    <a:lnTo>
                      <a:pt x="190" y="40"/>
                    </a:lnTo>
                    <a:lnTo>
                      <a:pt x="189" y="35"/>
                    </a:lnTo>
                    <a:lnTo>
                      <a:pt x="189" y="35"/>
                    </a:lnTo>
                    <a:lnTo>
                      <a:pt x="190" y="29"/>
                    </a:lnTo>
                    <a:lnTo>
                      <a:pt x="192" y="26"/>
                    </a:lnTo>
                    <a:lnTo>
                      <a:pt x="198" y="22"/>
                    </a:lnTo>
                    <a:lnTo>
                      <a:pt x="201" y="22"/>
                    </a:lnTo>
                    <a:lnTo>
                      <a:pt x="201" y="22"/>
                    </a:lnTo>
                    <a:lnTo>
                      <a:pt x="207" y="22"/>
                    </a:lnTo>
                    <a:lnTo>
                      <a:pt x="213" y="26"/>
                    </a:lnTo>
                    <a:lnTo>
                      <a:pt x="214" y="29"/>
                    </a:lnTo>
                    <a:lnTo>
                      <a:pt x="216" y="35"/>
                    </a:lnTo>
                    <a:lnTo>
                      <a:pt x="216" y="35"/>
                    </a:lnTo>
                    <a:lnTo>
                      <a:pt x="214" y="40"/>
                    </a:lnTo>
                    <a:lnTo>
                      <a:pt x="213" y="44"/>
                    </a:lnTo>
                    <a:lnTo>
                      <a:pt x="207" y="48"/>
                    </a:lnTo>
                    <a:lnTo>
                      <a:pt x="201" y="48"/>
                    </a:lnTo>
                    <a:lnTo>
                      <a:pt x="201" y="48"/>
                    </a:lnTo>
                    <a:close/>
                    <a:moveTo>
                      <a:pt x="242" y="48"/>
                    </a:moveTo>
                    <a:lnTo>
                      <a:pt x="242" y="48"/>
                    </a:lnTo>
                    <a:lnTo>
                      <a:pt x="236" y="48"/>
                    </a:lnTo>
                    <a:lnTo>
                      <a:pt x="233" y="44"/>
                    </a:lnTo>
                    <a:lnTo>
                      <a:pt x="229" y="40"/>
                    </a:lnTo>
                    <a:lnTo>
                      <a:pt x="227" y="35"/>
                    </a:lnTo>
                    <a:lnTo>
                      <a:pt x="227" y="35"/>
                    </a:lnTo>
                    <a:lnTo>
                      <a:pt x="229" y="29"/>
                    </a:lnTo>
                    <a:lnTo>
                      <a:pt x="233" y="26"/>
                    </a:lnTo>
                    <a:lnTo>
                      <a:pt x="236" y="22"/>
                    </a:lnTo>
                    <a:lnTo>
                      <a:pt x="242" y="22"/>
                    </a:lnTo>
                    <a:lnTo>
                      <a:pt x="242" y="22"/>
                    </a:lnTo>
                    <a:lnTo>
                      <a:pt x="246" y="22"/>
                    </a:lnTo>
                    <a:lnTo>
                      <a:pt x="251" y="26"/>
                    </a:lnTo>
                    <a:lnTo>
                      <a:pt x="253" y="29"/>
                    </a:lnTo>
                    <a:lnTo>
                      <a:pt x="255" y="35"/>
                    </a:lnTo>
                    <a:lnTo>
                      <a:pt x="255" y="35"/>
                    </a:lnTo>
                    <a:lnTo>
                      <a:pt x="253" y="40"/>
                    </a:lnTo>
                    <a:lnTo>
                      <a:pt x="251" y="44"/>
                    </a:lnTo>
                    <a:lnTo>
                      <a:pt x="246" y="48"/>
                    </a:lnTo>
                    <a:lnTo>
                      <a:pt x="242" y="48"/>
                    </a:lnTo>
                    <a:lnTo>
                      <a:pt x="242" y="48"/>
                    </a:lnTo>
                    <a:close/>
                    <a:moveTo>
                      <a:pt x="280" y="48"/>
                    </a:moveTo>
                    <a:lnTo>
                      <a:pt x="280" y="48"/>
                    </a:lnTo>
                    <a:lnTo>
                      <a:pt x="275" y="48"/>
                    </a:lnTo>
                    <a:lnTo>
                      <a:pt x="271" y="44"/>
                    </a:lnTo>
                    <a:lnTo>
                      <a:pt x="268" y="40"/>
                    </a:lnTo>
                    <a:lnTo>
                      <a:pt x="268" y="35"/>
                    </a:lnTo>
                    <a:lnTo>
                      <a:pt x="268" y="35"/>
                    </a:lnTo>
                    <a:lnTo>
                      <a:pt x="268" y="29"/>
                    </a:lnTo>
                    <a:lnTo>
                      <a:pt x="271" y="26"/>
                    </a:lnTo>
                    <a:lnTo>
                      <a:pt x="275" y="22"/>
                    </a:lnTo>
                    <a:lnTo>
                      <a:pt x="280" y="22"/>
                    </a:lnTo>
                    <a:lnTo>
                      <a:pt x="280" y="22"/>
                    </a:lnTo>
                    <a:lnTo>
                      <a:pt x="286" y="22"/>
                    </a:lnTo>
                    <a:lnTo>
                      <a:pt x="290" y="26"/>
                    </a:lnTo>
                    <a:lnTo>
                      <a:pt x="293" y="29"/>
                    </a:lnTo>
                    <a:lnTo>
                      <a:pt x="293" y="35"/>
                    </a:lnTo>
                    <a:lnTo>
                      <a:pt x="293" y="35"/>
                    </a:lnTo>
                    <a:lnTo>
                      <a:pt x="293" y="40"/>
                    </a:lnTo>
                    <a:lnTo>
                      <a:pt x="290" y="44"/>
                    </a:lnTo>
                    <a:lnTo>
                      <a:pt x="286" y="48"/>
                    </a:lnTo>
                    <a:lnTo>
                      <a:pt x="280" y="48"/>
                    </a:lnTo>
                    <a:lnTo>
                      <a:pt x="280" y="48"/>
                    </a:lnTo>
                    <a:close/>
                  </a:path>
                </a:pathLst>
              </a:custGeom>
              <a:solidFill>
                <a:srgbClr val="424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74" name="Freeform 28">
                <a:extLst>
                  <a:ext uri="{FF2B5EF4-FFF2-40B4-BE49-F238E27FC236}">
                    <a16:creationId xmlns:a16="http://schemas.microsoft.com/office/drawing/2014/main" id="{6F87480A-D4DA-4A5B-AE8E-D3D4042D9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7213" y="4197350"/>
                <a:ext cx="96837" cy="96837"/>
              </a:xfrm>
              <a:custGeom>
                <a:avLst/>
                <a:gdLst>
                  <a:gd name="T0" fmla="*/ 0 w 61"/>
                  <a:gd name="T1" fmla="*/ 32 h 61"/>
                  <a:gd name="T2" fmla="*/ 8 w 61"/>
                  <a:gd name="T3" fmla="*/ 22 h 61"/>
                  <a:gd name="T4" fmla="*/ 8 w 61"/>
                  <a:gd name="T5" fmla="*/ 22 h 61"/>
                  <a:gd name="T6" fmla="*/ 10 w 61"/>
                  <a:gd name="T7" fmla="*/ 19 h 61"/>
                  <a:gd name="T8" fmla="*/ 13 w 61"/>
                  <a:gd name="T9" fmla="*/ 13 h 61"/>
                  <a:gd name="T10" fmla="*/ 13 w 61"/>
                  <a:gd name="T11" fmla="*/ 13 h 61"/>
                  <a:gd name="T12" fmla="*/ 23 w 61"/>
                  <a:gd name="T13" fmla="*/ 10 h 61"/>
                  <a:gd name="T14" fmla="*/ 30 w 61"/>
                  <a:gd name="T15" fmla="*/ 8 h 61"/>
                  <a:gd name="T16" fmla="*/ 39 w 61"/>
                  <a:gd name="T17" fmla="*/ 10 h 61"/>
                  <a:gd name="T18" fmla="*/ 48 w 61"/>
                  <a:gd name="T19" fmla="*/ 13 h 61"/>
                  <a:gd name="T20" fmla="*/ 48 w 61"/>
                  <a:gd name="T21" fmla="*/ 13 h 61"/>
                  <a:gd name="T22" fmla="*/ 52 w 61"/>
                  <a:gd name="T23" fmla="*/ 22 h 61"/>
                  <a:gd name="T24" fmla="*/ 54 w 61"/>
                  <a:gd name="T25" fmla="*/ 32 h 61"/>
                  <a:gd name="T26" fmla="*/ 52 w 61"/>
                  <a:gd name="T27" fmla="*/ 39 h 61"/>
                  <a:gd name="T28" fmla="*/ 48 w 61"/>
                  <a:gd name="T29" fmla="*/ 48 h 61"/>
                  <a:gd name="T30" fmla="*/ 48 w 61"/>
                  <a:gd name="T31" fmla="*/ 48 h 61"/>
                  <a:gd name="T32" fmla="*/ 41 w 61"/>
                  <a:gd name="T33" fmla="*/ 52 h 61"/>
                  <a:gd name="T34" fmla="*/ 32 w 61"/>
                  <a:gd name="T35" fmla="*/ 61 h 61"/>
                  <a:gd name="T36" fmla="*/ 32 w 61"/>
                  <a:gd name="T37" fmla="*/ 61 h 61"/>
                  <a:gd name="T38" fmla="*/ 43 w 61"/>
                  <a:gd name="T39" fmla="*/ 59 h 61"/>
                  <a:gd name="T40" fmla="*/ 48 w 61"/>
                  <a:gd name="T41" fmla="*/ 57 h 61"/>
                  <a:gd name="T42" fmla="*/ 52 w 61"/>
                  <a:gd name="T43" fmla="*/ 54 h 61"/>
                  <a:gd name="T44" fmla="*/ 52 w 61"/>
                  <a:gd name="T45" fmla="*/ 54 h 61"/>
                  <a:gd name="T46" fmla="*/ 57 w 61"/>
                  <a:gd name="T47" fmla="*/ 48 h 61"/>
                  <a:gd name="T48" fmla="*/ 59 w 61"/>
                  <a:gd name="T49" fmla="*/ 43 h 61"/>
                  <a:gd name="T50" fmla="*/ 61 w 61"/>
                  <a:gd name="T51" fmla="*/ 37 h 61"/>
                  <a:gd name="T52" fmla="*/ 61 w 61"/>
                  <a:gd name="T53" fmla="*/ 32 h 61"/>
                  <a:gd name="T54" fmla="*/ 61 w 61"/>
                  <a:gd name="T55" fmla="*/ 24 h 61"/>
                  <a:gd name="T56" fmla="*/ 59 w 61"/>
                  <a:gd name="T57" fmla="*/ 19 h 61"/>
                  <a:gd name="T58" fmla="*/ 57 w 61"/>
                  <a:gd name="T59" fmla="*/ 13 h 61"/>
                  <a:gd name="T60" fmla="*/ 52 w 61"/>
                  <a:gd name="T61" fmla="*/ 10 h 61"/>
                  <a:gd name="T62" fmla="*/ 52 w 61"/>
                  <a:gd name="T63" fmla="*/ 10 h 61"/>
                  <a:gd name="T64" fmla="*/ 48 w 61"/>
                  <a:gd name="T65" fmla="*/ 6 h 61"/>
                  <a:gd name="T66" fmla="*/ 43 w 61"/>
                  <a:gd name="T67" fmla="*/ 2 h 61"/>
                  <a:gd name="T68" fmla="*/ 37 w 61"/>
                  <a:gd name="T69" fmla="*/ 0 h 61"/>
                  <a:gd name="T70" fmla="*/ 30 w 61"/>
                  <a:gd name="T71" fmla="*/ 0 h 61"/>
                  <a:gd name="T72" fmla="*/ 24 w 61"/>
                  <a:gd name="T73" fmla="*/ 0 h 61"/>
                  <a:gd name="T74" fmla="*/ 19 w 61"/>
                  <a:gd name="T75" fmla="*/ 2 h 61"/>
                  <a:gd name="T76" fmla="*/ 13 w 61"/>
                  <a:gd name="T77" fmla="*/ 4 h 61"/>
                  <a:gd name="T78" fmla="*/ 10 w 61"/>
                  <a:gd name="T79" fmla="*/ 10 h 61"/>
                  <a:gd name="T80" fmla="*/ 10 w 61"/>
                  <a:gd name="T81" fmla="*/ 10 h 61"/>
                  <a:gd name="T82" fmla="*/ 4 w 61"/>
                  <a:gd name="T83" fmla="*/ 13 h 61"/>
                  <a:gd name="T84" fmla="*/ 2 w 61"/>
                  <a:gd name="T85" fmla="*/ 19 h 61"/>
                  <a:gd name="T86" fmla="*/ 0 w 61"/>
                  <a:gd name="T87" fmla="*/ 26 h 61"/>
                  <a:gd name="T88" fmla="*/ 0 w 61"/>
                  <a:gd name="T89" fmla="*/ 32 h 61"/>
                  <a:gd name="T90" fmla="*/ 0 w 61"/>
                  <a:gd name="T91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1" h="61">
                    <a:moveTo>
                      <a:pt x="0" y="32"/>
                    </a:moveTo>
                    <a:lnTo>
                      <a:pt x="8" y="22"/>
                    </a:lnTo>
                    <a:lnTo>
                      <a:pt x="8" y="22"/>
                    </a:lnTo>
                    <a:lnTo>
                      <a:pt x="10" y="1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23" y="10"/>
                    </a:lnTo>
                    <a:lnTo>
                      <a:pt x="30" y="8"/>
                    </a:lnTo>
                    <a:lnTo>
                      <a:pt x="39" y="10"/>
                    </a:lnTo>
                    <a:lnTo>
                      <a:pt x="48" y="13"/>
                    </a:lnTo>
                    <a:lnTo>
                      <a:pt x="48" y="13"/>
                    </a:lnTo>
                    <a:lnTo>
                      <a:pt x="52" y="22"/>
                    </a:lnTo>
                    <a:lnTo>
                      <a:pt x="54" y="32"/>
                    </a:lnTo>
                    <a:lnTo>
                      <a:pt x="52" y="39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1" y="52"/>
                    </a:lnTo>
                    <a:lnTo>
                      <a:pt x="32" y="61"/>
                    </a:lnTo>
                    <a:lnTo>
                      <a:pt x="32" y="61"/>
                    </a:lnTo>
                    <a:lnTo>
                      <a:pt x="43" y="59"/>
                    </a:lnTo>
                    <a:lnTo>
                      <a:pt x="48" y="57"/>
                    </a:lnTo>
                    <a:lnTo>
                      <a:pt x="52" y="54"/>
                    </a:lnTo>
                    <a:lnTo>
                      <a:pt x="52" y="54"/>
                    </a:lnTo>
                    <a:lnTo>
                      <a:pt x="57" y="48"/>
                    </a:lnTo>
                    <a:lnTo>
                      <a:pt x="59" y="43"/>
                    </a:lnTo>
                    <a:lnTo>
                      <a:pt x="61" y="37"/>
                    </a:lnTo>
                    <a:lnTo>
                      <a:pt x="61" y="32"/>
                    </a:lnTo>
                    <a:lnTo>
                      <a:pt x="61" y="24"/>
                    </a:lnTo>
                    <a:lnTo>
                      <a:pt x="59" y="19"/>
                    </a:lnTo>
                    <a:lnTo>
                      <a:pt x="57" y="13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9" y="2"/>
                    </a:lnTo>
                    <a:lnTo>
                      <a:pt x="13" y="4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4" y="13"/>
                    </a:lnTo>
                    <a:lnTo>
                      <a:pt x="2" y="19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424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</p:grpSp>
      <p:sp>
        <p:nvSpPr>
          <p:cNvPr id="76" name="Left Brace 75">
            <a:extLst>
              <a:ext uri="{FF2B5EF4-FFF2-40B4-BE49-F238E27FC236}">
                <a16:creationId xmlns:a16="http://schemas.microsoft.com/office/drawing/2014/main" id="{4BE05DEB-B9F1-46EC-8B8A-AADFC772A1CB}"/>
              </a:ext>
            </a:extLst>
          </p:cNvPr>
          <p:cNvSpPr/>
          <p:nvPr/>
        </p:nvSpPr>
        <p:spPr>
          <a:xfrm rot="10800000">
            <a:off x="3859716" y="1969800"/>
            <a:ext cx="96988" cy="709185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A6361A-48D6-4DF6-80D9-3FD80445CBEF}"/>
              </a:ext>
            </a:extLst>
          </p:cNvPr>
          <p:cNvSpPr txBox="1"/>
          <p:nvPr/>
        </p:nvSpPr>
        <p:spPr>
          <a:xfrm>
            <a:off x="4806561" y="1775657"/>
            <a:ext cx="18430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Ислледуем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Чистим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Извлекаем фичи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Кластеризуем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9C92703-F596-49F8-91A3-5CD7E21ECFE3}"/>
              </a:ext>
            </a:extLst>
          </p:cNvPr>
          <p:cNvGrpSpPr/>
          <p:nvPr/>
        </p:nvGrpSpPr>
        <p:grpSpPr>
          <a:xfrm>
            <a:off x="4410083" y="2253916"/>
            <a:ext cx="429286" cy="426701"/>
            <a:chOff x="5380038" y="4754563"/>
            <a:chExt cx="574674" cy="558800"/>
          </a:xfrm>
        </p:grpSpPr>
        <p:sp>
          <p:nvSpPr>
            <p:cNvPr id="80" name="Freeform 202">
              <a:extLst>
                <a:ext uri="{FF2B5EF4-FFF2-40B4-BE49-F238E27FC236}">
                  <a16:creationId xmlns:a16="http://schemas.microsoft.com/office/drawing/2014/main" id="{35EBCC8F-15D5-481B-9EAF-30AF943223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2438" y="5095875"/>
              <a:ext cx="133350" cy="133350"/>
            </a:xfrm>
            <a:custGeom>
              <a:avLst/>
              <a:gdLst>
                <a:gd name="T0" fmla="*/ 42 w 84"/>
                <a:gd name="T1" fmla="*/ 84 h 84"/>
                <a:gd name="T2" fmla="*/ 25 w 84"/>
                <a:gd name="T3" fmla="*/ 80 h 84"/>
                <a:gd name="T4" fmla="*/ 13 w 84"/>
                <a:gd name="T5" fmla="*/ 71 h 84"/>
                <a:gd name="T6" fmla="*/ 3 w 84"/>
                <a:gd name="T7" fmla="*/ 58 h 84"/>
                <a:gd name="T8" fmla="*/ 0 w 84"/>
                <a:gd name="T9" fmla="*/ 42 h 84"/>
                <a:gd name="T10" fmla="*/ 0 w 84"/>
                <a:gd name="T11" fmla="*/ 35 h 84"/>
                <a:gd name="T12" fmla="*/ 7 w 84"/>
                <a:gd name="T13" fmla="*/ 18 h 84"/>
                <a:gd name="T14" fmla="*/ 13 w 84"/>
                <a:gd name="T15" fmla="*/ 13 h 84"/>
                <a:gd name="T16" fmla="*/ 25 w 84"/>
                <a:gd name="T17" fmla="*/ 3 h 84"/>
                <a:gd name="T18" fmla="*/ 42 w 84"/>
                <a:gd name="T19" fmla="*/ 0 h 84"/>
                <a:gd name="T20" fmla="*/ 49 w 84"/>
                <a:gd name="T21" fmla="*/ 1 h 84"/>
                <a:gd name="T22" fmla="*/ 66 w 84"/>
                <a:gd name="T23" fmla="*/ 7 h 84"/>
                <a:gd name="T24" fmla="*/ 77 w 84"/>
                <a:gd name="T25" fmla="*/ 18 h 84"/>
                <a:gd name="T26" fmla="*/ 82 w 84"/>
                <a:gd name="T27" fmla="*/ 35 h 84"/>
                <a:gd name="T28" fmla="*/ 84 w 84"/>
                <a:gd name="T29" fmla="*/ 42 h 84"/>
                <a:gd name="T30" fmla="*/ 80 w 84"/>
                <a:gd name="T31" fmla="*/ 58 h 84"/>
                <a:gd name="T32" fmla="*/ 71 w 84"/>
                <a:gd name="T33" fmla="*/ 71 h 84"/>
                <a:gd name="T34" fmla="*/ 66 w 84"/>
                <a:gd name="T35" fmla="*/ 77 h 84"/>
                <a:gd name="T36" fmla="*/ 49 w 84"/>
                <a:gd name="T37" fmla="*/ 84 h 84"/>
                <a:gd name="T38" fmla="*/ 42 w 84"/>
                <a:gd name="T39" fmla="*/ 84 h 84"/>
                <a:gd name="T40" fmla="*/ 42 w 84"/>
                <a:gd name="T41" fmla="*/ 22 h 84"/>
                <a:gd name="T42" fmla="*/ 27 w 84"/>
                <a:gd name="T43" fmla="*/ 27 h 84"/>
                <a:gd name="T44" fmla="*/ 24 w 84"/>
                <a:gd name="T45" fmla="*/ 35 h 84"/>
                <a:gd name="T46" fmla="*/ 22 w 84"/>
                <a:gd name="T47" fmla="*/ 42 h 84"/>
                <a:gd name="T48" fmla="*/ 27 w 84"/>
                <a:gd name="T49" fmla="*/ 57 h 84"/>
                <a:gd name="T50" fmla="*/ 42 w 84"/>
                <a:gd name="T51" fmla="*/ 62 h 84"/>
                <a:gd name="T52" fmla="*/ 49 w 84"/>
                <a:gd name="T53" fmla="*/ 60 h 84"/>
                <a:gd name="T54" fmla="*/ 57 w 84"/>
                <a:gd name="T55" fmla="*/ 57 h 84"/>
                <a:gd name="T56" fmla="*/ 62 w 84"/>
                <a:gd name="T57" fmla="*/ 42 h 84"/>
                <a:gd name="T58" fmla="*/ 60 w 84"/>
                <a:gd name="T59" fmla="*/ 35 h 84"/>
                <a:gd name="T60" fmla="*/ 49 w 84"/>
                <a:gd name="T61" fmla="*/ 24 h 84"/>
                <a:gd name="T62" fmla="*/ 42 w 84"/>
                <a:gd name="T63" fmla="*/ 2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lnTo>
                    <a:pt x="42" y="84"/>
                  </a:lnTo>
                  <a:lnTo>
                    <a:pt x="33" y="84"/>
                  </a:lnTo>
                  <a:lnTo>
                    <a:pt x="25" y="80"/>
                  </a:lnTo>
                  <a:lnTo>
                    <a:pt x="18" y="77"/>
                  </a:lnTo>
                  <a:lnTo>
                    <a:pt x="13" y="71"/>
                  </a:lnTo>
                  <a:lnTo>
                    <a:pt x="7" y="66"/>
                  </a:lnTo>
                  <a:lnTo>
                    <a:pt x="3" y="58"/>
                  </a:lnTo>
                  <a:lnTo>
                    <a:pt x="0" y="5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3" y="25"/>
                  </a:lnTo>
                  <a:lnTo>
                    <a:pt x="7" y="18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9" y="1"/>
                  </a:lnTo>
                  <a:lnTo>
                    <a:pt x="58" y="3"/>
                  </a:lnTo>
                  <a:lnTo>
                    <a:pt x="66" y="7"/>
                  </a:lnTo>
                  <a:lnTo>
                    <a:pt x="71" y="13"/>
                  </a:lnTo>
                  <a:lnTo>
                    <a:pt x="77" y="18"/>
                  </a:lnTo>
                  <a:lnTo>
                    <a:pt x="80" y="25"/>
                  </a:lnTo>
                  <a:lnTo>
                    <a:pt x="82" y="35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2" y="51"/>
                  </a:lnTo>
                  <a:lnTo>
                    <a:pt x="80" y="58"/>
                  </a:lnTo>
                  <a:lnTo>
                    <a:pt x="77" y="66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66" y="77"/>
                  </a:lnTo>
                  <a:lnTo>
                    <a:pt x="58" y="80"/>
                  </a:lnTo>
                  <a:lnTo>
                    <a:pt x="49" y="84"/>
                  </a:lnTo>
                  <a:lnTo>
                    <a:pt x="42" y="84"/>
                  </a:lnTo>
                  <a:lnTo>
                    <a:pt x="42" y="84"/>
                  </a:lnTo>
                  <a:close/>
                  <a:moveTo>
                    <a:pt x="42" y="22"/>
                  </a:moveTo>
                  <a:lnTo>
                    <a:pt x="42" y="22"/>
                  </a:lnTo>
                  <a:lnTo>
                    <a:pt x="35" y="24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4" y="35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4" y="49"/>
                  </a:lnTo>
                  <a:lnTo>
                    <a:pt x="27" y="57"/>
                  </a:lnTo>
                  <a:lnTo>
                    <a:pt x="35" y="60"/>
                  </a:lnTo>
                  <a:lnTo>
                    <a:pt x="42" y="62"/>
                  </a:lnTo>
                  <a:lnTo>
                    <a:pt x="42" y="62"/>
                  </a:lnTo>
                  <a:lnTo>
                    <a:pt x="49" y="60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60" y="49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60" y="35"/>
                  </a:lnTo>
                  <a:lnTo>
                    <a:pt x="57" y="27"/>
                  </a:lnTo>
                  <a:lnTo>
                    <a:pt x="49" y="24"/>
                  </a:lnTo>
                  <a:lnTo>
                    <a:pt x="42" y="22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1" name="Freeform 203">
              <a:extLst>
                <a:ext uri="{FF2B5EF4-FFF2-40B4-BE49-F238E27FC236}">
                  <a16:creationId xmlns:a16="http://schemas.microsoft.com/office/drawing/2014/main" id="{C4B46C28-DF7E-4F2D-B3D8-5B45A9BA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5" y="4918075"/>
              <a:ext cx="215900" cy="192087"/>
            </a:xfrm>
            <a:custGeom>
              <a:avLst/>
              <a:gdLst>
                <a:gd name="T0" fmla="*/ 22 w 136"/>
                <a:gd name="T1" fmla="*/ 121 h 121"/>
                <a:gd name="T2" fmla="*/ 0 w 136"/>
                <a:gd name="T3" fmla="*/ 119 h 121"/>
                <a:gd name="T4" fmla="*/ 0 w 136"/>
                <a:gd name="T5" fmla="*/ 119 h 121"/>
                <a:gd name="T6" fmla="*/ 6 w 136"/>
                <a:gd name="T7" fmla="*/ 102 h 121"/>
                <a:gd name="T8" fmla="*/ 11 w 136"/>
                <a:gd name="T9" fmla="*/ 84 h 121"/>
                <a:gd name="T10" fmla="*/ 22 w 136"/>
                <a:gd name="T11" fmla="*/ 64 h 121"/>
                <a:gd name="T12" fmla="*/ 29 w 136"/>
                <a:gd name="T13" fmla="*/ 55 h 121"/>
                <a:gd name="T14" fmla="*/ 39 w 136"/>
                <a:gd name="T15" fmla="*/ 44 h 121"/>
                <a:gd name="T16" fmla="*/ 50 w 136"/>
                <a:gd name="T17" fmla="*/ 33 h 121"/>
                <a:gd name="T18" fmla="*/ 62 w 136"/>
                <a:gd name="T19" fmla="*/ 24 h 121"/>
                <a:gd name="T20" fmla="*/ 77 w 136"/>
                <a:gd name="T21" fmla="*/ 16 h 121"/>
                <a:gd name="T22" fmla="*/ 94 w 136"/>
                <a:gd name="T23" fmla="*/ 9 h 121"/>
                <a:gd name="T24" fmla="*/ 112 w 136"/>
                <a:gd name="T25" fmla="*/ 3 h 121"/>
                <a:gd name="T26" fmla="*/ 132 w 136"/>
                <a:gd name="T27" fmla="*/ 0 h 121"/>
                <a:gd name="T28" fmla="*/ 136 w 136"/>
                <a:gd name="T29" fmla="*/ 20 h 121"/>
                <a:gd name="T30" fmla="*/ 136 w 136"/>
                <a:gd name="T31" fmla="*/ 20 h 121"/>
                <a:gd name="T32" fmla="*/ 118 w 136"/>
                <a:gd name="T33" fmla="*/ 24 h 121"/>
                <a:gd name="T34" fmla="*/ 101 w 136"/>
                <a:gd name="T35" fmla="*/ 29 h 121"/>
                <a:gd name="T36" fmla="*/ 88 w 136"/>
                <a:gd name="T37" fmla="*/ 35 h 121"/>
                <a:gd name="T38" fmla="*/ 75 w 136"/>
                <a:gd name="T39" fmla="*/ 42 h 121"/>
                <a:gd name="T40" fmla="*/ 64 w 136"/>
                <a:gd name="T41" fmla="*/ 49 h 121"/>
                <a:gd name="T42" fmla="*/ 55 w 136"/>
                <a:gd name="T43" fmla="*/ 58 h 121"/>
                <a:gd name="T44" fmla="*/ 48 w 136"/>
                <a:gd name="T45" fmla="*/ 68 h 121"/>
                <a:gd name="T46" fmla="*/ 40 w 136"/>
                <a:gd name="T47" fmla="*/ 77 h 121"/>
                <a:gd name="T48" fmla="*/ 31 w 136"/>
                <a:gd name="T49" fmla="*/ 93 h 121"/>
                <a:gd name="T50" fmla="*/ 26 w 136"/>
                <a:gd name="T51" fmla="*/ 108 h 121"/>
                <a:gd name="T52" fmla="*/ 22 w 136"/>
                <a:gd name="T53" fmla="*/ 121 h 121"/>
                <a:gd name="T54" fmla="*/ 22 w 136"/>
                <a:gd name="T5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121">
                  <a:moveTo>
                    <a:pt x="22" y="121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6" y="102"/>
                  </a:lnTo>
                  <a:lnTo>
                    <a:pt x="11" y="84"/>
                  </a:lnTo>
                  <a:lnTo>
                    <a:pt x="22" y="64"/>
                  </a:lnTo>
                  <a:lnTo>
                    <a:pt x="29" y="55"/>
                  </a:lnTo>
                  <a:lnTo>
                    <a:pt x="39" y="44"/>
                  </a:lnTo>
                  <a:lnTo>
                    <a:pt x="50" y="33"/>
                  </a:lnTo>
                  <a:lnTo>
                    <a:pt x="62" y="24"/>
                  </a:lnTo>
                  <a:lnTo>
                    <a:pt x="77" y="16"/>
                  </a:lnTo>
                  <a:lnTo>
                    <a:pt x="94" y="9"/>
                  </a:lnTo>
                  <a:lnTo>
                    <a:pt x="112" y="3"/>
                  </a:lnTo>
                  <a:lnTo>
                    <a:pt x="132" y="0"/>
                  </a:lnTo>
                  <a:lnTo>
                    <a:pt x="136" y="20"/>
                  </a:lnTo>
                  <a:lnTo>
                    <a:pt x="136" y="20"/>
                  </a:lnTo>
                  <a:lnTo>
                    <a:pt x="118" y="24"/>
                  </a:lnTo>
                  <a:lnTo>
                    <a:pt x="101" y="29"/>
                  </a:lnTo>
                  <a:lnTo>
                    <a:pt x="88" y="35"/>
                  </a:lnTo>
                  <a:lnTo>
                    <a:pt x="75" y="42"/>
                  </a:lnTo>
                  <a:lnTo>
                    <a:pt x="64" y="49"/>
                  </a:lnTo>
                  <a:lnTo>
                    <a:pt x="55" y="58"/>
                  </a:lnTo>
                  <a:lnTo>
                    <a:pt x="48" y="68"/>
                  </a:lnTo>
                  <a:lnTo>
                    <a:pt x="40" y="77"/>
                  </a:lnTo>
                  <a:lnTo>
                    <a:pt x="31" y="93"/>
                  </a:lnTo>
                  <a:lnTo>
                    <a:pt x="26" y="108"/>
                  </a:lnTo>
                  <a:lnTo>
                    <a:pt x="22" y="121"/>
                  </a:lnTo>
                  <a:lnTo>
                    <a:pt x="22" y="121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2" name="Freeform 204">
              <a:extLst>
                <a:ext uri="{FF2B5EF4-FFF2-40B4-BE49-F238E27FC236}">
                  <a16:creationId xmlns:a16="http://schemas.microsoft.com/office/drawing/2014/main" id="{E2006061-D722-4CC9-B229-851043696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138" y="4879975"/>
              <a:ext cx="142875" cy="157162"/>
            </a:xfrm>
            <a:custGeom>
              <a:avLst/>
              <a:gdLst>
                <a:gd name="T0" fmla="*/ 29 w 90"/>
                <a:gd name="T1" fmla="*/ 99 h 99"/>
                <a:gd name="T2" fmla="*/ 29 w 90"/>
                <a:gd name="T3" fmla="*/ 99 h 99"/>
                <a:gd name="T4" fmla="*/ 26 w 90"/>
                <a:gd name="T5" fmla="*/ 97 h 99"/>
                <a:gd name="T6" fmla="*/ 22 w 90"/>
                <a:gd name="T7" fmla="*/ 95 h 99"/>
                <a:gd name="T8" fmla="*/ 22 w 90"/>
                <a:gd name="T9" fmla="*/ 95 h 99"/>
                <a:gd name="T10" fmla="*/ 18 w 90"/>
                <a:gd name="T11" fmla="*/ 92 h 99"/>
                <a:gd name="T12" fmla="*/ 18 w 90"/>
                <a:gd name="T13" fmla="*/ 88 h 99"/>
                <a:gd name="T14" fmla="*/ 18 w 90"/>
                <a:gd name="T15" fmla="*/ 84 h 99"/>
                <a:gd name="T16" fmla="*/ 20 w 90"/>
                <a:gd name="T17" fmla="*/ 81 h 99"/>
                <a:gd name="T18" fmla="*/ 59 w 90"/>
                <a:gd name="T19" fmla="*/ 37 h 99"/>
                <a:gd name="T20" fmla="*/ 7 w 90"/>
                <a:gd name="T21" fmla="*/ 20 h 99"/>
                <a:gd name="T22" fmla="*/ 7 w 90"/>
                <a:gd name="T23" fmla="*/ 20 h 99"/>
                <a:gd name="T24" fmla="*/ 3 w 90"/>
                <a:gd name="T25" fmla="*/ 18 h 99"/>
                <a:gd name="T26" fmla="*/ 0 w 90"/>
                <a:gd name="T27" fmla="*/ 15 h 99"/>
                <a:gd name="T28" fmla="*/ 0 w 90"/>
                <a:gd name="T29" fmla="*/ 11 h 99"/>
                <a:gd name="T30" fmla="*/ 0 w 90"/>
                <a:gd name="T31" fmla="*/ 7 h 99"/>
                <a:gd name="T32" fmla="*/ 0 w 90"/>
                <a:gd name="T33" fmla="*/ 7 h 99"/>
                <a:gd name="T34" fmla="*/ 2 w 90"/>
                <a:gd name="T35" fmla="*/ 4 h 99"/>
                <a:gd name="T36" fmla="*/ 5 w 90"/>
                <a:gd name="T37" fmla="*/ 0 h 99"/>
                <a:gd name="T38" fmla="*/ 9 w 90"/>
                <a:gd name="T39" fmla="*/ 0 h 99"/>
                <a:gd name="T40" fmla="*/ 13 w 90"/>
                <a:gd name="T41" fmla="*/ 0 h 99"/>
                <a:gd name="T42" fmla="*/ 82 w 90"/>
                <a:gd name="T43" fmla="*/ 22 h 99"/>
                <a:gd name="T44" fmla="*/ 82 w 90"/>
                <a:gd name="T45" fmla="*/ 22 h 99"/>
                <a:gd name="T46" fmla="*/ 86 w 90"/>
                <a:gd name="T47" fmla="*/ 24 h 99"/>
                <a:gd name="T48" fmla="*/ 90 w 90"/>
                <a:gd name="T49" fmla="*/ 29 h 99"/>
                <a:gd name="T50" fmla="*/ 90 w 90"/>
                <a:gd name="T51" fmla="*/ 29 h 99"/>
                <a:gd name="T52" fmla="*/ 90 w 90"/>
                <a:gd name="T53" fmla="*/ 35 h 99"/>
                <a:gd name="T54" fmla="*/ 86 w 90"/>
                <a:gd name="T55" fmla="*/ 38 h 99"/>
                <a:gd name="T56" fmla="*/ 37 w 90"/>
                <a:gd name="T57" fmla="*/ 95 h 99"/>
                <a:gd name="T58" fmla="*/ 37 w 90"/>
                <a:gd name="T59" fmla="*/ 95 h 99"/>
                <a:gd name="T60" fmla="*/ 33 w 90"/>
                <a:gd name="T61" fmla="*/ 97 h 99"/>
                <a:gd name="T62" fmla="*/ 29 w 90"/>
                <a:gd name="T63" fmla="*/ 99 h 99"/>
                <a:gd name="T64" fmla="*/ 29 w 90"/>
                <a:gd name="T6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99">
                  <a:moveTo>
                    <a:pt x="29" y="99"/>
                  </a:moveTo>
                  <a:lnTo>
                    <a:pt x="29" y="99"/>
                  </a:lnTo>
                  <a:lnTo>
                    <a:pt x="26" y="97"/>
                  </a:lnTo>
                  <a:lnTo>
                    <a:pt x="22" y="95"/>
                  </a:lnTo>
                  <a:lnTo>
                    <a:pt x="22" y="95"/>
                  </a:lnTo>
                  <a:lnTo>
                    <a:pt x="18" y="92"/>
                  </a:lnTo>
                  <a:lnTo>
                    <a:pt x="18" y="88"/>
                  </a:lnTo>
                  <a:lnTo>
                    <a:pt x="18" y="84"/>
                  </a:lnTo>
                  <a:lnTo>
                    <a:pt x="20" y="81"/>
                  </a:lnTo>
                  <a:lnTo>
                    <a:pt x="59" y="37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3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6" y="24"/>
                  </a:lnTo>
                  <a:lnTo>
                    <a:pt x="90" y="29"/>
                  </a:lnTo>
                  <a:lnTo>
                    <a:pt x="90" y="29"/>
                  </a:lnTo>
                  <a:lnTo>
                    <a:pt x="90" y="35"/>
                  </a:lnTo>
                  <a:lnTo>
                    <a:pt x="86" y="38"/>
                  </a:lnTo>
                  <a:lnTo>
                    <a:pt x="37" y="95"/>
                  </a:lnTo>
                  <a:lnTo>
                    <a:pt x="37" y="95"/>
                  </a:lnTo>
                  <a:lnTo>
                    <a:pt x="33" y="97"/>
                  </a:lnTo>
                  <a:lnTo>
                    <a:pt x="29" y="99"/>
                  </a:lnTo>
                  <a:lnTo>
                    <a:pt x="29" y="99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3" name="Freeform 205">
              <a:extLst>
                <a:ext uri="{FF2B5EF4-FFF2-40B4-BE49-F238E27FC236}">
                  <a16:creationId xmlns:a16="http://schemas.microsoft.com/office/drawing/2014/main" id="{5E81DCE3-FA53-40BC-9B3D-B11E92A75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425" y="5065713"/>
              <a:ext cx="125412" cy="125412"/>
            </a:xfrm>
            <a:custGeom>
              <a:avLst/>
              <a:gdLst>
                <a:gd name="T0" fmla="*/ 64 w 79"/>
                <a:gd name="T1" fmla="*/ 79 h 79"/>
                <a:gd name="T2" fmla="*/ 0 w 79"/>
                <a:gd name="T3" fmla="*/ 15 h 79"/>
                <a:gd name="T4" fmla="*/ 17 w 79"/>
                <a:gd name="T5" fmla="*/ 0 h 79"/>
                <a:gd name="T6" fmla="*/ 79 w 79"/>
                <a:gd name="T7" fmla="*/ 65 h 79"/>
                <a:gd name="T8" fmla="*/ 64 w 79"/>
                <a:gd name="T9" fmla="*/ 79 h 79"/>
                <a:gd name="T10" fmla="*/ 64 w 79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9">
                  <a:moveTo>
                    <a:pt x="64" y="79"/>
                  </a:moveTo>
                  <a:lnTo>
                    <a:pt x="0" y="15"/>
                  </a:lnTo>
                  <a:lnTo>
                    <a:pt x="17" y="0"/>
                  </a:lnTo>
                  <a:lnTo>
                    <a:pt x="79" y="65"/>
                  </a:lnTo>
                  <a:lnTo>
                    <a:pt x="64" y="79"/>
                  </a:lnTo>
                  <a:lnTo>
                    <a:pt x="64" y="7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4" name="Freeform 207">
              <a:extLst>
                <a:ext uri="{FF2B5EF4-FFF2-40B4-BE49-F238E27FC236}">
                  <a16:creationId xmlns:a16="http://schemas.microsoft.com/office/drawing/2014/main" id="{B4B352F7-F735-4626-A521-DBFED6549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425" y="5065713"/>
              <a:ext cx="128587" cy="125412"/>
            </a:xfrm>
            <a:custGeom>
              <a:avLst/>
              <a:gdLst>
                <a:gd name="T0" fmla="*/ 15 w 81"/>
                <a:gd name="T1" fmla="*/ 79 h 79"/>
                <a:gd name="T2" fmla="*/ 0 w 81"/>
                <a:gd name="T3" fmla="*/ 65 h 79"/>
                <a:gd name="T4" fmla="*/ 64 w 81"/>
                <a:gd name="T5" fmla="*/ 0 h 79"/>
                <a:gd name="T6" fmla="*/ 81 w 81"/>
                <a:gd name="T7" fmla="*/ 17 h 79"/>
                <a:gd name="T8" fmla="*/ 15 w 81"/>
                <a:gd name="T9" fmla="*/ 79 h 79"/>
                <a:gd name="T10" fmla="*/ 15 w 81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79">
                  <a:moveTo>
                    <a:pt x="15" y="79"/>
                  </a:moveTo>
                  <a:lnTo>
                    <a:pt x="0" y="65"/>
                  </a:lnTo>
                  <a:lnTo>
                    <a:pt x="64" y="0"/>
                  </a:lnTo>
                  <a:lnTo>
                    <a:pt x="81" y="17"/>
                  </a:lnTo>
                  <a:lnTo>
                    <a:pt x="15" y="79"/>
                  </a:lnTo>
                  <a:lnTo>
                    <a:pt x="15" y="7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5" name="Freeform 208">
              <a:extLst>
                <a:ext uri="{FF2B5EF4-FFF2-40B4-BE49-F238E27FC236}">
                  <a16:creationId xmlns:a16="http://schemas.microsoft.com/office/drawing/2014/main" id="{C35533F5-40D3-46BB-9483-E95141AB5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4897438"/>
              <a:ext cx="125412" cy="128587"/>
            </a:xfrm>
            <a:custGeom>
              <a:avLst/>
              <a:gdLst>
                <a:gd name="T0" fmla="*/ 65 w 79"/>
                <a:gd name="T1" fmla="*/ 81 h 81"/>
                <a:gd name="T2" fmla="*/ 0 w 79"/>
                <a:gd name="T3" fmla="*/ 16 h 81"/>
                <a:gd name="T4" fmla="*/ 17 w 79"/>
                <a:gd name="T5" fmla="*/ 0 h 81"/>
                <a:gd name="T6" fmla="*/ 79 w 79"/>
                <a:gd name="T7" fmla="*/ 66 h 81"/>
                <a:gd name="T8" fmla="*/ 65 w 79"/>
                <a:gd name="T9" fmla="*/ 81 h 81"/>
                <a:gd name="T10" fmla="*/ 65 w 79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1">
                  <a:moveTo>
                    <a:pt x="65" y="81"/>
                  </a:moveTo>
                  <a:lnTo>
                    <a:pt x="0" y="16"/>
                  </a:lnTo>
                  <a:lnTo>
                    <a:pt x="17" y="0"/>
                  </a:lnTo>
                  <a:lnTo>
                    <a:pt x="79" y="66"/>
                  </a:lnTo>
                  <a:lnTo>
                    <a:pt x="65" y="81"/>
                  </a:lnTo>
                  <a:lnTo>
                    <a:pt x="65" y="8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6" name="Freeform 209">
              <a:extLst>
                <a:ext uri="{FF2B5EF4-FFF2-40B4-BE49-F238E27FC236}">
                  <a16:creationId xmlns:a16="http://schemas.microsoft.com/office/drawing/2014/main" id="{84347775-0003-49EE-B756-45E088EA3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4900613"/>
              <a:ext cx="128587" cy="125412"/>
            </a:xfrm>
            <a:custGeom>
              <a:avLst/>
              <a:gdLst>
                <a:gd name="T0" fmla="*/ 15 w 81"/>
                <a:gd name="T1" fmla="*/ 79 h 79"/>
                <a:gd name="T2" fmla="*/ 0 w 81"/>
                <a:gd name="T3" fmla="*/ 62 h 79"/>
                <a:gd name="T4" fmla="*/ 65 w 81"/>
                <a:gd name="T5" fmla="*/ 0 h 79"/>
                <a:gd name="T6" fmla="*/ 81 w 81"/>
                <a:gd name="T7" fmla="*/ 14 h 79"/>
                <a:gd name="T8" fmla="*/ 15 w 81"/>
                <a:gd name="T9" fmla="*/ 79 h 79"/>
                <a:gd name="T10" fmla="*/ 15 w 81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79">
                  <a:moveTo>
                    <a:pt x="15" y="79"/>
                  </a:moveTo>
                  <a:lnTo>
                    <a:pt x="0" y="62"/>
                  </a:lnTo>
                  <a:lnTo>
                    <a:pt x="65" y="0"/>
                  </a:lnTo>
                  <a:lnTo>
                    <a:pt x="81" y="14"/>
                  </a:lnTo>
                  <a:lnTo>
                    <a:pt x="15" y="79"/>
                  </a:lnTo>
                  <a:lnTo>
                    <a:pt x="15" y="7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7" name="Freeform 210">
              <a:extLst>
                <a:ext uri="{FF2B5EF4-FFF2-40B4-BE49-F238E27FC236}">
                  <a16:creationId xmlns:a16="http://schemas.microsoft.com/office/drawing/2014/main" id="{663F866B-7405-48AB-9BC9-C90F57020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038" y="4754563"/>
              <a:ext cx="560387" cy="558800"/>
            </a:xfrm>
            <a:custGeom>
              <a:avLst/>
              <a:gdLst>
                <a:gd name="T0" fmla="*/ 338 w 353"/>
                <a:gd name="T1" fmla="*/ 125 h 352"/>
                <a:gd name="T2" fmla="*/ 320 w 353"/>
                <a:gd name="T3" fmla="*/ 130 h 352"/>
                <a:gd name="T4" fmla="*/ 314 w 353"/>
                <a:gd name="T5" fmla="*/ 130 h 352"/>
                <a:gd name="T6" fmla="*/ 323 w 353"/>
                <a:gd name="T7" fmla="*/ 176 h 352"/>
                <a:gd name="T8" fmla="*/ 316 w 353"/>
                <a:gd name="T9" fmla="*/ 220 h 352"/>
                <a:gd name="T10" fmla="*/ 298 w 353"/>
                <a:gd name="T11" fmla="*/ 259 h 352"/>
                <a:gd name="T12" fmla="*/ 270 w 353"/>
                <a:gd name="T13" fmla="*/ 290 h 352"/>
                <a:gd name="T14" fmla="*/ 233 w 353"/>
                <a:gd name="T15" fmla="*/ 312 h 352"/>
                <a:gd name="T16" fmla="*/ 191 w 353"/>
                <a:gd name="T17" fmla="*/ 323 h 352"/>
                <a:gd name="T18" fmla="*/ 160 w 353"/>
                <a:gd name="T19" fmla="*/ 323 h 352"/>
                <a:gd name="T20" fmla="*/ 120 w 353"/>
                <a:gd name="T21" fmla="*/ 312 h 352"/>
                <a:gd name="T22" fmla="*/ 83 w 353"/>
                <a:gd name="T23" fmla="*/ 290 h 352"/>
                <a:gd name="T24" fmla="*/ 53 w 353"/>
                <a:gd name="T25" fmla="*/ 259 h 352"/>
                <a:gd name="T26" fmla="*/ 35 w 353"/>
                <a:gd name="T27" fmla="*/ 220 h 352"/>
                <a:gd name="T28" fmla="*/ 30 w 353"/>
                <a:gd name="T29" fmla="*/ 176 h 352"/>
                <a:gd name="T30" fmla="*/ 31 w 353"/>
                <a:gd name="T31" fmla="*/ 147 h 352"/>
                <a:gd name="T32" fmla="*/ 46 w 353"/>
                <a:gd name="T33" fmla="*/ 106 h 352"/>
                <a:gd name="T34" fmla="*/ 72 w 353"/>
                <a:gd name="T35" fmla="*/ 71 h 352"/>
                <a:gd name="T36" fmla="*/ 107 w 353"/>
                <a:gd name="T37" fmla="*/ 48 h 352"/>
                <a:gd name="T38" fmla="*/ 147 w 353"/>
                <a:gd name="T39" fmla="*/ 33 h 352"/>
                <a:gd name="T40" fmla="*/ 176 w 353"/>
                <a:gd name="T41" fmla="*/ 29 h 352"/>
                <a:gd name="T42" fmla="*/ 226 w 353"/>
                <a:gd name="T43" fmla="*/ 38 h 352"/>
                <a:gd name="T44" fmla="*/ 268 w 353"/>
                <a:gd name="T45" fmla="*/ 62 h 352"/>
                <a:gd name="T46" fmla="*/ 292 w 353"/>
                <a:gd name="T47" fmla="*/ 86 h 352"/>
                <a:gd name="T48" fmla="*/ 307 w 353"/>
                <a:gd name="T49" fmla="*/ 70 h 352"/>
                <a:gd name="T50" fmla="*/ 301 w 353"/>
                <a:gd name="T51" fmla="*/ 53 h 352"/>
                <a:gd name="T52" fmla="*/ 255 w 353"/>
                <a:gd name="T53" fmla="*/ 18 h 352"/>
                <a:gd name="T54" fmla="*/ 197 w 353"/>
                <a:gd name="T55" fmla="*/ 2 h 352"/>
                <a:gd name="T56" fmla="*/ 158 w 353"/>
                <a:gd name="T57" fmla="*/ 0 h 352"/>
                <a:gd name="T58" fmla="*/ 107 w 353"/>
                <a:gd name="T59" fmla="*/ 13 h 352"/>
                <a:gd name="T60" fmla="*/ 64 w 353"/>
                <a:gd name="T61" fmla="*/ 40 h 352"/>
                <a:gd name="T62" fmla="*/ 30 w 353"/>
                <a:gd name="T63" fmla="*/ 77 h 352"/>
                <a:gd name="T64" fmla="*/ 8 w 353"/>
                <a:gd name="T65" fmla="*/ 123 h 352"/>
                <a:gd name="T66" fmla="*/ 0 w 353"/>
                <a:gd name="T67" fmla="*/ 176 h 352"/>
                <a:gd name="T68" fmla="*/ 4 w 353"/>
                <a:gd name="T69" fmla="*/ 211 h 352"/>
                <a:gd name="T70" fmla="*/ 20 w 353"/>
                <a:gd name="T71" fmla="*/ 261 h 352"/>
                <a:gd name="T72" fmla="*/ 52 w 353"/>
                <a:gd name="T73" fmla="*/ 301 h 352"/>
                <a:gd name="T74" fmla="*/ 92 w 353"/>
                <a:gd name="T75" fmla="*/ 330 h 352"/>
                <a:gd name="T76" fmla="*/ 140 w 353"/>
                <a:gd name="T77" fmla="*/ 349 h 352"/>
                <a:gd name="T78" fmla="*/ 176 w 353"/>
                <a:gd name="T79" fmla="*/ 352 h 352"/>
                <a:gd name="T80" fmla="*/ 228 w 353"/>
                <a:gd name="T81" fmla="*/ 345 h 352"/>
                <a:gd name="T82" fmla="*/ 274 w 353"/>
                <a:gd name="T83" fmla="*/ 323 h 352"/>
                <a:gd name="T84" fmla="*/ 312 w 353"/>
                <a:gd name="T85" fmla="*/ 288 h 352"/>
                <a:gd name="T86" fmla="*/ 338 w 353"/>
                <a:gd name="T87" fmla="*/ 244 h 352"/>
                <a:gd name="T88" fmla="*/ 351 w 353"/>
                <a:gd name="T89" fmla="*/ 194 h 352"/>
                <a:gd name="T90" fmla="*/ 351 w 353"/>
                <a:gd name="T91" fmla="*/ 161 h 352"/>
                <a:gd name="T92" fmla="*/ 344 w 353"/>
                <a:gd name="T93" fmla="*/ 1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3" h="352">
                  <a:moveTo>
                    <a:pt x="344" y="119"/>
                  </a:moveTo>
                  <a:lnTo>
                    <a:pt x="344" y="119"/>
                  </a:lnTo>
                  <a:lnTo>
                    <a:pt x="338" y="125"/>
                  </a:lnTo>
                  <a:lnTo>
                    <a:pt x="333" y="127"/>
                  </a:lnTo>
                  <a:lnTo>
                    <a:pt x="327" y="128"/>
                  </a:lnTo>
                  <a:lnTo>
                    <a:pt x="320" y="130"/>
                  </a:lnTo>
                  <a:lnTo>
                    <a:pt x="320" y="130"/>
                  </a:lnTo>
                  <a:lnTo>
                    <a:pt x="314" y="130"/>
                  </a:lnTo>
                  <a:lnTo>
                    <a:pt x="314" y="130"/>
                  </a:lnTo>
                  <a:lnTo>
                    <a:pt x="321" y="152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21" y="191"/>
                  </a:lnTo>
                  <a:lnTo>
                    <a:pt x="320" y="205"/>
                  </a:lnTo>
                  <a:lnTo>
                    <a:pt x="316" y="220"/>
                  </a:lnTo>
                  <a:lnTo>
                    <a:pt x="310" y="233"/>
                  </a:lnTo>
                  <a:lnTo>
                    <a:pt x="305" y="246"/>
                  </a:lnTo>
                  <a:lnTo>
                    <a:pt x="298" y="259"/>
                  </a:lnTo>
                  <a:lnTo>
                    <a:pt x="288" y="270"/>
                  </a:lnTo>
                  <a:lnTo>
                    <a:pt x="279" y="279"/>
                  </a:lnTo>
                  <a:lnTo>
                    <a:pt x="270" y="290"/>
                  </a:lnTo>
                  <a:lnTo>
                    <a:pt x="257" y="297"/>
                  </a:lnTo>
                  <a:lnTo>
                    <a:pt x="246" y="305"/>
                  </a:lnTo>
                  <a:lnTo>
                    <a:pt x="233" y="312"/>
                  </a:lnTo>
                  <a:lnTo>
                    <a:pt x="219" y="316"/>
                  </a:lnTo>
                  <a:lnTo>
                    <a:pt x="206" y="319"/>
                  </a:lnTo>
                  <a:lnTo>
                    <a:pt x="191" y="323"/>
                  </a:lnTo>
                  <a:lnTo>
                    <a:pt x="176" y="323"/>
                  </a:lnTo>
                  <a:lnTo>
                    <a:pt x="176" y="323"/>
                  </a:lnTo>
                  <a:lnTo>
                    <a:pt x="160" y="323"/>
                  </a:lnTo>
                  <a:lnTo>
                    <a:pt x="147" y="319"/>
                  </a:lnTo>
                  <a:lnTo>
                    <a:pt x="132" y="316"/>
                  </a:lnTo>
                  <a:lnTo>
                    <a:pt x="120" y="312"/>
                  </a:lnTo>
                  <a:lnTo>
                    <a:pt x="107" y="305"/>
                  </a:lnTo>
                  <a:lnTo>
                    <a:pt x="94" y="297"/>
                  </a:lnTo>
                  <a:lnTo>
                    <a:pt x="83" y="290"/>
                  </a:lnTo>
                  <a:lnTo>
                    <a:pt x="72" y="279"/>
                  </a:lnTo>
                  <a:lnTo>
                    <a:pt x="63" y="270"/>
                  </a:lnTo>
                  <a:lnTo>
                    <a:pt x="53" y="259"/>
                  </a:lnTo>
                  <a:lnTo>
                    <a:pt x="46" y="246"/>
                  </a:lnTo>
                  <a:lnTo>
                    <a:pt x="41" y="233"/>
                  </a:lnTo>
                  <a:lnTo>
                    <a:pt x="35" y="220"/>
                  </a:lnTo>
                  <a:lnTo>
                    <a:pt x="31" y="205"/>
                  </a:lnTo>
                  <a:lnTo>
                    <a:pt x="30" y="191"/>
                  </a:lnTo>
                  <a:lnTo>
                    <a:pt x="30" y="176"/>
                  </a:lnTo>
                  <a:lnTo>
                    <a:pt x="30" y="176"/>
                  </a:lnTo>
                  <a:lnTo>
                    <a:pt x="30" y="161"/>
                  </a:lnTo>
                  <a:lnTo>
                    <a:pt x="31" y="147"/>
                  </a:lnTo>
                  <a:lnTo>
                    <a:pt x="35" y="132"/>
                  </a:lnTo>
                  <a:lnTo>
                    <a:pt x="41" y="119"/>
                  </a:lnTo>
                  <a:lnTo>
                    <a:pt x="46" y="106"/>
                  </a:lnTo>
                  <a:lnTo>
                    <a:pt x="53" y="94"/>
                  </a:lnTo>
                  <a:lnTo>
                    <a:pt x="63" y="83"/>
                  </a:lnTo>
                  <a:lnTo>
                    <a:pt x="72" y="71"/>
                  </a:lnTo>
                  <a:lnTo>
                    <a:pt x="83" y="62"/>
                  </a:lnTo>
                  <a:lnTo>
                    <a:pt x="94" y="55"/>
                  </a:lnTo>
                  <a:lnTo>
                    <a:pt x="107" y="48"/>
                  </a:lnTo>
                  <a:lnTo>
                    <a:pt x="120" y="40"/>
                  </a:lnTo>
                  <a:lnTo>
                    <a:pt x="132" y="37"/>
                  </a:lnTo>
                  <a:lnTo>
                    <a:pt x="147" y="33"/>
                  </a:lnTo>
                  <a:lnTo>
                    <a:pt x="160" y="29"/>
                  </a:lnTo>
                  <a:lnTo>
                    <a:pt x="176" y="29"/>
                  </a:lnTo>
                  <a:lnTo>
                    <a:pt x="176" y="29"/>
                  </a:lnTo>
                  <a:lnTo>
                    <a:pt x="193" y="29"/>
                  </a:lnTo>
                  <a:lnTo>
                    <a:pt x="210" y="33"/>
                  </a:lnTo>
                  <a:lnTo>
                    <a:pt x="226" y="38"/>
                  </a:lnTo>
                  <a:lnTo>
                    <a:pt x="241" y="44"/>
                  </a:lnTo>
                  <a:lnTo>
                    <a:pt x="255" y="53"/>
                  </a:lnTo>
                  <a:lnTo>
                    <a:pt x="268" y="62"/>
                  </a:lnTo>
                  <a:lnTo>
                    <a:pt x="281" y="73"/>
                  </a:lnTo>
                  <a:lnTo>
                    <a:pt x="292" y="86"/>
                  </a:lnTo>
                  <a:lnTo>
                    <a:pt x="292" y="86"/>
                  </a:lnTo>
                  <a:lnTo>
                    <a:pt x="296" y="79"/>
                  </a:lnTo>
                  <a:lnTo>
                    <a:pt x="301" y="73"/>
                  </a:lnTo>
                  <a:lnTo>
                    <a:pt x="307" y="70"/>
                  </a:lnTo>
                  <a:lnTo>
                    <a:pt x="314" y="68"/>
                  </a:lnTo>
                  <a:lnTo>
                    <a:pt x="314" y="68"/>
                  </a:lnTo>
                  <a:lnTo>
                    <a:pt x="301" y="53"/>
                  </a:lnTo>
                  <a:lnTo>
                    <a:pt x="288" y="40"/>
                  </a:lnTo>
                  <a:lnTo>
                    <a:pt x="272" y="27"/>
                  </a:lnTo>
                  <a:lnTo>
                    <a:pt x="255" y="18"/>
                  </a:lnTo>
                  <a:lnTo>
                    <a:pt x="237" y="11"/>
                  </a:lnTo>
                  <a:lnTo>
                    <a:pt x="217" y="5"/>
                  </a:lnTo>
                  <a:lnTo>
                    <a:pt x="197" y="2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58" y="0"/>
                  </a:lnTo>
                  <a:lnTo>
                    <a:pt x="140" y="4"/>
                  </a:lnTo>
                  <a:lnTo>
                    <a:pt x="123" y="7"/>
                  </a:lnTo>
                  <a:lnTo>
                    <a:pt x="107" y="13"/>
                  </a:lnTo>
                  <a:lnTo>
                    <a:pt x="92" y="22"/>
                  </a:lnTo>
                  <a:lnTo>
                    <a:pt x="77" y="29"/>
                  </a:lnTo>
                  <a:lnTo>
                    <a:pt x="64" y="40"/>
                  </a:lnTo>
                  <a:lnTo>
                    <a:pt x="52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0" y="92"/>
                  </a:lnTo>
                  <a:lnTo>
                    <a:pt x="13" y="108"/>
                  </a:lnTo>
                  <a:lnTo>
                    <a:pt x="8" y="123"/>
                  </a:lnTo>
                  <a:lnTo>
                    <a:pt x="4" y="141"/>
                  </a:lnTo>
                  <a:lnTo>
                    <a:pt x="0" y="15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94"/>
                  </a:lnTo>
                  <a:lnTo>
                    <a:pt x="4" y="211"/>
                  </a:lnTo>
                  <a:lnTo>
                    <a:pt x="8" y="228"/>
                  </a:lnTo>
                  <a:lnTo>
                    <a:pt x="13" y="244"/>
                  </a:lnTo>
                  <a:lnTo>
                    <a:pt x="20" y="261"/>
                  </a:lnTo>
                  <a:lnTo>
                    <a:pt x="30" y="275"/>
                  </a:lnTo>
                  <a:lnTo>
                    <a:pt x="41" y="288"/>
                  </a:lnTo>
                  <a:lnTo>
                    <a:pt x="52" y="301"/>
                  </a:lnTo>
                  <a:lnTo>
                    <a:pt x="64" y="312"/>
                  </a:lnTo>
                  <a:lnTo>
                    <a:pt x="77" y="323"/>
                  </a:lnTo>
                  <a:lnTo>
                    <a:pt x="92" y="330"/>
                  </a:lnTo>
                  <a:lnTo>
                    <a:pt x="107" y="338"/>
                  </a:lnTo>
                  <a:lnTo>
                    <a:pt x="123" y="345"/>
                  </a:lnTo>
                  <a:lnTo>
                    <a:pt x="140" y="349"/>
                  </a:lnTo>
                  <a:lnTo>
                    <a:pt x="158" y="350"/>
                  </a:lnTo>
                  <a:lnTo>
                    <a:pt x="176" y="352"/>
                  </a:lnTo>
                  <a:lnTo>
                    <a:pt x="176" y="352"/>
                  </a:lnTo>
                  <a:lnTo>
                    <a:pt x="193" y="350"/>
                  </a:lnTo>
                  <a:lnTo>
                    <a:pt x="211" y="349"/>
                  </a:lnTo>
                  <a:lnTo>
                    <a:pt x="228" y="345"/>
                  </a:lnTo>
                  <a:lnTo>
                    <a:pt x="244" y="338"/>
                  </a:lnTo>
                  <a:lnTo>
                    <a:pt x="259" y="330"/>
                  </a:lnTo>
                  <a:lnTo>
                    <a:pt x="274" y="323"/>
                  </a:lnTo>
                  <a:lnTo>
                    <a:pt x="288" y="312"/>
                  </a:lnTo>
                  <a:lnTo>
                    <a:pt x="299" y="301"/>
                  </a:lnTo>
                  <a:lnTo>
                    <a:pt x="312" y="288"/>
                  </a:lnTo>
                  <a:lnTo>
                    <a:pt x="321" y="275"/>
                  </a:lnTo>
                  <a:lnTo>
                    <a:pt x="331" y="261"/>
                  </a:lnTo>
                  <a:lnTo>
                    <a:pt x="338" y="244"/>
                  </a:lnTo>
                  <a:lnTo>
                    <a:pt x="344" y="228"/>
                  </a:lnTo>
                  <a:lnTo>
                    <a:pt x="349" y="211"/>
                  </a:lnTo>
                  <a:lnTo>
                    <a:pt x="351" y="194"/>
                  </a:lnTo>
                  <a:lnTo>
                    <a:pt x="353" y="176"/>
                  </a:lnTo>
                  <a:lnTo>
                    <a:pt x="353" y="176"/>
                  </a:lnTo>
                  <a:lnTo>
                    <a:pt x="351" y="161"/>
                  </a:lnTo>
                  <a:lnTo>
                    <a:pt x="349" y="147"/>
                  </a:lnTo>
                  <a:lnTo>
                    <a:pt x="347" y="134"/>
                  </a:lnTo>
                  <a:lnTo>
                    <a:pt x="344" y="119"/>
                  </a:lnTo>
                  <a:lnTo>
                    <a:pt x="344" y="11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8" name="Freeform 211">
              <a:extLst>
                <a:ext uri="{FF2B5EF4-FFF2-40B4-BE49-F238E27FC236}">
                  <a16:creationId xmlns:a16="http://schemas.microsoft.com/office/drawing/2014/main" id="{977D1032-AA8D-4346-8010-79F0ED6413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9775" y="4845050"/>
              <a:ext cx="134937" cy="133350"/>
            </a:xfrm>
            <a:custGeom>
              <a:avLst/>
              <a:gdLst>
                <a:gd name="T0" fmla="*/ 43 w 85"/>
                <a:gd name="T1" fmla="*/ 84 h 84"/>
                <a:gd name="T2" fmla="*/ 26 w 85"/>
                <a:gd name="T3" fmla="*/ 81 h 84"/>
                <a:gd name="T4" fmla="*/ 13 w 85"/>
                <a:gd name="T5" fmla="*/ 71 h 84"/>
                <a:gd name="T6" fmla="*/ 8 w 85"/>
                <a:gd name="T7" fmla="*/ 66 h 84"/>
                <a:gd name="T8" fmla="*/ 2 w 85"/>
                <a:gd name="T9" fmla="*/ 49 h 84"/>
                <a:gd name="T10" fmla="*/ 0 w 85"/>
                <a:gd name="T11" fmla="*/ 42 h 84"/>
                <a:gd name="T12" fmla="*/ 4 w 85"/>
                <a:gd name="T13" fmla="*/ 26 h 84"/>
                <a:gd name="T14" fmla="*/ 13 w 85"/>
                <a:gd name="T15" fmla="*/ 13 h 84"/>
                <a:gd name="T16" fmla="*/ 19 w 85"/>
                <a:gd name="T17" fmla="*/ 7 h 84"/>
                <a:gd name="T18" fmla="*/ 35 w 85"/>
                <a:gd name="T19" fmla="*/ 0 h 84"/>
                <a:gd name="T20" fmla="*/ 43 w 85"/>
                <a:gd name="T21" fmla="*/ 0 h 84"/>
                <a:gd name="T22" fmla="*/ 59 w 85"/>
                <a:gd name="T23" fmla="*/ 3 h 84"/>
                <a:gd name="T24" fmla="*/ 72 w 85"/>
                <a:gd name="T25" fmla="*/ 13 h 84"/>
                <a:gd name="T26" fmla="*/ 81 w 85"/>
                <a:gd name="T27" fmla="*/ 26 h 84"/>
                <a:gd name="T28" fmla="*/ 85 w 85"/>
                <a:gd name="T29" fmla="*/ 42 h 84"/>
                <a:gd name="T30" fmla="*/ 85 w 85"/>
                <a:gd name="T31" fmla="*/ 49 h 84"/>
                <a:gd name="T32" fmla="*/ 78 w 85"/>
                <a:gd name="T33" fmla="*/ 66 h 84"/>
                <a:gd name="T34" fmla="*/ 72 w 85"/>
                <a:gd name="T35" fmla="*/ 71 h 84"/>
                <a:gd name="T36" fmla="*/ 59 w 85"/>
                <a:gd name="T37" fmla="*/ 81 h 84"/>
                <a:gd name="T38" fmla="*/ 43 w 85"/>
                <a:gd name="T39" fmla="*/ 84 h 84"/>
                <a:gd name="T40" fmla="*/ 43 w 85"/>
                <a:gd name="T41" fmla="*/ 22 h 84"/>
                <a:gd name="T42" fmla="*/ 35 w 85"/>
                <a:gd name="T43" fmla="*/ 24 h 84"/>
                <a:gd name="T44" fmla="*/ 28 w 85"/>
                <a:gd name="T45" fmla="*/ 27 h 84"/>
                <a:gd name="T46" fmla="*/ 22 w 85"/>
                <a:gd name="T47" fmla="*/ 42 h 84"/>
                <a:gd name="T48" fmla="*/ 24 w 85"/>
                <a:gd name="T49" fmla="*/ 49 h 84"/>
                <a:gd name="T50" fmla="*/ 28 w 85"/>
                <a:gd name="T51" fmla="*/ 57 h 84"/>
                <a:gd name="T52" fmla="*/ 43 w 85"/>
                <a:gd name="T53" fmla="*/ 62 h 84"/>
                <a:gd name="T54" fmla="*/ 57 w 85"/>
                <a:gd name="T55" fmla="*/ 57 h 84"/>
                <a:gd name="T56" fmla="*/ 61 w 85"/>
                <a:gd name="T57" fmla="*/ 49 h 84"/>
                <a:gd name="T58" fmla="*/ 63 w 85"/>
                <a:gd name="T59" fmla="*/ 42 h 84"/>
                <a:gd name="T60" fmla="*/ 57 w 85"/>
                <a:gd name="T61" fmla="*/ 27 h 84"/>
                <a:gd name="T62" fmla="*/ 43 w 85"/>
                <a:gd name="T63" fmla="*/ 2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" h="84">
                  <a:moveTo>
                    <a:pt x="43" y="84"/>
                  </a:moveTo>
                  <a:lnTo>
                    <a:pt x="43" y="84"/>
                  </a:lnTo>
                  <a:lnTo>
                    <a:pt x="35" y="82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3" y="71"/>
                  </a:lnTo>
                  <a:lnTo>
                    <a:pt x="13" y="71"/>
                  </a:lnTo>
                  <a:lnTo>
                    <a:pt x="8" y="66"/>
                  </a:lnTo>
                  <a:lnTo>
                    <a:pt x="4" y="59"/>
                  </a:lnTo>
                  <a:lnTo>
                    <a:pt x="2" y="49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5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7" y="7"/>
                  </a:lnTo>
                  <a:lnTo>
                    <a:pt x="72" y="13"/>
                  </a:lnTo>
                  <a:lnTo>
                    <a:pt x="78" y="18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9"/>
                  </a:lnTo>
                  <a:lnTo>
                    <a:pt x="81" y="59"/>
                  </a:lnTo>
                  <a:lnTo>
                    <a:pt x="78" y="66"/>
                  </a:lnTo>
                  <a:lnTo>
                    <a:pt x="72" y="71"/>
                  </a:lnTo>
                  <a:lnTo>
                    <a:pt x="72" y="71"/>
                  </a:lnTo>
                  <a:lnTo>
                    <a:pt x="67" y="77"/>
                  </a:lnTo>
                  <a:lnTo>
                    <a:pt x="59" y="81"/>
                  </a:lnTo>
                  <a:lnTo>
                    <a:pt x="52" y="82"/>
                  </a:lnTo>
                  <a:lnTo>
                    <a:pt x="43" y="84"/>
                  </a:lnTo>
                  <a:lnTo>
                    <a:pt x="43" y="84"/>
                  </a:lnTo>
                  <a:close/>
                  <a:moveTo>
                    <a:pt x="43" y="22"/>
                  </a:moveTo>
                  <a:lnTo>
                    <a:pt x="43" y="22"/>
                  </a:lnTo>
                  <a:lnTo>
                    <a:pt x="35" y="24"/>
                  </a:lnTo>
                  <a:lnTo>
                    <a:pt x="28" y="27"/>
                  </a:lnTo>
                  <a:lnTo>
                    <a:pt x="28" y="27"/>
                  </a:lnTo>
                  <a:lnTo>
                    <a:pt x="24" y="35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4" y="49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35" y="60"/>
                  </a:lnTo>
                  <a:lnTo>
                    <a:pt x="43" y="62"/>
                  </a:lnTo>
                  <a:lnTo>
                    <a:pt x="50" y="60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61" y="49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1" y="35"/>
                  </a:lnTo>
                  <a:lnTo>
                    <a:pt x="57" y="27"/>
                  </a:lnTo>
                  <a:lnTo>
                    <a:pt x="50" y="24"/>
                  </a:lnTo>
                  <a:lnTo>
                    <a:pt x="43" y="22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94" name="Left Brace 93">
            <a:extLst>
              <a:ext uri="{FF2B5EF4-FFF2-40B4-BE49-F238E27FC236}">
                <a16:creationId xmlns:a16="http://schemas.microsoft.com/office/drawing/2014/main" id="{14E0D029-7159-4FAF-A01F-39A63CB24A2F}"/>
              </a:ext>
            </a:extLst>
          </p:cNvPr>
          <p:cNvSpPr/>
          <p:nvPr/>
        </p:nvSpPr>
        <p:spPr>
          <a:xfrm rot="5400000" flipH="1">
            <a:off x="3499625" y="2477104"/>
            <a:ext cx="159114" cy="1843068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801AD0-A342-4BA3-A0C0-1CFA7B8A201E}"/>
              </a:ext>
            </a:extLst>
          </p:cNvPr>
          <p:cNvSpPr txBox="1"/>
          <p:nvPr/>
        </p:nvSpPr>
        <p:spPr>
          <a:xfrm>
            <a:off x="2545771" y="3806805"/>
            <a:ext cx="251383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Создаём предикторы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sz="1400" b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Sequence analysis /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      Last item predictor</a:t>
            </a:r>
            <a:endParaRPr lang="ru-RU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Collaborative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SVD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060CA20-0FFB-479F-993A-3AA2EC313B8B}"/>
              </a:ext>
            </a:extLst>
          </p:cNvPr>
          <p:cNvGrpSpPr/>
          <p:nvPr/>
        </p:nvGrpSpPr>
        <p:grpSpPr>
          <a:xfrm>
            <a:off x="6964964" y="1930201"/>
            <a:ext cx="452182" cy="359572"/>
            <a:chOff x="7823200" y="3116263"/>
            <a:chExt cx="584200" cy="554037"/>
          </a:xfrm>
        </p:grpSpPr>
        <p:sp>
          <p:nvSpPr>
            <p:cNvPr id="102" name="Freeform 131">
              <a:extLst>
                <a:ext uri="{FF2B5EF4-FFF2-40B4-BE49-F238E27FC236}">
                  <a16:creationId xmlns:a16="http://schemas.microsoft.com/office/drawing/2014/main" id="{C995F139-CD6F-4448-82B7-D224E849A4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3200" y="3471863"/>
              <a:ext cx="182562" cy="73025"/>
            </a:xfrm>
            <a:custGeom>
              <a:avLst/>
              <a:gdLst>
                <a:gd name="T0" fmla="*/ 115 w 115"/>
                <a:gd name="T1" fmla="*/ 19 h 46"/>
                <a:gd name="T2" fmla="*/ 115 w 115"/>
                <a:gd name="T3" fmla="*/ 19 h 46"/>
                <a:gd name="T4" fmla="*/ 112 w 115"/>
                <a:gd name="T5" fmla="*/ 15 h 46"/>
                <a:gd name="T6" fmla="*/ 108 w 115"/>
                <a:gd name="T7" fmla="*/ 11 h 46"/>
                <a:gd name="T8" fmla="*/ 93 w 115"/>
                <a:gd name="T9" fmla="*/ 6 h 46"/>
                <a:gd name="T10" fmla="*/ 77 w 115"/>
                <a:gd name="T11" fmla="*/ 2 h 46"/>
                <a:gd name="T12" fmla="*/ 58 w 115"/>
                <a:gd name="T13" fmla="*/ 0 h 46"/>
                <a:gd name="T14" fmla="*/ 58 w 115"/>
                <a:gd name="T15" fmla="*/ 0 h 46"/>
                <a:gd name="T16" fmla="*/ 38 w 115"/>
                <a:gd name="T17" fmla="*/ 2 h 46"/>
                <a:gd name="T18" fmla="*/ 22 w 115"/>
                <a:gd name="T19" fmla="*/ 6 h 46"/>
                <a:gd name="T20" fmla="*/ 7 w 115"/>
                <a:gd name="T21" fmla="*/ 11 h 46"/>
                <a:gd name="T22" fmla="*/ 3 w 115"/>
                <a:gd name="T23" fmla="*/ 15 h 46"/>
                <a:gd name="T24" fmla="*/ 0 w 115"/>
                <a:gd name="T25" fmla="*/ 19 h 46"/>
                <a:gd name="T26" fmla="*/ 0 w 115"/>
                <a:gd name="T27" fmla="*/ 19 h 46"/>
                <a:gd name="T28" fmla="*/ 0 w 115"/>
                <a:gd name="T29" fmla="*/ 24 h 46"/>
                <a:gd name="T30" fmla="*/ 1 w 115"/>
                <a:gd name="T31" fmla="*/ 28 h 46"/>
                <a:gd name="T32" fmla="*/ 5 w 115"/>
                <a:gd name="T33" fmla="*/ 32 h 46"/>
                <a:gd name="T34" fmla="*/ 12 w 115"/>
                <a:gd name="T35" fmla="*/ 37 h 46"/>
                <a:gd name="T36" fmla="*/ 20 w 115"/>
                <a:gd name="T37" fmla="*/ 41 h 46"/>
                <a:gd name="T38" fmla="*/ 31 w 115"/>
                <a:gd name="T39" fmla="*/ 43 h 46"/>
                <a:gd name="T40" fmla="*/ 44 w 115"/>
                <a:gd name="T41" fmla="*/ 44 h 46"/>
                <a:gd name="T42" fmla="*/ 56 w 115"/>
                <a:gd name="T43" fmla="*/ 46 h 46"/>
                <a:gd name="T44" fmla="*/ 56 w 115"/>
                <a:gd name="T45" fmla="*/ 46 h 46"/>
                <a:gd name="T46" fmla="*/ 71 w 115"/>
                <a:gd name="T47" fmla="*/ 44 h 46"/>
                <a:gd name="T48" fmla="*/ 82 w 115"/>
                <a:gd name="T49" fmla="*/ 43 h 46"/>
                <a:gd name="T50" fmla="*/ 93 w 115"/>
                <a:gd name="T51" fmla="*/ 41 h 46"/>
                <a:gd name="T52" fmla="*/ 102 w 115"/>
                <a:gd name="T53" fmla="*/ 37 h 46"/>
                <a:gd name="T54" fmla="*/ 110 w 115"/>
                <a:gd name="T55" fmla="*/ 32 h 46"/>
                <a:gd name="T56" fmla="*/ 113 w 115"/>
                <a:gd name="T57" fmla="*/ 28 h 46"/>
                <a:gd name="T58" fmla="*/ 115 w 115"/>
                <a:gd name="T59" fmla="*/ 24 h 46"/>
                <a:gd name="T60" fmla="*/ 115 w 115"/>
                <a:gd name="T61" fmla="*/ 19 h 46"/>
                <a:gd name="T62" fmla="*/ 115 w 115"/>
                <a:gd name="T63" fmla="*/ 19 h 46"/>
                <a:gd name="T64" fmla="*/ 58 w 115"/>
                <a:gd name="T65" fmla="*/ 35 h 46"/>
                <a:gd name="T66" fmla="*/ 58 w 115"/>
                <a:gd name="T67" fmla="*/ 35 h 46"/>
                <a:gd name="T68" fmla="*/ 38 w 115"/>
                <a:gd name="T69" fmla="*/ 33 h 46"/>
                <a:gd name="T70" fmla="*/ 23 w 115"/>
                <a:gd name="T71" fmla="*/ 30 h 46"/>
                <a:gd name="T72" fmla="*/ 16 w 115"/>
                <a:gd name="T73" fmla="*/ 24 h 46"/>
                <a:gd name="T74" fmla="*/ 14 w 115"/>
                <a:gd name="T75" fmla="*/ 21 h 46"/>
                <a:gd name="T76" fmla="*/ 14 w 115"/>
                <a:gd name="T77" fmla="*/ 17 h 46"/>
                <a:gd name="T78" fmla="*/ 14 w 115"/>
                <a:gd name="T79" fmla="*/ 17 h 46"/>
                <a:gd name="T80" fmla="*/ 16 w 115"/>
                <a:gd name="T81" fmla="*/ 15 h 46"/>
                <a:gd name="T82" fmla="*/ 20 w 115"/>
                <a:gd name="T83" fmla="*/ 13 h 46"/>
                <a:gd name="T84" fmla="*/ 29 w 115"/>
                <a:gd name="T85" fmla="*/ 8 h 46"/>
                <a:gd name="T86" fmla="*/ 44 w 115"/>
                <a:gd name="T87" fmla="*/ 6 h 46"/>
                <a:gd name="T88" fmla="*/ 58 w 115"/>
                <a:gd name="T89" fmla="*/ 6 h 46"/>
                <a:gd name="T90" fmla="*/ 58 w 115"/>
                <a:gd name="T91" fmla="*/ 6 h 46"/>
                <a:gd name="T92" fmla="*/ 73 w 115"/>
                <a:gd name="T93" fmla="*/ 6 h 46"/>
                <a:gd name="T94" fmla="*/ 86 w 115"/>
                <a:gd name="T95" fmla="*/ 8 h 46"/>
                <a:gd name="T96" fmla="*/ 97 w 115"/>
                <a:gd name="T97" fmla="*/ 13 h 46"/>
                <a:gd name="T98" fmla="*/ 99 w 115"/>
                <a:gd name="T99" fmla="*/ 15 h 46"/>
                <a:gd name="T100" fmla="*/ 100 w 115"/>
                <a:gd name="T101" fmla="*/ 17 h 46"/>
                <a:gd name="T102" fmla="*/ 100 w 115"/>
                <a:gd name="T103" fmla="*/ 17 h 46"/>
                <a:gd name="T104" fmla="*/ 102 w 115"/>
                <a:gd name="T105" fmla="*/ 21 h 46"/>
                <a:gd name="T106" fmla="*/ 100 w 115"/>
                <a:gd name="T107" fmla="*/ 24 h 46"/>
                <a:gd name="T108" fmla="*/ 91 w 115"/>
                <a:gd name="T109" fmla="*/ 30 h 46"/>
                <a:gd name="T110" fmla="*/ 77 w 115"/>
                <a:gd name="T111" fmla="*/ 33 h 46"/>
                <a:gd name="T112" fmla="*/ 58 w 115"/>
                <a:gd name="T113" fmla="*/ 35 h 46"/>
                <a:gd name="T114" fmla="*/ 58 w 115"/>
                <a:gd name="T115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46">
                  <a:moveTo>
                    <a:pt x="115" y="19"/>
                  </a:moveTo>
                  <a:lnTo>
                    <a:pt x="115" y="19"/>
                  </a:lnTo>
                  <a:lnTo>
                    <a:pt x="112" y="15"/>
                  </a:lnTo>
                  <a:lnTo>
                    <a:pt x="108" y="11"/>
                  </a:lnTo>
                  <a:lnTo>
                    <a:pt x="93" y="6"/>
                  </a:lnTo>
                  <a:lnTo>
                    <a:pt x="77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38" y="2"/>
                  </a:lnTo>
                  <a:lnTo>
                    <a:pt x="22" y="6"/>
                  </a:lnTo>
                  <a:lnTo>
                    <a:pt x="7" y="11"/>
                  </a:lnTo>
                  <a:lnTo>
                    <a:pt x="3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5" y="32"/>
                  </a:lnTo>
                  <a:lnTo>
                    <a:pt x="12" y="37"/>
                  </a:lnTo>
                  <a:lnTo>
                    <a:pt x="20" y="41"/>
                  </a:lnTo>
                  <a:lnTo>
                    <a:pt x="31" y="43"/>
                  </a:lnTo>
                  <a:lnTo>
                    <a:pt x="44" y="44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71" y="44"/>
                  </a:lnTo>
                  <a:lnTo>
                    <a:pt x="82" y="43"/>
                  </a:lnTo>
                  <a:lnTo>
                    <a:pt x="93" y="41"/>
                  </a:lnTo>
                  <a:lnTo>
                    <a:pt x="102" y="37"/>
                  </a:lnTo>
                  <a:lnTo>
                    <a:pt x="110" y="32"/>
                  </a:lnTo>
                  <a:lnTo>
                    <a:pt x="113" y="28"/>
                  </a:lnTo>
                  <a:lnTo>
                    <a:pt x="115" y="24"/>
                  </a:lnTo>
                  <a:lnTo>
                    <a:pt x="115" y="19"/>
                  </a:lnTo>
                  <a:lnTo>
                    <a:pt x="115" y="19"/>
                  </a:lnTo>
                  <a:close/>
                  <a:moveTo>
                    <a:pt x="58" y="35"/>
                  </a:moveTo>
                  <a:lnTo>
                    <a:pt x="58" y="35"/>
                  </a:lnTo>
                  <a:lnTo>
                    <a:pt x="38" y="33"/>
                  </a:lnTo>
                  <a:lnTo>
                    <a:pt x="23" y="30"/>
                  </a:lnTo>
                  <a:lnTo>
                    <a:pt x="16" y="24"/>
                  </a:lnTo>
                  <a:lnTo>
                    <a:pt x="14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6" y="15"/>
                  </a:lnTo>
                  <a:lnTo>
                    <a:pt x="20" y="13"/>
                  </a:lnTo>
                  <a:lnTo>
                    <a:pt x="29" y="8"/>
                  </a:lnTo>
                  <a:lnTo>
                    <a:pt x="44" y="6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73" y="6"/>
                  </a:lnTo>
                  <a:lnTo>
                    <a:pt x="86" y="8"/>
                  </a:lnTo>
                  <a:lnTo>
                    <a:pt x="97" y="13"/>
                  </a:lnTo>
                  <a:lnTo>
                    <a:pt x="99" y="15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2" y="21"/>
                  </a:lnTo>
                  <a:lnTo>
                    <a:pt x="100" y="24"/>
                  </a:lnTo>
                  <a:lnTo>
                    <a:pt x="91" y="30"/>
                  </a:lnTo>
                  <a:lnTo>
                    <a:pt x="77" y="33"/>
                  </a:lnTo>
                  <a:lnTo>
                    <a:pt x="58" y="35"/>
                  </a:lnTo>
                  <a:lnTo>
                    <a:pt x="58" y="35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3" name="Freeform 132">
              <a:extLst>
                <a:ext uri="{FF2B5EF4-FFF2-40B4-BE49-F238E27FC236}">
                  <a16:creationId xmlns:a16="http://schemas.microsoft.com/office/drawing/2014/main" id="{8BA44BAE-6B76-4F75-B75B-C4D23375C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5" y="3527425"/>
              <a:ext cx="52387" cy="31750"/>
            </a:xfrm>
            <a:custGeom>
              <a:avLst/>
              <a:gdLst>
                <a:gd name="T0" fmla="*/ 9 w 33"/>
                <a:gd name="T1" fmla="*/ 0 h 20"/>
                <a:gd name="T2" fmla="*/ 33 w 33"/>
                <a:gd name="T3" fmla="*/ 9 h 20"/>
                <a:gd name="T4" fmla="*/ 18 w 33"/>
                <a:gd name="T5" fmla="*/ 20 h 20"/>
                <a:gd name="T6" fmla="*/ 0 w 33"/>
                <a:gd name="T7" fmla="*/ 6 h 20"/>
                <a:gd name="T8" fmla="*/ 9 w 3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9" y="0"/>
                  </a:moveTo>
                  <a:lnTo>
                    <a:pt x="33" y="9"/>
                  </a:lnTo>
                  <a:lnTo>
                    <a:pt x="18" y="20"/>
                  </a:lnTo>
                  <a:lnTo>
                    <a:pt x="0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4" name="Freeform 133">
              <a:extLst>
                <a:ext uri="{FF2B5EF4-FFF2-40B4-BE49-F238E27FC236}">
                  <a16:creationId xmlns:a16="http://schemas.microsoft.com/office/drawing/2014/main" id="{5E5565BA-12C0-4B18-8E89-A87AD30AA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1663" y="3471863"/>
              <a:ext cx="185737" cy="73025"/>
            </a:xfrm>
            <a:custGeom>
              <a:avLst/>
              <a:gdLst>
                <a:gd name="T0" fmla="*/ 116 w 117"/>
                <a:gd name="T1" fmla="*/ 19 h 46"/>
                <a:gd name="T2" fmla="*/ 116 w 117"/>
                <a:gd name="T3" fmla="*/ 19 h 46"/>
                <a:gd name="T4" fmla="*/ 114 w 117"/>
                <a:gd name="T5" fmla="*/ 15 h 46"/>
                <a:gd name="T6" fmla="*/ 108 w 117"/>
                <a:gd name="T7" fmla="*/ 11 h 46"/>
                <a:gd name="T8" fmla="*/ 95 w 117"/>
                <a:gd name="T9" fmla="*/ 6 h 46"/>
                <a:gd name="T10" fmla="*/ 77 w 117"/>
                <a:gd name="T11" fmla="*/ 2 h 46"/>
                <a:gd name="T12" fmla="*/ 59 w 117"/>
                <a:gd name="T13" fmla="*/ 0 h 46"/>
                <a:gd name="T14" fmla="*/ 59 w 117"/>
                <a:gd name="T15" fmla="*/ 0 h 46"/>
                <a:gd name="T16" fmla="*/ 39 w 117"/>
                <a:gd name="T17" fmla="*/ 2 h 46"/>
                <a:gd name="T18" fmla="*/ 22 w 117"/>
                <a:gd name="T19" fmla="*/ 6 h 46"/>
                <a:gd name="T20" fmla="*/ 9 w 117"/>
                <a:gd name="T21" fmla="*/ 11 h 46"/>
                <a:gd name="T22" fmla="*/ 4 w 117"/>
                <a:gd name="T23" fmla="*/ 15 h 46"/>
                <a:gd name="T24" fmla="*/ 0 w 117"/>
                <a:gd name="T25" fmla="*/ 19 h 46"/>
                <a:gd name="T26" fmla="*/ 0 w 117"/>
                <a:gd name="T27" fmla="*/ 19 h 46"/>
                <a:gd name="T28" fmla="*/ 0 w 117"/>
                <a:gd name="T29" fmla="*/ 24 h 46"/>
                <a:gd name="T30" fmla="*/ 2 w 117"/>
                <a:gd name="T31" fmla="*/ 28 h 46"/>
                <a:gd name="T32" fmla="*/ 7 w 117"/>
                <a:gd name="T33" fmla="*/ 32 h 46"/>
                <a:gd name="T34" fmla="*/ 13 w 117"/>
                <a:gd name="T35" fmla="*/ 37 h 46"/>
                <a:gd name="T36" fmla="*/ 22 w 117"/>
                <a:gd name="T37" fmla="*/ 41 h 46"/>
                <a:gd name="T38" fmla="*/ 33 w 117"/>
                <a:gd name="T39" fmla="*/ 43 h 46"/>
                <a:gd name="T40" fmla="*/ 46 w 117"/>
                <a:gd name="T41" fmla="*/ 44 h 46"/>
                <a:gd name="T42" fmla="*/ 59 w 117"/>
                <a:gd name="T43" fmla="*/ 46 h 46"/>
                <a:gd name="T44" fmla="*/ 59 w 117"/>
                <a:gd name="T45" fmla="*/ 46 h 46"/>
                <a:gd name="T46" fmla="*/ 72 w 117"/>
                <a:gd name="T47" fmla="*/ 44 h 46"/>
                <a:gd name="T48" fmla="*/ 84 w 117"/>
                <a:gd name="T49" fmla="*/ 43 h 46"/>
                <a:gd name="T50" fmla="*/ 95 w 117"/>
                <a:gd name="T51" fmla="*/ 41 h 46"/>
                <a:gd name="T52" fmla="*/ 105 w 117"/>
                <a:gd name="T53" fmla="*/ 37 h 46"/>
                <a:gd name="T54" fmla="*/ 110 w 117"/>
                <a:gd name="T55" fmla="*/ 32 h 46"/>
                <a:gd name="T56" fmla="*/ 116 w 117"/>
                <a:gd name="T57" fmla="*/ 28 h 46"/>
                <a:gd name="T58" fmla="*/ 117 w 117"/>
                <a:gd name="T59" fmla="*/ 24 h 46"/>
                <a:gd name="T60" fmla="*/ 116 w 117"/>
                <a:gd name="T61" fmla="*/ 19 h 46"/>
                <a:gd name="T62" fmla="*/ 116 w 117"/>
                <a:gd name="T63" fmla="*/ 19 h 46"/>
                <a:gd name="T64" fmla="*/ 59 w 117"/>
                <a:gd name="T65" fmla="*/ 35 h 46"/>
                <a:gd name="T66" fmla="*/ 59 w 117"/>
                <a:gd name="T67" fmla="*/ 35 h 46"/>
                <a:gd name="T68" fmla="*/ 39 w 117"/>
                <a:gd name="T69" fmla="*/ 33 h 46"/>
                <a:gd name="T70" fmla="*/ 26 w 117"/>
                <a:gd name="T71" fmla="*/ 30 h 46"/>
                <a:gd name="T72" fmla="*/ 17 w 117"/>
                <a:gd name="T73" fmla="*/ 24 h 46"/>
                <a:gd name="T74" fmla="*/ 15 w 117"/>
                <a:gd name="T75" fmla="*/ 21 h 46"/>
                <a:gd name="T76" fmla="*/ 15 w 117"/>
                <a:gd name="T77" fmla="*/ 17 h 46"/>
                <a:gd name="T78" fmla="*/ 15 w 117"/>
                <a:gd name="T79" fmla="*/ 17 h 46"/>
                <a:gd name="T80" fmla="*/ 17 w 117"/>
                <a:gd name="T81" fmla="*/ 15 h 46"/>
                <a:gd name="T82" fmla="*/ 20 w 117"/>
                <a:gd name="T83" fmla="*/ 13 h 46"/>
                <a:gd name="T84" fmla="*/ 29 w 117"/>
                <a:gd name="T85" fmla="*/ 8 h 46"/>
                <a:gd name="T86" fmla="*/ 42 w 117"/>
                <a:gd name="T87" fmla="*/ 6 h 46"/>
                <a:gd name="T88" fmla="*/ 59 w 117"/>
                <a:gd name="T89" fmla="*/ 6 h 46"/>
                <a:gd name="T90" fmla="*/ 59 w 117"/>
                <a:gd name="T91" fmla="*/ 6 h 46"/>
                <a:gd name="T92" fmla="*/ 73 w 117"/>
                <a:gd name="T93" fmla="*/ 6 h 46"/>
                <a:gd name="T94" fmla="*/ 86 w 117"/>
                <a:gd name="T95" fmla="*/ 8 h 46"/>
                <a:gd name="T96" fmla="*/ 95 w 117"/>
                <a:gd name="T97" fmla="*/ 13 h 46"/>
                <a:gd name="T98" fmla="*/ 99 w 117"/>
                <a:gd name="T99" fmla="*/ 15 h 46"/>
                <a:gd name="T100" fmla="*/ 101 w 117"/>
                <a:gd name="T101" fmla="*/ 17 h 46"/>
                <a:gd name="T102" fmla="*/ 101 w 117"/>
                <a:gd name="T103" fmla="*/ 17 h 46"/>
                <a:gd name="T104" fmla="*/ 103 w 117"/>
                <a:gd name="T105" fmla="*/ 21 h 46"/>
                <a:gd name="T106" fmla="*/ 101 w 117"/>
                <a:gd name="T107" fmla="*/ 24 h 46"/>
                <a:gd name="T108" fmla="*/ 92 w 117"/>
                <a:gd name="T109" fmla="*/ 30 h 46"/>
                <a:gd name="T110" fmla="*/ 77 w 117"/>
                <a:gd name="T111" fmla="*/ 33 h 46"/>
                <a:gd name="T112" fmla="*/ 59 w 117"/>
                <a:gd name="T113" fmla="*/ 35 h 46"/>
                <a:gd name="T114" fmla="*/ 59 w 117"/>
                <a:gd name="T115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7" h="46">
                  <a:moveTo>
                    <a:pt x="116" y="19"/>
                  </a:moveTo>
                  <a:lnTo>
                    <a:pt x="116" y="19"/>
                  </a:lnTo>
                  <a:lnTo>
                    <a:pt x="114" y="15"/>
                  </a:lnTo>
                  <a:lnTo>
                    <a:pt x="108" y="11"/>
                  </a:lnTo>
                  <a:lnTo>
                    <a:pt x="95" y="6"/>
                  </a:lnTo>
                  <a:lnTo>
                    <a:pt x="77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2" y="6"/>
                  </a:lnTo>
                  <a:lnTo>
                    <a:pt x="9" y="11"/>
                  </a:lnTo>
                  <a:lnTo>
                    <a:pt x="4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7" y="32"/>
                  </a:lnTo>
                  <a:lnTo>
                    <a:pt x="13" y="37"/>
                  </a:lnTo>
                  <a:lnTo>
                    <a:pt x="22" y="41"/>
                  </a:lnTo>
                  <a:lnTo>
                    <a:pt x="33" y="43"/>
                  </a:lnTo>
                  <a:lnTo>
                    <a:pt x="46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72" y="44"/>
                  </a:lnTo>
                  <a:lnTo>
                    <a:pt x="84" y="43"/>
                  </a:lnTo>
                  <a:lnTo>
                    <a:pt x="95" y="41"/>
                  </a:lnTo>
                  <a:lnTo>
                    <a:pt x="105" y="37"/>
                  </a:lnTo>
                  <a:lnTo>
                    <a:pt x="110" y="32"/>
                  </a:lnTo>
                  <a:lnTo>
                    <a:pt x="116" y="28"/>
                  </a:lnTo>
                  <a:lnTo>
                    <a:pt x="117" y="24"/>
                  </a:lnTo>
                  <a:lnTo>
                    <a:pt x="116" y="19"/>
                  </a:lnTo>
                  <a:lnTo>
                    <a:pt x="116" y="19"/>
                  </a:lnTo>
                  <a:close/>
                  <a:moveTo>
                    <a:pt x="59" y="35"/>
                  </a:moveTo>
                  <a:lnTo>
                    <a:pt x="59" y="35"/>
                  </a:lnTo>
                  <a:lnTo>
                    <a:pt x="39" y="33"/>
                  </a:lnTo>
                  <a:lnTo>
                    <a:pt x="26" y="30"/>
                  </a:lnTo>
                  <a:lnTo>
                    <a:pt x="17" y="24"/>
                  </a:lnTo>
                  <a:lnTo>
                    <a:pt x="15" y="21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20" y="13"/>
                  </a:lnTo>
                  <a:lnTo>
                    <a:pt x="29" y="8"/>
                  </a:lnTo>
                  <a:lnTo>
                    <a:pt x="42" y="6"/>
                  </a:lnTo>
                  <a:lnTo>
                    <a:pt x="59" y="6"/>
                  </a:lnTo>
                  <a:lnTo>
                    <a:pt x="59" y="6"/>
                  </a:lnTo>
                  <a:lnTo>
                    <a:pt x="73" y="6"/>
                  </a:lnTo>
                  <a:lnTo>
                    <a:pt x="86" y="8"/>
                  </a:lnTo>
                  <a:lnTo>
                    <a:pt x="95" y="13"/>
                  </a:lnTo>
                  <a:lnTo>
                    <a:pt x="99" y="15"/>
                  </a:lnTo>
                  <a:lnTo>
                    <a:pt x="101" y="17"/>
                  </a:lnTo>
                  <a:lnTo>
                    <a:pt x="101" y="17"/>
                  </a:lnTo>
                  <a:lnTo>
                    <a:pt x="103" y="21"/>
                  </a:lnTo>
                  <a:lnTo>
                    <a:pt x="101" y="24"/>
                  </a:lnTo>
                  <a:lnTo>
                    <a:pt x="92" y="30"/>
                  </a:lnTo>
                  <a:lnTo>
                    <a:pt x="77" y="33"/>
                  </a:lnTo>
                  <a:lnTo>
                    <a:pt x="59" y="35"/>
                  </a:lnTo>
                  <a:lnTo>
                    <a:pt x="59" y="35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5" name="Freeform 134">
              <a:extLst>
                <a:ext uri="{FF2B5EF4-FFF2-40B4-BE49-F238E27FC236}">
                  <a16:creationId xmlns:a16="http://schemas.microsoft.com/office/drawing/2014/main" id="{7AF21559-3554-4BC2-894D-70A5ABB96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838" y="3527425"/>
              <a:ext cx="49212" cy="31750"/>
            </a:xfrm>
            <a:custGeom>
              <a:avLst/>
              <a:gdLst>
                <a:gd name="T0" fmla="*/ 22 w 31"/>
                <a:gd name="T1" fmla="*/ 0 h 20"/>
                <a:gd name="T2" fmla="*/ 0 w 31"/>
                <a:gd name="T3" fmla="*/ 9 h 20"/>
                <a:gd name="T4" fmla="*/ 13 w 31"/>
                <a:gd name="T5" fmla="*/ 20 h 20"/>
                <a:gd name="T6" fmla="*/ 31 w 31"/>
                <a:gd name="T7" fmla="*/ 6 h 20"/>
                <a:gd name="T8" fmla="*/ 22 w 3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22" y="0"/>
                  </a:moveTo>
                  <a:lnTo>
                    <a:pt x="0" y="9"/>
                  </a:lnTo>
                  <a:lnTo>
                    <a:pt x="13" y="20"/>
                  </a:lnTo>
                  <a:lnTo>
                    <a:pt x="31" y="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6" name="Freeform 135">
              <a:extLst>
                <a:ext uri="{FF2B5EF4-FFF2-40B4-BE49-F238E27FC236}">
                  <a16:creationId xmlns:a16="http://schemas.microsoft.com/office/drawing/2014/main" id="{C09BADBC-A140-46E7-B623-8B8220905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2738" y="3522663"/>
              <a:ext cx="361950" cy="147637"/>
            </a:xfrm>
            <a:custGeom>
              <a:avLst/>
              <a:gdLst>
                <a:gd name="T0" fmla="*/ 226 w 228"/>
                <a:gd name="T1" fmla="*/ 38 h 93"/>
                <a:gd name="T2" fmla="*/ 211 w 228"/>
                <a:gd name="T3" fmla="*/ 22 h 93"/>
                <a:gd name="T4" fmla="*/ 186 w 228"/>
                <a:gd name="T5" fmla="*/ 11 h 93"/>
                <a:gd name="T6" fmla="*/ 153 w 228"/>
                <a:gd name="T7" fmla="*/ 3 h 93"/>
                <a:gd name="T8" fmla="*/ 116 w 228"/>
                <a:gd name="T9" fmla="*/ 0 h 93"/>
                <a:gd name="T10" fmla="*/ 96 w 228"/>
                <a:gd name="T11" fmla="*/ 1 h 93"/>
                <a:gd name="T12" fmla="*/ 61 w 228"/>
                <a:gd name="T13" fmla="*/ 7 h 93"/>
                <a:gd name="T14" fmla="*/ 30 w 228"/>
                <a:gd name="T15" fmla="*/ 16 h 93"/>
                <a:gd name="T16" fmla="*/ 8 w 228"/>
                <a:gd name="T17" fmla="*/ 31 h 93"/>
                <a:gd name="T18" fmla="*/ 2 w 228"/>
                <a:gd name="T19" fmla="*/ 38 h 93"/>
                <a:gd name="T20" fmla="*/ 0 w 228"/>
                <a:gd name="T21" fmla="*/ 47 h 93"/>
                <a:gd name="T22" fmla="*/ 4 w 228"/>
                <a:gd name="T23" fmla="*/ 56 h 93"/>
                <a:gd name="T24" fmla="*/ 26 w 228"/>
                <a:gd name="T25" fmla="*/ 75 h 93"/>
                <a:gd name="T26" fmla="*/ 65 w 228"/>
                <a:gd name="T27" fmla="*/ 88 h 93"/>
                <a:gd name="T28" fmla="*/ 114 w 228"/>
                <a:gd name="T29" fmla="*/ 93 h 93"/>
                <a:gd name="T30" fmla="*/ 140 w 228"/>
                <a:gd name="T31" fmla="*/ 91 h 93"/>
                <a:gd name="T32" fmla="*/ 186 w 228"/>
                <a:gd name="T33" fmla="*/ 82 h 93"/>
                <a:gd name="T34" fmla="*/ 215 w 228"/>
                <a:gd name="T35" fmla="*/ 66 h 93"/>
                <a:gd name="T36" fmla="*/ 226 w 228"/>
                <a:gd name="T37" fmla="*/ 53 h 93"/>
                <a:gd name="T38" fmla="*/ 228 w 228"/>
                <a:gd name="T39" fmla="*/ 44 h 93"/>
                <a:gd name="T40" fmla="*/ 226 w 228"/>
                <a:gd name="T41" fmla="*/ 38 h 93"/>
                <a:gd name="T42" fmla="*/ 114 w 228"/>
                <a:gd name="T43" fmla="*/ 73 h 93"/>
                <a:gd name="T44" fmla="*/ 77 w 228"/>
                <a:gd name="T45" fmla="*/ 69 h 93"/>
                <a:gd name="T46" fmla="*/ 50 w 228"/>
                <a:gd name="T47" fmla="*/ 60 h 93"/>
                <a:gd name="T48" fmla="*/ 33 w 228"/>
                <a:gd name="T49" fmla="*/ 49 h 93"/>
                <a:gd name="T50" fmla="*/ 30 w 228"/>
                <a:gd name="T51" fmla="*/ 36 h 93"/>
                <a:gd name="T52" fmla="*/ 35 w 228"/>
                <a:gd name="T53" fmla="*/ 29 h 93"/>
                <a:gd name="T54" fmla="*/ 50 w 228"/>
                <a:gd name="T55" fmla="*/ 20 h 93"/>
                <a:gd name="T56" fmla="*/ 87 w 228"/>
                <a:gd name="T57" fmla="*/ 11 h 93"/>
                <a:gd name="T58" fmla="*/ 116 w 228"/>
                <a:gd name="T59" fmla="*/ 9 h 93"/>
                <a:gd name="T60" fmla="*/ 171 w 228"/>
                <a:gd name="T61" fmla="*/ 16 h 93"/>
                <a:gd name="T62" fmla="*/ 189 w 228"/>
                <a:gd name="T63" fmla="*/ 25 h 93"/>
                <a:gd name="T64" fmla="*/ 200 w 228"/>
                <a:gd name="T65" fmla="*/ 36 h 93"/>
                <a:gd name="T66" fmla="*/ 200 w 228"/>
                <a:gd name="T67" fmla="*/ 42 h 93"/>
                <a:gd name="T68" fmla="*/ 189 w 228"/>
                <a:gd name="T69" fmla="*/ 55 h 93"/>
                <a:gd name="T70" fmla="*/ 167 w 228"/>
                <a:gd name="T71" fmla="*/ 66 h 93"/>
                <a:gd name="T72" fmla="*/ 134 w 228"/>
                <a:gd name="T73" fmla="*/ 71 h 93"/>
                <a:gd name="T74" fmla="*/ 114 w 228"/>
                <a:gd name="T75" fmla="*/ 7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" h="93">
                  <a:moveTo>
                    <a:pt x="226" y="38"/>
                  </a:moveTo>
                  <a:lnTo>
                    <a:pt x="226" y="38"/>
                  </a:lnTo>
                  <a:lnTo>
                    <a:pt x="221" y="31"/>
                  </a:lnTo>
                  <a:lnTo>
                    <a:pt x="211" y="22"/>
                  </a:lnTo>
                  <a:lnTo>
                    <a:pt x="200" y="16"/>
                  </a:lnTo>
                  <a:lnTo>
                    <a:pt x="186" y="11"/>
                  </a:lnTo>
                  <a:lnTo>
                    <a:pt x="169" y="7"/>
                  </a:lnTo>
                  <a:lnTo>
                    <a:pt x="153" y="3"/>
                  </a:lnTo>
                  <a:lnTo>
                    <a:pt x="134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6" y="1"/>
                  </a:lnTo>
                  <a:lnTo>
                    <a:pt x="77" y="3"/>
                  </a:lnTo>
                  <a:lnTo>
                    <a:pt x="61" y="7"/>
                  </a:lnTo>
                  <a:lnTo>
                    <a:pt x="44" y="11"/>
                  </a:lnTo>
                  <a:lnTo>
                    <a:pt x="30" y="16"/>
                  </a:lnTo>
                  <a:lnTo>
                    <a:pt x="17" y="23"/>
                  </a:lnTo>
                  <a:lnTo>
                    <a:pt x="8" y="31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56"/>
                  </a:lnTo>
                  <a:lnTo>
                    <a:pt x="13" y="66"/>
                  </a:lnTo>
                  <a:lnTo>
                    <a:pt x="26" y="75"/>
                  </a:lnTo>
                  <a:lnTo>
                    <a:pt x="43" y="82"/>
                  </a:lnTo>
                  <a:lnTo>
                    <a:pt x="65" y="88"/>
                  </a:lnTo>
                  <a:lnTo>
                    <a:pt x="87" y="91"/>
                  </a:lnTo>
                  <a:lnTo>
                    <a:pt x="114" y="93"/>
                  </a:lnTo>
                  <a:lnTo>
                    <a:pt x="114" y="93"/>
                  </a:lnTo>
                  <a:lnTo>
                    <a:pt x="140" y="91"/>
                  </a:lnTo>
                  <a:lnTo>
                    <a:pt x="164" y="88"/>
                  </a:lnTo>
                  <a:lnTo>
                    <a:pt x="186" y="82"/>
                  </a:lnTo>
                  <a:lnTo>
                    <a:pt x="202" y="75"/>
                  </a:lnTo>
                  <a:lnTo>
                    <a:pt x="215" y="66"/>
                  </a:lnTo>
                  <a:lnTo>
                    <a:pt x="224" y="56"/>
                  </a:lnTo>
                  <a:lnTo>
                    <a:pt x="226" y="53"/>
                  </a:lnTo>
                  <a:lnTo>
                    <a:pt x="228" y="47"/>
                  </a:lnTo>
                  <a:lnTo>
                    <a:pt x="228" y="44"/>
                  </a:lnTo>
                  <a:lnTo>
                    <a:pt x="226" y="38"/>
                  </a:lnTo>
                  <a:lnTo>
                    <a:pt x="226" y="38"/>
                  </a:lnTo>
                  <a:close/>
                  <a:moveTo>
                    <a:pt x="114" y="73"/>
                  </a:moveTo>
                  <a:lnTo>
                    <a:pt x="114" y="73"/>
                  </a:lnTo>
                  <a:lnTo>
                    <a:pt x="96" y="71"/>
                  </a:lnTo>
                  <a:lnTo>
                    <a:pt x="77" y="69"/>
                  </a:lnTo>
                  <a:lnTo>
                    <a:pt x="63" y="66"/>
                  </a:lnTo>
                  <a:lnTo>
                    <a:pt x="50" y="60"/>
                  </a:lnTo>
                  <a:lnTo>
                    <a:pt x="41" y="55"/>
                  </a:lnTo>
                  <a:lnTo>
                    <a:pt x="33" y="49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5" y="29"/>
                  </a:lnTo>
                  <a:lnTo>
                    <a:pt x="41" y="25"/>
                  </a:lnTo>
                  <a:lnTo>
                    <a:pt x="50" y="20"/>
                  </a:lnTo>
                  <a:lnTo>
                    <a:pt x="61" y="16"/>
                  </a:lnTo>
                  <a:lnTo>
                    <a:pt x="87" y="11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45" y="11"/>
                  </a:lnTo>
                  <a:lnTo>
                    <a:pt x="171" y="16"/>
                  </a:lnTo>
                  <a:lnTo>
                    <a:pt x="182" y="20"/>
                  </a:lnTo>
                  <a:lnTo>
                    <a:pt x="189" y="25"/>
                  </a:lnTo>
                  <a:lnTo>
                    <a:pt x="197" y="2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200" y="42"/>
                  </a:lnTo>
                  <a:lnTo>
                    <a:pt x="197" y="49"/>
                  </a:lnTo>
                  <a:lnTo>
                    <a:pt x="189" y="55"/>
                  </a:lnTo>
                  <a:lnTo>
                    <a:pt x="180" y="60"/>
                  </a:lnTo>
                  <a:lnTo>
                    <a:pt x="167" y="66"/>
                  </a:lnTo>
                  <a:lnTo>
                    <a:pt x="153" y="69"/>
                  </a:lnTo>
                  <a:lnTo>
                    <a:pt x="134" y="71"/>
                  </a:lnTo>
                  <a:lnTo>
                    <a:pt x="114" y="73"/>
                  </a:lnTo>
                  <a:lnTo>
                    <a:pt x="114" y="73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7" name="Freeform 136">
              <a:extLst>
                <a:ext uri="{FF2B5EF4-FFF2-40B4-BE49-F238E27FC236}">
                  <a16:creationId xmlns:a16="http://schemas.microsoft.com/office/drawing/2014/main" id="{5059F5D3-6E73-42C4-99C9-2F8024B9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3405188"/>
              <a:ext cx="55562" cy="192087"/>
            </a:xfrm>
            <a:custGeom>
              <a:avLst/>
              <a:gdLst>
                <a:gd name="T0" fmla="*/ 0 w 35"/>
                <a:gd name="T1" fmla="*/ 0 h 121"/>
                <a:gd name="T2" fmla="*/ 4 w 35"/>
                <a:gd name="T3" fmla="*/ 121 h 121"/>
                <a:gd name="T4" fmla="*/ 35 w 35"/>
                <a:gd name="T5" fmla="*/ 121 h 121"/>
                <a:gd name="T6" fmla="*/ 35 w 35"/>
                <a:gd name="T7" fmla="*/ 121 h 121"/>
                <a:gd name="T8" fmla="*/ 35 w 35"/>
                <a:gd name="T9" fmla="*/ 44 h 121"/>
                <a:gd name="T10" fmla="*/ 35 w 35"/>
                <a:gd name="T11" fmla="*/ 0 h 121"/>
                <a:gd name="T12" fmla="*/ 35 w 35"/>
                <a:gd name="T13" fmla="*/ 0 h 121"/>
                <a:gd name="T14" fmla="*/ 0 w 35"/>
                <a:gd name="T15" fmla="*/ 0 h 121"/>
                <a:gd name="T16" fmla="*/ 0 w 35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21">
                  <a:moveTo>
                    <a:pt x="0" y="0"/>
                  </a:moveTo>
                  <a:lnTo>
                    <a:pt x="4" y="121"/>
                  </a:lnTo>
                  <a:lnTo>
                    <a:pt x="35" y="121"/>
                  </a:lnTo>
                  <a:lnTo>
                    <a:pt x="35" y="121"/>
                  </a:lnTo>
                  <a:lnTo>
                    <a:pt x="35" y="44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8" name="Freeform 137">
              <a:extLst>
                <a:ext uri="{FF2B5EF4-FFF2-40B4-BE49-F238E27FC236}">
                  <a16:creationId xmlns:a16="http://schemas.microsoft.com/office/drawing/2014/main" id="{8B43F46B-F308-4E59-9535-93710F864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3405188"/>
              <a:ext cx="58737" cy="192087"/>
            </a:xfrm>
            <a:custGeom>
              <a:avLst/>
              <a:gdLst>
                <a:gd name="T0" fmla="*/ 0 w 37"/>
                <a:gd name="T1" fmla="*/ 0 h 121"/>
                <a:gd name="T2" fmla="*/ 4 w 37"/>
                <a:gd name="T3" fmla="*/ 121 h 121"/>
                <a:gd name="T4" fmla="*/ 35 w 37"/>
                <a:gd name="T5" fmla="*/ 121 h 121"/>
                <a:gd name="T6" fmla="*/ 35 w 37"/>
                <a:gd name="T7" fmla="*/ 121 h 121"/>
                <a:gd name="T8" fmla="*/ 37 w 37"/>
                <a:gd name="T9" fmla="*/ 44 h 121"/>
                <a:gd name="T10" fmla="*/ 35 w 37"/>
                <a:gd name="T11" fmla="*/ 0 h 121"/>
                <a:gd name="T12" fmla="*/ 35 w 37"/>
                <a:gd name="T13" fmla="*/ 0 h 121"/>
                <a:gd name="T14" fmla="*/ 0 w 37"/>
                <a:gd name="T15" fmla="*/ 0 h 121"/>
                <a:gd name="T16" fmla="*/ 0 w 37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21">
                  <a:moveTo>
                    <a:pt x="0" y="0"/>
                  </a:moveTo>
                  <a:lnTo>
                    <a:pt x="4" y="121"/>
                  </a:lnTo>
                  <a:lnTo>
                    <a:pt x="35" y="121"/>
                  </a:lnTo>
                  <a:lnTo>
                    <a:pt x="35" y="121"/>
                  </a:lnTo>
                  <a:lnTo>
                    <a:pt x="37" y="44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9" name="Freeform 138">
              <a:extLst>
                <a:ext uri="{FF2B5EF4-FFF2-40B4-BE49-F238E27FC236}">
                  <a16:creationId xmlns:a16="http://schemas.microsoft.com/office/drawing/2014/main" id="{D9083915-3486-42D3-BC1D-DB3BF2C31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3116263"/>
              <a:ext cx="76200" cy="93662"/>
            </a:xfrm>
            <a:custGeom>
              <a:avLst/>
              <a:gdLst>
                <a:gd name="T0" fmla="*/ 48 w 48"/>
                <a:gd name="T1" fmla="*/ 30 h 59"/>
                <a:gd name="T2" fmla="*/ 48 w 48"/>
                <a:gd name="T3" fmla="*/ 30 h 59"/>
                <a:gd name="T4" fmla="*/ 46 w 48"/>
                <a:gd name="T5" fmla="*/ 41 h 59"/>
                <a:gd name="T6" fmla="*/ 41 w 48"/>
                <a:gd name="T7" fmla="*/ 50 h 59"/>
                <a:gd name="T8" fmla="*/ 33 w 48"/>
                <a:gd name="T9" fmla="*/ 57 h 59"/>
                <a:gd name="T10" fmla="*/ 30 w 48"/>
                <a:gd name="T11" fmla="*/ 59 h 59"/>
                <a:gd name="T12" fmla="*/ 24 w 48"/>
                <a:gd name="T13" fmla="*/ 59 h 59"/>
                <a:gd name="T14" fmla="*/ 24 w 48"/>
                <a:gd name="T15" fmla="*/ 59 h 59"/>
                <a:gd name="T16" fmla="*/ 20 w 48"/>
                <a:gd name="T17" fmla="*/ 59 h 59"/>
                <a:gd name="T18" fmla="*/ 15 w 48"/>
                <a:gd name="T19" fmla="*/ 57 h 59"/>
                <a:gd name="T20" fmla="*/ 8 w 48"/>
                <a:gd name="T21" fmla="*/ 50 h 59"/>
                <a:gd name="T22" fmla="*/ 2 w 48"/>
                <a:gd name="T23" fmla="*/ 41 h 59"/>
                <a:gd name="T24" fmla="*/ 0 w 48"/>
                <a:gd name="T25" fmla="*/ 30 h 59"/>
                <a:gd name="T26" fmla="*/ 0 w 48"/>
                <a:gd name="T27" fmla="*/ 30 h 59"/>
                <a:gd name="T28" fmla="*/ 2 w 48"/>
                <a:gd name="T29" fmla="*/ 19 h 59"/>
                <a:gd name="T30" fmla="*/ 8 w 48"/>
                <a:gd name="T31" fmla="*/ 10 h 59"/>
                <a:gd name="T32" fmla="*/ 15 w 48"/>
                <a:gd name="T33" fmla="*/ 2 h 59"/>
                <a:gd name="T34" fmla="*/ 20 w 48"/>
                <a:gd name="T35" fmla="*/ 2 h 59"/>
                <a:gd name="T36" fmla="*/ 24 w 48"/>
                <a:gd name="T37" fmla="*/ 0 h 59"/>
                <a:gd name="T38" fmla="*/ 24 w 48"/>
                <a:gd name="T39" fmla="*/ 0 h 59"/>
                <a:gd name="T40" fmla="*/ 30 w 48"/>
                <a:gd name="T41" fmla="*/ 2 h 59"/>
                <a:gd name="T42" fmla="*/ 33 w 48"/>
                <a:gd name="T43" fmla="*/ 2 h 59"/>
                <a:gd name="T44" fmla="*/ 41 w 48"/>
                <a:gd name="T45" fmla="*/ 10 h 59"/>
                <a:gd name="T46" fmla="*/ 46 w 48"/>
                <a:gd name="T47" fmla="*/ 19 h 59"/>
                <a:gd name="T48" fmla="*/ 48 w 48"/>
                <a:gd name="T49" fmla="*/ 30 h 59"/>
                <a:gd name="T50" fmla="*/ 48 w 48"/>
                <a:gd name="T5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59">
                  <a:moveTo>
                    <a:pt x="48" y="30"/>
                  </a:moveTo>
                  <a:lnTo>
                    <a:pt x="48" y="30"/>
                  </a:lnTo>
                  <a:lnTo>
                    <a:pt x="46" y="41"/>
                  </a:lnTo>
                  <a:lnTo>
                    <a:pt x="41" y="50"/>
                  </a:lnTo>
                  <a:lnTo>
                    <a:pt x="33" y="57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8" y="50"/>
                  </a:lnTo>
                  <a:lnTo>
                    <a:pt x="2" y="41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19"/>
                  </a:lnTo>
                  <a:lnTo>
                    <a:pt x="8" y="1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3" y="2"/>
                  </a:lnTo>
                  <a:lnTo>
                    <a:pt x="41" y="10"/>
                  </a:lnTo>
                  <a:lnTo>
                    <a:pt x="46" y="19"/>
                  </a:lnTo>
                  <a:lnTo>
                    <a:pt x="48" y="30"/>
                  </a:lnTo>
                  <a:lnTo>
                    <a:pt x="48" y="3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0" name="Freeform 139">
              <a:extLst>
                <a:ext uri="{FF2B5EF4-FFF2-40B4-BE49-F238E27FC236}">
                  <a16:creationId xmlns:a16="http://schemas.microsoft.com/office/drawing/2014/main" id="{A71DAF42-5EB7-4ED5-9301-07D174DC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713" y="3338513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1" name="Freeform 140">
              <a:extLst>
                <a:ext uri="{FF2B5EF4-FFF2-40B4-BE49-F238E27FC236}">
                  <a16:creationId xmlns:a16="http://schemas.microsoft.com/office/drawing/2014/main" id="{0E782A15-CF37-48D7-9397-D54A22972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6400" y="3219450"/>
              <a:ext cx="177800" cy="200025"/>
            </a:xfrm>
            <a:custGeom>
              <a:avLst/>
              <a:gdLst>
                <a:gd name="T0" fmla="*/ 103 w 112"/>
                <a:gd name="T1" fmla="*/ 14 h 126"/>
                <a:gd name="T2" fmla="*/ 103 w 112"/>
                <a:gd name="T3" fmla="*/ 14 h 126"/>
                <a:gd name="T4" fmla="*/ 101 w 112"/>
                <a:gd name="T5" fmla="*/ 9 h 126"/>
                <a:gd name="T6" fmla="*/ 99 w 112"/>
                <a:gd name="T7" fmla="*/ 5 h 126"/>
                <a:gd name="T8" fmla="*/ 94 w 112"/>
                <a:gd name="T9" fmla="*/ 3 h 126"/>
                <a:gd name="T10" fmla="*/ 90 w 112"/>
                <a:gd name="T11" fmla="*/ 1 h 126"/>
                <a:gd name="T12" fmla="*/ 90 w 112"/>
                <a:gd name="T13" fmla="*/ 1 h 126"/>
                <a:gd name="T14" fmla="*/ 75 w 112"/>
                <a:gd name="T15" fmla="*/ 0 h 126"/>
                <a:gd name="T16" fmla="*/ 75 w 112"/>
                <a:gd name="T17" fmla="*/ 0 h 126"/>
                <a:gd name="T18" fmla="*/ 84 w 112"/>
                <a:gd name="T19" fmla="*/ 9 h 126"/>
                <a:gd name="T20" fmla="*/ 73 w 112"/>
                <a:gd name="T21" fmla="*/ 14 h 126"/>
                <a:gd name="T22" fmla="*/ 79 w 112"/>
                <a:gd name="T23" fmla="*/ 25 h 126"/>
                <a:gd name="T24" fmla="*/ 55 w 112"/>
                <a:gd name="T25" fmla="*/ 77 h 126"/>
                <a:gd name="T26" fmla="*/ 55 w 112"/>
                <a:gd name="T27" fmla="*/ 77 h 126"/>
                <a:gd name="T28" fmla="*/ 55 w 112"/>
                <a:gd name="T29" fmla="*/ 77 h 126"/>
                <a:gd name="T30" fmla="*/ 55 w 112"/>
                <a:gd name="T31" fmla="*/ 77 h 126"/>
                <a:gd name="T32" fmla="*/ 55 w 112"/>
                <a:gd name="T33" fmla="*/ 77 h 126"/>
                <a:gd name="T34" fmla="*/ 31 w 112"/>
                <a:gd name="T35" fmla="*/ 25 h 126"/>
                <a:gd name="T36" fmla="*/ 37 w 112"/>
                <a:gd name="T37" fmla="*/ 14 h 126"/>
                <a:gd name="T38" fmla="*/ 26 w 112"/>
                <a:gd name="T39" fmla="*/ 9 h 126"/>
                <a:gd name="T40" fmla="*/ 35 w 112"/>
                <a:gd name="T41" fmla="*/ 0 h 126"/>
                <a:gd name="T42" fmla="*/ 35 w 112"/>
                <a:gd name="T43" fmla="*/ 0 h 126"/>
                <a:gd name="T44" fmla="*/ 35 w 112"/>
                <a:gd name="T45" fmla="*/ 0 h 126"/>
                <a:gd name="T46" fmla="*/ 22 w 112"/>
                <a:gd name="T47" fmla="*/ 1 h 126"/>
                <a:gd name="T48" fmla="*/ 22 w 112"/>
                <a:gd name="T49" fmla="*/ 1 h 126"/>
                <a:gd name="T50" fmla="*/ 22 w 112"/>
                <a:gd name="T51" fmla="*/ 1 h 126"/>
                <a:gd name="T52" fmla="*/ 22 w 112"/>
                <a:gd name="T53" fmla="*/ 1 h 126"/>
                <a:gd name="T54" fmla="*/ 17 w 112"/>
                <a:gd name="T55" fmla="*/ 3 h 126"/>
                <a:gd name="T56" fmla="*/ 13 w 112"/>
                <a:gd name="T57" fmla="*/ 5 h 126"/>
                <a:gd name="T58" fmla="*/ 9 w 112"/>
                <a:gd name="T59" fmla="*/ 9 h 126"/>
                <a:gd name="T60" fmla="*/ 9 w 112"/>
                <a:gd name="T61" fmla="*/ 14 h 126"/>
                <a:gd name="T62" fmla="*/ 0 w 112"/>
                <a:gd name="T63" fmla="*/ 124 h 126"/>
                <a:gd name="T64" fmla="*/ 0 w 112"/>
                <a:gd name="T65" fmla="*/ 124 h 126"/>
                <a:gd name="T66" fmla="*/ 15 w 112"/>
                <a:gd name="T67" fmla="*/ 126 h 126"/>
                <a:gd name="T68" fmla="*/ 15 w 112"/>
                <a:gd name="T69" fmla="*/ 126 h 126"/>
                <a:gd name="T70" fmla="*/ 15 w 112"/>
                <a:gd name="T71" fmla="*/ 126 h 126"/>
                <a:gd name="T72" fmla="*/ 15 w 112"/>
                <a:gd name="T73" fmla="*/ 126 h 126"/>
                <a:gd name="T74" fmla="*/ 17 w 112"/>
                <a:gd name="T75" fmla="*/ 126 h 126"/>
                <a:gd name="T76" fmla="*/ 17 w 112"/>
                <a:gd name="T77" fmla="*/ 126 h 126"/>
                <a:gd name="T78" fmla="*/ 33 w 112"/>
                <a:gd name="T79" fmla="*/ 126 h 126"/>
                <a:gd name="T80" fmla="*/ 33 w 112"/>
                <a:gd name="T81" fmla="*/ 126 h 126"/>
                <a:gd name="T82" fmla="*/ 33 w 112"/>
                <a:gd name="T83" fmla="*/ 126 h 126"/>
                <a:gd name="T84" fmla="*/ 79 w 112"/>
                <a:gd name="T85" fmla="*/ 126 h 126"/>
                <a:gd name="T86" fmla="*/ 79 w 112"/>
                <a:gd name="T87" fmla="*/ 126 h 126"/>
                <a:gd name="T88" fmla="*/ 79 w 112"/>
                <a:gd name="T89" fmla="*/ 126 h 126"/>
                <a:gd name="T90" fmla="*/ 95 w 112"/>
                <a:gd name="T91" fmla="*/ 126 h 126"/>
                <a:gd name="T92" fmla="*/ 95 w 112"/>
                <a:gd name="T93" fmla="*/ 126 h 126"/>
                <a:gd name="T94" fmla="*/ 95 w 112"/>
                <a:gd name="T95" fmla="*/ 126 h 126"/>
                <a:gd name="T96" fmla="*/ 95 w 112"/>
                <a:gd name="T97" fmla="*/ 126 h 126"/>
                <a:gd name="T98" fmla="*/ 95 w 112"/>
                <a:gd name="T99" fmla="*/ 126 h 126"/>
                <a:gd name="T100" fmla="*/ 95 w 112"/>
                <a:gd name="T101" fmla="*/ 126 h 126"/>
                <a:gd name="T102" fmla="*/ 112 w 112"/>
                <a:gd name="T103" fmla="*/ 124 h 126"/>
                <a:gd name="T104" fmla="*/ 103 w 112"/>
                <a:gd name="T105" fmla="*/ 1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2" h="126">
                  <a:moveTo>
                    <a:pt x="103" y="14"/>
                  </a:moveTo>
                  <a:lnTo>
                    <a:pt x="103" y="14"/>
                  </a:lnTo>
                  <a:lnTo>
                    <a:pt x="101" y="9"/>
                  </a:lnTo>
                  <a:lnTo>
                    <a:pt x="99" y="5"/>
                  </a:lnTo>
                  <a:lnTo>
                    <a:pt x="94" y="3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9"/>
                  </a:lnTo>
                  <a:lnTo>
                    <a:pt x="73" y="14"/>
                  </a:lnTo>
                  <a:lnTo>
                    <a:pt x="79" y="25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31" y="25"/>
                  </a:lnTo>
                  <a:lnTo>
                    <a:pt x="37" y="14"/>
                  </a:lnTo>
                  <a:lnTo>
                    <a:pt x="26" y="9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7" y="3"/>
                  </a:lnTo>
                  <a:lnTo>
                    <a:pt x="13" y="5"/>
                  </a:lnTo>
                  <a:lnTo>
                    <a:pt x="9" y="9"/>
                  </a:lnTo>
                  <a:lnTo>
                    <a:pt x="9" y="14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5" y="126"/>
                  </a:lnTo>
                  <a:lnTo>
                    <a:pt x="15" y="126"/>
                  </a:lnTo>
                  <a:lnTo>
                    <a:pt x="15" y="126"/>
                  </a:lnTo>
                  <a:lnTo>
                    <a:pt x="15" y="126"/>
                  </a:lnTo>
                  <a:lnTo>
                    <a:pt x="17" y="126"/>
                  </a:lnTo>
                  <a:lnTo>
                    <a:pt x="17" y="126"/>
                  </a:lnTo>
                  <a:lnTo>
                    <a:pt x="33" y="126"/>
                  </a:lnTo>
                  <a:lnTo>
                    <a:pt x="33" y="126"/>
                  </a:lnTo>
                  <a:lnTo>
                    <a:pt x="33" y="126"/>
                  </a:lnTo>
                  <a:lnTo>
                    <a:pt x="79" y="126"/>
                  </a:lnTo>
                  <a:lnTo>
                    <a:pt x="79" y="126"/>
                  </a:lnTo>
                  <a:lnTo>
                    <a:pt x="79" y="126"/>
                  </a:lnTo>
                  <a:lnTo>
                    <a:pt x="95" y="126"/>
                  </a:lnTo>
                  <a:lnTo>
                    <a:pt x="95" y="126"/>
                  </a:lnTo>
                  <a:lnTo>
                    <a:pt x="95" y="126"/>
                  </a:lnTo>
                  <a:lnTo>
                    <a:pt x="95" y="126"/>
                  </a:lnTo>
                  <a:lnTo>
                    <a:pt x="95" y="126"/>
                  </a:lnTo>
                  <a:lnTo>
                    <a:pt x="95" y="126"/>
                  </a:lnTo>
                  <a:lnTo>
                    <a:pt x="112" y="124"/>
                  </a:lnTo>
                  <a:lnTo>
                    <a:pt x="103" y="1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2" name="Freeform 141">
              <a:extLst>
                <a:ext uri="{FF2B5EF4-FFF2-40B4-BE49-F238E27FC236}">
                  <a16:creationId xmlns:a16="http://schemas.microsoft.com/office/drawing/2014/main" id="{6D7CE93B-1CB6-4FCC-8B60-45BECC0CC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2600" y="3219450"/>
              <a:ext cx="22225" cy="25400"/>
            </a:xfrm>
            <a:custGeom>
              <a:avLst/>
              <a:gdLst>
                <a:gd name="T0" fmla="*/ 13 w 14"/>
                <a:gd name="T1" fmla="*/ 0 h 16"/>
                <a:gd name="T2" fmla="*/ 14 w 14"/>
                <a:gd name="T3" fmla="*/ 11 h 16"/>
                <a:gd name="T4" fmla="*/ 7 w 14"/>
                <a:gd name="T5" fmla="*/ 16 h 16"/>
                <a:gd name="T6" fmla="*/ 0 w 14"/>
                <a:gd name="T7" fmla="*/ 11 h 16"/>
                <a:gd name="T8" fmla="*/ 3 w 14"/>
                <a:gd name="T9" fmla="*/ 0 h 16"/>
                <a:gd name="T10" fmla="*/ 13 w 1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6">
                  <a:moveTo>
                    <a:pt x="13" y="0"/>
                  </a:moveTo>
                  <a:lnTo>
                    <a:pt x="14" y="11"/>
                  </a:lnTo>
                  <a:lnTo>
                    <a:pt x="7" y="16"/>
                  </a:lnTo>
                  <a:lnTo>
                    <a:pt x="0" y="11"/>
                  </a:lnTo>
                  <a:lnTo>
                    <a:pt x="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3" name="Freeform 142">
              <a:extLst>
                <a:ext uri="{FF2B5EF4-FFF2-40B4-BE49-F238E27FC236}">
                  <a16:creationId xmlns:a16="http://schemas.microsoft.com/office/drawing/2014/main" id="{F0D8895A-6511-4FFA-91BA-6E421D52E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9425" y="3236913"/>
              <a:ext cx="28575" cy="112712"/>
            </a:xfrm>
            <a:custGeom>
              <a:avLst/>
              <a:gdLst>
                <a:gd name="T0" fmla="*/ 15 w 18"/>
                <a:gd name="T1" fmla="*/ 0 h 71"/>
                <a:gd name="T2" fmla="*/ 18 w 18"/>
                <a:gd name="T3" fmla="*/ 66 h 71"/>
                <a:gd name="T4" fmla="*/ 9 w 18"/>
                <a:gd name="T5" fmla="*/ 71 h 71"/>
                <a:gd name="T6" fmla="*/ 0 w 18"/>
                <a:gd name="T7" fmla="*/ 66 h 71"/>
                <a:gd name="T8" fmla="*/ 4 w 18"/>
                <a:gd name="T9" fmla="*/ 0 h 71"/>
                <a:gd name="T10" fmla="*/ 15 w 18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1">
                  <a:moveTo>
                    <a:pt x="15" y="0"/>
                  </a:moveTo>
                  <a:lnTo>
                    <a:pt x="18" y="66"/>
                  </a:lnTo>
                  <a:lnTo>
                    <a:pt x="9" y="71"/>
                  </a:lnTo>
                  <a:lnTo>
                    <a:pt x="0" y="66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4" name="Freeform 143">
              <a:extLst>
                <a:ext uri="{FF2B5EF4-FFF2-40B4-BE49-F238E27FC236}">
                  <a16:creationId xmlns:a16="http://schemas.microsoft.com/office/drawing/2014/main" id="{81A03AE4-3AD4-40EC-B5AF-8D32E1B55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5275" y="3384550"/>
              <a:ext cx="38100" cy="122237"/>
            </a:xfrm>
            <a:custGeom>
              <a:avLst/>
              <a:gdLst>
                <a:gd name="T0" fmla="*/ 0 w 24"/>
                <a:gd name="T1" fmla="*/ 0 h 77"/>
                <a:gd name="T2" fmla="*/ 2 w 24"/>
                <a:gd name="T3" fmla="*/ 77 h 77"/>
                <a:gd name="T4" fmla="*/ 22 w 24"/>
                <a:gd name="T5" fmla="*/ 77 h 77"/>
                <a:gd name="T6" fmla="*/ 22 w 24"/>
                <a:gd name="T7" fmla="*/ 77 h 77"/>
                <a:gd name="T8" fmla="*/ 24 w 24"/>
                <a:gd name="T9" fmla="*/ 30 h 77"/>
                <a:gd name="T10" fmla="*/ 22 w 24"/>
                <a:gd name="T11" fmla="*/ 0 h 77"/>
                <a:gd name="T12" fmla="*/ 22 w 24"/>
                <a:gd name="T13" fmla="*/ 0 h 77"/>
                <a:gd name="T14" fmla="*/ 0 w 24"/>
                <a:gd name="T15" fmla="*/ 0 h 77"/>
                <a:gd name="T16" fmla="*/ 0 w 24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7">
                  <a:moveTo>
                    <a:pt x="0" y="0"/>
                  </a:moveTo>
                  <a:lnTo>
                    <a:pt x="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4" y="3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5" name="Freeform 144">
              <a:extLst>
                <a:ext uri="{FF2B5EF4-FFF2-40B4-BE49-F238E27FC236}">
                  <a16:creationId xmlns:a16="http://schemas.microsoft.com/office/drawing/2014/main" id="{F1242752-70A4-4BC1-964F-7862CA169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384550"/>
              <a:ext cx="36512" cy="122237"/>
            </a:xfrm>
            <a:custGeom>
              <a:avLst/>
              <a:gdLst>
                <a:gd name="T0" fmla="*/ 0 w 23"/>
                <a:gd name="T1" fmla="*/ 0 h 77"/>
                <a:gd name="T2" fmla="*/ 3 w 23"/>
                <a:gd name="T3" fmla="*/ 77 h 77"/>
                <a:gd name="T4" fmla="*/ 23 w 23"/>
                <a:gd name="T5" fmla="*/ 77 h 77"/>
                <a:gd name="T6" fmla="*/ 23 w 23"/>
                <a:gd name="T7" fmla="*/ 77 h 77"/>
                <a:gd name="T8" fmla="*/ 23 w 23"/>
                <a:gd name="T9" fmla="*/ 30 h 77"/>
                <a:gd name="T10" fmla="*/ 23 w 23"/>
                <a:gd name="T11" fmla="*/ 0 h 77"/>
                <a:gd name="T12" fmla="*/ 23 w 23"/>
                <a:gd name="T13" fmla="*/ 0 h 77"/>
                <a:gd name="T14" fmla="*/ 0 w 23"/>
                <a:gd name="T15" fmla="*/ 0 h 77"/>
                <a:gd name="T16" fmla="*/ 0 w 23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7">
                  <a:moveTo>
                    <a:pt x="0" y="0"/>
                  </a:moveTo>
                  <a:lnTo>
                    <a:pt x="3" y="77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23" y="3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6" name="Freeform 145">
              <a:extLst>
                <a:ext uri="{FF2B5EF4-FFF2-40B4-BE49-F238E27FC236}">
                  <a16:creationId xmlns:a16="http://schemas.microsoft.com/office/drawing/2014/main" id="{F57B9497-2859-4235-8197-DE1B4E6AB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875" y="3201988"/>
              <a:ext cx="49212" cy="57150"/>
            </a:xfrm>
            <a:custGeom>
              <a:avLst/>
              <a:gdLst>
                <a:gd name="T0" fmla="*/ 0 w 31"/>
                <a:gd name="T1" fmla="*/ 18 h 36"/>
                <a:gd name="T2" fmla="*/ 0 w 31"/>
                <a:gd name="T3" fmla="*/ 18 h 36"/>
                <a:gd name="T4" fmla="*/ 2 w 31"/>
                <a:gd name="T5" fmla="*/ 25 h 36"/>
                <a:gd name="T6" fmla="*/ 5 w 31"/>
                <a:gd name="T7" fmla="*/ 31 h 36"/>
                <a:gd name="T8" fmla="*/ 9 w 31"/>
                <a:gd name="T9" fmla="*/ 36 h 36"/>
                <a:gd name="T10" fmla="*/ 14 w 31"/>
                <a:gd name="T11" fmla="*/ 36 h 36"/>
                <a:gd name="T12" fmla="*/ 14 w 31"/>
                <a:gd name="T13" fmla="*/ 36 h 36"/>
                <a:gd name="T14" fmla="*/ 22 w 31"/>
                <a:gd name="T15" fmla="*/ 36 h 36"/>
                <a:gd name="T16" fmla="*/ 25 w 31"/>
                <a:gd name="T17" fmla="*/ 31 h 36"/>
                <a:gd name="T18" fmla="*/ 29 w 31"/>
                <a:gd name="T19" fmla="*/ 25 h 36"/>
                <a:gd name="T20" fmla="*/ 31 w 31"/>
                <a:gd name="T21" fmla="*/ 18 h 36"/>
                <a:gd name="T22" fmla="*/ 31 w 31"/>
                <a:gd name="T23" fmla="*/ 18 h 36"/>
                <a:gd name="T24" fmla="*/ 29 w 31"/>
                <a:gd name="T25" fmla="*/ 11 h 36"/>
                <a:gd name="T26" fmla="*/ 25 w 31"/>
                <a:gd name="T27" fmla="*/ 5 h 36"/>
                <a:gd name="T28" fmla="*/ 22 w 31"/>
                <a:gd name="T29" fmla="*/ 1 h 36"/>
                <a:gd name="T30" fmla="*/ 14 w 31"/>
                <a:gd name="T31" fmla="*/ 0 h 36"/>
                <a:gd name="T32" fmla="*/ 14 w 31"/>
                <a:gd name="T33" fmla="*/ 0 h 36"/>
                <a:gd name="T34" fmla="*/ 9 w 31"/>
                <a:gd name="T35" fmla="*/ 1 h 36"/>
                <a:gd name="T36" fmla="*/ 5 w 31"/>
                <a:gd name="T37" fmla="*/ 5 h 36"/>
                <a:gd name="T38" fmla="*/ 2 w 31"/>
                <a:gd name="T39" fmla="*/ 11 h 36"/>
                <a:gd name="T40" fmla="*/ 0 w 31"/>
                <a:gd name="T41" fmla="*/ 18 h 36"/>
                <a:gd name="T42" fmla="*/ 0 w 31"/>
                <a:gd name="T4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36">
                  <a:moveTo>
                    <a:pt x="0" y="18"/>
                  </a:moveTo>
                  <a:lnTo>
                    <a:pt x="0" y="18"/>
                  </a:lnTo>
                  <a:lnTo>
                    <a:pt x="2" y="25"/>
                  </a:lnTo>
                  <a:lnTo>
                    <a:pt x="5" y="31"/>
                  </a:lnTo>
                  <a:lnTo>
                    <a:pt x="9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22" y="36"/>
                  </a:lnTo>
                  <a:lnTo>
                    <a:pt x="25" y="31"/>
                  </a:lnTo>
                  <a:lnTo>
                    <a:pt x="29" y="25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29" y="11"/>
                  </a:lnTo>
                  <a:lnTo>
                    <a:pt x="25" y="5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7" name="Rectangle 146">
              <a:extLst>
                <a:ext uri="{FF2B5EF4-FFF2-40B4-BE49-F238E27FC236}">
                  <a16:creationId xmlns:a16="http://schemas.microsoft.com/office/drawing/2014/main" id="{567C6A07-A493-4FBF-A73B-A138531DB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100" y="3344863"/>
              <a:ext cx="3175" cy="158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8" name="Freeform 147">
              <a:extLst>
                <a:ext uri="{FF2B5EF4-FFF2-40B4-BE49-F238E27FC236}">
                  <a16:creationId xmlns:a16="http://schemas.microsoft.com/office/drawing/2014/main" id="{9D0DF6CB-A65F-4220-BA76-1F0075EB18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8600" y="3268663"/>
              <a:ext cx="152400" cy="130175"/>
            </a:xfrm>
            <a:custGeom>
              <a:avLst/>
              <a:gdLst>
                <a:gd name="T0" fmla="*/ 94 w 96"/>
                <a:gd name="T1" fmla="*/ 31 h 82"/>
                <a:gd name="T2" fmla="*/ 94 w 96"/>
                <a:gd name="T3" fmla="*/ 31 h 82"/>
                <a:gd name="T4" fmla="*/ 94 w 96"/>
                <a:gd name="T5" fmla="*/ 31 h 82"/>
                <a:gd name="T6" fmla="*/ 68 w 96"/>
                <a:gd name="T7" fmla="*/ 4 h 82"/>
                <a:gd name="T8" fmla="*/ 68 w 96"/>
                <a:gd name="T9" fmla="*/ 4 h 82"/>
                <a:gd name="T10" fmla="*/ 66 w 96"/>
                <a:gd name="T11" fmla="*/ 0 h 82"/>
                <a:gd name="T12" fmla="*/ 62 w 96"/>
                <a:gd name="T13" fmla="*/ 0 h 82"/>
                <a:gd name="T14" fmla="*/ 62 w 96"/>
                <a:gd name="T15" fmla="*/ 0 h 82"/>
                <a:gd name="T16" fmla="*/ 53 w 96"/>
                <a:gd name="T17" fmla="*/ 0 h 82"/>
                <a:gd name="T18" fmla="*/ 53 w 96"/>
                <a:gd name="T19" fmla="*/ 0 h 82"/>
                <a:gd name="T20" fmla="*/ 61 w 96"/>
                <a:gd name="T21" fmla="*/ 5 h 82"/>
                <a:gd name="T22" fmla="*/ 53 w 96"/>
                <a:gd name="T23" fmla="*/ 9 h 82"/>
                <a:gd name="T24" fmla="*/ 57 w 96"/>
                <a:gd name="T25" fmla="*/ 15 h 82"/>
                <a:gd name="T26" fmla="*/ 42 w 96"/>
                <a:gd name="T27" fmla="*/ 48 h 82"/>
                <a:gd name="T28" fmla="*/ 42 w 96"/>
                <a:gd name="T29" fmla="*/ 48 h 82"/>
                <a:gd name="T30" fmla="*/ 40 w 96"/>
                <a:gd name="T31" fmla="*/ 48 h 82"/>
                <a:gd name="T32" fmla="*/ 40 w 96"/>
                <a:gd name="T33" fmla="*/ 48 h 82"/>
                <a:gd name="T34" fmla="*/ 40 w 96"/>
                <a:gd name="T35" fmla="*/ 48 h 82"/>
                <a:gd name="T36" fmla="*/ 26 w 96"/>
                <a:gd name="T37" fmla="*/ 15 h 82"/>
                <a:gd name="T38" fmla="*/ 29 w 96"/>
                <a:gd name="T39" fmla="*/ 9 h 82"/>
                <a:gd name="T40" fmla="*/ 22 w 96"/>
                <a:gd name="T41" fmla="*/ 5 h 82"/>
                <a:gd name="T42" fmla="*/ 29 w 96"/>
                <a:gd name="T43" fmla="*/ 0 h 82"/>
                <a:gd name="T44" fmla="*/ 29 w 96"/>
                <a:gd name="T45" fmla="*/ 0 h 82"/>
                <a:gd name="T46" fmla="*/ 29 w 96"/>
                <a:gd name="T47" fmla="*/ 0 h 82"/>
                <a:gd name="T48" fmla="*/ 20 w 96"/>
                <a:gd name="T49" fmla="*/ 0 h 82"/>
                <a:gd name="T50" fmla="*/ 20 w 96"/>
                <a:gd name="T51" fmla="*/ 0 h 82"/>
                <a:gd name="T52" fmla="*/ 17 w 96"/>
                <a:gd name="T53" fmla="*/ 2 h 82"/>
                <a:gd name="T54" fmla="*/ 13 w 96"/>
                <a:gd name="T55" fmla="*/ 5 h 82"/>
                <a:gd name="T56" fmla="*/ 0 w 96"/>
                <a:gd name="T57" fmla="*/ 42 h 82"/>
                <a:gd name="T58" fmla="*/ 0 w 96"/>
                <a:gd name="T59" fmla="*/ 42 h 82"/>
                <a:gd name="T60" fmla="*/ 4 w 96"/>
                <a:gd name="T61" fmla="*/ 57 h 82"/>
                <a:gd name="T62" fmla="*/ 7 w 96"/>
                <a:gd name="T63" fmla="*/ 66 h 82"/>
                <a:gd name="T64" fmla="*/ 11 w 96"/>
                <a:gd name="T65" fmla="*/ 73 h 82"/>
                <a:gd name="T66" fmla="*/ 15 w 96"/>
                <a:gd name="T67" fmla="*/ 82 h 82"/>
                <a:gd name="T68" fmla="*/ 15 w 96"/>
                <a:gd name="T69" fmla="*/ 82 h 82"/>
                <a:gd name="T70" fmla="*/ 24 w 96"/>
                <a:gd name="T71" fmla="*/ 79 h 82"/>
                <a:gd name="T72" fmla="*/ 24 w 96"/>
                <a:gd name="T73" fmla="*/ 79 h 82"/>
                <a:gd name="T74" fmla="*/ 68 w 96"/>
                <a:gd name="T75" fmla="*/ 79 h 82"/>
                <a:gd name="T76" fmla="*/ 68 w 96"/>
                <a:gd name="T77" fmla="*/ 79 h 82"/>
                <a:gd name="T78" fmla="*/ 68 w 96"/>
                <a:gd name="T79" fmla="*/ 79 h 82"/>
                <a:gd name="T80" fmla="*/ 68 w 96"/>
                <a:gd name="T81" fmla="*/ 79 h 82"/>
                <a:gd name="T82" fmla="*/ 66 w 96"/>
                <a:gd name="T83" fmla="*/ 68 h 82"/>
                <a:gd name="T84" fmla="*/ 66 w 96"/>
                <a:gd name="T85" fmla="*/ 68 h 82"/>
                <a:gd name="T86" fmla="*/ 79 w 96"/>
                <a:gd name="T87" fmla="*/ 73 h 82"/>
                <a:gd name="T88" fmla="*/ 86 w 96"/>
                <a:gd name="T89" fmla="*/ 57 h 82"/>
                <a:gd name="T90" fmla="*/ 90 w 96"/>
                <a:gd name="T91" fmla="*/ 49 h 82"/>
                <a:gd name="T92" fmla="*/ 94 w 96"/>
                <a:gd name="T93" fmla="*/ 46 h 82"/>
                <a:gd name="T94" fmla="*/ 94 w 96"/>
                <a:gd name="T95" fmla="*/ 42 h 82"/>
                <a:gd name="T96" fmla="*/ 94 w 96"/>
                <a:gd name="T97" fmla="*/ 42 h 82"/>
                <a:gd name="T98" fmla="*/ 96 w 96"/>
                <a:gd name="T99" fmla="*/ 42 h 82"/>
                <a:gd name="T100" fmla="*/ 96 w 96"/>
                <a:gd name="T101" fmla="*/ 42 h 82"/>
                <a:gd name="T102" fmla="*/ 96 w 96"/>
                <a:gd name="T103" fmla="*/ 40 h 82"/>
                <a:gd name="T104" fmla="*/ 96 w 96"/>
                <a:gd name="T105" fmla="*/ 40 h 82"/>
                <a:gd name="T106" fmla="*/ 96 w 96"/>
                <a:gd name="T107" fmla="*/ 40 h 82"/>
                <a:gd name="T108" fmla="*/ 94 w 96"/>
                <a:gd name="T109" fmla="*/ 31 h 82"/>
                <a:gd name="T110" fmla="*/ 94 w 96"/>
                <a:gd name="T111" fmla="*/ 31 h 82"/>
                <a:gd name="T112" fmla="*/ 73 w 96"/>
                <a:gd name="T113" fmla="*/ 40 h 82"/>
                <a:gd name="T114" fmla="*/ 70 w 96"/>
                <a:gd name="T115" fmla="*/ 48 h 82"/>
                <a:gd name="T116" fmla="*/ 66 w 96"/>
                <a:gd name="T117" fmla="*/ 51 h 82"/>
                <a:gd name="T118" fmla="*/ 66 w 96"/>
                <a:gd name="T119" fmla="*/ 51 h 82"/>
                <a:gd name="T120" fmla="*/ 66 w 96"/>
                <a:gd name="T121" fmla="*/ 26 h 82"/>
                <a:gd name="T122" fmla="*/ 75 w 96"/>
                <a:gd name="T123" fmla="*/ 38 h 82"/>
                <a:gd name="T124" fmla="*/ 73 w 96"/>
                <a:gd name="T12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6" h="82">
                  <a:moveTo>
                    <a:pt x="94" y="31"/>
                  </a:moveTo>
                  <a:lnTo>
                    <a:pt x="94" y="31"/>
                  </a:lnTo>
                  <a:lnTo>
                    <a:pt x="94" y="31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1" y="5"/>
                  </a:lnTo>
                  <a:lnTo>
                    <a:pt x="53" y="9"/>
                  </a:lnTo>
                  <a:lnTo>
                    <a:pt x="57" y="1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26" y="15"/>
                  </a:lnTo>
                  <a:lnTo>
                    <a:pt x="29" y="9"/>
                  </a:lnTo>
                  <a:lnTo>
                    <a:pt x="22" y="5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7" y="2"/>
                  </a:lnTo>
                  <a:lnTo>
                    <a:pt x="13" y="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3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24" y="79"/>
                  </a:lnTo>
                  <a:lnTo>
                    <a:pt x="24" y="79"/>
                  </a:lnTo>
                  <a:lnTo>
                    <a:pt x="68" y="79"/>
                  </a:lnTo>
                  <a:lnTo>
                    <a:pt x="68" y="79"/>
                  </a:lnTo>
                  <a:lnTo>
                    <a:pt x="68" y="79"/>
                  </a:lnTo>
                  <a:lnTo>
                    <a:pt x="68" y="79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79" y="73"/>
                  </a:lnTo>
                  <a:lnTo>
                    <a:pt x="86" y="57"/>
                  </a:lnTo>
                  <a:lnTo>
                    <a:pt x="90" y="49"/>
                  </a:lnTo>
                  <a:lnTo>
                    <a:pt x="94" y="46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96" y="40"/>
                  </a:lnTo>
                  <a:lnTo>
                    <a:pt x="96" y="40"/>
                  </a:lnTo>
                  <a:lnTo>
                    <a:pt x="96" y="40"/>
                  </a:lnTo>
                  <a:lnTo>
                    <a:pt x="94" y="31"/>
                  </a:lnTo>
                  <a:lnTo>
                    <a:pt x="94" y="31"/>
                  </a:lnTo>
                  <a:close/>
                  <a:moveTo>
                    <a:pt x="73" y="40"/>
                  </a:moveTo>
                  <a:lnTo>
                    <a:pt x="70" y="48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6" y="26"/>
                  </a:lnTo>
                  <a:lnTo>
                    <a:pt x="75" y="38"/>
                  </a:lnTo>
                  <a:lnTo>
                    <a:pt x="73" y="4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9" name="Freeform 148">
              <a:extLst>
                <a:ext uri="{FF2B5EF4-FFF2-40B4-BE49-F238E27FC236}">
                  <a16:creationId xmlns:a16="http://schemas.microsoft.com/office/drawing/2014/main" id="{BF3EDA5D-7C51-4FEB-BD10-599ACAFB2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3265488"/>
              <a:ext cx="14287" cy="17462"/>
            </a:xfrm>
            <a:custGeom>
              <a:avLst/>
              <a:gdLst>
                <a:gd name="T0" fmla="*/ 2 w 9"/>
                <a:gd name="T1" fmla="*/ 0 h 11"/>
                <a:gd name="T2" fmla="*/ 0 w 9"/>
                <a:gd name="T3" fmla="*/ 7 h 11"/>
                <a:gd name="T4" fmla="*/ 3 w 9"/>
                <a:gd name="T5" fmla="*/ 11 h 11"/>
                <a:gd name="T6" fmla="*/ 9 w 9"/>
                <a:gd name="T7" fmla="*/ 7 h 11"/>
                <a:gd name="T8" fmla="*/ 7 w 9"/>
                <a:gd name="T9" fmla="*/ 0 h 11"/>
                <a:gd name="T10" fmla="*/ 2 w 9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1">
                  <a:moveTo>
                    <a:pt x="2" y="0"/>
                  </a:moveTo>
                  <a:lnTo>
                    <a:pt x="0" y="7"/>
                  </a:lnTo>
                  <a:lnTo>
                    <a:pt x="3" y="11"/>
                  </a:lnTo>
                  <a:lnTo>
                    <a:pt x="9" y="7"/>
                  </a:lnTo>
                  <a:lnTo>
                    <a:pt x="7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0" name="Freeform 149">
              <a:extLst>
                <a:ext uri="{FF2B5EF4-FFF2-40B4-BE49-F238E27FC236}">
                  <a16:creationId xmlns:a16="http://schemas.microsoft.com/office/drawing/2014/main" id="{11C4D659-EB38-4302-B3B4-8E0F1A7CD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4163" y="3276600"/>
              <a:ext cx="20637" cy="73025"/>
            </a:xfrm>
            <a:custGeom>
              <a:avLst/>
              <a:gdLst>
                <a:gd name="T0" fmla="*/ 4 w 13"/>
                <a:gd name="T1" fmla="*/ 0 h 46"/>
                <a:gd name="T2" fmla="*/ 0 w 13"/>
                <a:gd name="T3" fmla="*/ 43 h 46"/>
                <a:gd name="T4" fmla="*/ 5 w 13"/>
                <a:gd name="T5" fmla="*/ 46 h 46"/>
                <a:gd name="T6" fmla="*/ 13 w 13"/>
                <a:gd name="T7" fmla="*/ 43 h 46"/>
                <a:gd name="T8" fmla="*/ 9 w 13"/>
                <a:gd name="T9" fmla="*/ 0 h 46"/>
                <a:gd name="T10" fmla="*/ 4 w 1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6">
                  <a:moveTo>
                    <a:pt x="4" y="0"/>
                  </a:moveTo>
                  <a:lnTo>
                    <a:pt x="0" y="43"/>
                  </a:lnTo>
                  <a:lnTo>
                    <a:pt x="5" y="46"/>
                  </a:lnTo>
                  <a:lnTo>
                    <a:pt x="13" y="43"/>
                  </a:lnTo>
                  <a:lnTo>
                    <a:pt x="9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1" name="Freeform 150">
              <a:extLst>
                <a:ext uri="{FF2B5EF4-FFF2-40B4-BE49-F238E27FC236}">
                  <a16:creationId xmlns:a16="http://schemas.microsoft.com/office/drawing/2014/main" id="{B909633A-FDB4-492E-AF57-A24145FBA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325" y="3387725"/>
              <a:ext cx="34925" cy="122237"/>
            </a:xfrm>
            <a:custGeom>
              <a:avLst/>
              <a:gdLst>
                <a:gd name="T0" fmla="*/ 0 w 22"/>
                <a:gd name="T1" fmla="*/ 0 h 77"/>
                <a:gd name="T2" fmla="*/ 2 w 22"/>
                <a:gd name="T3" fmla="*/ 77 h 77"/>
                <a:gd name="T4" fmla="*/ 22 w 22"/>
                <a:gd name="T5" fmla="*/ 77 h 77"/>
                <a:gd name="T6" fmla="*/ 22 w 22"/>
                <a:gd name="T7" fmla="*/ 77 h 77"/>
                <a:gd name="T8" fmla="*/ 22 w 22"/>
                <a:gd name="T9" fmla="*/ 29 h 77"/>
                <a:gd name="T10" fmla="*/ 22 w 22"/>
                <a:gd name="T11" fmla="*/ 0 h 77"/>
                <a:gd name="T12" fmla="*/ 22 w 22"/>
                <a:gd name="T13" fmla="*/ 0 h 77"/>
                <a:gd name="T14" fmla="*/ 0 w 22"/>
                <a:gd name="T15" fmla="*/ 0 h 77"/>
                <a:gd name="T16" fmla="*/ 0 w 22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7">
                  <a:moveTo>
                    <a:pt x="0" y="0"/>
                  </a:moveTo>
                  <a:lnTo>
                    <a:pt x="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29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2" name="Freeform 151">
              <a:extLst>
                <a:ext uri="{FF2B5EF4-FFF2-40B4-BE49-F238E27FC236}">
                  <a16:creationId xmlns:a16="http://schemas.microsoft.com/office/drawing/2014/main" id="{79319DB5-F872-4B9B-97F4-04C2121A1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050" y="3387725"/>
              <a:ext cx="38100" cy="122237"/>
            </a:xfrm>
            <a:custGeom>
              <a:avLst/>
              <a:gdLst>
                <a:gd name="T0" fmla="*/ 0 w 24"/>
                <a:gd name="T1" fmla="*/ 0 h 77"/>
                <a:gd name="T2" fmla="*/ 2 w 24"/>
                <a:gd name="T3" fmla="*/ 77 h 77"/>
                <a:gd name="T4" fmla="*/ 24 w 24"/>
                <a:gd name="T5" fmla="*/ 77 h 77"/>
                <a:gd name="T6" fmla="*/ 24 w 24"/>
                <a:gd name="T7" fmla="*/ 77 h 77"/>
                <a:gd name="T8" fmla="*/ 24 w 24"/>
                <a:gd name="T9" fmla="*/ 29 h 77"/>
                <a:gd name="T10" fmla="*/ 24 w 24"/>
                <a:gd name="T11" fmla="*/ 0 h 77"/>
                <a:gd name="T12" fmla="*/ 24 w 24"/>
                <a:gd name="T13" fmla="*/ 0 h 77"/>
                <a:gd name="T14" fmla="*/ 0 w 24"/>
                <a:gd name="T15" fmla="*/ 0 h 77"/>
                <a:gd name="T16" fmla="*/ 0 w 24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7">
                  <a:moveTo>
                    <a:pt x="0" y="0"/>
                  </a:moveTo>
                  <a:lnTo>
                    <a:pt x="2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4" y="29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3" name="Freeform 152">
              <a:extLst>
                <a:ext uri="{FF2B5EF4-FFF2-40B4-BE49-F238E27FC236}">
                  <a16:creationId xmlns:a16="http://schemas.microsoft.com/office/drawing/2014/main" id="{24853432-755B-4DCD-A3CE-0B3117F6A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3203575"/>
              <a:ext cx="47625" cy="58737"/>
            </a:xfrm>
            <a:custGeom>
              <a:avLst/>
              <a:gdLst>
                <a:gd name="T0" fmla="*/ 0 w 30"/>
                <a:gd name="T1" fmla="*/ 19 h 37"/>
                <a:gd name="T2" fmla="*/ 0 w 30"/>
                <a:gd name="T3" fmla="*/ 19 h 37"/>
                <a:gd name="T4" fmla="*/ 2 w 30"/>
                <a:gd name="T5" fmla="*/ 26 h 37"/>
                <a:gd name="T6" fmla="*/ 4 w 30"/>
                <a:gd name="T7" fmla="*/ 34 h 37"/>
                <a:gd name="T8" fmla="*/ 9 w 30"/>
                <a:gd name="T9" fmla="*/ 37 h 37"/>
                <a:gd name="T10" fmla="*/ 15 w 30"/>
                <a:gd name="T11" fmla="*/ 37 h 37"/>
                <a:gd name="T12" fmla="*/ 15 w 30"/>
                <a:gd name="T13" fmla="*/ 37 h 37"/>
                <a:gd name="T14" fmla="*/ 20 w 30"/>
                <a:gd name="T15" fmla="*/ 37 h 37"/>
                <a:gd name="T16" fmla="*/ 26 w 30"/>
                <a:gd name="T17" fmla="*/ 34 h 37"/>
                <a:gd name="T18" fmla="*/ 30 w 30"/>
                <a:gd name="T19" fmla="*/ 26 h 37"/>
                <a:gd name="T20" fmla="*/ 30 w 30"/>
                <a:gd name="T21" fmla="*/ 19 h 37"/>
                <a:gd name="T22" fmla="*/ 30 w 30"/>
                <a:gd name="T23" fmla="*/ 19 h 37"/>
                <a:gd name="T24" fmla="*/ 30 w 30"/>
                <a:gd name="T25" fmla="*/ 11 h 37"/>
                <a:gd name="T26" fmla="*/ 26 w 30"/>
                <a:gd name="T27" fmla="*/ 6 h 37"/>
                <a:gd name="T28" fmla="*/ 20 w 30"/>
                <a:gd name="T29" fmla="*/ 2 h 37"/>
                <a:gd name="T30" fmla="*/ 15 w 30"/>
                <a:gd name="T31" fmla="*/ 0 h 37"/>
                <a:gd name="T32" fmla="*/ 15 w 30"/>
                <a:gd name="T33" fmla="*/ 0 h 37"/>
                <a:gd name="T34" fmla="*/ 9 w 30"/>
                <a:gd name="T35" fmla="*/ 2 h 37"/>
                <a:gd name="T36" fmla="*/ 4 w 30"/>
                <a:gd name="T37" fmla="*/ 6 h 37"/>
                <a:gd name="T38" fmla="*/ 2 w 30"/>
                <a:gd name="T39" fmla="*/ 11 h 37"/>
                <a:gd name="T40" fmla="*/ 0 w 30"/>
                <a:gd name="T41" fmla="*/ 19 h 37"/>
                <a:gd name="T42" fmla="*/ 0 w 30"/>
                <a:gd name="T4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7">
                  <a:moveTo>
                    <a:pt x="0" y="19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4"/>
                  </a:lnTo>
                  <a:lnTo>
                    <a:pt x="9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20" y="37"/>
                  </a:lnTo>
                  <a:lnTo>
                    <a:pt x="26" y="34"/>
                  </a:lnTo>
                  <a:lnTo>
                    <a:pt x="30" y="26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1"/>
                  </a:lnTo>
                  <a:lnTo>
                    <a:pt x="26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2" y="1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4" name="Rectangle 153">
              <a:extLst>
                <a:ext uri="{FF2B5EF4-FFF2-40B4-BE49-F238E27FC236}">
                  <a16:creationId xmlns:a16="http://schemas.microsoft.com/office/drawing/2014/main" id="{E27F9E4D-2C88-4B73-8EB3-851F596B7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2150" y="3346450"/>
              <a:ext cx="1587" cy="158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5" name="Freeform 154">
              <a:extLst>
                <a:ext uri="{FF2B5EF4-FFF2-40B4-BE49-F238E27FC236}">
                  <a16:creationId xmlns:a16="http://schemas.microsoft.com/office/drawing/2014/main" id="{6D237E50-AA24-4C77-ADA4-A519983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8650" y="3271838"/>
              <a:ext cx="122237" cy="130175"/>
            </a:xfrm>
            <a:custGeom>
              <a:avLst/>
              <a:gdLst>
                <a:gd name="T0" fmla="*/ 77 w 77"/>
                <a:gd name="T1" fmla="*/ 44 h 82"/>
                <a:gd name="T2" fmla="*/ 69 w 77"/>
                <a:gd name="T3" fmla="*/ 7 h 82"/>
                <a:gd name="T4" fmla="*/ 69 w 77"/>
                <a:gd name="T5" fmla="*/ 7 h 82"/>
                <a:gd name="T6" fmla="*/ 66 w 77"/>
                <a:gd name="T7" fmla="*/ 3 h 82"/>
                <a:gd name="T8" fmla="*/ 62 w 77"/>
                <a:gd name="T9" fmla="*/ 0 h 82"/>
                <a:gd name="T10" fmla="*/ 62 w 77"/>
                <a:gd name="T11" fmla="*/ 0 h 82"/>
                <a:gd name="T12" fmla="*/ 53 w 77"/>
                <a:gd name="T13" fmla="*/ 0 h 82"/>
                <a:gd name="T14" fmla="*/ 53 w 77"/>
                <a:gd name="T15" fmla="*/ 0 h 82"/>
                <a:gd name="T16" fmla="*/ 58 w 77"/>
                <a:gd name="T17" fmla="*/ 5 h 82"/>
                <a:gd name="T18" fmla="*/ 51 w 77"/>
                <a:gd name="T19" fmla="*/ 9 h 82"/>
                <a:gd name="T20" fmla="*/ 55 w 77"/>
                <a:gd name="T21" fmla="*/ 14 h 82"/>
                <a:gd name="T22" fmla="*/ 40 w 77"/>
                <a:gd name="T23" fmla="*/ 47 h 82"/>
                <a:gd name="T24" fmla="*/ 40 w 77"/>
                <a:gd name="T25" fmla="*/ 47 h 82"/>
                <a:gd name="T26" fmla="*/ 40 w 77"/>
                <a:gd name="T27" fmla="*/ 47 h 82"/>
                <a:gd name="T28" fmla="*/ 40 w 77"/>
                <a:gd name="T29" fmla="*/ 47 h 82"/>
                <a:gd name="T30" fmla="*/ 40 w 77"/>
                <a:gd name="T31" fmla="*/ 47 h 82"/>
                <a:gd name="T32" fmla="*/ 25 w 77"/>
                <a:gd name="T33" fmla="*/ 14 h 82"/>
                <a:gd name="T34" fmla="*/ 29 w 77"/>
                <a:gd name="T35" fmla="*/ 9 h 82"/>
                <a:gd name="T36" fmla="*/ 22 w 77"/>
                <a:gd name="T37" fmla="*/ 5 h 82"/>
                <a:gd name="T38" fmla="*/ 27 w 77"/>
                <a:gd name="T39" fmla="*/ 0 h 82"/>
                <a:gd name="T40" fmla="*/ 27 w 77"/>
                <a:gd name="T41" fmla="*/ 0 h 82"/>
                <a:gd name="T42" fmla="*/ 27 w 77"/>
                <a:gd name="T43" fmla="*/ 0 h 82"/>
                <a:gd name="T44" fmla="*/ 20 w 77"/>
                <a:gd name="T45" fmla="*/ 0 h 82"/>
                <a:gd name="T46" fmla="*/ 20 w 77"/>
                <a:gd name="T47" fmla="*/ 0 h 82"/>
                <a:gd name="T48" fmla="*/ 14 w 77"/>
                <a:gd name="T49" fmla="*/ 2 h 82"/>
                <a:gd name="T50" fmla="*/ 12 w 77"/>
                <a:gd name="T51" fmla="*/ 7 h 82"/>
                <a:gd name="T52" fmla="*/ 0 w 77"/>
                <a:gd name="T53" fmla="*/ 42 h 82"/>
                <a:gd name="T54" fmla="*/ 0 w 77"/>
                <a:gd name="T55" fmla="*/ 42 h 82"/>
                <a:gd name="T56" fmla="*/ 1 w 77"/>
                <a:gd name="T57" fmla="*/ 57 h 82"/>
                <a:gd name="T58" fmla="*/ 5 w 77"/>
                <a:gd name="T59" fmla="*/ 66 h 82"/>
                <a:gd name="T60" fmla="*/ 9 w 77"/>
                <a:gd name="T61" fmla="*/ 73 h 82"/>
                <a:gd name="T62" fmla="*/ 12 w 77"/>
                <a:gd name="T63" fmla="*/ 82 h 82"/>
                <a:gd name="T64" fmla="*/ 12 w 77"/>
                <a:gd name="T65" fmla="*/ 82 h 82"/>
                <a:gd name="T66" fmla="*/ 22 w 77"/>
                <a:gd name="T67" fmla="*/ 79 h 82"/>
                <a:gd name="T68" fmla="*/ 22 w 77"/>
                <a:gd name="T69" fmla="*/ 79 h 82"/>
                <a:gd name="T70" fmla="*/ 55 w 77"/>
                <a:gd name="T71" fmla="*/ 79 h 82"/>
                <a:gd name="T72" fmla="*/ 55 w 77"/>
                <a:gd name="T73" fmla="*/ 79 h 82"/>
                <a:gd name="T74" fmla="*/ 55 w 77"/>
                <a:gd name="T75" fmla="*/ 80 h 82"/>
                <a:gd name="T76" fmla="*/ 55 w 77"/>
                <a:gd name="T77" fmla="*/ 80 h 82"/>
                <a:gd name="T78" fmla="*/ 77 w 77"/>
                <a:gd name="T79" fmla="*/ 82 h 82"/>
                <a:gd name="T80" fmla="*/ 77 w 77"/>
                <a:gd name="T81" fmla="*/ 82 h 82"/>
                <a:gd name="T82" fmla="*/ 77 w 77"/>
                <a:gd name="T83" fmla="*/ 64 h 82"/>
                <a:gd name="T84" fmla="*/ 77 w 77"/>
                <a:gd name="T85" fmla="*/ 44 h 82"/>
                <a:gd name="T86" fmla="*/ 77 w 77"/>
                <a:gd name="T87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" h="82">
                  <a:moveTo>
                    <a:pt x="77" y="44"/>
                  </a:moveTo>
                  <a:lnTo>
                    <a:pt x="69" y="7"/>
                  </a:lnTo>
                  <a:lnTo>
                    <a:pt x="69" y="7"/>
                  </a:lnTo>
                  <a:lnTo>
                    <a:pt x="66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8" y="5"/>
                  </a:lnTo>
                  <a:lnTo>
                    <a:pt x="51" y="9"/>
                  </a:lnTo>
                  <a:lnTo>
                    <a:pt x="55" y="14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14"/>
                  </a:lnTo>
                  <a:lnTo>
                    <a:pt x="29" y="9"/>
                  </a:lnTo>
                  <a:lnTo>
                    <a:pt x="2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2" y="7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57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22" y="79"/>
                  </a:lnTo>
                  <a:lnTo>
                    <a:pt x="22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0"/>
                  </a:lnTo>
                  <a:lnTo>
                    <a:pt x="77" y="82"/>
                  </a:lnTo>
                  <a:lnTo>
                    <a:pt x="77" y="82"/>
                  </a:lnTo>
                  <a:lnTo>
                    <a:pt x="77" y="64"/>
                  </a:lnTo>
                  <a:lnTo>
                    <a:pt x="77" y="44"/>
                  </a:lnTo>
                  <a:lnTo>
                    <a:pt x="77" y="4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6" name="Freeform 155">
              <a:extLst>
                <a:ext uri="{FF2B5EF4-FFF2-40B4-BE49-F238E27FC236}">
                  <a16:creationId xmlns:a16="http://schemas.microsoft.com/office/drawing/2014/main" id="{FD3C93CE-477D-46D2-B6DA-C587C2340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5" y="3271838"/>
              <a:ext cx="17462" cy="14287"/>
            </a:xfrm>
            <a:custGeom>
              <a:avLst/>
              <a:gdLst>
                <a:gd name="T0" fmla="*/ 2 w 11"/>
                <a:gd name="T1" fmla="*/ 0 h 9"/>
                <a:gd name="T2" fmla="*/ 0 w 11"/>
                <a:gd name="T3" fmla="*/ 5 h 9"/>
                <a:gd name="T4" fmla="*/ 6 w 11"/>
                <a:gd name="T5" fmla="*/ 9 h 9"/>
                <a:gd name="T6" fmla="*/ 11 w 11"/>
                <a:gd name="T7" fmla="*/ 5 h 9"/>
                <a:gd name="T8" fmla="*/ 10 w 11"/>
                <a:gd name="T9" fmla="*/ 0 h 9"/>
                <a:gd name="T10" fmla="*/ 2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2" y="0"/>
                  </a:moveTo>
                  <a:lnTo>
                    <a:pt x="0" y="5"/>
                  </a:lnTo>
                  <a:lnTo>
                    <a:pt x="6" y="9"/>
                  </a:lnTo>
                  <a:lnTo>
                    <a:pt x="11" y="5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7" name="Freeform 156">
              <a:extLst>
                <a:ext uri="{FF2B5EF4-FFF2-40B4-BE49-F238E27FC236}">
                  <a16:creationId xmlns:a16="http://schemas.microsoft.com/office/drawing/2014/main" id="{A1E5511C-8224-4317-8365-B86449DC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5" y="3282950"/>
              <a:ext cx="17462" cy="69850"/>
            </a:xfrm>
            <a:custGeom>
              <a:avLst/>
              <a:gdLst>
                <a:gd name="T0" fmla="*/ 2 w 11"/>
                <a:gd name="T1" fmla="*/ 0 h 44"/>
                <a:gd name="T2" fmla="*/ 0 w 11"/>
                <a:gd name="T3" fmla="*/ 40 h 44"/>
                <a:gd name="T4" fmla="*/ 6 w 11"/>
                <a:gd name="T5" fmla="*/ 44 h 44"/>
                <a:gd name="T6" fmla="*/ 11 w 11"/>
                <a:gd name="T7" fmla="*/ 40 h 44"/>
                <a:gd name="T8" fmla="*/ 10 w 11"/>
                <a:gd name="T9" fmla="*/ 0 h 44"/>
                <a:gd name="T10" fmla="*/ 2 w 11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44">
                  <a:moveTo>
                    <a:pt x="2" y="0"/>
                  </a:moveTo>
                  <a:lnTo>
                    <a:pt x="0" y="40"/>
                  </a:lnTo>
                  <a:lnTo>
                    <a:pt x="6" y="44"/>
                  </a:lnTo>
                  <a:lnTo>
                    <a:pt x="11" y="40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7888764-7079-478D-90EE-9008FBF14F01}"/>
              </a:ext>
            </a:extLst>
          </p:cNvPr>
          <p:cNvSpPr txBox="1"/>
          <p:nvPr/>
        </p:nvSpPr>
        <p:spPr>
          <a:xfrm>
            <a:off x="6875302" y="1645075"/>
            <a:ext cx="19661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Аннотация </a:t>
            </a:r>
          </a:p>
          <a:p>
            <a:pPr algn="r"/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кластеров</a:t>
            </a:r>
          </a:p>
          <a:p>
            <a:endParaRPr lang="ru-RU" sz="1400" b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Тезаурус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6BA175-022D-4A0E-8B98-729FB6F0AED1}"/>
              </a:ext>
            </a:extLst>
          </p:cNvPr>
          <p:cNvSpPr txBox="1"/>
          <p:nvPr/>
        </p:nvSpPr>
        <p:spPr>
          <a:xfrm>
            <a:off x="5992318" y="3402419"/>
            <a:ext cx="24723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Итоговый стек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sz="1400" b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Last item predictor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	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Collaborative predictor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	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SVD predictor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	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Мэппинг с кластерами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88B48B7-0283-48DE-8F9C-DBA9EC7CE1A2}"/>
              </a:ext>
            </a:extLst>
          </p:cNvPr>
          <p:cNvSpPr/>
          <p:nvPr/>
        </p:nvSpPr>
        <p:spPr>
          <a:xfrm>
            <a:off x="264701" y="1728845"/>
            <a:ext cx="367912" cy="35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A94593A-DBE0-43A3-BAA9-4D09FC2A9478}"/>
              </a:ext>
            </a:extLst>
          </p:cNvPr>
          <p:cNvSpPr/>
          <p:nvPr/>
        </p:nvSpPr>
        <p:spPr>
          <a:xfrm>
            <a:off x="2326136" y="1036813"/>
            <a:ext cx="367912" cy="35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4FC743B-09BB-45E4-83DB-CD619321825C}"/>
              </a:ext>
            </a:extLst>
          </p:cNvPr>
          <p:cNvSpPr/>
          <p:nvPr/>
        </p:nvSpPr>
        <p:spPr>
          <a:xfrm>
            <a:off x="4419500" y="1821916"/>
            <a:ext cx="367912" cy="35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2A8FD112-A834-4C63-BD7B-BBEB96D7307A}"/>
              </a:ext>
            </a:extLst>
          </p:cNvPr>
          <p:cNvSpPr/>
          <p:nvPr/>
        </p:nvSpPr>
        <p:spPr>
          <a:xfrm>
            <a:off x="2449673" y="3820402"/>
            <a:ext cx="367912" cy="35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F8250C7-C278-4C99-8ACF-CCB00BABD60E}"/>
              </a:ext>
            </a:extLst>
          </p:cNvPr>
          <p:cNvSpPr/>
          <p:nvPr/>
        </p:nvSpPr>
        <p:spPr>
          <a:xfrm>
            <a:off x="6978987" y="1521475"/>
            <a:ext cx="367912" cy="35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C1BFADE-90E7-4710-A0EE-D226B6D85A93}"/>
              </a:ext>
            </a:extLst>
          </p:cNvPr>
          <p:cNvSpPr/>
          <p:nvPr/>
        </p:nvSpPr>
        <p:spPr>
          <a:xfrm>
            <a:off x="6026721" y="3432396"/>
            <a:ext cx="367912" cy="350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en-US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AA15CD1-4290-4798-9AB7-9CF225B9F65D}"/>
              </a:ext>
            </a:extLst>
          </p:cNvPr>
          <p:cNvGrpSpPr/>
          <p:nvPr/>
        </p:nvGrpSpPr>
        <p:grpSpPr>
          <a:xfrm>
            <a:off x="8075426" y="3467542"/>
            <a:ext cx="389287" cy="507178"/>
            <a:chOff x="6697663" y="4760913"/>
            <a:chExt cx="384175" cy="549275"/>
          </a:xfrm>
        </p:grpSpPr>
        <p:sp>
          <p:nvSpPr>
            <p:cNvPr id="167" name="Freeform 212">
              <a:extLst>
                <a:ext uri="{FF2B5EF4-FFF2-40B4-BE49-F238E27FC236}">
                  <a16:creationId xmlns:a16="http://schemas.microsoft.com/office/drawing/2014/main" id="{D7D80C04-9D50-40F1-B620-40E7ECEFF1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6888" y="5002213"/>
              <a:ext cx="101600" cy="98425"/>
            </a:xfrm>
            <a:custGeom>
              <a:avLst/>
              <a:gdLst>
                <a:gd name="T0" fmla="*/ 31 w 64"/>
                <a:gd name="T1" fmla="*/ 62 h 62"/>
                <a:gd name="T2" fmla="*/ 31 w 64"/>
                <a:gd name="T3" fmla="*/ 62 h 62"/>
                <a:gd name="T4" fmla="*/ 25 w 64"/>
                <a:gd name="T5" fmla="*/ 62 h 62"/>
                <a:gd name="T6" fmla="*/ 20 w 64"/>
                <a:gd name="T7" fmla="*/ 60 h 62"/>
                <a:gd name="T8" fmla="*/ 14 w 64"/>
                <a:gd name="T9" fmla="*/ 57 h 62"/>
                <a:gd name="T10" fmla="*/ 9 w 64"/>
                <a:gd name="T11" fmla="*/ 53 h 62"/>
                <a:gd name="T12" fmla="*/ 5 w 64"/>
                <a:gd name="T13" fmla="*/ 49 h 62"/>
                <a:gd name="T14" fmla="*/ 3 w 64"/>
                <a:gd name="T15" fmla="*/ 44 h 62"/>
                <a:gd name="T16" fmla="*/ 0 w 64"/>
                <a:gd name="T17" fmla="*/ 37 h 62"/>
                <a:gd name="T18" fmla="*/ 0 w 64"/>
                <a:gd name="T19" fmla="*/ 31 h 62"/>
                <a:gd name="T20" fmla="*/ 0 w 64"/>
                <a:gd name="T21" fmla="*/ 31 h 62"/>
                <a:gd name="T22" fmla="*/ 0 w 64"/>
                <a:gd name="T23" fmla="*/ 24 h 62"/>
                <a:gd name="T24" fmla="*/ 3 w 64"/>
                <a:gd name="T25" fmla="*/ 18 h 62"/>
                <a:gd name="T26" fmla="*/ 5 w 64"/>
                <a:gd name="T27" fmla="*/ 13 h 62"/>
                <a:gd name="T28" fmla="*/ 9 w 64"/>
                <a:gd name="T29" fmla="*/ 9 h 62"/>
                <a:gd name="T30" fmla="*/ 14 w 64"/>
                <a:gd name="T31" fmla="*/ 5 h 62"/>
                <a:gd name="T32" fmla="*/ 20 w 64"/>
                <a:gd name="T33" fmla="*/ 2 h 62"/>
                <a:gd name="T34" fmla="*/ 25 w 64"/>
                <a:gd name="T35" fmla="*/ 0 h 62"/>
                <a:gd name="T36" fmla="*/ 31 w 64"/>
                <a:gd name="T37" fmla="*/ 0 h 62"/>
                <a:gd name="T38" fmla="*/ 31 w 64"/>
                <a:gd name="T39" fmla="*/ 0 h 62"/>
                <a:gd name="T40" fmla="*/ 38 w 64"/>
                <a:gd name="T41" fmla="*/ 0 h 62"/>
                <a:gd name="T42" fmla="*/ 44 w 64"/>
                <a:gd name="T43" fmla="*/ 2 h 62"/>
                <a:gd name="T44" fmla="*/ 49 w 64"/>
                <a:gd name="T45" fmla="*/ 5 h 62"/>
                <a:gd name="T46" fmla="*/ 55 w 64"/>
                <a:gd name="T47" fmla="*/ 9 h 62"/>
                <a:gd name="T48" fmla="*/ 58 w 64"/>
                <a:gd name="T49" fmla="*/ 13 h 62"/>
                <a:gd name="T50" fmla="*/ 60 w 64"/>
                <a:gd name="T51" fmla="*/ 18 h 62"/>
                <a:gd name="T52" fmla="*/ 62 w 64"/>
                <a:gd name="T53" fmla="*/ 24 h 62"/>
                <a:gd name="T54" fmla="*/ 64 w 64"/>
                <a:gd name="T55" fmla="*/ 31 h 62"/>
                <a:gd name="T56" fmla="*/ 64 w 64"/>
                <a:gd name="T57" fmla="*/ 31 h 62"/>
                <a:gd name="T58" fmla="*/ 62 w 64"/>
                <a:gd name="T59" fmla="*/ 37 h 62"/>
                <a:gd name="T60" fmla="*/ 60 w 64"/>
                <a:gd name="T61" fmla="*/ 44 h 62"/>
                <a:gd name="T62" fmla="*/ 58 w 64"/>
                <a:gd name="T63" fmla="*/ 49 h 62"/>
                <a:gd name="T64" fmla="*/ 55 w 64"/>
                <a:gd name="T65" fmla="*/ 53 h 62"/>
                <a:gd name="T66" fmla="*/ 49 w 64"/>
                <a:gd name="T67" fmla="*/ 57 h 62"/>
                <a:gd name="T68" fmla="*/ 44 w 64"/>
                <a:gd name="T69" fmla="*/ 60 h 62"/>
                <a:gd name="T70" fmla="*/ 38 w 64"/>
                <a:gd name="T71" fmla="*/ 62 h 62"/>
                <a:gd name="T72" fmla="*/ 31 w 64"/>
                <a:gd name="T73" fmla="*/ 62 h 62"/>
                <a:gd name="T74" fmla="*/ 31 w 64"/>
                <a:gd name="T75" fmla="*/ 62 h 62"/>
                <a:gd name="T76" fmla="*/ 31 w 64"/>
                <a:gd name="T77" fmla="*/ 15 h 62"/>
                <a:gd name="T78" fmla="*/ 31 w 64"/>
                <a:gd name="T79" fmla="*/ 15 h 62"/>
                <a:gd name="T80" fmla="*/ 25 w 64"/>
                <a:gd name="T81" fmla="*/ 15 h 62"/>
                <a:gd name="T82" fmla="*/ 20 w 64"/>
                <a:gd name="T83" fmla="*/ 18 h 62"/>
                <a:gd name="T84" fmla="*/ 16 w 64"/>
                <a:gd name="T85" fmla="*/ 24 h 62"/>
                <a:gd name="T86" fmla="*/ 14 w 64"/>
                <a:gd name="T87" fmla="*/ 31 h 62"/>
                <a:gd name="T88" fmla="*/ 14 w 64"/>
                <a:gd name="T89" fmla="*/ 31 h 62"/>
                <a:gd name="T90" fmla="*/ 16 w 64"/>
                <a:gd name="T91" fmla="*/ 38 h 62"/>
                <a:gd name="T92" fmla="*/ 20 w 64"/>
                <a:gd name="T93" fmla="*/ 44 h 62"/>
                <a:gd name="T94" fmla="*/ 25 w 64"/>
                <a:gd name="T95" fmla="*/ 48 h 62"/>
                <a:gd name="T96" fmla="*/ 31 w 64"/>
                <a:gd name="T97" fmla="*/ 48 h 62"/>
                <a:gd name="T98" fmla="*/ 31 w 64"/>
                <a:gd name="T99" fmla="*/ 48 h 62"/>
                <a:gd name="T100" fmla="*/ 38 w 64"/>
                <a:gd name="T101" fmla="*/ 48 h 62"/>
                <a:gd name="T102" fmla="*/ 44 w 64"/>
                <a:gd name="T103" fmla="*/ 44 h 62"/>
                <a:gd name="T104" fmla="*/ 47 w 64"/>
                <a:gd name="T105" fmla="*/ 38 h 62"/>
                <a:gd name="T106" fmla="*/ 49 w 64"/>
                <a:gd name="T107" fmla="*/ 31 h 62"/>
                <a:gd name="T108" fmla="*/ 49 w 64"/>
                <a:gd name="T109" fmla="*/ 31 h 62"/>
                <a:gd name="T110" fmla="*/ 47 w 64"/>
                <a:gd name="T111" fmla="*/ 24 h 62"/>
                <a:gd name="T112" fmla="*/ 44 w 64"/>
                <a:gd name="T113" fmla="*/ 18 h 62"/>
                <a:gd name="T114" fmla="*/ 38 w 64"/>
                <a:gd name="T115" fmla="*/ 15 h 62"/>
                <a:gd name="T116" fmla="*/ 31 w 64"/>
                <a:gd name="T117" fmla="*/ 15 h 62"/>
                <a:gd name="T118" fmla="*/ 31 w 64"/>
                <a:gd name="T11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" h="62">
                  <a:moveTo>
                    <a:pt x="31" y="62"/>
                  </a:moveTo>
                  <a:lnTo>
                    <a:pt x="31" y="62"/>
                  </a:lnTo>
                  <a:lnTo>
                    <a:pt x="25" y="62"/>
                  </a:lnTo>
                  <a:lnTo>
                    <a:pt x="20" y="60"/>
                  </a:lnTo>
                  <a:lnTo>
                    <a:pt x="14" y="57"/>
                  </a:lnTo>
                  <a:lnTo>
                    <a:pt x="9" y="53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49" y="5"/>
                  </a:lnTo>
                  <a:lnTo>
                    <a:pt x="55" y="9"/>
                  </a:lnTo>
                  <a:lnTo>
                    <a:pt x="58" y="13"/>
                  </a:lnTo>
                  <a:lnTo>
                    <a:pt x="60" y="18"/>
                  </a:lnTo>
                  <a:lnTo>
                    <a:pt x="62" y="24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62" y="37"/>
                  </a:lnTo>
                  <a:lnTo>
                    <a:pt x="60" y="44"/>
                  </a:lnTo>
                  <a:lnTo>
                    <a:pt x="58" y="49"/>
                  </a:lnTo>
                  <a:lnTo>
                    <a:pt x="55" y="53"/>
                  </a:lnTo>
                  <a:lnTo>
                    <a:pt x="49" y="57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1" y="62"/>
                  </a:lnTo>
                  <a:lnTo>
                    <a:pt x="31" y="62"/>
                  </a:lnTo>
                  <a:close/>
                  <a:moveTo>
                    <a:pt x="31" y="15"/>
                  </a:moveTo>
                  <a:lnTo>
                    <a:pt x="31" y="15"/>
                  </a:lnTo>
                  <a:lnTo>
                    <a:pt x="25" y="15"/>
                  </a:lnTo>
                  <a:lnTo>
                    <a:pt x="20" y="18"/>
                  </a:lnTo>
                  <a:lnTo>
                    <a:pt x="16" y="24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6" y="38"/>
                  </a:lnTo>
                  <a:lnTo>
                    <a:pt x="20" y="44"/>
                  </a:lnTo>
                  <a:lnTo>
                    <a:pt x="25" y="48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38" y="48"/>
                  </a:lnTo>
                  <a:lnTo>
                    <a:pt x="44" y="44"/>
                  </a:lnTo>
                  <a:lnTo>
                    <a:pt x="47" y="38"/>
                  </a:lnTo>
                  <a:lnTo>
                    <a:pt x="49" y="31"/>
                  </a:lnTo>
                  <a:lnTo>
                    <a:pt x="49" y="31"/>
                  </a:lnTo>
                  <a:lnTo>
                    <a:pt x="47" y="24"/>
                  </a:lnTo>
                  <a:lnTo>
                    <a:pt x="44" y="18"/>
                  </a:lnTo>
                  <a:lnTo>
                    <a:pt x="38" y="15"/>
                  </a:lnTo>
                  <a:lnTo>
                    <a:pt x="31" y="15"/>
                  </a:lnTo>
                  <a:lnTo>
                    <a:pt x="31" y="15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68" name="Freeform 213">
              <a:extLst>
                <a:ext uri="{FF2B5EF4-FFF2-40B4-BE49-F238E27FC236}">
                  <a16:creationId xmlns:a16="http://schemas.microsoft.com/office/drawing/2014/main" id="{CC654E18-CB73-4B71-BCA5-F65623E7AA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6400" y="5110163"/>
              <a:ext cx="268287" cy="142875"/>
            </a:xfrm>
            <a:custGeom>
              <a:avLst/>
              <a:gdLst>
                <a:gd name="T0" fmla="*/ 169 w 169"/>
                <a:gd name="T1" fmla="*/ 0 h 90"/>
                <a:gd name="T2" fmla="*/ 84 w 169"/>
                <a:gd name="T3" fmla="*/ 5 h 90"/>
                <a:gd name="T4" fmla="*/ 42 w 169"/>
                <a:gd name="T5" fmla="*/ 4 h 90"/>
                <a:gd name="T6" fmla="*/ 2 w 169"/>
                <a:gd name="T7" fmla="*/ 0 h 90"/>
                <a:gd name="T8" fmla="*/ 0 w 169"/>
                <a:gd name="T9" fmla="*/ 5 h 90"/>
                <a:gd name="T10" fmla="*/ 7 w 169"/>
                <a:gd name="T11" fmla="*/ 38 h 90"/>
                <a:gd name="T12" fmla="*/ 25 w 169"/>
                <a:gd name="T13" fmla="*/ 66 h 90"/>
                <a:gd name="T14" fmla="*/ 53 w 169"/>
                <a:gd name="T15" fmla="*/ 84 h 90"/>
                <a:gd name="T16" fmla="*/ 84 w 169"/>
                <a:gd name="T17" fmla="*/ 90 h 90"/>
                <a:gd name="T18" fmla="*/ 102 w 169"/>
                <a:gd name="T19" fmla="*/ 88 h 90"/>
                <a:gd name="T20" fmla="*/ 132 w 169"/>
                <a:gd name="T21" fmla="*/ 75 h 90"/>
                <a:gd name="T22" fmla="*/ 156 w 169"/>
                <a:gd name="T23" fmla="*/ 53 h 90"/>
                <a:gd name="T24" fmla="*/ 169 w 169"/>
                <a:gd name="T25" fmla="*/ 24 h 90"/>
                <a:gd name="T26" fmla="*/ 169 w 169"/>
                <a:gd name="T27" fmla="*/ 5 h 90"/>
                <a:gd name="T28" fmla="*/ 169 w 169"/>
                <a:gd name="T29" fmla="*/ 0 h 90"/>
                <a:gd name="T30" fmla="*/ 77 w 169"/>
                <a:gd name="T31" fmla="*/ 38 h 90"/>
                <a:gd name="T32" fmla="*/ 69 w 169"/>
                <a:gd name="T33" fmla="*/ 35 h 90"/>
                <a:gd name="T34" fmla="*/ 66 w 169"/>
                <a:gd name="T35" fmla="*/ 27 h 90"/>
                <a:gd name="T36" fmla="*/ 68 w 169"/>
                <a:gd name="T37" fmla="*/ 24 h 90"/>
                <a:gd name="T38" fmla="*/ 73 w 169"/>
                <a:gd name="T39" fmla="*/ 18 h 90"/>
                <a:gd name="T40" fmla="*/ 77 w 169"/>
                <a:gd name="T41" fmla="*/ 18 h 90"/>
                <a:gd name="T42" fmla="*/ 84 w 169"/>
                <a:gd name="T43" fmla="*/ 20 h 90"/>
                <a:gd name="T44" fmla="*/ 86 w 169"/>
                <a:gd name="T45" fmla="*/ 27 h 90"/>
                <a:gd name="T46" fmla="*/ 86 w 169"/>
                <a:gd name="T47" fmla="*/ 33 h 90"/>
                <a:gd name="T48" fmla="*/ 80 w 169"/>
                <a:gd name="T49" fmla="*/ 38 h 90"/>
                <a:gd name="T50" fmla="*/ 77 w 169"/>
                <a:gd name="T51" fmla="*/ 38 h 90"/>
                <a:gd name="T52" fmla="*/ 117 w 169"/>
                <a:gd name="T53" fmla="*/ 57 h 90"/>
                <a:gd name="T54" fmla="*/ 106 w 169"/>
                <a:gd name="T55" fmla="*/ 51 h 90"/>
                <a:gd name="T56" fmla="*/ 101 w 169"/>
                <a:gd name="T57" fmla="*/ 40 h 90"/>
                <a:gd name="T58" fmla="*/ 102 w 169"/>
                <a:gd name="T59" fmla="*/ 35 h 90"/>
                <a:gd name="T60" fmla="*/ 112 w 169"/>
                <a:gd name="T61" fmla="*/ 26 h 90"/>
                <a:gd name="T62" fmla="*/ 117 w 169"/>
                <a:gd name="T63" fmla="*/ 26 h 90"/>
                <a:gd name="T64" fmla="*/ 128 w 169"/>
                <a:gd name="T65" fmla="*/ 29 h 90"/>
                <a:gd name="T66" fmla="*/ 134 w 169"/>
                <a:gd name="T67" fmla="*/ 40 h 90"/>
                <a:gd name="T68" fmla="*/ 132 w 169"/>
                <a:gd name="T69" fmla="*/ 48 h 90"/>
                <a:gd name="T70" fmla="*/ 125 w 169"/>
                <a:gd name="T71" fmla="*/ 55 h 90"/>
                <a:gd name="T72" fmla="*/ 117 w 169"/>
                <a:gd name="T73" fmla="*/ 5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9" h="90">
                  <a:moveTo>
                    <a:pt x="169" y="0"/>
                  </a:moveTo>
                  <a:lnTo>
                    <a:pt x="169" y="0"/>
                  </a:lnTo>
                  <a:lnTo>
                    <a:pt x="128" y="4"/>
                  </a:lnTo>
                  <a:lnTo>
                    <a:pt x="84" y="5"/>
                  </a:lnTo>
                  <a:lnTo>
                    <a:pt x="84" y="5"/>
                  </a:lnTo>
                  <a:lnTo>
                    <a:pt x="4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4"/>
                  </a:lnTo>
                  <a:lnTo>
                    <a:pt x="7" y="38"/>
                  </a:lnTo>
                  <a:lnTo>
                    <a:pt x="14" y="53"/>
                  </a:lnTo>
                  <a:lnTo>
                    <a:pt x="25" y="66"/>
                  </a:lnTo>
                  <a:lnTo>
                    <a:pt x="38" y="75"/>
                  </a:lnTo>
                  <a:lnTo>
                    <a:pt x="53" y="84"/>
                  </a:lnTo>
                  <a:lnTo>
                    <a:pt x="68" y="88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102" y="88"/>
                  </a:lnTo>
                  <a:lnTo>
                    <a:pt x="117" y="84"/>
                  </a:lnTo>
                  <a:lnTo>
                    <a:pt x="132" y="75"/>
                  </a:lnTo>
                  <a:lnTo>
                    <a:pt x="145" y="66"/>
                  </a:lnTo>
                  <a:lnTo>
                    <a:pt x="156" y="53"/>
                  </a:lnTo>
                  <a:lnTo>
                    <a:pt x="163" y="38"/>
                  </a:lnTo>
                  <a:lnTo>
                    <a:pt x="169" y="24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0"/>
                  </a:lnTo>
                  <a:lnTo>
                    <a:pt x="169" y="0"/>
                  </a:lnTo>
                  <a:close/>
                  <a:moveTo>
                    <a:pt x="77" y="38"/>
                  </a:moveTo>
                  <a:lnTo>
                    <a:pt x="77" y="38"/>
                  </a:lnTo>
                  <a:lnTo>
                    <a:pt x="73" y="38"/>
                  </a:lnTo>
                  <a:lnTo>
                    <a:pt x="69" y="35"/>
                  </a:lnTo>
                  <a:lnTo>
                    <a:pt x="68" y="33"/>
                  </a:lnTo>
                  <a:lnTo>
                    <a:pt x="66" y="27"/>
                  </a:lnTo>
                  <a:lnTo>
                    <a:pt x="66" y="27"/>
                  </a:lnTo>
                  <a:lnTo>
                    <a:pt x="68" y="24"/>
                  </a:lnTo>
                  <a:lnTo>
                    <a:pt x="69" y="20"/>
                  </a:lnTo>
                  <a:lnTo>
                    <a:pt x="73" y="18"/>
                  </a:lnTo>
                  <a:lnTo>
                    <a:pt x="77" y="18"/>
                  </a:lnTo>
                  <a:lnTo>
                    <a:pt x="77" y="18"/>
                  </a:lnTo>
                  <a:lnTo>
                    <a:pt x="80" y="18"/>
                  </a:lnTo>
                  <a:lnTo>
                    <a:pt x="84" y="20"/>
                  </a:lnTo>
                  <a:lnTo>
                    <a:pt x="86" y="24"/>
                  </a:lnTo>
                  <a:lnTo>
                    <a:pt x="86" y="27"/>
                  </a:lnTo>
                  <a:lnTo>
                    <a:pt x="86" y="27"/>
                  </a:lnTo>
                  <a:lnTo>
                    <a:pt x="86" y="33"/>
                  </a:lnTo>
                  <a:lnTo>
                    <a:pt x="84" y="35"/>
                  </a:lnTo>
                  <a:lnTo>
                    <a:pt x="80" y="38"/>
                  </a:lnTo>
                  <a:lnTo>
                    <a:pt x="77" y="38"/>
                  </a:lnTo>
                  <a:lnTo>
                    <a:pt x="77" y="38"/>
                  </a:lnTo>
                  <a:close/>
                  <a:moveTo>
                    <a:pt x="117" y="57"/>
                  </a:moveTo>
                  <a:lnTo>
                    <a:pt x="117" y="57"/>
                  </a:lnTo>
                  <a:lnTo>
                    <a:pt x="112" y="55"/>
                  </a:lnTo>
                  <a:lnTo>
                    <a:pt x="106" y="51"/>
                  </a:lnTo>
                  <a:lnTo>
                    <a:pt x="102" y="48"/>
                  </a:lnTo>
                  <a:lnTo>
                    <a:pt x="101" y="40"/>
                  </a:lnTo>
                  <a:lnTo>
                    <a:pt x="101" y="40"/>
                  </a:lnTo>
                  <a:lnTo>
                    <a:pt x="102" y="35"/>
                  </a:lnTo>
                  <a:lnTo>
                    <a:pt x="106" y="29"/>
                  </a:lnTo>
                  <a:lnTo>
                    <a:pt x="112" y="26"/>
                  </a:lnTo>
                  <a:lnTo>
                    <a:pt x="117" y="26"/>
                  </a:lnTo>
                  <a:lnTo>
                    <a:pt x="117" y="26"/>
                  </a:lnTo>
                  <a:lnTo>
                    <a:pt x="125" y="26"/>
                  </a:lnTo>
                  <a:lnTo>
                    <a:pt x="128" y="29"/>
                  </a:lnTo>
                  <a:lnTo>
                    <a:pt x="132" y="35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48"/>
                  </a:lnTo>
                  <a:lnTo>
                    <a:pt x="128" y="51"/>
                  </a:lnTo>
                  <a:lnTo>
                    <a:pt x="125" y="55"/>
                  </a:lnTo>
                  <a:lnTo>
                    <a:pt x="117" y="57"/>
                  </a:lnTo>
                  <a:lnTo>
                    <a:pt x="117" y="57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69" name="Freeform 214">
              <a:extLst>
                <a:ext uri="{FF2B5EF4-FFF2-40B4-BE49-F238E27FC236}">
                  <a16:creationId xmlns:a16="http://schemas.microsoft.com/office/drawing/2014/main" id="{7AFC4311-C126-4AA0-AE2C-0D3F919AE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4918075"/>
              <a:ext cx="49212" cy="49212"/>
            </a:xfrm>
            <a:custGeom>
              <a:avLst/>
              <a:gdLst>
                <a:gd name="T0" fmla="*/ 31 w 31"/>
                <a:gd name="T1" fmla="*/ 16 h 31"/>
                <a:gd name="T2" fmla="*/ 31 w 31"/>
                <a:gd name="T3" fmla="*/ 16 h 31"/>
                <a:gd name="T4" fmla="*/ 29 w 31"/>
                <a:gd name="T5" fmla="*/ 22 h 31"/>
                <a:gd name="T6" fmla="*/ 28 w 31"/>
                <a:gd name="T7" fmla="*/ 27 h 31"/>
                <a:gd name="T8" fmla="*/ 22 w 31"/>
                <a:gd name="T9" fmla="*/ 31 h 31"/>
                <a:gd name="T10" fmla="*/ 15 w 31"/>
                <a:gd name="T11" fmla="*/ 31 h 31"/>
                <a:gd name="T12" fmla="*/ 15 w 31"/>
                <a:gd name="T13" fmla="*/ 31 h 31"/>
                <a:gd name="T14" fmla="*/ 9 w 31"/>
                <a:gd name="T15" fmla="*/ 31 h 31"/>
                <a:gd name="T16" fmla="*/ 4 w 31"/>
                <a:gd name="T17" fmla="*/ 27 h 31"/>
                <a:gd name="T18" fmla="*/ 0 w 31"/>
                <a:gd name="T19" fmla="*/ 22 h 31"/>
                <a:gd name="T20" fmla="*/ 0 w 31"/>
                <a:gd name="T21" fmla="*/ 16 h 31"/>
                <a:gd name="T22" fmla="*/ 0 w 31"/>
                <a:gd name="T23" fmla="*/ 16 h 31"/>
                <a:gd name="T24" fmla="*/ 0 w 31"/>
                <a:gd name="T25" fmla="*/ 9 h 31"/>
                <a:gd name="T26" fmla="*/ 4 w 31"/>
                <a:gd name="T27" fmla="*/ 5 h 31"/>
                <a:gd name="T28" fmla="*/ 9 w 31"/>
                <a:gd name="T29" fmla="*/ 2 h 31"/>
                <a:gd name="T30" fmla="*/ 15 w 31"/>
                <a:gd name="T31" fmla="*/ 0 h 31"/>
                <a:gd name="T32" fmla="*/ 15 w 31"/>
                <a:gd name="T33" fmla="*/ 0 h 31"/>
                <a:gd name="T34" fmla="*/ 22 w 31"/>
                <a:gd name="T35" fmla="*/ 2 h 31"/>
                <a:gd name="T36" fmla="*/ 28 w 31"/>
                <a:gd name="T37" fmla="*/ 5 h 31"/>
                <a:gd name="T38" fmla="*/ 29 w 31"/>
                <a:gd name="T39" fmla="*/ 9 h 31"/>
                <a:gd name="T40" fmla="*/ 31 w 31"/>
                <a:gd name="T41" fmla="*/ 16 h 31"/>
                <a:gd name="T42" fmla="*/ 31 w 31"/>
                <a:gd name="T4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31">
                  <a:moveTo>
                    <a:pt x="31" y="16"/>
                  </a:moveTo>
                  <a:lnTo>
                    <a:pt x="31" y="16"/>
                  </a:lnTo>
                  <a:lnTo>
                    <a:pt x="29" y="22"/>
                  </a:lnTo>
                  <a:lnTo>
                    <a:pt x="28" y="27"/>
                  </a:lnTo>
                  <a:lnTo>
                    <a:pt x="22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9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8" y="5"/>
                  </a:lnTo>
                  <a:lnTo>
                    <a:pt x="29" y="9"/>
                  </a:lnTo>
                  <a:lnTo>
                    <a:pt x="31" y="16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70" name="Freeform 215">
              <a:extLst>
                <a:ext uri="{FF2B5EF4-FFF2-40B4-BE49-F238E27FC236}">
                  <a16:creationId xmlns:a16="http://schemas.microsoft.com/office/drawing/2014/main" id="{37D5B4D5-BEDC-4282-AE38-3D673D500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7663" y="4783138"/>
              <a:ext cx="384175" cy="527050"/>
            </a:xfrm>
            <a:custGeom>
              <a:avLst/>
              <a:gdLst>
                <a:gd name="T0" fmla="*/ 121 w 242"/>
                <a:gd name="T1" fmla="*/ 332 h 332"/>
                <a:gd name="T2" fmla="*/ 97 w 242"/>
                <a:gd name="T3" fmla="*/ 331 h 332"/>
                <a:gd name="T4" fmla="*/ 75 w 242"/>
                <a:gd name="T5" fmla="*/ 323 h 332"/>
                <a:gd name="T6" fmla="*/ 55 w 242"/>
                <a:gd name="T7" fmla="*/ 312 h 332"/>
                <a:gd name="T8" fmla="*/ 37 w 242"/>
                <a:gd name="T9" fmla="*/ 298 h 332"/>
                <a:gd name="T10" fmla="*/ 22 w 242"/>
                <a:gd name="T11" fmla="*/ 279 h 332"/>
                <a:gd name="T12" fmla="*/ 11 w 242"/>
                <a:gd name="T13" fmla="*/ 259 h 332"/>
                <a:gd name="T14" fmla="*/ 4 w 242"/>
                <a:gd name="T15" fmla="*/ 237 h 332"/>
                <a:gd name="T16" fmla="*/ 0 w 242"/>
                <a:gd name="T17" fmla="*/ 211 h 332"/>
                <a:gd name="T18" fmla="*/ 2 w 242"/>
                <a:gd name="T19" fmla="*/ 195 h 332"/>
                <a:gd name="T20" fmla="*/ 11 w 242"/>
                <a:gd name="T21" fmla="*/ 162 h 332"/>
                <a:gd name="T22" fmla="*/ 29 w 242"/>
                <a:gd name="T23" fmla="*/ 132 h 332"/>
                <a:gd name="T24" fmla="*/ 55 w 242"/>
                <a:gd name="T25" fmla="*/ 110 h 332"/>
                <a:gd name="T26" fmla="*/ 70 w 242"/>
                <a:gd name="T27" fmla="*/ 0 h 332"/>
                <a:gd name="T28" fmla="*/ 86 w 242"/>
                <a:gd name="T29" fmla="*/ 8 h 332"/>
                <a:gd name="T30" fmla="*/ 103 w 242"/>
                <a:gd name="T31" fmla="*/ 13 h 332"/>
                <a:gd name="T32" fmla="*/ 141 w 242"/>
                <a:gd name="T33" fmla="*/ 13 h 332"/>
                <a:gd name="T34" fmla="*/ 158 w 242"/>
                <a:gd name="T35" fmla="*/ 8 h 332"/>
                <a:gd name="T36" fmla="*/ 173 w 242"/>
                <a:gd name="T37" fmla="*/ 103 h 332"/>
                <a:gd name="T38" fmla="*/ 189 w 242"/>
                <a:gd name="T39" fmla="*/ 110 h 332"/>
                <a:gd name="T40" fmla="*/ 215 w 242"/>
                <a:gd name="T41" fmla="*/ 132 h 332"/>
                <a:gd name="T42" fmla="*/ 233 w 242"/>
                <a:gd name="T43" fmla="*/ 162 h 332"/>
                <a:gd name="T44" fmla="*/ 242 w 242"/>
                <a:gd name="T45" fmla="*/ 195 h 332"/>
                <a:gd name="T46" fmla="*/ 242 w 242"/>
                <a:gd name="T47" fmla="*/ 211 h 332"/>
                <a:gd name="T48" fmla="*/ 240 w 242"/>
                <a:gd name="T49" fmla="*/ 237 h 332"/>
                <a:gd name="T50" fmla="*/ 233 w 242"/>
                <a:gd name="T51" fmla="*/ 259 h 332"/>
                <a:gd name="T52" fmla="*/ 222 w 242"/>
                <a:gd name="T53" fmla="*/ 279 h 332"/>
                <a:gd name="T54" fmla="*/ 207 w 242"/>
                <a:gd name="T55" fmla="*/ 298 h 332"/>
                <a:gd name="T56" fmla="*/ 189 w 242"/>
                <a:gd name="T57" fmla="*/ 312 h 332"/>
                <a:gd name="T58" fmla="*/ 169 w 242"/>
                <a:gd name="T59" fmla="*/ 323 h 332"/>
                <a:gd name="T60" fmla="*/ 147 w 242"/>
                <a:gd name="T61" fmla="*/ 331 h 332"/>
                <a:gd name="T62" fmla="*/ 121 w 242"/>
                <a:gd name="T63" fmla="*/ 332 h 332"/>
                <a:gd name="T64" fmla="*/ 92 w 242"/>
                <a:gd name="T65" fmla="*/ 33 h 332"/>
                <a:gd name="T66" fmla="*/ 86 w 242"/>
                <a:gd name="T67" fmla="*/ 120 h 332"/>
                <a:gd name="T68" fmla="*/ 72 w 242"/>
                <a:gd name="T69" fmla="*/ 127 h 332"/>
                <a:gd name="T70" fmla="*/ 50 w 242"/>
                <a:gd name="T71" fmla="*/ 145 h 332"/>
                <a:gd name="T72" fmla="*/ 33 w 242"/>
                <a:gd name="T73" fmla="*/ 169 h 332"/>
                <a:gd name="T74" fmla="*/ 24 w 242"/>
                <a:gd name="T75" fmla="*/ 197 h 332"/>
                <a:gd name="T76" fmla="*/ 22 w 242"/>
                <a:gd name="T77" fmla="*/ 211 h 332"/>
                <a:gd name="T78" fmla="*/ 31 w 242"/>
                <a:gd name="T79" fmla="*/ 250 h 332"/>
                <a:gd name="T80" fmla="*/ 51 w 242"/>
                <a:gd name="T81" fmla="*/ 281 h 332"/>
                <a:gd name="T82" fmla="*/ 83 w 242"/>
                <a:gd name="T83" fmla="*/ 303 h 332"/>
                <a:gd name="T84" fmla="*/ 121 w 242"/>
                <a:gd name="T85" fmla="*/ 310 h 332"/>
                <a:gd name="T86" fmla="*/ 141 w 242"/>
                <a:gd name="T87" fmla="*/ 309 h 332"/>
                <a:gd name="T88" fmla="*/ 178 w 242"/>
                <a:gd name="T89" fmla="*/ 294 h 332"/>
                <a:gd name="T90" fmla="*/ 204 w 242"/>
                <a:gd name="T91" fmla="*/ 266 h 332"/>
                <a:gd name="T92" fmla="*/ 218 w 242"/>
                <a:gd name="T93" fmla="*/ 232 h 332"/>
                <a:gd name="T94" fmla="*/ 220 w 242"/>
                <a:gd name="T95" fmla="*/ 211 h 332"/>
                <a:gd name="T96" fmla="*/ 217 w 242"/>
                <a:gd name="T97" fmla="*/ 182 h 332"/>
                <a:gd name="T98" fmla="*/ 204 w 242"/>
                <a:gd name="T99" fmla="*/ 156 h 332"/>
                <a:gd name="T100" fmla="*/ 184 w 242"/>
                <a:gd name="T101" fmla="*/ 134 h 332"/>
                <a:gd name="T102" fmla="*/ 158 w 242"/>
                <a:gd name="T103" fmla="*/ 120 h 332"/>
                <a:gd name="T104" fmla="*/ 150 w 242"/>
                <a:gd name="T105" fmla="*/ 33 h 332"/>
                <a:gd name="T106" fmla="*/ 138 w 242"/>
                <a:gd name="T107" fmla="*/ 37 h 332"/>
                <a:gd name="T108" fmla="*/ 106 w 242"/>
                <a:gd name="T109" fmla="*/ 37 h 332"/>
                <a:gd name="T110" fmla="*/ 92 w 242"/>
                <a:gd name="T111" fmla="*/ 3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2" h="332">
                  <a:moveTo>
                    <a:pt x="121" y="332"/>
                  </a:moveTo>
                  <a:lnTo>
                    <a:pt x="121" y="332"/>
                  </a:lnTo>
                  <a:lnTo>
                    <a:pt x="110" y="332"/>
                  </a:lnTo>
                  <a:lnTo>
                    <a:pt x="97" y="331"/>
                  </a:lnTo>
                  <a:lnTo>
                    <a:pt x="86" y="327"/>
                  </a:lnTo>
                  <a:lnTo>
                    <a:pt x="75" y="323"/>
                  </a:lnTo>
                  <a:lnTo>
                    <a:pt x="64" y="318"/>
                  </a:lnTo>
                  <a:lnTo>
                    <a:pt x="55" y="312"/>
                  </a:lnTo>
                  <a:lnTo>
                    <a:pt x="46" y="305"/>
                  </a:lnTo>
                  <a:lnTo>
                    <a:pt x="37" y="298"/>
                  </a:lnTo>
                  <a:lnTo>
                    <a:pt x="29" y="288"/>
                  </a:lnTo>
                  <a:lnTo>
                    <a:pt x="22" y="279"/>
                  </a:lnTo>
                  <a:lnTo>
                    <a:pt x="15" y="270"/>
                  </a:lnTo>
                  <a:lnTo>
                    <a:pt x="11" y="259"/>
                  </a:lnTo>
                  <a:lnTo>
                    <a:pt x="5" y="248"/>
                  </a:lnTo>
                  <a:lnTo>
                    <a:pt x="4" y="237"/>
                  </a:lnTo>
                  <a:lnTo>
                    <a:pt x="2" y="224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2" y="195"/>
                  </a:lnTo>
                  <a:lnTo>
                    <a:pt x="5" y="178"/>
                  </a:lnTo>
                  <a:lnTo>
                    <a:pt x="11" y="162"/>
                  </a:lnTo>
                  <a:lnTo>
                    <a:pt x="20" y="147"/>
                  </a:lnTo>
                  <a:lnTo>
                    <a:pt x="29" y="132"/>
                  </a:lnTo>
                  <a:lnTo>
                    <a:pt x="42" y="121"/>
                  </a:lnTo>
                  <a:lnTo>
                    <a:pt x="55" y="110"/>
                  </a:lnTo>
                  <a:lnTo>
                    <a:pt x="70" y="103"/>
                  </a:lnTo>
                  <a:lnTo>
                    <a:pt x="70" y="0"/>
                  </a:lnTo>
                  <a:lnTo>
                    <a:pt x="86" y="8"/>
                  </a:lnTo>
                  <a:lnTo>
                    <a:pt x="86" y="8"/>
                  </a:lnTo>
                  <a:lnTo>
                    <a:pt x="94" y="11"/>
                  </a:lnTo>
                  <a:lnTo>
                    <a:pt x="103" y="13"/>
                  </a:lnTo>
                  <a:lnTo>
                    <a:pt x="121" y="15"/>
                  </a:lnTo>
                  <a:lnTo>
                    <a:pt x="141" y="13"/>
                  </a:lnTo>
                  <a:lnTo>
                    <a:pt x="150" y="11"/>
                  </a:lnTo>
                  <a:lnTo>
                    <a:pt x="158" y="8"/>
                  </a:lnTo>
                  <a:lnTo>
                    <a:pt x="173" y="0"/>
                  </a:lnTo>
                  <a:lnTo>
                    <a:pt x="173" y="103"/>
                  </a:lnTo>
                  <a:lnTo>
                    <a:pt x="173" y="103"/>
                  </a:lnTo>
                  <a:lnTo>
                    <a:pt x="189" y="110"/>
                  </a:lnTo>
                  <a:lnTo>
                    <a:pt x="202" y="121"/>
                  </a:lnTo>
                  <a:lnTo>
                    <a:pt x="215" y="132"/>
                  </a:lnTo>
                  <a:lnTo>
                    <a:pt x="224" y="147"/>
                  </a:lnTo>
                  <a:lnTo>
                    <a:pt x="233" y="162"/>
                  </a:lnTo>
                  <a:lnTo>
                    <a:pt x="239" y="178"/>
                  </a:lnTo>
                  <a:lnTo>
                    <a:pt x="242" y="195"/>
                  </a:lnTo>
                  <a:lnTo>
                    <a:pt x="242" y="211"/>
                  </a:lnTo>
                  <a:lnTo>
                    <a:pt x="242" y="211"/>
                  </a:lnTo>
                  <a:lnTo>
                    <a:pt x="242" y="224"/>
                  </a:lnTo>
                  <a:lnTo>
                    <a:pt x="240" y="237"/>
                  </a:lnTo>
                  <a:lnTo>
                    <a:pt x="237" y="248"/>
                  </a:lnTo>
                  <a:lnTo>
                    <a:pt x="233" y="259"/>
                  </a:lnTo>
                  <a:lnTo>
                    <a:pt x="228" y="270"/>
                  </a:lnTo>
                  <a:lnTo>
                    <a:pt x="222" y="279"/>
                  </a:lnTo>
                  <a:lnTo>
                    <a:pt x="215" y="288"/>
                  </a:lnTo>
                  <a:lnTo>
                    <a:pt x="207" y="298"/>
                  </a:lnTo>
                  <a:lnTo>
                    <a:pt x="198" y="305"/>
                  </a:lnTo>
                  <a:lnTo>
                    <a:pt x="189" y="312"/>
                  </a:lnTo>
                  <a:lnTo>
                    <a:pt x="180" y="318"/>
                  </a:lnTo>
                  <a:lnTo>
                    <a:pt x="169" y="323"/>
                  </a:lnTo>
                  <a:lnTo>
                    <a:pt x="158" y="327"/>
                  </a:lnTo>
                  <a:lnTo>
                    <a:pt x="147" y="331"/>
                  </a:lnTo>
                  <a:lnTo>
                    <a:pt x="134" y="332"/>
                  </a:lnTo>
                  <a:lnTo>
                    <a:pt x="121" y="332"/>
                  </a:lnTo>
                  <a:lnTo>
                    <a:pt x="121" y="332"/>
                  </a:lnTo>
                  <a:close/>
                  <a:moveTo>
                    <a:pt x="92" y="33"/>
                  </a:moveTo>
                  <a:lnTo>
                    <a:pt x="92" y="118"/>
                  </a:lnTo>
                  <a:lnTo>
                    <a:pt x="86" y="120"/>
                  </a:lnTo>
                  <a:lnTo>
                    <a:pt x="86" y="120"/>
                  </a:lnTo>
                  <a:lnTo>
                    <a:pt x="72" y="127"/>
                  </a:lnTo>
                  <a:lnTo>
                    <a:pt x="61" y="134"/>
                  </a:lnTo>
                  <a:lnTo>
                    <a:pt x="50" y="145"/>
                  </a:lnTo>
                  <a:lnTo>
                    <a:pt x="40" y="156"/>
                  </a:lnTo>
                  <a:lnTo>
                    <a:pt x="33" y="169"/>
                  </a:lnTo>
                  <a:lnTo>
                    <a:pt x="28" y="182"/>
                  </a:lnTo>
                  <a:lnTo>
                    <a:pt x="24" y="197"/>
                  </a:lnTo>
                  <a:lnTo>
                    <a:pt x="22" y="211"/>
                  </a:lnTo>
                  <a:lnTo>
                    <a:pt x="22" y="211"/>
                  </a:lnTo>
                  <a:lnTo>
                    <a:pt x="26" y="232"/>
                  </a:lnTo>
                  <a:lnTo>
                    <a:pt x="31" y="250"/>
                  </a:lnTo>
                  <a:lnTo>
                    <a:pt x="40" y="266"/>
                  </a:lnTo>
                  <a:lnTo>
                    <a:pt x="51" y="281"/>
                  </a:lnTo>
                  <a:lnTo>
                    <a:pt x="66" y="294"/>
                  </a:lnTo>
                  <a:lnTo>
                    <a:pt x="83" y="303"/>
                  </a:lnTo>
                  <a:lnTo>
                    <a:pt x="103" y="309"/>
                  </a:lnTo>
                  <a:lnTo>
                    <a:pt x="121" y="310"/>
                  </a:lnTo>
                  <a:lnTo>
                    <a:pt x="121" y="310"/>
                  </a:lnTo>
                  <a:lnTo>
                    <a:pt x="141" y="309"/>
                  </a:lnTo>
                  <a:lnTo>
                    <a:pt x="160" y="303"/>
                  </a:lnTo>
                  <a:lnTo>
                    <a:pt x="178" y="294"/>
                  </a:lnTo>
                  <a:lnTo>
                    <a:pt x="193" y="281"/>
                  </a:lnTo>
                  <a:lnTo>
                    <a:pt x="204" y="266"/>
                  </a:lnTo>
                  <a:lnTo>
                    <a:pt x="213" y="250"/>
                  </a:lnTo>
                  <a:lnTo>
                    <a:pt x="218" y="232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20" y="197"/>
                  </a:lnTo>
                  <a:lnTo>
                    <a:pt x="217" y="182"/>
                  </a:lnTo>
                  <a:lnTo>
                    <a:pt x="211" y="169"/>
                  </a:lnTo>
                  <a:lnTo>
                    <a:pt x="204" y="156"/>
                  </a:lnTo>
                  <a:lnTo>
                    <a:pt x="195" y="145"/>
                  </a:lnTo>
                  <a:lnTo>
                    <a:pt x="184" y="134"/>
                  </a:lnTo>
                  <a:lnTo>
                    <a:pt x="173" y="127"/>
                  </a:lnTo>
                  <a:lnTo>
                    <a:pt x="158" y="120"/>
                  </a:lnTo>
                  <a:lnTo>
                    <a:pt x="150" y="118"/>
                  </a:lnTo>
                  <a:lnTo>
                    <a:pt x="150" y="33"/>
                  </a:lnTo>
                  <a:lnTo>
                    <a:pt x="150" y="33"/>
                  </a:lnTo>
                  <a:lnTo>
                    <a:pt x="138" y="37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92" y="33"/>
                  </a:lnTo>
                  <a:lnTo>
                    <a:pt x="92" y="3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71" name="Freeform 216">
              <a:extLst>
                <a:ext uri="{FF2B5EF4-FFF2-40B4-BE49-F238E27FC236}">
                  <a16:creationId xmlns:a16="http://schemas.microsoft.com/office/drawing/2014/main" id="{F9A6F2AF-5307-46CB-B91B-1D7007D95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250" y="4760913"/>
              <a:ext cx="130175" cy="28575"/>
            </a:xfrm>
            <a:custGeom>
              <a:avLst/>
              <a:gdLst>
                <a:gd name="T0" fmla="*/ 77 w 82"/>
                <a:gd name="T1" fmla="*/ 18 h 18"/>
                <a:gd name="T2" fmla="*/ 77 w 82"/>
                <a:gd name="T3" fmla="*/ 18 h 18"/>
                <a:gd name="T4" fmla="*/ 75 w 82"/>
                <a:gd name="T5" fmla="*/ 16 h 18"/>
                <a:gd name="T6" fmla="*/ 75 w 82"/>
                <a:gd name="T7" fmla="*/ 16 h 18"/>
                <a:gd name="T8" fmla="*/ 58 w 82"/>
                <a:gd name="T9" fmla="*/ 12 h 18"/>
                <a:gd name="T10" fmla="*/ 40 w 82"/>
                <a:gd name="T11" fmla="*/ 11 h 18"/>
                <a:gd name="T12" fmla="*/ 24 w 82"/>
                <a:gd name="T13" fmla="*/ 12 h 18"/>
                <a:gd name="T14" fmla="*/ 7 w 82"/>
                <a:gd name="T15" fmla="*/ 16 h 18"/>
                <a:gd name="T16" fmla="*/ 7 w 82"/>
                <a:gd name="T17" fmla="*/ 16 h 18"/>
                <a:gd name="T18" fmla="*/ 3 w 82"/>
                <a:gd name="T19" fmla="*/ 16 h 18"/>
                <a:gd name="T20" fmla="*/ 0 w 82"/>
                <a:gd name="T21" fmla="*/ 14 h 18"/>
                <a:gd name="T22" fmla="*/ 0 w 82"/>
                <a:gd name="T23" fmla="*/ 14 h 18"/>
                <a:gd name="T24" fmla="*/ 0 w 82"/>
                <a:gd name="T25" fmla="*/ 9 h 18"/>
                <a:gd name="T26" fmla="*/ 3 w 82"/>
                <a:gd name="T27" fmla="*/ 5 h 18"/>
                <a:gd name="T28" fmla="*/ 3 w 82"/>
                <a:gd name="T29" fmla="*/ 5 h 18"/>
                <a:gd name="T30" fmla="*/ 22 w 82"/>
                <a:gd name="T31" fmla="*/ 1 h 18"/>
                <a:gd name="T32" fmla="*/ 40 w 82"/>
                <a:gd name="T33" fmla="*/ 0 h 18"/>
                <a:gd name="T34" fmla="*/ 60 w 82"/>
                <a:gd name="T35" fmla="*/ 1 h 18"/>
                <a:gd name="T36" fmla="*/ 79 w 82"/>
                <a:gd name="T37" fmla="*/ 5 h 18"/>
                <a:gd name="T38" fmla="*/ 79 w 82"/>
                <a:gd name="T39" fmla="*/ 5 h 18"/>
                <a:gd name="T40" fmla="*/ 82 w 82"/>
                <a:gd name="T41" fmla="*/ 9 h 18"/>
                <a:gd name="T42" fmla="*/ 82 w 82"/>
                <a:gd name="T43" fmla="*/ 14 h 18"/>
                <a:gd name="T44" fmla="*/ 82 w 82"/>
                <a:gd name="T45" fmla="*/ 14 h 18"/>
                <a:gd name="T46" fmla="*/ 79 w 82"/>
                <a:gd name="T47" fmla="*/ 16 h 18"/>
                <a:gd name="T48" fmla="*/ 77 w 82"/>
                <a:gd name="T49" fmla="*/ 18 h 18"/>
                <a:gd name="T50" fmla="*/ 77 w 82"/>
                <a:gd name="T5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18">
                  <a:moveTo>
                    <a:pt x="77" y="18"/>
                  </a:moveTo>
                  <a:lnTo>
                    <a:pt x="77" y="18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58" y="12"/>
                  </a:lnTo>
                  <a:lnTo>
                    <a:pt x="40" y="11"/>
                  </a:lnTo>
                  <a:lnTo>
                    <a:pt x="24" y="12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9"/>
                  </a:lnTo>
                  <a:lnTo>
                    <a:pt x="3" y="5"/>
                  </a:lnTo>
                  <a:lnTo>
                    <a:pt x="3" y="5"/>
                  </a:lnTo>
                  <a:lnTo>
                    <a:pt x="22" y="1"/>
                  </a:lnTo>
                  <a:lnTo>
                    <a:pt x="40" y="0"/>
                  </a:lnTo>
                  <a:lnTo>
                    <a:pt x="60" y="1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82" y="9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79" y="16"/>
                  </a:lnTo>
                  <a:lnTo>
                    <a:pt x="77" y="18"/>
                  </a:lnTo>
                  <a:lnTo>
                    <a:pt x="77" y="1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71484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76A547-E338-4ADB-8A9C-B1AEB84F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" y="535174"/>
            <a:ext cx="9137419" cy="570215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74662" y="535174"/>
            <a:ext cx="4510354" cy="57021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ятиугольник 21"/>
          <p:cNvSpPr/>
          <p:nvPr/>
        </p:nvSpPr>
        <p:spPr>
          <a:xfrm>
            <a:off x="395536" y="2259684"/>
            <a:ext cx="4176464" cy="288032"/>
          </a:xfrm>
          <a:prstGeom prst="homePlate">
            <a:avLst/>
          </a:prstGeom>
          <a:solidFill>
            <a:srgbClr val="45444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 в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Q&amp;A</a:t>
            </a:r>
            <a:endParaRPr lang="ru-RU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2757573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 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5535" y="3750618"/>
            <a:ext cx="4176464" cy="288032"/>
          </a:xfrm>
          <a:prstGeom prst="homePlate">
            <a:avLst/>
          </a:prstGeom>
          <a:solidFill>
            <a:srgbClr val="4A4A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5535" y="3255462"/>
            <a:ext cx="4176464" cy="288032"/>
          </a:xfrm>
          <a:prstGeom prst="homePlate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Основные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359894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635</Words>
  <Application>Microsoft Office PowerPoint</Application>
  <PresentationFormat>On-screen Show (4:3)</PresentationFormat>
  <Paragraphs>170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</dc:creator>
  <cp:lastModifiedBy>Vadim Poletaev (vpoletae)</cp:lastModifiedBy>
  <cp:revision>59</cp:revision>
  <dcterms:created xsi:type="dcterms:W3CDTF">2017-08-21T17:46:58Z</dcterms:created>
  <dcterms:modified xsi:type="dcterms:W3CDTF">2020-11-01T02:17:07Z</dcterms:modified>
</cp:coreProperties>
</file>