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Tomorrow Bold" charset="1" panose="00000000000000000000"/>
      <p:regular r:id="rId24"/>
    </p:embeddedFont>
    <p:embeddedFont>
      <p:font typeface="Poppins" charset="1" panose="00000500000000000000"/>
      <p:regular r:id="rId25"/>
    </p:embeddedFont>
    <p:embeddedFont>
      <p:font typeface="Roboto" charset="1" panose="02000000000000000000"/>
      <p:regular r:id="rId26"/>
    </p:embeddedFont>
    <p:embeddedFont>
      <p:font typeface="Russo One" charset="1" panose="02000503050000020004"/>
      <p:regular r:id="rId27"/>
    </p:embeddedFont>
    <p:embeddedFont>
      <p:font typeface="Tomorrow" charset="1" panose="0000000000000000000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gif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3.pn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Relationship Id="rId7" Target="../media/image6.png" Type="http://schemas.openxmlformats.org/officeDocument/2006/relationships/image"/><Relationship Id="rId8" Target="../media/image7.gif" Type="http://schemas.openxmlformats.org/officeDocument/2006/relationships/image"/><Relationship Id="rId9" Target="../media/image1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13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156267" y="-2189692"/>
            <a:ext cx="5601758" cy="5601758"/>
          </a:xfrm>
          <a:custGeom>
            <a:avLst/>
            <a:gdLst/>
            <a:ahLst/>
            <a:cxnLst/>
            <a:rect r="r" b="b" t="t" l="l"/>
            <a:pathLst>
              <a:path h="5601758" w="5601758">
                <a:moveTo>
                  <a:pt x="0" y="0"/>
                </a:moveTo>
                <a:lnTo>
                  <a:pt x="5601758" y="0"/>
                </a:lnTo>
                <a:lnTo>
                  <a:pt x="5601758" y="5601759"/>
                </a:lnTo>
                <a:lnTo>
                  <a:pt x="0" y="56017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385946" y="9404217"/>
            <a:ext cx="2675733" cy="2675733"/>
          </a:xfrm>
          <a:custGeom>
            <a:avLst/>
            <a:gdLst/>
            <a:ahLst/>
            <a:cxnLst/>
            <a:rect r="r" b="b" t="t" l="l"/>
            <a:pathLst>
              <a:path h="2675733" w="2675733">
                <a:moveTo>
                  <a:pt x="0" y="0"/>
                </a:moveTo>
                <a:lnTo>
                  <a:pt x="2675733" y="0"/>
                </a:lnTo>
                <a:lnTo>
                  <a:pt x="2675733" y="2675733"/>
                </a:lnTo>
                <a:lnTo>
                  <a:pt x="0" y="26757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18116" y="920710"/>
            <a:ext cx="9411313" cy="9506377"/>
          </a:xfrm>
          <a:custGeom>
            <a:avLst/>
            <a:gdLst/>
            <a:ahLst/>
            <a:cxnLst/>
            <a:rect r="r" b="b" t="t" l="l"/>
            <a:pathLst>
              <a:path h="9506377" w="9411313">
                <a:moveTo>
                  <a:pt x="0" y="0"/>
                </a:moveTo>
                <a:lnTo>
                  <a:pt x="9411313" y="0"/>
                </a:lnTo>
                <a:lnTo>
                  <a:pt x="9411313" y="9506377"/>
                </a:lnTo>
                <a:lnTo>
                  <a:pt x="0" y="95063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3457046" y="0"/>
            <a:ext cx="5601758" cy="5601758"/>
          </a:xfrm>
          <a:custGeom>
            <a:avLst/>
            <a:gdLst/>
            <a:ahLst/>
            <a:cxnLst/>
            <a:rect r="r" b="b" t="t" l="l"/>
            <a:pathLst>
              <a:path h="5601758" w="5601758">
                <a:moveTo>
                  <a:pt x="0" y="0"/>
                </a:moveTo>
                <a:lnTo>
                  <a:pt x="5601759" y="0"/>
                </a:lnTo>
                <a:lnTo>
                  <a:pt x="5601759" y="5601758"/>
                </a:lnTo>
                <a:lnTo>
                  <a:pt x="0" y="56017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775809" y="7437842"/>
            <a:ext cx="3569758" cy="3569758"/>
          </a:xfrm>
          <a:custGeom>
            <a:avLst/>
            <a:gdLst/>
            <a:ahLst/>
            <a:cxnLst/>
            <a:rect r="r" b="b" t="t" l="l"/>
            <a:pathLst>
              <a:path h="3569758" w="3569758">
                <a:moveTo>
                  <a:pt x="0" y="0"/>
                </a:moveTo>
                <a:lnTo>
                  <a:pt x="3569759" y="0"/>
                </a:lnTo>
                <a:lnTo>
                  <a:pt x="3569759" y="3569758"/>
                </a:lnTo>
                <a:lnTo>
                  <a:pt x="0" y="35697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38004" y="8466681"/>
            <a:ext cx="9691425" cy="2095771"/>
          </a:xfrm>
          <a:custGeom>
            <a:avLst/>
            <a:gdLst/>
            <a:ahLst/>
            <a:cxnLst/>
            <a:rect r="r" b="b" t="t" l="l"/>
            <a:pathLst>
              <a:path h="2095771" w="9691425">
                <a:moveTo>
                  <a:pt x="0" y="0"/>
                </a:moveTo>
                <a:lnTo>
                  <a:pt x="9691425" y="0"/>
                </a:lnTo>
                <a:lnTo>
                  <a:pt x="9691425" y="2095770"/>
                </a:lnTo>
                <a:lnTo>
                  <a:pt x="0" y="20957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441650" y="1559099"/>
            <a:ext cx="5484134" cy="7168803"/>
          </a:xfrm>
          <a:custGeom>
            <a:avLst/>
            <a:gdLst/>
            <a:ahLst/>
            <a:cxnLst/>
            <a:rect r="r" b="b" t="t" l="l"/>
            <a:pathLst>
              <a:path h="7168803" w="5484134">
                <a:moveTo>
                  <a:pt x="0" y="0"/>
                </a:moveTo>
                <a:lnTo>
                  <a:pt x="5484134" y="0"/>
                </a:lnTo>
                <a:lnTo>
                  <a:pt x="5484134" y="7168802"/>
                </a:lnTo>
                <a:lnTo>
                  <a:pt x="0" y="716880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true" rot="0">
            <a:off x="7830775" y="1767404"/>
            <a:ext cx="2995581" cy="1033476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 rot="0">
            <a:off x="11154708" y="7036327"/>
            <a:ext cx="3287750" cy="601672"/>
            <a:chOff x="0" y="0"/>
            <a:chExt cx="1028801" cy="18827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28801" cy="188275"/>
            </a:xfrm>
            <a:custGeom>
              <a:avLst/>
              <a:gdLst/>
              <a:ahLst/>
              <a:cxnLst/>
              <a:rect r="r" b="b" t="t" l="l"/>
              <a:pathLst>
                <a:path h="188275" w="1028801">
                  <a:moveTo>
                    <a:pt x="94137" y="0"/>
                  </a:moveTo>
                  <a:lnTo>
                    <a:pt x="934664" y="0"/>
                  </a:lnTo>
                  <a:cubicBezTo>
                    <a:pt x="959631" y="0"/>
                    <a:pt x="983575" y="9918"/>
                    <a:pt x="1001229" y="27572"/>
                  </a:cubicBezTo>
                  <a:cubicBezTo>
                    <a:pt x="1018883" y="45226"/>
                    <a:pt x="1028801" y="69171"/>
                    <a:pt x="1028801" y="94137"/>
                  </a:cubicBezTo>
                  <a:lnTo>
                    <a:pt x="1028801" y="94137"/>
                  </a:lnTo>
                  <a:cubicBezTo>
                    <a:pt x="1028801" y="119104"/>
                    <a:pt x="1018883" y="143048"/>
                    <a:pt x="1001229" y="160703"/>
                  </a:cubicBezTo>
                  <a:cubicBezTo>
                    <a:pt x="983575" y="178357"/>
                    <a:pt x="959631" y="188275"/>
                    <a:pt x="934664" y="188275"/>
                  </a:cubicBezTo>
                  <a:lnTo>
                    <a:pt x="94137" y="188275"/>
                  </a:lnTo>
                  <a:cubicBezTo>
                    <a:pt x="69171" y="188275"/>
                    <a:pt x="45226" y="178357"/>
                    <a:pt x="27572" y="160703"/>
                  </a:cubicBezTo>
                  <a:cubicBezTo>
                    <a:pt x="9918" y="143048"/>
                    <a:pt x="0" y="119104"/>
                    <a:pt x="0" y="94137"/>
                  </a:cubicBezTo>
                  <a:lnTo>
                    <a:pt x="0" y="94137"/>
                  </a:lnTo>
                  <a:cubicBezTo>
                    <a:pt x="0" y="69171"/>
                    <a:pt x="9918" y="45226"/>
                    <a:pt x="27572" y="27572"/>
                  </a:cubicBezTo>
                  <a:cubicBezTo>
                    <a:pt x="45226" y="9918"/>
                    <a:pt x="69171" y="0"/>
                    <a:pt x="94137" y="0"/>
                  </a:cubicBezTo>
                  <a:close/>
                </a:path>
              </a:pathLst>
            </a:custGeom>
            <a:solidFill>
              <a:srgbClr val="F3F6FA"/>
            </a:solidFill>
            <a:ln cap="rnd">
              <a:noFill/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1028801" cy="245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4705618" y="7036327"/>
            <a:ext cx="2553682" cy="601672"/>
            <a:chOff x="0" y="0"/>
            <a:chExt cx="799097" cy="18827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99097" cy="188275"/>
            </a:xfrm>
            <a:custGeom>
              <a:avLst/>
              <a:gdLst/>
              <a:ahLst/>
              <a:cxnLst/>
              <a:rect r="r" b="b" t="t" l="l"/>
              <a:pathLst>
                <a:path h="188275" w="799097">
                  <a:moveTo>
                    <a:pt x="94137" y="0"/>
                  </a:moveTo>
                  <a:lnTo>
                    <a:pt x="704960" y="0"/>
                  </a:lnTo>
                  <a:cubicBezTo>
                    <a:pt x="729926" y="0"/>
                    <a:pt x="753871" y="9918"/>
                    <a:pt x="771525" y="27572"/>
                  </a:cubicBezTo>
                  <a:cubicBezTo>
                    <a:pt x="789179" y="45226"/>
                    <a:pt x="799097" y="69171"/>
                    <a:pt x="799097" y="94137"/>
                  </a:cubicBezTo>
                  <a:lnTo>
                    <a:pt x="799097" y="94137"/>
                  </a:lnTo>
                  <a:cubicBezTo>
                    <a:pt x="799097" y="119104"/>
                    <a:pt x="789179" y="143048"/>
                    <a:pt x="771525" y="160703"/>
                  </a:cubicBezTo>
                  <a:cubicBezTo>
                    <a:pt x="753871" y="178357"/>
                    <a:pt x="729926" y="188275"/>
                    <a:pt x="704960" y="188275"/>
                  </a:cubicBezTo>
                  <a:lnTo>
                    <a:pt x="94137" y="188275"/>
                  </a:lnTo>
                  <a:cubicBezTo>
                    <a:pt x="69171" y="188275"/>
                    <a:pt x="45226" y="178357"/>
                    <a:pt x="27572" y="160703"/>
                  </a:cubicBezTo>
                  <a:cubicBezTo>
                    <a:pt x="9918" y="143048"/>
                    <a:pt x="0" y="119104"/>
                    <a:pt x="0" y="94137"/>
                  </a:cubicBezTo>
                  <a:lnTo>
                    <a:pt x="0" y="94137"/>
                  </a:lnTo>
                  <a:cubicBezTo>
                    <a:pt x="0" y="69171"/>
                    <a:pt x="9918" y="45226"/>
                    <a:pt x="27572" y="27572"/>
                  </a:cubicBezTo>
                  <a:cubicBezTo>
                    <a:pt x="45226" y="9918"/>
                    <a:pt x="69171" y="0"/>
                    <a:pt x="9413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30BFC6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799097" cy="245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6879699" y="8882840"/>
            <a:ext cx="379601" cy="375460"/>
          </a:xfrm>
          <a:custGeom>
            <a:avLst/>
            <a:gdLst/>
            <a:ahLst/>
            <a:cxnLst/>
            <a:rect r="r" b="b" t="t" l="l"/>
            <a:pathLst>
              <a:path h="375460" w="379601">
                <a:moveTo>
                  <a:pt x="0" y="0"/>
                </a:moveTo>
                <a:lnTo>
                  <a:pt x="379601" y="0"/>
                </a:lnTo>
                <a:lnTo>
                  <a:pt x="379601" y="375460"/>
                </a:lnTo>
                <a:lnTo>
                  <a:pt x="0" y="37546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9698660" y="1419369"/>
            <a:ext cx="8367067" cy="864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660"/>
              </a:lnSpc>
            </a:pPr>
            <a:r>
              <a:rPr lang="en-US" b="true" sz="6224">
                <a:solidFill>
                  <a:srgbClr val="F3F6FA"/>
                </a:solidFill>
                <a:latin typeface="Tomorrow Bold"/>
                <a:ea typeface="Tomorrow Bold"/>
                <a:cs typeface="Tomorrow Bold"/>
                <a:sym typeface="Tomorrow Bold"/>
              </a:rPr>
              <a:t>CANA BOT EDITAI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505087" y="4107664"/>
            <a:ext cx="6754213" cy="358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37"/>
              </a:lnSpc>
            </a:pPr>
            <a:r>
              <a:rPr lang="en-US" b="true" sz="2558">
                <a:solidFill>
                  <a:srgbClr val="F3F6FA"/>
                </a:solidFill>
                <a:latin typeface="Tomorrow Bold"/>
                <a:ea typeface="Tomorrow Bold"/>
                <a:cs typeface="Tomorrow Bold"/>
                <a:sym typeface="Tomorrow Bold"/>
              </a:rPr>
              <a:t>INTRODUCING OUR NEW AI BOT: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545293" y="2406561"/>
            <a:ext cx="7714007" cy="556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58"/>
              </a:lnSpc>
            </a:pPr>
            <a:r>
              <a:rPr lang="en-US" sz="3699">
                <a:solidFill>
                  <a:srgbClr val="F3F6FA"/>
                </a:solidFill>
                <a:latin typeface="Poppins"/>
                <a:ea typeface="Poppins"/>
                <a:cs typeface="Poppins"/>
                <a:sym typeface="Poppins"/>
              </a:rPr>
              <a:t>ARTIFICIAL INTELLIGENCE BOT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723258" y="4654151"/>
            <a:ext cx="5536042" cy="1401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760"/>
              </a:lnSpc>
              <a:spcBef>
                <a:spcPct val="0"/>
              </a:spcBef>
            </a:pPr>
            <a:r>
              <a:rPr lang="en-US" sz="2686">
                <a:solidFill>
                  <a:srgbClr val="F3F6FA"/>
                </a:solidFill>
                <a:latin typeface="Roboto"/>
                <a:ea typeface="Roboto"/>
                <a:cs typeface="Roboto"/>
                <a:sym typeface="Roboto"/>
              </a:rPr>
              <a:t> Smarter, faster, and more efficient. Let it help you work better and get more done every day!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402296" y="8866005"/>
            <a:ext cx="3258534" cy="356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13"/>
              </a:lnSpc>
              <a:spcBef>
                <a:spcPct val="0"/>
              </a:spcBef>
            </a:pPr>
            <a:r>
              <a:rPr lang="en-US" sz="2081">
                <a:solidFill>
                  <a:srgbClr val="F3F6FA"/>
                </a:solidFill>
                <a:latin typeface="Roboto"/>
                <a:ea typeface="Roboto"/>
                <a:cs typeface="Roboto"/>
                <a:sym typeface="Roboto"/>
              </a:rPr>
              <a:t>www.cana.ai.com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096742" y="7200028"/>
            <a:ext cx="3403682" cy="302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26"/>
              </a:lnSpc>
            </a:pPr>
            <a:r>
              <a:rPr lang="en-US" sz="2195">
                <a:solidFill>
                  <a:srgbClr val="0B1320"/>
                </a:solidFill>
                <a:latin typeface="Russo One"/>
                <a:ea typeface="Russo One"/>
                <a:cs typeface="Russo One"/>
                <a:sym typeface="Russo One"/>
              </a:rPr>
              <a:t>BY: OSAMA SADEQ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25155" y="7206041"/>
            <a:ext cx="2085735" cy="302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26"/>
              </a:lnSpc>
            </a:pPr>
            <a:r>
              <a:rPr lang="en-US" sz="2195">
                <a:solidFill>
                  <a:srgbClr val="F3F6FA"/>
                </a:solidFill>
                <a:latin typeface="Russo One"/>
                <a:ea typeface="Russo One"/>
                <a:cs typeface="Russo One"/>
                <a:sym typeface="Russo One"/>
              </a:rPr>
              <a:t>SUBSCRIBE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2E06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81683" y="130175"/>
            <a:ext cx="17506317" cy="10156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4"/>
              </a:lnSpc>
            </a:pPr>
            <a:r>
              <a:rPr lang="en-US" sz="2499" spc="464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IMPORT LOGGING</a:t>
            </a:r>
          </a:p>
          <a:p>
            <a:pPr algn="r" rtl="true">
              <a:lnSpc>
                <a:spcPts val="3124"/>
              </a:lnSpc>
            </a:pPr>
            <a:r>
              <a:rPr lang="en-US" sz="2499" spc="464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import json</a:t>
            </a:r>
          </a:p>
          <a:p>
            <a:pPr algn="r" rtl="true">
              <a:lnSpc>
                <a:spcPts val="3124"/>
              </a:lnSpc>
            </a:pPr>
            <a:r>
              <a:rPr lang="en-US" sz="2499" spc="464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import asyncio</a:t>
            </a:r>
          </a:p>
          <a:p>
            <a:pPr algn="r" rtl="true">
              <a:lnSpc>
                <a:spcPts val="3124"/>
              </a:lnSpc>
            </a:pPr>
            <a:r>
              <a:rPr lang="en-US" sz="2499" spc="464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import httpx</a:t>
            </a:r>
          </a:p>
          <a:p>
            <a:pPr algn="r" rtl="true">
              <a:lnSpc>
                <a:spcPts val="3124"/>
              </a:lnSpc>
            </a:pPr>
            <a:r>
              <a:rPr lang="en-US" sz="2499" spc="464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import easyocr  # type: ignore</a:t>
            </a:r>
          </a:p>
          <a:p>
            <a:pPr algn="r" rtl="true">
              <a:lnSpc>
                <a:spcPts val="3124"/>
              </a:lnSpc>
            </a:pPr>
            <a:r>
              <a:rPr lang="en-US" sz="2499" spc="464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import io</a:t>
            </a:r>
          </a:p>
          <a:p>
            <a:pPr algn="r" rtl="true">
              <a:lnSpc>
                <a:spcPts val="3124"/>
              </a:lnSpc>
            </a:pPr>
            <a:r>
              <a:rPr lang="en-US" sz="2499" spc="464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from telegram import Update</a:t>
            </a:r>
          </a:p>
          <a:p>
            <a:pPr algn="r" rtl="true">
              <a:lnSpc>
                <a:spcPts val="3124"/>
              </a:lnSpc>
            </a:pPr>
            <a:r>
              <a:rPr lang="en-US" sz="2499" spc="464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from telegram.ext import ApplicationBuilder, MessageHandler, filters, ContextTypes</a:t>
            </a:r>
          </a:p>
          <a:p>
            <a:pPr algn="r" rtl="true">
              <a:lnSpc>
                <a:spcPts val="3124"/>
              </a:lnSpc>
            </a:pPr>
          </a:p>
          <a:p>
            <a:pPr algn="r" rtl="true">
              <a:lnSpc>
                <a:spcPts val="3124"/>
              </a:lnSpc>
            </a:pPr>
            <a:r>
              <a:rPr lang="ar-EG" sz="2499" spc="464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• استيراد المكتبات: يتم استيراد المكتبات الضرورية.</a:t>
            </a:r>
          </a:p>
          <a:p>
            <a:pPr algn="r" rtl="true">
              <a:lnSpc>
                <a:spcPts val="3124"/>
              </a:lnSpc>
            </a:pPr>
            <a:r>
              <a:rPr lang="en-US" sz="2499" spc="464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logging</a:t>
            </a:r>
          </a:p>
          <a:p>
            <a:pPr algn="r" rtl="true">
              <a:lnSpc>
                <a:spcPts val="3124"/>
              </a:lnSpc>
            </a:pPr>
            <a:r>
              <a:rPr lang="ar-EG" sz="2499" spc="464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لتسجيل الأحداث،</a:t>
            </a:r>
          </a:p>
          <a:p>
            <a:pPr algn="r" rtl="true">
              <a:lnSpc>
                <a:spcPts val="3124"/>
              </a:lnSpc>
            </a:pPr>
            <a:r>
              <a:rPr lang="en-US" sz="2499" spc="464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json</a:t>
            </a:r>
          </a:p>
          <a:p>
            <a:pPr algn="r" rtl="true">
              <a:lnSpc>
                <a:spcPts val="3124"/>
              </a:lnSpc>
            </a:pPr>
            <a:r>
              <a:rPr lang="ar-EG" sz="2499" spc="464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للتعامل مع البيانات بتنسيق </a:t>
            </a:r>
            <a:r>
              <a:rPr lang="en-US" sz="2499" spc="464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JSON</a:t>
            </a:r>
            <a:r>
              <a:rPr lang="ar-EG" sz="2499" spc="464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،</a:t>
            </a:r>
          </a:p>
          <a:p>
            <a:pPr algn="r" rtl="true">
              <a:lnSpc>
                <a:spcPts val="3124"/>
              </a:lnSpc>
            </a:pPr>
            <a:r>
              <a:rPr lang="en-US" sz="2499" spc="464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asyncio</a:t>
            </a:r>
          </a:p>
          <a:p>
            <a:pPr algn="r" rtl="true">
              <a:lnSpc>
                <a:spcPts val="3124"/>
              </a:lnSpc>
            </a:pPr>
            <a:r>
              <a:rPr lang="ar-EG" sz="2499" spc="464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لتسهيل البرمجة غير المتزامنة،</a:t>
            </a:r>
          </a:p>
          <a:p>
            <a:pPr algn="r" rtl="true">
              <a:lnSpc>
                <a:spcPts val="3124"/>
              </a:lnSpc>
            </a:pPr>
            <a:r>
              <a:rPr lang="en-US" sz="2499" spc="464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httpx</a:t>
            </a:r>
          </a:p>
          <a:p>
            <a:pPr algn="r" rtl="true">
              <a:lnSpc>
                <a:spcPts val="3124"/>
              </a:lnSpc>
            </a:pPr>
            <a:r>
              <a:rPr lang="ar-EG" sz="2499" spc="464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لإجراء طلبات </a:t>
            </a:r>
            <a:r>
              <a:rPr lang="en-US" sz="2499" spc="464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HTTP</a:t>
            </a:r>
            <a:r>
              <a:rPr lang="ar-EG" sz="2499" spc="464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،</a:t>
            </a:r>
          </a:p>
          <a:p>
            <a:pPr algn="r" rtl="true">
              <a:lnSpc>
                <a:spcPts val="3124"/>
              </a:lnSpc>
            </a:pPr>
            <a:r>
              <a:rPr lang="en-US" sz="2499" spc="464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easyocr</a:t>
            </a:r>
          </a:p>
          <a:p>
            <a:pPr algn="r" rtl="true">
              <a:lnSpc>
                <a:spcPts val="3124"/>
              </a:lnSpc>
            </a:pPr>
            <a:r>
              <a:rPr lang="ar-EG" sz="2499" spc="464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لاستخراج النصوص من الصور، و</a:t>
            </a:r>
          </a:p>
          <a:p>
            <a:pPr algn="r" rtl="true">
              <a:lnSpc>
                <a:spcPts val="3124"/>
              </a:lnSpc>
            </a:pPr>
            <a:r>
              <a:rPr lang="en-US" sz="2499" spc="464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io</a:t>
            </a:r>
          </a:p>
          <a:p>
            <a:pPr algn="r" rtl="true">
              <a:lnSpc>
                <a:spcPts val="3124"/>
              </a:lnSpc>
            </a:pPr>
            <a:r>
              <a:rPr lang="ar-EG" sz="2499" spc="464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للتعامل مع تدفقات البيانات. كما يتم استيراد بعض الفئات من مكتبة</a:t>
            </a:r>
          </a:p>
          <a:p>
            <a:pPr algn="r" rtl="true">
              <a:lnSpc>
                <a:spcPts val="3124"/>
              </a:lnSpc>
            </a:pPr>
            <a:r>
              <a:rPr lang="en-US" sz="2499" spc="464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telegram</a:t>
            </a:r>
          </a:p>
          <a:p>
            <a:pPr algn="r" rtl="true">
              <a:lnSpc>
                <a:spcPts val="3124"/>
              </a:lnSpc>
            </a:pPr>
            <a:r>
              <a:rPr lang="ar-EG" sz="2499" spc="464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.</a:t>
            </a:r>
          </a:p>
          <a:p>
            <a:pPr algn="r" rtl="true">
              <a:lnSpc>
                <a:spcPts val="3124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2E06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952500"/>
            <a:ext cx="18288000" cy="8122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>
              <a:lnSpc>
                <a:spcPts val="3402"/>
              </a:lnSpc>
            </a:pPr>
            <a:r>
              <a:rPr lang="ar-EG" sz="2195" spc="318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# إعداد التسجيل</a:t>
            </a:r>
          </a:p>
          <a:p>
            <a:pPr algn="r" rtl="true">
              <a:lnSpc>
                <a:spcPts val="3402"/>
              </a:lnSpc>
            </a:pPr>
            <a:r>
              <a:rPr lang="en-US" sz="2195" spc="318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logging.basicConfig(format='%(asctime)s - %(name)s - %(levelname)s - %(message)s', level=logging.INFO)</a:t>
            </a:r>
          </a:p>
          <a:p>
            <a:pPr algn="r" rtl="true">
              <a:lnSpc>
                <a:spcPts val="3402"/>
              </a:lnSpc>
            </a:pPr>
          </a:p>
          <a:p>
            <a:pPr algn="r" rtl="true">
              <a:lnSpc>
                <a:spcPts val="3402"/>
              </a:lnSpc>
            </a:pPr>
          </a:p>
          <a:p>
            <a:pPr algn="r" rtl="true">
              <a:lnSpc>
                <a:spcPts val="3402"/>
              </a:lnSpc>
            </a:pPr>
            <a:r>
              <a:rPr lang="ar-EG" sz="2195" spc="318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• تهيئة نظام التسجيل: يتم إعداد تسجيل الأحداث بحيث يتم عرض الوقت، اسم المسجل، مستوى الخطأ، والرسالة.</a:t>
            </a:r>
          </a:p>
          <a:p>
            <a:pPr algn="r" rtl="true">
              <a:lnSpc>
                <a:spcPts val="3402"/>
              </a:lnSpc>
            </a:pPr>
          </a:p>
          <a:p>
            <a:pPr algn="r" rtl="true">
              <a:lnSpc>
                <a:spcPts val="3402"/>
              </a:lnSpc>
            </a:pPr>
            <a:r>
              <a:rPr lang="ar-EG" sz="2195" spc="318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# استبدل القيم التالية بمفاتيحك</a:t>
            </a:r>
          </a:p>
          <a:p>
            <a:pPr algn="r" rtl="true">
              <a:lnSpc>
                <a:spcPts val="3402"/>
              </a:lnSpc>
            </a:pPr>
            <a:r>
              <a:rPr lang="en-US" sz="2195" spc="318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api_key = 'AIzaSyCZVuenJfMv6I7uOdSm7zRRfmk2ety-GF0</a:t>
            </a:r>
            <a:r>
              <a:rPr lang="ar-EG" sz="2195" spc="318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'  # مفتاح </a:t>
            </a:r>
            <a:r>
              <a:rPr lang="en-US" sz="2195" spc="318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API</a:t>
            </a:r>
            <a:r>
              <a:rPr lang="ar-EG" sz="2195" spc="318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 الخاص بك</a:t>
            </a:r>
          </a:p>
          <a:p>
            <a:pPr algn="r" rtl="true">
              <a:lnSpc>
                <a:spcPts val="3402"/>
              </a:lnSpc>
            </a:pPr>
            <a:r>
              <a:rPr lang="en-US" sz="2195" spc="318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api_url = f'https://generativelanguage.googleapis.com/v1beta/models/gemini-1.5-flash-latest:generateContent?key={api_key}</a:t>
            </a:r>
            <a:r>
              <a:rPr lang="ar-EG" sz="2195" spc="318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'</a:t>
            </a:r>
          </a:p>
          <a:p>
            <a:pPr algn="r" rtl="true">
              <a:lnSpc>
                <a:spcPts val="3402"/>
              </a:lnSpc>
            </a:pPr>
          </a:p>
          <a:p>
            <a:pPr algn="r" rtl="true">
              <a:lnSpc>
                <a:spcPts val="3402"/>
              </a:lnSpc>
            </a:pPr>
          </a:p>
          <a:p>
            <a:pPr algn="r" rtl="true">
              <a:lnSpc>
                <a:spcPts val="3402"/>
              </a:lnSpc>
            </a:pPr>
            <a:r>
              <a:rPr lang="ar-EG" sz="2195" spc="318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• تحديد مفتاح </a:t>
            </a:r>
            <a:r>
              <a:rPr lang="en-US" sz="2195" spc="318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API</a:t>
            </a:r>
            <a:r>
              <a:rPr lang="ar-EG" sz="2195" spc="318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: يتم تعيين مفتاح </a:t>
            </a:r>
            <a:r>
              <a:rPr lang="en-US" sz="2195" spc="318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API</a:t>
            </a:r>
            <a:r>
              <a:rPr lang="ar-EG" sz="2195" spc="318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 الخاص بالخدمة المستخدمة (في هذه الحالة، خدمة </a:t>
            </a:r>
            <a:r>
              <a:rPr lang="en-US" sz="2195" spc="318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Google</a:t>
            </a:r>
            <a:r>
              <a:rPr lang="ar-EG" sz="2195" spc="318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) وتكوين </a:t>
            </a:r>
            <a:r>
              <a:rPr lang="en-US" sz="2195" spc="318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URL</a:t>
            </a:r>
            <a:r>
              <a:rPr lang="ar-EG" sz="2195" spc="318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 لإجراء الطلبات.</a:t>
            </a:r>
          </a:p>
          <a:p>
            <a:pPr algn="r" rtl="true">
              <a:lnSpc>
                <a:spcPts val="3402"/>
              </a:lnSpc>
            </a:pPr>
          </a:p>
          <a:p>
            <a:pPr algn="r" rtl="true">
              <a:lnSpc>
                <a:spcPts val="3402"/>
              </a:lnSpc>
            </a:pPr>
            <a:r>
              <a:rPr lang="ar-EG" sz="2195" spc="318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# تهيئة </a:t>
            </a:r>
            <a:r>
              <a:rPr lang="en-US" sz="2195" spc="318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EasyOCR</a:t>
            </a:r>
          </a:p>
          <a:p>
            <a:pPr algn="r" rtl="true">
              <a:lnSpc>
                <a:spcPts val="3402"/>
              </a:lnSpc>
            </a:pPr>
            <a:r>
              <a:rPr lang="en-US" sz="2195" spc="318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reader = easyocr.Reader(['ar'])</a:t>
            </a:r>
            <a:r>
              <a:rPr lang="ar-EG" sz="2195" spc="318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  # استخدام اللغة العربية</a:t>
            </a:r>
          </a:p>
          <a:p>
            <a:pPr algn="r" rtl="true">
              <a:lnSpc>
                <a:spcPts val="3402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2E06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75905"/>
            <a:ext cx="16830403" cy="97161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rtl="true">
              <a:lnSpc>
                <a:spcPts val="2902"/>
              </a:lnSpc>
            </a:pPr>
            <a:r>
              <a:rPr lang="ar-EG" sz="2303" spc="37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تهيئة </a:t>
            </a:r>
            <a:r>
              <a:rPr lang="en-US" sz="2303" spc="37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EASYOCR</a:t>
            </a:r>
            <a:r>
              <a:rPr lang="ar-EG" sz="2303" spc="37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: يتم إنشاء كائن</a:t>
            </a:r>
          </a:p>
          <a:p>
            <a:pPr algn="just" rtl="true">
              <a:lnSpc>
                <a:spcPts val="2902"/>
              </a:lnSpc>
            </a:pPr>
            <a:r>
              <a:rPr lang="en-US" sz="2303" spc="37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Reader</a:t>
            </a:r>
          </a:p>
          <a:p>
            <a:pPr algn="just" rtl="true">
              <a:lnSpc>
                <a:spcPts val="2902"/>
              </a:lnSpc>
            </a:pPr>
            <a:r>
              <a:rPr lang="ar-EG" sz="2303" spc="37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من مكتبة </a:t>
            </a:r>
            <a:r>
              <a:rPr lang="en-US" sz="2303" spc="37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EasyOCR</a:t>
            </a:r>
            <a:r>
              <a:rPr lang="ar-EG" sz="2303" spc="37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 لتحديد اللغة المستخدمة (العربية في هذه الحالة).</a:t>
            </a:r>
          </a:p>
          <a:p>
            <a:pPr algn="just" rtl="true">
              <a:lnSpc>
                <a:spcPts val="2902"/>
              </a:lnSpc>
            </a:pPr>
            <a:r>
              <a:rPr lang="ar-EG" sz="2303" spc="37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# متغير لتخزين الرسالة السابقة</a:t>
            </a:r>
          </a:p>
          <a:p>
            <a:pPr algn="just" rtl="true">
              <a:lnSpc>
                <a:spcPts val="2902"/>
              </a:lnSpc>
            </a:pPr>
            <a:r>
              <a:rPr lang="en-US" sz="2303" spc="37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previous_message = None</a:t>
            </a:r>
          </a:p>
          <a:p>
            <a:pPr algn="just" rtl="true">
              <a:lnSpc>
                <a:spcPts val="2902"/>
              </a:lnSpc>
            </a:pPr>
            <a:r>
              <a:rPr lang="ar-EG" sz="2303" spc="37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• تحديد متغير: يتم تعريف متغير لتخزين الرسالة السابقة التي تم تلقيها من المستخدم.</a:t>
            </a:r>
          </a:p>
          <a:p>
            <a:pPr algn="just" rtl="true">
              <a:lnSpc>
                <a:spcPts val="2902"/>
              </a:lnSpc>
            </a:pPr>
          </a:p>
          <a:p>
            <a:pPr algn="just" rtl="true">
              <a:lnSpc>
                <a:spcPts val="2902"/>
              </a:lnSpc>
            </a:pPr>
            <a:r>
              <a:rPr lang="en-US" sz="2303" spc="37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async def start(update: Update, context: ContextTypes.DEFAULT_TYPE) -&gt; None</a:t>
            </a:r>
            <a:r>
              <a:rPr lang="ar-EG" sz="2303" spc="37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:</a:t>
            </a:r>
          </a:p>
          <a:p>
            <a:pPr algn="just" rtl="true">
              <a:lnSpc>
                <a:spcPts val="2902"/>
              </a:lnSpc>
            </a:pPr>
            <a:r>
              <a:rPr lang="en-US" sz="2303" spc="37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await update.message.reply_text</a:t>
            </a:r>
            <a:r>
              <a:rPr lang="ar-EG" sz="2303" spc="37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("مرحبًا بك! يمكنك كتابة أي رسالة وسأساعدك.")</a:t>
            </a:r>
          </a:p>
          <a:p>
            <a:pPr algn="just" rtl="true">
              <a:lnSpc>
                <a:spcPts val="2902"/>
              </a:lnSpc>
            </a:pPr>
          </a:p>
          <a:p>
            <a:pPr algn="just" rtl="true">
              <a:lnSpc>
                <a:spcPts val="2902"/>
              </a:lnSpc>
            </a:pPr>
            <a:r>
              <a:rPr lang="ar-EG" sz="2303" spc="37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• تعريف دالة البداية: دالة غير متزامنة تُستخدم للرد على المستخدم برسالة ترحيبية عند بدء المحادثة.</a:t>
            </a:r>
          </a:p>
          <a:p>
            <a:pPr algn="just" rtl="true">
              <a:lnSpc>
                <a:spcPts val="2902"/>
              </a:lnSpc>
            </a:pPr>
          </a:p>
          <a:p>
            <a:pPr algn="just" rtl="true">
              <a:lnSpc>
                <a:spcPts val="2902"/>
              </a:lnSpc>
            </a:pPr>
            <a:r>
              <a:rPr lang="en-US" sz="2303" spc="37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async def extract_text_from_image(file) -&gt; str</a:t>
            </a:r>
            <a:r>
              <a:rPr lang="ar-EG" sz="2303" spc="37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:</a:t>
            </a:r>
          </a:p>
          <a:p>
            <a:pPr algn="just" rtl="true">
              <a:lnSpc>
                <a:spcPts val="2902"/>
              </a:lnSpc>
            </a:pPr>
            <a:r>
              <a:rPr lang="en-US" sz="2303" spc="37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try</a:t>
            </a:r>
            <a:r>
              <a:rPr lang="ar-EG" sz="2303" spc="37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:</a:t>
            </a:r>
          </a:p>
          <a:p>
            <a:pPr algn="just" rtl="true">
              <a:lnSpc>
                <a:spcPts val="2902"/>
              </a:lnSpc>
            </a:pPr>
            <a:r>
              <a:rPr lang="ar-EG" sz="2303" spc="37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     # تحويل البايت إلى صورة</a:t>
            </a:r>
          </a:p>
          <a:p>
            <a:pPr algn="just" rtl="true">
              <a:lnSpc>
                <a:spcPts val="2902"/>
              </a:lnSpc>
            </a:pPr>
            <a:r>
              <a:rPr lang="ar-EG" sz="2303" spc="37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     </a:t>
            </a:r>
            <a:r>
              <a:rPr lang="en-US" sz="2303" spc="37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image = io.BytesIO(file)</a:t>
            </a:r>
            <a:r>
              <a:rPr lang="ar-EG" sz="2303" spc="37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  </a:t>
            </a:r>
          </a:p>
          <a:p>
            <a:pPr algn="just" rtl="true">
              <a:lnSpc>
                <a:spcPts val="2902"/>
              </a:lnSpc>
            </a:pPr>
            <a:r>
              <a:rPr lang="ar-EG" sz="2303" spc="37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     # استخدام </a:t>
            </a:r>
            <a:r>
              <a:rPr lang="en-US" sz="2303" spc="37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EasyOCR</a:t>
            </a:r>
            <a:r>
              <a:rPr lang="ar-EG" sz="2303" spc="37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 لاستخراج النص</a:t>
            </a:r>
          </a:p>
          <a:p>
            <a:pPr algn="just" rtl="true">
              <a:lnSpc>
                <a:spcPts val="2902"/>
              </a:lnSpc>
            </a:pPr>
            <a:r>
              <a:rPr lang="ar-EG" sz="2303" spc="37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     </a:t>
            </a:r>
            <a:r>
              <a:rPr lang="en-US" sz="2303" spc="37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results = reader.readtext(image, detail=0, paragraph=True)</a:t>
            </a:r>
          </a:p>
          <a:p>
            <a:pPr algn="just" rtl="true">
              <a:lnSpc>
                <a:spcPts val="2902"/>
              </a:lnSpc>
            </a:pPr>
            <a:r>
              <a:rPr lang="ar-EG" sz="2303" spc="37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     # جمع النصوص المستخرجة</a:t>
            </a:r>
          </a:p>
          <a:p>
            <a:pPr algn="just" rtl="true">
              <a:lnSpc>
                <a:spcPts val="2902"/>
              </a:lnSpc>
            </a:pPr>
            <a:r>
              <a:rPr lang="ar-EG" sz="2303" spc="37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     </a:t>
            </a:r>
            <a:r>
              <a:rPr lang="en-US" sz="2303" spc="37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text = "n".join(results)</a:t>
            </a:r>
          </a:p>
          <a:p>
            <a:pPr algn="just" rtl="true">
              <a:lnSpc>
                <a:spcPts val="2902"/>
              </a:lnSpc>
            </a:pPr>
            <a:r>
              <a:rPr lang="ar-EG" sz="2303" spc="37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     # تحقق إذا كانت نتيجة الاستخراج فارغة</a:t>
            </a:r>
          </a:p>
          <a:p>
            <a:pPr algn="just" rtl="true">
              <a:lnSpc>
                <a:spcPts val="2902"/>
              </a:lnSpc>
            </a:pPr>
            <a:r>
              <a:rPr lang="ar-EG" sz="2303" spc="37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     </a:t>
            </a:r>
            <a:r>
              <a:rPr lang="en-US" sz="2303" spc="37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if not text.strip</a:t>
            </a:r>
            <a:r>
              <a:rPr lang="ar-EG" sz="2303" spc="37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():</a:t>
            </a:r>
          </a:p>
          <a:p>
            <a:pPr algn="just" rtl="true">
              <a:lnSpc>
                <a:spcPts val="2902"/>
              </a:lnSpc>
            </a:pPr>
            <a:r>
              <a:rPr lang="ar-EG" sz="2303" spc="37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         </a:t>
            </a:r>
            <a:r>
              <a:rPr lang="en-US" sz="2303" spc="37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raise ValueError</a:t>
            </a:r>
            <a:r>
              <a:rPr lang="ar-EG" sz="2303" spc="37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("النص المستخرج فارغ")</a:t>
            </a:r>
          </a:p>
          <a:p>
            <a:pPr algn="just" rtl="true">
              <a:lnSpc>
                <a:spcPts val="2902"/>
              </a:lnSpc>
            </a:pPr>
            <a:r>
              <a:rPr lang="ar-EG" sz="2303" spc="37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     </a:t>
            </a:r>
            <a:r>
              <a:rPr lang="en-US" sz="2303" spc="37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return text.strip</a:t>
            </a:r>
            <a:r>
              <a:rPr lang="ar-EG" sz="2303" spc="37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()  # إزالة المسافات الزائدة</a:t>
            </a:r>
          </a:p>
          <a:p>
            <a:pPr algn="just" rtl="true">
              <a:lnSpc>
                <a:spcPts val="2902"/>
              </a:lnSpc>
            </a:pPr>
            <a:r>
              <a:rPr lang="en-US" sz="2303" spc="37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except Exception as e</a:t>
            </a:r>
            <a:r>
              <a:rPr lang="ar-EG" sz="2303" spc="37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:</a:t>
            </a:r>
          </a:p>
          <a:p>
            <a:pPr algn="just" rtl="true">
              <a:lnSpc>
                <a:spcPts val="2902"/>
              </a:lnSpc>
            </a:pPr>
            <a:r>
              <a:rPr lang="ar-EG" sz="2303" spc="37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     </a:t>
            </a:r>
            <a:r>
              <a:rPr lang="en-US" sz="2303" spc="37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logging.error</a:t>
            </a:r>
            <a:r>
              <a:rPr lang="ar-EG" sz="2303" spc="37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(</a:t>
            </a:r>
            <a:r>
              <a:rPr lang="en-US" sz="2303" spc="37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f</a:t>
            </a:r>
            <a:r>
              <a:rPr lang="ar-EG" sz="2303" spc="37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"خطأ في استخراج النص: {</a:t>
            </a:r>
            <a:r>
              <a:rPr lang="en-US" sz="2303" spc="37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e</a:t>
            </a:r>
            <a:r>
              <a:rPr lang="ar-EG" sz="2303" spc="37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}")</a:t>
            </a:r>
          </a:p>
          <a:p>
            <a:pPr algn="just" rtl="true">
              <a:lnSpc>
                <a:spcPts val="2902"/>
              </a:lnSpc>
            </a:pPr>
            <a:r>
              <a:rPr lang="ar-EG" sz="2303" spc="37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     </a:t>
            </a:r>
            <a:r>
              <a:rPr lang="en-US" sz="2303" spc="37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return</a:t>
            </a:r>
            <a:r>
              <a:rPr lang="ar-EG" sz="2303" spc="37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 "حدث خطأ أثناء استخراج النص من الصورة."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2E06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387542"/>
            <a:ext cx="18288000" cy="9939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rtl="true">
              <a:lnSpc>
                <a:spcPts val="2743"/>
              </a:lnSpc>
            </a:pPr>
          </a:p>
          <a:p>
            <a:pPr algn="l" rtl="true">
              <a:lnSpc>
                <a:spcPts val="2743"/>
              </a:lnSpc>
            </a:pPr>
          </a:p>
          <a:p>
            <a:pPr algn="l" rtl="true">
              <a:lnSpc>
                <a:spcPts val="2743"/>
              </a:lnSpc>
            </a:pPr>
            <a:r>
              <a:rPr lang="ar-EG" sz="2195" spc="368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• دالة استخراج النص من الصورة: تأخذ دالة غير متزامنة ملف صورة، وتحاول استخراج النص منها باستخدام </a:t>
            </a:r>
            <a:r>
              <a:rPr lang="en-US" sz="2195" spc="368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EasyOCR</a:t>
            </a:r>
            <a:r>
              <a:rPr lang="ar-EG" sz="2195" spc="368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. إذا كان النص المستخرج فارغًا، يتم رفع استثناء. إذا حدث خطأ، يتم تسجيله وإرجاع رسالة خطأ.</a:t>
            </a:r>
          </a:p>
          <a:p>
            <a:pPr algn="l" rtl="true">
              <a:lnSpc>
                <a:spcPts val="2743"/>
              </a:lnSpc>
            </a:pPr>
          </a:p>
          <a:p>
            <a:pPr algn="l" rtl="true">
              <a:lnSpc>
                <a:spcPts val="2743"/>
              </a:lnSpc>
            </a:pPr>
            <a:r>
              <a:rPr lang="en-US" sz="2195" spc="368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def escape_html(text: str) -&gt; str</a:t>
            </a:r>
            <a:r>
              <a:rPr lang="ar-EG" sz="2195" spc="368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:</a:t>
            </a:r>
          </a:p>
          <a:p>
            <a:pPr algn="l" rtl="true">
              <a:lnSpc>
                <a:spcPts val="2743"/>
              </a:lnSpc>
            </a:pPr>
            <a:r>
              <a:rPr lang="en-US" sz="2195" spc="368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escape_chars = {'&amp;': '&amp;amp;', '&lt;': '&amp;lt;', '&gt;': '&amp;gt;'}</a:t>
            </a:r>
          </a:p>
          <a:p>
            <a:pPr algn="l" rtl="true">
              <a:lnSpc>
                <a:spcPts val="2743"/>
              </a:lnSpc>
            </a:pPr>
            <a:r>
              <a:rPr lang="en-US" sz="2195" spc="368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for char, escape in escape_chars.items</a:t>
            </a:r>
            <a:r>
              <a:rPr lang="ar-EG" sz="2195" spc="368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():</a:t>
            </a:r>
          </a:p>
          <a:p>
            <a:pPr algn="l" rtl="true">
              <a:lnSpc>
                <a:spcPts val="2743"/>
              </a:lnSpc>
            </a:pPr>
            <a:r>
              <a:rPr lang="ar-EG" sz="2195" spc="368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     </a:t>
            </a:r>
            <a:r>
              <a:rPr lang="en-US" sz="2195" spc="368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text = text.replace(char, escape)</a:t>
            </a:r>
          </a:p>
          <a:p>
            <a:pPr algn="l" rtl="true">
              <a:lnSpc>
                <a:spcPts val="2743"/>
              </a:lnSpc>
            </a:pPr>
            <a:r>
              <a:rPr lang="en-US" sz="2195" spc="368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return text</a:t>
            </a:r>
          </a:p>
          <a:p>
            <a:pPr algn="l" rtl="true">
              <a:lnSpc>
                <a:spcPts val="2743"/>
              </a:lnSpc>
            </a:pPr>
          </a:p>
          <a:p>
            <a:pPr algn="l" rtl="true">
              <a:lnSpc>
                <a:spcPts val="2743"/>
              </a:lnSpc>
            </a:pPr>
            <a:r>
              <a:rPr lang="ar-EG" sz="2195" spc="368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• دالة الهروب من </a:t>
            </a:r>
            <a:r>
              <a:rPr lang="en-US" sz="2195" spc="368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HTML</a:t>
            </a:r>
            <a:r>
              <a:rPr lang="ar-EG" sz="2195" spc="368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: تقوم بتحويل بعض الأحرف الخاصة إلى تنسيق </a:t>
            </a:r>
            <a:r>
              <a:rPr lang="en-US" sz="2195" spc="368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HTML</a:t>
            </a:r>
            <a:r>
              <a:rPr lang="ar-EG" sz="2195" spc="368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 الآمن لتجنب أي مشاكل عند عرض النص في واجهة المستخدم.</a:t>
            </a:r>
          </a:p>
          <a:p>
            <a:pPr algn="l" rtl="true">
              <a:lnSpc>
                <a:spcPts val="2743"/>
              </a:lnSpc>
            </a:pPr>
          </a:p>
          <a:p>
            <a:pPr algn="r">
              <a:lnSpc>
                <a:spcPts val="2743"/>
              </a:lnSpc>
            </a:pPr>
            <a:r>
              <a:rPr lang="en-US" sz="2195" spc="368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DEF SUGGEST_RESPONSE(EXTRACTED_TEXT: STR) -&gt; STR:</a:t>
            </a:r>
          </a:p>
          <a:p>
            <a:pPr algn="r">
              <a:lnSpc>
                <a:spcPts val="2743"/>
              </a:lnSpc>
            </a:pPr>
            <a:r>
              <a:rPr lang="en-US" sz="2195" spc="368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"""</a:t>
            </a:r>
            <a:r>
              <a:rPr lang="ar-EG" sz="2195" spc="368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اقتراح ردود بناءً على النص المستخرج من الصورة</a:t>
            </a:r>
            <a:r>
              <a:rPr lang="en-US" sz="2195" spc="368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."""</a:t>
            </a:r>
          </a:p>
          <a:p>
            <a:pPr algn="r">
              <a:lnSpc>
                <a:spcPts val="2743"/>
              </a:lnSpc>
            </a:pPr>
            <a:r>
              <a:rPr lang="en-US" sz="2195" spc="368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KEYWORDS = {</a:t>
            </a:r>
          </a:p>
          <a:p>
            <a:pPr algn="r">
              <a:lnSpc>
                <a:spcPts val="2743"/>
              </a:lnSpc>
            </a:pPr>
            <a:r>
              <a:rPr lang="en-US" sz="2195" spc="368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     "</a:t>
            </a:r>
            <a:r>
              <a:rPr lang="ar-EG" sz="2195" spc="368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رياضيات": "هل تحتاج مساعدة في حل مسائل رياضية؟</a:t>
            </a:r>
            <a:r>
              <a:rPr lang="en-US" sz="2195" spc="368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",</a:t>
            </a:r>
          </a:p>
          <a:p>
            <a:pPr algn="r">
              <a:lnSpc>
                <a:spcPts val="2743"/>
              </a:lnSpc>
            </a:pPr>
            <a:r>
              <a:rPr lang="en-US" sz="2195" spc="368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     "</a:t>
            </a:r>
            <a:r>
              <a:rPr lang="ar-EG" sz="2195" spc="368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فيزياء": "يمكنني مساعدتك في فهم مبادئ الفيزياء</a:t>
            </a:r>
            <a:r>
              <a:rPr lang="en-US" sz="2195" spc="368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.",</a:t>
            </a:r>
          </a:p>
          <a:p>
            <a:pPr algn="r">
              <a:lnSpc>
                <a:spcPts val="2743"/>
              </a:lnSpc>
            </a:pPr>
            <a:r>
              <a:rPr lang="en-US" sz="2195" spc="368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     "</a:t>
            </a:r>
            <a:r>
              <a:rPr lang="ar-EG" sz="2195" spc="368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كيمياء": "هل لديك أسئلة حول التفاعلات الكيميائية؟</a:t>
            </a:r>
            <a:r>
              <a:rPr lang="en-US" sz="2195" spc="368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",</a:t>
            </a:r>
          </a:p>
          <a:p>
            <a:pPr algn="r">
              <a:lnSpc>
                <a:spcPts val="2743"/>
              </a:lnSpc>
            </a:pPr>
            <a:r>
              <a:rPr lang="en-US" sz="2195" spc="368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}</a:t>
            </a:r>
          </a:p>
          <a:p>
            <a:pPr algn="r">
              <a:lnSpc>
                <a:spcPts val="2743"/>
              </a:lnSpc>
            </a:pPr>
          </a:p>
          <a:p>
            <a:pPr algn="r">
              <a:lnSpc>
                <a:spcPts val="2743"/>
              </a:lnSpc>
            </a:pPr>
            <a:r>
              <a:rPr lang="en-US" sz="2195" spc="368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FOR KEYWORD, SUGGESTION IN KEYWORDS.ITEMS():</a:t>
            </a:r>
          </a:p>
          <a:p>
            <a:pPr algn="r">
              <a:lnSpc>
                <a:spcPts val="2743"/>
              </a:lnSpc>
            </a:pPr>
            <a:r>
              <a:rPr lang="en-US" sz="2195" spc="368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     IF KEYWORD IN EXTRACTED_TEXT:</a:t>
            </a:r>
          </a:p>
          <a:p>
            <a:pPr algn="r">
              <a:lnSpc>
                <a:spcPts val="2743"/>
              </a:lnSpc>
            </a:pPr>
            <a:r>
              <a:rPr lang="en-US" sz="2195" spc="368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         RETURN SUGGESTION</a:t>
            </a:r>
          </a:p>
          <a:p>
            <a:pPr algn="r">
              <a:lnSpc>
                <a:spcPts val="2743"/>
              </a:lnSpc>
            </a:pPr>
          </a:p>
          <a:p>
            <a:pPr algn="r">
              <a:lnSpc>
                <a:spcPts val="2743"/>
              </a:lnSpc>
            </a:pPr>
            <a:r>
              <a:rPr lang="en-US" sz="2195" spc="368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RETURN "</a:t>
            </a:r>
            <a:r>
              <a:rPr lang="ar-EG" sz="2195" spc="368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يمكنني مساعدتك في موا</a:t>
            </a:r>
          </a:p>
          <a:p>
            <a:pPr algn="r">
              <a:lnSpc>
                <a:spcPts val="2743"/>
              </a:lnSpc>
            </a:pPr>
            <a:r>
              <a:rPr lang="ar-EG" sz="2195" spc="368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ضيع متعددة</a:t>
            </a:r>
            <a:r>
              <a:rPr lang="en-US" sz="2195" spc="368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."</a:t>
            </a:r>
          </a:p>
          <a:p>
            <a:pPr algn="l" rtl="true">
              <a:lnSpc>
                <a:spcPts val="2743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2E06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73806"/>
            <a:ext cx="16947428" cy="9632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rtl="true">
              <a:lnSpc>
                <a:spcPts val="2610"/>
              </a:lnSpc>
            </a:pPr>
            <a:r>
              <a:rPr lang="ar-EG" sz="2463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دالة اقتراح الردود: تقوم باقتراح ردود بناءً على الكلمات الرئيسية الموجودة في النص المستخرج. إذا وجدت كلمة رئيسية، ترجع الرد المناسب.</a:t>
            </a:r>
          </a:p>
          <a:p>
            <a:pPr algn="r">
              <a:lnSpc>
                <a:spcPts val="2610"/>
              </a:lnSpc>
            </a:pPr>
          </a:p>
          <a:p>
            <a:pPr algn="r">
              <a:lnSpc>
                <a:spcPts val="2610"/>
              </a:lnSpc>
            </a:pPr>
            <a:r>
              <a:rPr lang="en-US" sz="2463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async def respond_to_message(update: Update, context: ContextTypes.DEFAULT_TYPE) -&gt; None:</a:t>
            </a:r>
          </a:p>
          <a:p>
            <a:pPr algn="r">
              <a:lnSpc>
                <a:spcPts val="2610"/>
              </a:lnSpc>
            </a:pPr>
            <a:r>
              <a:rPr lang="en-US" sz="2463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global previous_message  # </a:t>
            </a:r>
            <a:r>
              <a:rPr lang="ar-EG" sz="2463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استخدام المتغير العالمي</a:t>
            </a:r>
          </a:p>
          <a:p>
            <a:pPr algn="r">
              <a:lnSpc>
                <a:spcPts val="2610"/>
              </a:lnSpc>
            </a:pPr>
            <a:r>
              <a:rPr lang="en-US" sz="2463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user_message = update.message.text</a:t>
            </a:r>
          </a:p>
          <a:p>
            <a:pPr algn="r">
              <a:lnSpc>
                <a:spcPts val="2610"/>
              </a:lnSpc>
            </a:pPr>
            <a:r>
              <a:rPr lang="en-US" sz="2463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logging.info(f"</a:t>
            </a:r>
            <a:r>
              <a:rPr lang="ar-EG" sz="2463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رسالة المستخدم</a:t>
            </a:r>
            <a:r>
              <a:rPr lang="en-US" sz="2463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: {user_message}")</a:t>
            </a:r>
          </a:p>
          <a:p>
            <a:pPr algn="r">
              <a:lnSpc>
                <a:spcPts val="2610"/>
              </a:lnSpc>
            </a:pPr>
          </a:p>
          <a:p>
            <a:pPr algn="r">
              <a:lnSpc>
                <a:spcPts val="2610"/>
              </a:lnSpc>
            </a:pPr>
            <a:r>
              <a:rPr lang="en-US" sz="2463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waiting_message = await update.message.reply_text("</a:t>
            </a:r>
            <a:r>
              <a:rPr lang="ar-EG" sz="2463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يرجى الانتظار</a:t>
            </a:r>
            <a:r>
              <a:rPr lang="en-US" sz="2463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...")</a:t>
            </a:r>
          </a:p>
          <a:p>
            <a:pPr algn="r">
              <a:lnSpc>
                <a:spcPts val="2610"/>
              </a:lnSpc>
            </a:pPr>
          </a:p>
          <a:p>
            <a:pPr algn="r">
              <a:lnSpc>
                <a:spcPts val="2610"/>
              </a:lnSpc>
            </a:pPr>
          </a:p>
          <a:p>
            <a:pPr algn="r">
              <a:lnSpc>
                <a:spcPts val="2610"/>
              </a:lnSpc>
            </a:pPr>
            <a:r>
              <a:rPr lang="en-US" sz="2463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• </a:t>
            </a:r>
            <a:r>
              <a:rPr lang="ar-EG" sz="2463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دالة الرد على الرسائل: تأخذ الرسالة من المستخدم وتقوم بتسجيلها. ثم ترسل رسالة للمستخدم تطلب منه الانتظار</a:t>
            </a:r>
            <a:r>
              <a:rPr lang="en-US" sz="2463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.</a:t>
            </a:r>
          </a:p>
          <a:p>
            <a:pPr algn="r">
              <a:lnSpc>
                <a:spcPts val="2610"/>
              </a:lnSpc>
            </a:pPr>
          </a:p>
          <a:p>
            <a:pPr algn="r">
              <a:lnSpc>
                <a:spcPts val="2610"/>
              </a:lnSpc>
            </a:pPr>
            <a:r>
              <a:rPr lang="en-US" sz="2463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# </a:t>
            </a:r>
            <a:r>
              <a:rPr lang="ar-EG" sz="2463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إذا كانت هناك رسالة سابقة، أضفها إلى البيانات</a:t>
            </a:r>
          </a:p>
          <a:p>
            <a:pPr algn="r">
              <a:lnSpc>
                <a:spcPts val="2610"/>
              </a:lnSpc>
            </a:pPr>
            <a:r>
              <a:rPr lang="en-US" sz="2463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context_data = previous_message if previous_message else "</a:t>
            </a:r>
            <a:r>
              <a:rPr lang="ar-EG" sz="2463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لا توجد رسالة سابقة</a:t>
            </a:r>
            <a:r>
              <a:rPr lang="en-US" sz="2463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"</a:t>
            </a:r>
          </a:p>
          <a:p>
            <a:pPr algn="r">
              <a:lnSpc>
                <a:spcPts val="2610"/>
              </a:lnSpc>
            </a:pPr>
          </a:p>
          <a:p>
            <a:pPr algn="r">
              <a:lnSpc>
                <a:spcPts val="2610"/>
              </a:lnSpc>
            </a:pPr>
            <a:r>
              <a:rPr lang="en-US" sz="2463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data = {</a:t>
            </a:r>
          </a:p>
          <a:p>
            <a:pPr algn="r">
              <a:lnSpc>
                <a:spcPts val="2610"/>
              </a:lnSpc>
            </a:pPr>
            <a:r>
              <a:rPr lang="en-US" sz="2463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     "contents": [</a:t>
            </a:r>
          </a:p>
          <a:p>
            <a:pPr algn="r">
              <a:lnSpc>
                <a:spcPts val="2610"/>
              </a:lnSpc>
            </a:pPr>
            <a:r>
              <a:rPr lang="en-US" sz="2463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         {</a:t>
            </a:r>
          </a:p>
          <a:p>
            <a:pPr algn="r">
              <a:lnSpc>
                <a:spcPts val="2610"/>
              </a:lnSpc>
            </a:pPr>
            <a:r>
              <a:rPr lang="en-US" sz="2463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             "parts": [</a:t>
            </a:r>
          </a:p>
          <a:p>
            <a:pPr algn="r">
              <a:lnSpc>
                <a:spcPts val="2610"/>
              </a:lnSpc>
            </a:pPr>
            <a:r>
              <a:rPr lang="en-US" sz="2463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                 {</a:t>
            </a:r>
          </a:p>
          <a:p>
            <a:pPr algn="r">
              <a:lnSpc>
                <a:spcPts val="2610"/>
              </a:lnSpc>
            </a:pPr>
            <a:r>
              <a:rPr lang="en-US" sz="2463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                     "text": f"{context_data}n{user_message}"  # </a:t>
            </a:r>
            <a:r>
              <a:rPr lang="ar-EG" sz="2463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دمج الرسالة السابقة مع الرسالة الحالية</a:t>
            </a:r>
          </a:p>
          <a:p>
            <a:pPr algn="r">
              <a:lnSpc>
                <a:spcPts val="2610"/>
              </a:lnSpc>
            </a:pPr>
            <a:r>
              <a:rPr lang="en-US" sz="2463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                 }</a:t>
            </a:r>
          </a:p>
          <a:p>
            <a:pPr algn="r">
              <a:lnSpc>
                <a:spcPts val="2610"/>
              </a:lnSpc>
            </a:pPr>
            <a:r>
              <a:rPr lang="en-US" sz="2463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             ]</a:t>
            </a:r>
          </a:p>
          <a:p>
            <a:pPr algn="r">
              <a:lnSpc>
                <a:spcPts val="2610"/>
              </a:lnSpc>
            </a:pPr>
            <a:r>
              <a:rPr lang="en-US" sz="2463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         }</a:t>
            </a:r>
          </a:p>
          <a:p>
            <a:pPr algn="r">
              <a:lnSpc>
                <a:spcPts val="2610"/>
              </a:lnSpc>
            </a:pPr>
            <a:r>
              <a:rPr lang="en-US" sz="2463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     ]</a:t>
            </a:r>
          </a:p>
          <a:p>
            <a:pPr algn="r">
              <a:lnSpc>
                <a:spcPts val="2610"/>
              </a:lnSpc>
            </a:pPr>
            <a:r>
              <a:rPr lang="en-US" sz="2463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}</a:t>
            </a:r>
          </a:p>
          <a:p>
            <a:pPr algn="r">
              <a:lnSpc>
                <a:spcPts val="2610"/>
              </a:lnSpc>
            </a:pPr>
          </a:p>
          <a:p>
            <a:pPr algn="r">
              <a:lnSpc>
                <a:spcPts val="2610"/>
              </a:lnSpc>
            </a:pPr>
            <a:r>
              <a:rPr lang="en-US" sz="2463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headers = {'Content-T</a:t>
            </a:r>
          </a:p>
          <a:p>
            <a:pPr algn="r">
              <a:lnSpc>
                <a:spcPts val="2610"/>
              </a:lnSpc>
              <a:spcBef>
                <a:spcPct val="0"/>
              </a:spcBef>
            </a:pPr>
            <a:r>
              <a:rPr lang="en-US" sz="2463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ype': 'application/json'}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2E06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9363" y="638789"/>
            <a:ext cx="17909274" cy="90379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rtl="true">
              <a:lnSpc>
                <a:spcPts val="2848"/>
              </a:lnSpc>
            </a:pPr>
            <a:r>
              <a:rPr lang="ar-EG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• إعداد البيانات لإرسالها: يتم إعداد البيانات التي سيتم إرسالها إلى </a:t>
            </a:r>
            <a:r>
              <a:rPr lang="en-US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API</a:t>
            </a:r>
            <a:r>
              <a:rPr lang="ar-EG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، بما في ذلك الرسالة السابقة والرسالة الحالية. كما يتم تحديد رأس الطلب ليكون بتنسيق </a:t>
            </a:r>
            <a:r>
              <a:rPr lang="en-US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JSON</a:t>
            </a:r>
            <a:r>
              <a:rPr lang="ar-EG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.</a:t>
            </a:r>
          </a:p>
          <a:p>
            <a:pPr algn="just" rtl="true">
              <a:lnSpc>
                <a:spcPts val="2848"/>
              </a:lnSpc>
            </a:pPr>
          </a:p>
          <a:p>
            <a:pPr algn="just" rtl="true">
              <a:lnSpc>
                <a:spcPts val="2848"/>
              </a:lnSpc>
            </a:pPr>
            <a:r>
              <a:rPr lang="en-US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try</a:t>
            </a:r>
            <a:r>
              <a:rPr lang="ar-EG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:</a:t>
            </a:r>
          </a:p>
          <a:p>
            <a:pPr algn="just" rtl="true">
              <a:lnSpc>
                <a:spcPts val="2848"/>
              </a:lnSpc>
            </a:pPr>
            <a:r>
              <a:rPr lang="ar-EG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     </a:t>
            </a:r>
            <a:r>
              <a:rPr lang="en-US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async with httpx.AsyncClient(timeout=15.0) as client</a:t>
            </a:r>
            <a:r>
              <a:rPr lang="ar-EG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:</a:t>
            </a:r>
          </a:p>
          <a:p>
            <a:pPr algn="just" rtl="true">
              <a:lnSpc>
                <a:spcPts val="2848"/>
              </a:lnSpc>
            </a:pPr>
            <a:r>
              <a:rPr lang="ar-EG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         </a:t>
            </a:r>
            <a:r>
              <a:rPr lang="en-US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response = await client.post(api_url, headers=headers, data=json.dumps(data))</a:t>
            </a:r>
          </a:p>
          <a:p>
            <a:pPr algn="just" rtl="true">
              <a:lnSpc>
                <a:spcPts val="2848"/>
              </a:lnSpc>
            </a:pPr>
            <a:r>
              <a:rPr lang="ar-EG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         </a:t>
            </a:r>
            <a:r>
              <a:rPr lang="en-US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response.raise_for_status</a:t>
            </a:r>
            <a:r>
              <a:rPr lang="ar-EG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()</a:t>
            </a:r>
          </a:p>
          <a:p>
            <a:pPr algn="just" rtl="true">
              <a:lnSpc>
                <a:spcPts val="2848"/>
              </a:lnSpc>
            </a:pPr>
            <a:r>
              <a:rPr lang="ar-EG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         </a:t>
            </a:r>
            <a:r>
              <a:rPr lang="en-US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response_data = response.json</a:t>
            </a:r>
            <a:r>
              <a:rPr lang="ar-EG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()</a:t>
            </a:r>
          </a:p>
          <a:p>
            <a:pPr algn="just" rtl="true">
              <a:lnSpc>
                <a:spcPts val="2848"/>
              </a:lnSpc>
            </a:pPr>
          </a:p>
          <a:p>
            <a:pPr algn="just" rtl="true">
              <a:lnSpc>
                <a:spcPts val="2848"/>
              </a:lnSpc>
            </a:pPr>
          </a:p>
          <a:p>
            <a:pPr algn="just" rtl="true">
              <a:lnSpc>
                <a:spcPts val="2848"/>
              </a:lnSpc>
            </a:pPr>
            <a:r>
              <a:rPr lang="ar-EG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• إجراء الطلب إلى </a:t>
            </a:r>
            <a:r>
              <a:rPr lang="en-US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API</a:t>
            </a:r>
            <a:r>
              <a:rPr lang="ar-EG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: يتم استخدام</a:t>
            </a:r>
          </a:p>
          <a:p>
            <a:pPr algn="just" rtl="true">
              <a:lnSpc>
                <a:spcPts val="2848"/>
              </a:lnSpc>
            </a:pPr>
            <a:r>
              <a:rPr lang="en-US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httpx</a:t>
            </a:r>
          </a:p>
          <a:p>
            <a:pPr algn="just" rtl="true">
              <a:lnSpc>
                <a:spcPts val="2848"/>
              </a:lnSpc>
            </a:pPr>
            <a:r>
              <a:rPr lang="ar-EG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لإجراء طلب </a:t>
            </a:r>
            <a:r>
              <a:rPr lang="en-US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POST</a:t>
            </a:r>
            <a:r>
              <a:rPr lang="ar-EG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 غير متزامن إلى </a:t>
            </a:r>
            <a:r>
              <a:rPr lang="en-US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API</a:t>
            </a:r>
            <a:r>
              <a:rPr lang="ar-EG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 المحدد. يتم التعامل مع الاستجابة والتحقق من وجود أي أخطاء.</a:t>
            </a:r>
          </a:p>
          <a:p>
            <a:pPr algn="just" rtl="true">
              <a:lnSpc>
                <a:spcPts val="2848"/>
              </a:lnSpc>
            </a:pPr>
          </a:p>
          <a:p>
            <a:pPr algn="just" rtl="true">
              <a:lnSpc>
                <a:spcPts val="2848"/>
              </a:lnSpc>
            </a:pPr>
            <a:r>
              <a:rPr lang="ar-EG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         </a:t>
            </a:r>
            <a:r>
              <a:rPr lang="en-US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if 'candidates' in response_data and len(response_data['candidates']) &gt; 0</a:t>
            </a:r>
            <a:r>
              <a:rPr lang="ar-EG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:</a:t>
            </a:r>
          </a:p>
          <a:p>
            <a:pPr algn="just" rtl="true">
              <a:lnSpc>
                <a:spcPts val="2848"/>
              </a:lnSpc>
            </a:pPr>
            <a:r>
              <a:rPr lang="ar-EG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             </a:t>
            </a:r>
            <a:r>
              <a:rPr lang="en-US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if 'content' in response_data['candidates'][0]</a:t>
            </a:r>
            <a:r>
              <a:rPr lang="ar-EG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:</a:t>
            </a:r>
          </a:p>
          <a:p>
            <a:pPr algn="just" rtl="true">
              <a:lnSpc>
                <a:spcPts val="2848"/>
              </a:lnSpc>
            </a:pPr>
            <a:r>
              <a:rPr lang="ar-EG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                 </a:t>
            </a:r>
            <a:r>
              <a:rPr lang="en-US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bot_response = response_data['candidates'][0]['content']['parts'][0]['text']</a:t>
            </a:r>
          </a:p>
          <a:p>
            <a:pPr algn="just" rtl="true">
              <a:lnSpc>
                <a:spcPts val="2848"/>
              </a:lnSpc>
            </a:pPr>
            <a:r>
              <a:rPr lang="ar-EG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                 </a:t>
            </a:r>
            <a:r>
              <a:rPr lang="en-US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escaped_response = escape_html(bot_response)</a:t>
            </a:r>
          </a:p>
          <a:p>
            <a:pPr algn="just" rtl="true">
              <a:lnSpc>
                <a:spcPts val="2848"/>
              </a:lnSpc>
            </a:pPr>
            <a:r>
              <a:rPr lang="ar-EG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                 </a:t>
            </a:r>
            <a:r>
              <a:rPr lang="en-US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formatted_response = f"&lt;b&gt;{escaped_response}&lt;/b</a:t>
            </a:r>
            <a:r>
              <a:rPr lang="ar-EG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&gt;"</a:t>
            </a:r>
          </a:p>
          <a:p>
            <a:pPr algn="just" rtl="true">
              <a:lnSpc>
                <a:spcPts val="2848"/>
              </a:lnSpc>
            </a:pPr>
            <a:r>
              <a:rPr lang="ar-EG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                 </a:t>
            </a:r>
          </a:p>
          <a:p>
            <a:pPr algn="just" rtl="true">
              <a:lnSpc>
                <a:spcPts val="2848"/>
              </a:lnSpc>
            </a:pPr>
            <a:r>
              <a:rPr lang="ar-EG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                 # تحديث الرسالة السابقة</a:t>
            </a:r>
          </a:p>
          <a:p>
            <a:pPr algn="just" rtl="true">
              <a:lnSpc>
                <a:spcPts val="2848"/>
              </a:lnSpc>
            </a:pPr>
            <a:r>
              <a:rPr lang="ar-EG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                 </a:t>
            </a:r>
            <a:r>
              <a:rPr lang="en-US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previous_message = user_message</a:t>
            </a:r>
          </a:p>
          <a:p>
            <a:pPr algn="just" rtl="true">
              <a:lnSpc>
                <a:spcPts val="2848"/>
              </a:lnSpc>
            </a:pPr>
            <a:r>
              <a:rPr lang="ar-EG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                 </a:t>
            </a:r>
          </a:p>
          <a:p>
            <a:pPr algn="just" rtl="true">
              <a:lnSpc>
                <a:spcPts val="2848"/>
              </a:lnSpc>
            </a:pPr>
            <a:r>
              <a:rPr lang="ar-EG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                 </a:t>
            </a:r>
            <a:r>
              <a:rPr lang="en-US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await update.message.reply_text(formatted_response, parse_mode='HTML')</a:t>
            </a:r>
          </a:p>
          <a:p>
            <a:pPr algn="just" rtl="true">
              <a:lnSpc>
                <a:spcPts val="284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2E06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4682" y="278037"/>
            <a:ext cx="18098637" cy="9759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rtl="true">
              <a:lnSpc>
                <a:spcPts val="2848"/>
              </a:lnSpc>
            </a:pPr>
            <a:r>
              <a:rPr lang="ar-EG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• معالجة استجابة </a:t>
            </a:r>
            <a:r>
              <a:rPr lang="en-US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API</a:t>
            </a:r>
            <a:r>
              <a:rPr lang="ar-EG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: إذا كانت هناك ردود من </a:t>
            </a:r>
            <a:r>
              <a:rPr lang="en-US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API</a:t>
            </a:r>
            <a:r>
              <a:rPr lang="ar-EG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، يتم استخراج المحتوى وإرسال الرد إلى المستخدم بعد تطبيق تنسيق </a:t>
            </a:r>
            <a:r>
              <a:rPr lang="en-US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HTML</a:t>
            </a:r>
            <a:r>
              <a:rPr lang="ar-EG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 عليه. كما يتم تحديث الرسالة السابقة لتكون الرسالة الحالية.</a:t>
            </a:r>
          </a:p>
          <a:p>
            <a:pPr algn="just" rtl="true">
              <a:lnSpc>
                <a:spcPts val="2848"/>
              </a:lnSpc>
            </a:pPr>
          </a:p>
          <a:p>
            <a:pPr algn="just" rtl="true">
              <a:lnSpc>
                <a:spcPts val="2848"/>
              </a:lnSpc>
            </a:pPr>
            <a:r>
              <a:rPr lang="ar-EG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هذا شرح شامل للكود. إذا كان لديك أي استفسارات أو تحتاج إلى تفاصيل إضافية حول جزء معين، فلا تتردد في السؤال!</a:t>
            </a:r>
          </a:p>
          <a:p>
            <a:pPr algn="just" rtl="true">
              <a:lnSpc>
                <a:spcPts val="2848"/>
              </a:lnSpc>
            </a:pPr>
          </a:p>
          <a:p>
            <a:pPr algn="just" rtl="true">
              <a:lnSpc>
                <a:spcPts val="2848"/>
              </a:lnSpc>
            </a:pPr>
            <a:r>
              <a:rPr lang="ar-EG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بالطبع! لنكمل شرح الكود من حيث توقفنا:</a:t>
            </a:r>
          </a:p>
          <a:p>
            <a:pPr algn="just" rtl="true">
              <a:lnSpc>
                <a:spcPts val="2848"/>
              </a:lnSpc>
            </a:pPr>
          </a:p>
          <a:p>
            <a:pPr algn="just" rtl="true">
              <a:lnSpc>
                <a:spcPts val="2848"/>
              </a:lnSpc>
            </a:pPr>
            <a:r>
              <a:rPr lang="ar-EG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         </a:t>
            </a:r>
            <a:r>
              <a:rPr lang="en-US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else</a:t>
            </a:r>
            <a:r>
              <a:rPr lang="ar-EG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:</a:t>
            </a:r>
          </a:p>
          <a:p>
            <a:pPr algn="just" rtl="true">
              <a:lnSpc>
                <a:spcPts val="2848"/>
              </a:lnSpc>
            </a:pPr>
            <a:r>
              <a:rPr lang="ar-EG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             </a:t>
            </a:r>
            <a:r>
              <a:rPr lang="en-US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await update.message.reply_text</a:t>
            </a:r>
            <a:r>
              <a:rPr lang="ar-EG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("لم أتمكن من الحصول على رد من الخادم.")</a:t>
            </a:r>
          </a:p>
          <a:p>
            <a:pPr algn="just" rtl="true">
              <a:lnSpc>
                <a:spcPts val="2848"/>
              </a:lnSpc>
            </a:pPr>
          </a:p>
          <a:p>
            <a:pPr algn="just" rtl="true">
              <a:lnSpc>
                <a:spcPts val="2848"/>
              </a:lnSpc>
            </a:pPr>
          </a:p>
          <a:p>
            <a:pPr algn="just" rtl="true">
              <a:lnSpc>
                <a:spcPts val="2848"/>
              </a:lnSpc>
            </a:pPr>
            <a:r>
              <a:rPr lang="ar-EG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• التحقق من وجود ردود: إذا لم يكن هناك ردود من </a:t>
            </a:r>
            <a:r>
              <a:rPr lang="en-US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API</a:t>
            </a:r>
            <a:r>
              <a:rPr lang="ar-EG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 (أي إذا لم يكن هناك "</a:t>
            </a:r>
            <a:r>
              <a:rPr lang="en-US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candidates</a:t>
            </a:r>
            <a:r>
              <a:rPr lang="ar-EG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" في الاستجابة أو كانت فارغة)، يتم إرسال رسالة إلى المستخدم تفيد بأنه لم يتمكن من الحصول على رد من الخادم.</a:t>
            </a:r>
          </a:p>
          <a:p>
            <a:pPr algn="just" rtl="true">
              <a:lnSpc>
                <a:spcPts val="2848"/>
              </a:lnSpc>
            </a:pPr>
          </a:p>
          <a:p>
            <a:pPr algn="just" rtl="true">
              <a:lnSpc>
                <a:spcPts val="2848"/>
              </a:lnSpc>
            </a:pPr>
            <a:r>
              <a:rPr lang="en-US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except httpx.HTTPStatusError as http_err</a:t>
            </a:r>
            <a:r>
              <a:rPr lang="ar-EG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:</a:t>
            </a:r>
          </a:p>
          <a:p>
            <a:pPr algn="just" rtl="true">
              <a:lnSpc>
                <a:spcPts val="2848"/>
              </a:lnSpc>
            </a:pPr>
            <a:r>
              <a:rPr lang="ar-EG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     </a:t>
            </a:r>
            <a:r>
              <a:rPr lang="en-US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logging.error</a:t>
            </a:r>
            <a:r>
              <a:rPr lang="ar-EG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(</a:t>
            </a:r>
            <a:r>
              <a:rPr lang="en-US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f</a:t>
            </a:r>
            <a:r>
              <a:rPr lang="ar-EG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"خطأ في استجابة </a:t>
            </a:r>
            <a:r>
              <a:rPr lang="en-US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HTTP: {http_err}</a:t>
            </a:r>
            <a:r>
              <a:rPr lang="ar-EG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")</a:t>
            </a:r>
          </a:p>
          <a:p>
            <a:pPr algn="just" rtl="true">
              <a:lnSpc>
                <a:spcPts val="2848"/>
              </a:lnSpc>
            </a:pPr>
            <a:r>
              <a:rPr lang="ar-EG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     </a:t>
            </a:r>
            <a:r>
              <a:rPr lang="en-US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await update.message.reply_text</a:t>
            </a:r>
            <a:r>
              <a:rPr lang="ar-EG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("حدث خطأ في الاتصال بالخادم.")</a:t>
            </a:r>
          </a:p>
          <a:p>
            <a:pPr algn="just" rtl="true">
              <a:lnSpc>
                <a:spcPts val="2848"/>
              </a:lnSpc>
            </a:pPr>
            <a:r>
              <a:rPr lang="en-US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except Exception as e</a:t>
            </a:r>
            <a:r>
              <a:rPr lang="ar-EG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:</a:t>
            </a:r>
          </a:p>
          <a:p>
            <a:pPr algn="just" rtl="true">
              <a:lnSpc>
                <a:spcPts val="2848"/>
              </a:lnSpc>
            </a:pPr>
            <a:r>
              <a:rPr lang="ar-EG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     </a:t>
            </a:r>
            <a:r>
              <a:rPr lang="en-US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logging.error</a:t>
            </a:r>
            <a:r>
              <a:rPr lang="ar-EG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(</a:t>
            </a:r>
            <a:r>
              <a:rPr lang="en-US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f</a:t>
            </a:r>
            <a:r>
              <a:rPr lang="ar-EG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"خطأ غير متوقع: {</a:t>
            </a:r>
            <a:r>
              <a:rPr lang="en-US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e</a:t>
            </a:r>
            <a:r>
              <a:rPr lang="ar-EG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}")</a:t>
            </a:r>
          </a:p>
          <a:p>
            <a:pPr algn="just" rtl="true">
              <a:lnSpc>
                <a:spcPts val="2848"/>
              </a:lnSpc>
            </a:pPr>
            <a:r>
              <a:rPr lang="ar-EG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     </a:t>
            </a:r>
            <a:r>
              <a:rPr lang="en-US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await update.message.reply_text</a:t>
            </a:r>
            <a:r>
              <a:rPr lang="ar-EG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("حدث خطأ غير متوقع.")</a:t>
            </a:r>
          </a:p>
          <a:p>
            <a:pPr algn="just" rtl="true">
              <a:lnSpc>
                <a:spcPts val="2848"/>
              </a:lnSpc>
            </a:pPr>
          </a:p>
          <a:p>
            <a:pPr algn="just" rtl="true">
              <a:lnSpc>
                <a:spcPts val="2848"/>
              </a:lnSpc>
            </a:pPr>
          </a:p>
          <a:p>
            <a:pPr algn="just" rtl="true">
              <a:lnSpc>
                <a:spcPts val="2848"/>
              </a:lnSpc>
            </a:pPr>
            <a:r>
              <a:rPr lang="ar-EG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• معالجة الأخطاء: يتم استخدام كتلة</a:t>
            </a:r>
          </a:p>
          <a:p>
            <a:pPr algn="just" rtl="true">
              <a:lnSpc>
                <a:spcPts val="2848"/>
              </a:lnSpc>
            </a:pPr>
            <a:r>
              <a:rPr lang="en-US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try-except</a:t>
            </a:r>
          </a:p>
          <a:p>
            <a:pPr algn="just" rtl="true">
              <a:lnSpc>
                <a:spcPts val="2848"/>
              </a:lnSpc>
            </a:pPr>
            <a:r>
              <a:rPr lang="ar-EG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للتعامل مع الأخطاء. إذا كان هناك خطأ في استجابة </a:t>
            </a:r>
            <a:r>
              <a:rPr lang="en-US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HTTP</a:t>
            </a:r>
            <a:r>
              <a:rPr lang="ar-EG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، يتم تسجيل الخطأ وإرسال رسالة للمستخدم تفيد بحدوث خطأ في الاتصال بالخادم. إذا حدث أي نوع آخر من الأخطاء، يتم تسجيله أيضًا وإرسال رسالة عامة للمستخدم.</a:t>
            </a:r>
          </a:p>
          <a:p>
            <a:pPr algn="just" rtl="true">
              <a:lnSpc>
                <a:spcPts val="284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2E06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278037"/>
            <a:ext cx="18288000" cy="10120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48"/>
              </a:lnSpc>
            </a:pPr>
            <a:r>
              <a:rPr lang="en-US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ASYNC DEF HANDLE_PHOTO(UPDATE: UPDATE, CONTEXT: CONTEXTTYPES.DEFAULT_TYPE) -&gt; NONE:</a:t>
            </a:r>
          </a:p>
          <a:p>
            <a:pPr algn="just" rtl="true">
              <a:lnSpc>
                <a:spcPts val="2848"/>
              </a:lnSpc>
            </a:pPr>
            <a:r>
              <a:rPr lang="ar-EG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"""معالجة الصور المرسلة من المستخدم."""</a:t>
            </a:r>
          </a:p>
          <a:p>
            <a:pPr algn="just" rtl="true">
              <a:lnSpc>
                <a:spcPts val="2848"/>
              </a:lnSpc>
            </a:pPr>
            <a:r>
              <a:rPr lang="en-US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if update.message.photo</a:t>
            </a:r>
            <a:r>
              <a:rPr lang="ar-EG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:</a:t>
            </a:r>
          </a:p>
          <a:p>
            <a:pPr algn="just" rtl="true">
              <a:lnSpc>
                <a:spcPts val="2848"/>
              </a:lnSpc>
            </a:pPr>
            <a:r>
              <a:rPr lang="ar-EG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     # الحصول على أكبر صورة</a:t>
            </a:r>
          </a:p>
          <a:p>
            <a:pPr algn="just" rtl="true">
              <a:lnSpc>
                <a:spcPts val="2848"/>
              </a:lnSpc>
            </a:pPr>
            <a:r>
              <a:rPr lang="ar-EG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     </a:t>
            </a:r>
            <a:r>
              <a:rPr lang="en-US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photo_file = await update.message.photo[-1].get_file</a:t>
            </a:r>
            <a:r>
              <a:rPr lang="ar-EG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()</a:t>
            </a:r>
          </a:p>
          <a:p>
            <a:pPr algn="just" rtl="true">
              <a:lnSpc>
                <a:spcPts val="2848"/>
              </a:lnSpc>
            </a:pPr>
            <a:r>
              <a:rPr lang="ar-EG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     </a:t>
            </a:r>
            <a:r>
              <a:rPr lang="en-US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file = await photo_file.download_as_bytearray</a:t>
            </a:r>
            <a:r>
              <a:rPr lang="ar-EG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()</a:t>
            </a:r>
          </a:p>
          <a:p>
            <a:pPr algn="just" rtl="true">
              <a:lnSpc>
                <a:spcPts val="2848"/>
              </a:lnSpc>
            </a:pPr>
            <a:r>
              <a:rPr lang="ar-EG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     # استخراج النص من الصورة</a:t>
            </a:r>
          </a:p>
          <a:p>
            <a:pPr algn="just" rtl="true">
              <a:lnSpc>
                <a:spcPts val="2848"/>
              </a:lnSpc>
            </a:pPr>
            <a:r>
              <a:rPr lang="ar-EG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     </a:t>
            </a:r>
            <a:r>
              <a:rPr lang="en-US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extracted_text = await extract_text_from_image(file)</a:t>
            </a:r>
          </a:p>
          <a:p>
            <a:pPr algn="just" rtl="true">
              <a:lnSpc>
                <a:spcPts val="2848"/>
              </a:lnSpc>
            </a:pPr>
            <a:r>
              <a:rPr lang="ar-EG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     # اقتراح ردود بناءً على النص المستخرج</a:t>
            </a:r>
          </a:p>
          <a:p>
            <a:pPr algn="just" rtl="true">
              <a:lnSpc>
                <a:spcPts val="2848"/>
              </a:lnSpc>
            </a:pPr>
            <a:r>
              <a:rPr lang="ar-EG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     </a:t>
            </a:r>
            <a:r>
              <a:rPr lang="en-US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suggestion = suggest_response(extracted_text)</a:t>
            </a:r>
          </a:p>
          <a:p>
            <a:pPr algn="just" rtl="true">
              <a:lnSpc>
                <a:spcPts val="2848"/>
              </a:lnSpc>
            </a:pPr>
            <a:r>
              <a:rPr lang="ar-EG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     </a:t>
            </a:r>
            <a:r>
              <a:rPr lang="en-US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await update.message.reply_text(suggestion)</a:t>
            </a:r>
          </a:p>
          <a:p>
            <a:pPr algn="just" rtl="true">
              <a:lnSpc>
                <a:spcPts val="2848"/>
              </a:lnSpc>
            </a:pPr>
            <a:r>
              <a:rPr lang="ar-EG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• دالة معالجة الصور: هذه الدالة تتعامل مع الصور التي يرسلها المستخدم. إذا كانت هناك صورة، فإنها تحصل على أكبر صورة (الأحدث) وتقوم بتنزيلها كبيانات بايت. ثم تقوم باستدعاء دالة</a:t>
            </a:r>
          </a:p>
          <a:p>
            <a:pPr algn="just" rtl="true">
              <a:lnSpc>
                <a:spcPts val="2848"/>
              </a:lnSpc>
            </a:pPr>
            <a:r>
              <a:rPr lang="en-US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extract_text_from_image</a:t>
            </a:r>
          </a:p>
          <a:p>
            <a:pPr algn="just" rtl="true">
              <a:lnSpc>
                <a:spcPts val="2848"/>
              </a:lnSpc>
            </a:pPr>
            <a:r>
              <a:rPr lang="ar-EG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لاستخراج النص من الصورة. بعد ذلك، تستخدم دالة</a:t>
            </a:r>
          </a:p>
          <a:p>
            <a:pPr algn="just" rtl="true">
              <a:lnSpc>
                <a:spcPts val="2848"/>
              </a:lnSpc>
            </a:pPr>
            <a:r>
              <a:rPr lang="en-US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suggest_response</a:t>
            </a:r>
          </a:p>
          <a:p>
            <a:pPr algn="just" rtl="true">
              <a:lnSpc>
                <a:spcPts val="2848"/>
              </a:lnSpc>
            </a:pPr>
            <a:r>
              <a:rPr lang="ar-EG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لتقديم اقتراحات بناءً على النص المستخرج، وأخيرًا ترسل الاقتراح إلى المستخدم.</a:t>
            </a:r>
          </a:p>
          <a:p>
            <a:pPr algn="just" rtl="true">
              <a:lnSpc>
                <a:spcPts val="2848"/>
              </a:lnSpc>
            </a:pPr>
          </a:p>
          <a:p>
            <a:pPr algn="just" rtl="true">
              <a:lnSpc>
                <a:spcPts val="2848"/>
              </a:lnSpc>
            </a:pPr>
            <a:r>
              <a:rPr lang="en-US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if __name__ == '__main</a:t>
            </a:r>
            <a:r>
              <a:rPr lang="ar-EG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__':</a:t>
            </a:r>
          </a:p>
          <a:p>
            <a:pPr algn="just" rtl="true">
              <a:lnSpc>
                <a:spcPts val="2848"/>
              </a:lnSpc>
            </a:pPr>
            <a:r>
              <a:rPr lang="en-US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application = ApplicationBuilder().token("YOUR_TELEGRAM_BOT_TOKEN").build</a:t>
            </a:r>
            <a:r>
              <a:rPr lang="ar-EG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()</a:t>
            </a:r>
          </a:p>
          <a:p>
            <a:pPr algn="just" rtl="true">
              <a:lnSpc>
                <a:spcPts val="2848"/>
              </a:lnSpc>
            </a:pPr>
          </a:p>
          <a:p>
            <a:pPr algn="just" rtl="true">
              <a:lnSpc>
                <a:spcPts val="2848"/>
              </a:lnSpc>
            </a:pPr>
            <a:r>
              <a:rPr lang="en-US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application.add_handler(MessageHandler(filters.TEXT &amp; ~filters.COMMAND, respond_to_message))</a:t>
            </a:r>
          </a:p>
          <a:p>
            <a:pPr algn="just" rtl="true">
              <a:lnSpc>
                <a:spcPts val="2848"/>
              </a:lnSpc>
            </a:pPr>
            <a:r>
              <a:rPr lang="en-US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application.add_handler(MessageHandler(filters.PHOTO, handle_photo))</a:t>
            </a:r>
          </a:p>
          <a:p>
            <a:pPr algn="just" rtl="true">
              <a:lnSpc>
                <a:spcPts val="2848"/>
              </a:lnSpc>
            </a:pPr>
            <a:r>
              <a:rPr lang="en-US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application.add_handler(MessageHandler(filters.COMMAND, start))</a:t>
            </a:r>
          </a:p>
          <a:p>
            <a:pPr algn="just" rtl="true">
              <a:lnSpc>
                <a:spcPts val="2848"/>
              </a:lnSpc>
            </a:pPr>
          </a:p>
          <a:p>
            <a:pPr algn="just" rtl="true">
              <a:lnSpc>
                <a:spcPts val="2848"/>
              </a:lnSpc>
            </a:pPr>
            <a:r>
              <a:rPr lang="en-US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application.run_polling</a:t>
            </a:r>
            <a:r>
              <a:rPr lang="ar-EG" sz="2687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()</a:t>
            </a:r>
          </a:p>
          <a:p>
            <a:pPr algn="just" rtl="true">
              <a:lnSpc>
                <a:spcPts val="284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solidFill>
          <a:srgbClr val="2E06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28365" y="189449"/>
            <a:ext cx="15362188" cy="9946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rtl="true">
              <a:lnSpc>
                <a:spcPts val="3730"/>
              </a:lnSpc>
            </a:pPr>
            <a:r>
              <a:rPr lang="ar-EG" sz="3519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• تهيئة التطبيق: هذه هي نقطة الدخول للبرنامج. يتم بناء تطبيق </a:t>
            </a:r>
            <a:r>
              <a:rPr lang="en-US" sz="3519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TELEGRAM</a:t>
            </a:r>
            <a:r>
              <a:rPr lang="ar-EG" sz="3519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 باستخدام</a:t>
            </a:r>
          </a:p>
          <a:p>
            <a:pPr algn="just" rtl="true">
              <a:lnSpc>
                <a:spcPts val="3730"/>
              </a:lnSpc>
            </a:pPr>
            <a:r>
              <a:rPr lang="en-US" sz="3519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ApplicationBuilder</a:t>
            </a:r>
          </a:p>
          <a:p>
            <a:pPr algn="just" rtl="true">
              <a:lnSpc>
                <a:spcPts val="3730"/>
              </a:lnSpc>
            </a:pPr>
            <a:r>
              <a:rPr lang="ar-EG" sz="3519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ويتم تمرير رمز البوت الخاص بك. بعد ذلك، يتم إضافة معالجات الرسائل:</a:t>
            </a:r>
          </a:p>
          <a:p>
            <a:pPr algn="just" rtl="true">
              <a:lnSpc>
                <a:spcPts val="3730"/>
              </a:lnSpc>
            </a:pPr>
          </a:p>
          <a:p>
            <a:pPr algn="just" rtl="true">
              <a:lnSpc>
                <a:spcPts val="3730"/>
              </a:lnSpc>
            </a:pPr>
            <a:r>
              <a:rPr lang="ar-EG" sz="3519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  • معالج النصوص: يستجيب للرسائل النصية (غير الأوامر) باستخدام الدالة</a:t>
            </a:r>
          </a:p>
          <a:p>
            <a:pPr algn="just" rtl="true">
              <a:lnSpc>
                <a:spcPts val="3730"/>
              </a:lnSpc>
            </a:pPr>
            <a:r>
              <a:rPr lang="en-US" sz="3519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respond_to_message</a:t>
            </a:r>
          </a:p>
          <a:p>
            <a:pPr algn="just" rtl="true">
              <a:lnSpc>
                <a:spcPts val="3730"/>
              </a:lnSpc>
            </a:pPr>
            <a:r>
              <a:rPr lang="ar-EG" sz="3519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.</a:t>
            </a:r>
          </a:p>
          <a:p>
            <a:pPr algn="just" rtl="true">
              <a:lnSpc>
                <a:spcPts val="3730"/>
              </a:lnSpc>
            </a:pPr>
          </a:p>
          <a:p>
            <a:pPr algn="just" rtl="true">
              <a:lnSpc>
                <a:spcPts val="3730"/>
              </a:lnSpc>
            </a:pPr>
            <a:r>
              <a:rPr lang="ar-EG" sz="3519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  • معالج الصور: يستجيب للصور باستخدام الدالة</a:t>
            </a:r>
          </a:p>
          <a:p>
            <a:pPr algn="just" rtl="true">
              <a:lnSpc>
                <a:spcPts val="3730"/>
              </a:lnSpc>
            </a:pPr>
            <a:r>
              <a:rPr lang="en-US" sz="3519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handle_photo</a:t>
            </a:r>
          </a:p>
          <a:p>
            <a:pPr algn="just" rtl="true">
              <a:lnSpc>
                <a:spcPts val="3730"/>
              </a:lnSpc>
            </a:pPr>
            <a:r>
              <a:rPr lang="ar-EG" sz="3519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.</a:t>
            </a:r>
          </a:p>
          <a:p>
            <a:pPr algn="just" rtl="true">
              <a:lnSpc>
                <a:spcPts val="3730"/>
              </a:lnSpc>
            </a:pPr>
          </a:p>
          <a:p>
            <a:pPr algn="just" rtl="true">
              <a:lnSpc>
                <a:spcPts val="3730"/>
              </a:lnSpc>
            </a:pPr>
            <a:r>
              <a:rPr lang="ar-EG" sz="3519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  • معالج الأوامر: يستجيب لأوامر البداية باستخدام الدالة</a:t>
            </a:r>
          </a:p>
          <a:p>
            <a:pPr algn="just" rtl="true">
              <a:lnSpc>
                <a:spcPts val="3730"/>
              </a:lnSpc>
            </a:pPr>
            <a:r>
              <a:rPr lang="en-US" sz="3519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start</a:t>
            </a:r>
          </a:p>
          <a:p>
            <a:pPr algn="just" rtl="true">
              <a:lnSpc>
                <a:spcPts val="3730"/>
              </a:lnSpc>
            </a:pPr>
            <a:r>
              <a:rPr lang="ar-EG" sz="3519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.</a:t>
            </a:r>
          </a:p>
          <a:p>
            <a:pPr algn="just" rtl="true">
              <a:lnSpc>
                <a:spcPts val="3730"/>
              </a:lnSpc>
            </a:pPr>
          </a:p>
          <a:p>
            <a:pPr algn="just" rtl="true">
              <a:lnSpc>
                <a:spcPts val="3730"/>
              </a:lnSpc>
            </a:pPr>
            <a:r>
              <a:rPr lang="ar-EG" sz="3519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• تشغيل التطبيق: يتم تشغيل التطبيق باستخدام</a:t>
            </a:r>
          </a:p>
          <a:p>
            <a:pPr algn="just" rtl="true">
              <a:lnSpc>
                <a:spcPts val="3730"/>
              </a:lnSpc>
            </a:pPr>
            <a:r>
              <a:rPr lang="en-US" sz="3519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run_polling</a:t>
            </a:r>
            <a:r>
              <a:rPr lang="ar-EG" sz="3519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()</a:t>
            </a:r>
          </a:p>
          <a:p>
            <a:pPr algn="just" rtl="true">
              <a:lnSpc>
                <a:spcPts val="3730"/>
              </a:lnSpc>
            </a:pPr>
            <a:r>
              <a:rPr lang="ar-EG" sz="3519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  <a:rtl val="true"/>
              </a:rPr>
              <a:t>، مما يسمح له بالاستماع إلى الرسائل الجديدة.</a:t>
            </a:r>
          </a:p>
          <a:p>
            <a:pPr algn="just" rtl="true">
              <a:lnSpc>
                <a:spcPts val="3730"/>
              </a:lnSpc>
            </a:pPr>
          </a:p>
          <a:p>
            <a:pPr algn="just" rtl="true">
              <a:lnSpc>
                <a:spcPts val="373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47625"/>
            <a:ext cx="18288000" cy="10005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78"/>
              </a:lnSpc>
            </a:pPr>
          </a:p>
          <a:p>
            <a:pPr algn="l">
              <a:lnSpc>
                <a:spcPts val="2678"/>
              </a:lnSpc>
            </a:pPr>
            <a:r>
              <a:rPr lang="en-US" b="true" sz="2195" spc="162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</a:rPr>
              <a:t>IMPORT LOGGING</a:t>
            </a:r>
          </a:p>
          <a:p>
            <a:pPr algn="r" rtl="true">
              <a:lnSpc>
                <a:spcPts val="2678"/>
              </a:lnSpc>
            </a:pPr>
            <a:r>
              <a:rPr lang="ar-EG" b="true" sz="2195" spc="162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  <a:rtl val="true"/>
              </a:rPr>
              <a:t>• استيراد مكتبة التسجيل: تستخدم لتسجيل الأحداث والأخطاء في البرنامج.</a:t>
            </a:r>
          </a:p>
          <a:p>
            <a:pPr algn="r" rtl="true">
              <a:lnSpc>
                <a:spcPts val="2678"/>
              </a:lnSpc>
            </a:pPr>
          </a:p>
          <a:p>
            <a:pPr algn="r" rtl="true">
              <a:lnSpc>
                <a:spcPts val="2678"/>
              </a:lnSpc>
            </a:pPr>
            <a:r>
              <a:rPr lang="en-US" b="true" sz="2195" spc="162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</a:rPr>
              <a:t>import json</a:t>
            </a:r>
          </a:p>
          <a:p>
            <a:pPr algn="r" rtl="true">
              <a:lnSpc>
                <a:spcPts val="2678"/>
              </a:lnSpc>
            </a:pPr>
          </a:p>
          <a:p>
            <a:pPr algn="r" rtl="true">
              <a:lnSpc>
                <a:spcPts val="2678"/>
              </a:lnSpc>
            </a:pPr>
            <a:r>
              <a:rPr lang="ar-EG" b="true" sz="2195" spc="162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  <a:rtl val="true"/>
              </a:rPr>
              <a:t>• استيراد مكتبة </a:t>
            </a:r>
            <a:r>
              <a:rPr lang="en-US" b="true" sz="2195" spc="162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</a:rPr>
              <a:t>JSON</a:t>
            </a:r>
            <a:r>
              <a:rPr lang="ar-EG" b="true" sz="2195" spc="162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  <a:rtl val="true"/>
              </a:rPr>
              <a:t>: تستخدم لتحويل البيانات بين تنسيق </a:t>
            </a:r>
            <a:r>
              <a:rPr lang="en-US" b="true" sz="2195" spc="162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</a:rPr>
              <a:t>JSON</a:t>
            </a:r>
            <a:r>
              <a:rPr lang="ar-EG" b="true" sz="2195" spc="162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  <a:rtl val="true"/>
              </a:rPr>
              <a:t> وبيانات بايثون.</a:t>
            </a:r>
          </a:p>
          <a:p>
            <a:pPr algn="r" rtl="true">
              <a:lnSpc>
                <a:spcPts val="2678"/>
              </a:lnSpc>
            </a:pPr>
          </a:p>
          <a:p>
            <a:pPr algn="r" rtl="true">
              <a:lnSpc>
                <a:spcPts val="2678"/>
              </a:lnSpc>
            </a:pPr>
            <a:r>
              <a:rPr lang="en-US" b="true" sz="2195" spc="162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</a:rPr>
              <a:t>import asyncio</a:t>
            </a:r>
          </a:p>
          <a:p>
            <a:pPr algn="r" rtl="true">
              <a:lnSpc>
                <a:spcPts val="2678"/>
              </a:lnSpc>
            </a:pPr>
          </a:p>
          <a:p>
            <a:pPr algn="r" rtl="true">
              <a:lnSpc>
                <a:spcPts val="2678"/>
              </a:lnSpc>
            </a:pPr>
            <a:r>
              <a:rPr lang="ar-EG" b="true" sz="2195" spc="162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  <a:rtl val="true"/>
              </a:rPr>
              <a:t>• استيراد مكتبة </a:t>
            </a:r>
            <a:r>
              <a:rPr lang="en-US" b="true" sz="2195" spc="162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</a:rPr>
              <a:t>asyncio</a:t>
            </a:r>
            <a:r>
              <a:rPr lang="ar-EG" b="true" sz="2195" spc="162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  <a:rtl val="true"/>
              </a:rPr>
              <a:t>: تدعم البرمجة غير المتزامنة في بايثون، مما يسمح بتشغيل وظائف بشكل متزامن.</a:t>
            </a:r>
          </a:p>
          <a:p>
            <a:pPr algn="r" rtl="true">
              <a:lnSpc>
                <a:spcPts val="2678"/>
              </a:lnSpc>
            </a:pPr>
          </a:p>
          <a:p>
            <a:pPr algn="r" rtl="true">
              <a:lnSpc>
                <a:spcPts val="2678"/>
              </a:lnSpc>
            </a:pPr>
            <a:r>
              <a:rPr lang="en-US" b="true" sz="2195" spc="162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</a:rPr>
              <a:t>import httpx</a:t>
            </a:r>
          </a:p>
          <a:p>
            <a:pPr algn="r" rtl="true">
              <a:lnSpc>
                <a:spcPts val="2678"/>
              </a:lnSpc>
            </a:pPr>
          </a:p>
          <a:p>
            <a:pPr algn="r" rtl="true">
              <a:lnSpc>
                <a:spcPts val="2678"/>
              </a:lnSpc>
            </a:pPr>
            <a:r>
              <a:rPr lang="ar-EG" b="true" sz="2195" spc="162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  <a:rtl val="true"/>
              </a:rPr>
              <a:t>• استيراد مكتبة </a:t>
            </a:r>
            <a:r>
              <a:rPr lang="en-US" b="true" sz="2195" spc="162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</a:rPr>
              <a:t>httpx</a:t>
            </a:r>
            <a:r>
              <a:rPr lang="ar-EG" b="true" sz="2195" spc="162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  <a:rtl val="true"/>
              </a:rPr>
              <a:t>: مكتبة لإجراء طلبات </a:t>
            </a:r>
            <a:r>
              <a:rPr lang="en-US" b="true" sz="2195" spc="162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</a:rPr>
              <a:t>HTTP</a:t>
            </a:r>
            <a:r>
              <a:rPr lang="ar-EG" b="true" sz="2195" spc="162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  <a:rtl val="true"/>
              </a:rPr>
              <a:t> بشكل غير متزامن، مما يساعد في التعامل مع </a:t>
            </a:r>
            <a:r>
              <a:rPr lang="en-US" b="true" sz="2195" spc="162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</a:rPr>
              <a:t>API</a:t>
            </a:r>
            <a:r>
              <a:rPr lang="ar-EG" b="true" sz="2195" spc="162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  <a:rtl val="true"/>
              </a:rPr>
              <a:t>.</a:t>
            </a:r>
          </a:p>
          <a:p>
            <a:pPr algn="r" rtl="true">
              <a:lnSpc>
                <a:spcPts val="2678"/>
              </a:lnSpc>
            </a:pPr>
          </a:p>
          <a:p>
            <a:pPr algn="r" rtl="true">
              <a:lnSpc>
                <a:spcPts val="2678"/>
              </a:lnSpc>
            </a:pPr>
            <a:r>
              <a:rPr lang="en-US" b="true" sz="2195" spc="162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</a:rPr>
              <a:t>import easyocr  # type: ignore</a:t>
            </a:r>
          </a:p>
          <a:p>
            <a:pPr algn="r" rtl="true">
              <a:lnSpc>
                <a:spcPts val="2678"/>
              </a:lnSpc>
            </a:pPr>
          </a:p>
          <a:p>
            <a:pPr algn="r" rtl="true">
              <a:lnSpc>
                <a:spcPts val="2678"/>
              </a:lnSpc>
            </a:pPr>
            <a:r>
              <a:rPr lang="ar-EG" b="true" sz="2195" spc="162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  <a:rtl val="true"/>
              </a:rPr>
              <a:t>• استيراد مكتبة </a:t>
            </a:r>
            <a:r>
              <a:rPr lang="en-US" b="true" sz="2195" spc="162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</a:rPr>
              <a:t>EasyOCR</a:t>
            </a:r>
            <a:r>
              <a:rPr lang="ar-EG" b="true" sz="2195" spc="162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  <a:rtl val="true"/>
              </a:rPr>
              <a:t>: مكتبة لاستخراج النصوص من الصور. # </a:t>
            </a:r>
            <a:r>
              <a:rPr lang="en-US" b="true" sz="2195" spc="162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</a:rPr>
              <a:t>type: ignore</a:t>
            </a:r>
            <a:r>
              <a:rPr lang="ar-EG" b="true" sz="2195" spc="162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  <a:rtl val="true"/>
              </a:rPr>
              <a:t> يستخدم لتجاهل أي تحذيرات من نوع البيانات.</a:t>
            </a:r>
          </a:p>
          <a:p>
            <a:pPr algn="r" rtl="true">
              <a:lnSpc>
                <a:spcPts val="2678"/>
              </a:lnSpc>
            </a:pPr>
          </a:p>
          <a:p>
            <a:pPr algn="r" rtl="true">
              <a:lnSpc>
                <a:spcPts val="2678"/>
              </a:lnSpc>
            </a:pPr>
            <a:r>
              <a:rPr lang="en-US" b="true" sz="2195" spc="162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</a:rPr>
              <a:t>import io</a:t>
            </a:r>
          </a:p>
          <a:p>
            <a:pPr algn="r" rtl="true">
              <a:lnSpc>
                <a:spcPts val="2678"/>
              </a:lnSpc>
            </a:pPr>
          </a:p>
          <a:p>
            <a:pPr algn="r" rtl="true">
              <a:lnSpc>
                <a:spcPts val="2678"/>
              </a:lnSpc>
            </a:pPr>
            <a:r>
              <a:rPr lang="ar-EG" b="true" sz="2195" spc="162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  <a:rtl val="true"/>
              </a:rPr>
              <a:t>• استيراد مكتبة </a:t>
            </a:r>
            <a:r>
              <a:rPr lang="en-US" b="true" sz="2195" spc="162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</a:rPr>
              <a:t>io</a:t>
            </a:r>
            <a:r>
              <a:rPr lang="ar-EG" b="true" sz="2195" spc="162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  <a:rtl val="true"/>
              </a:rPr>
              <a:t>: توفر أدوات للتعامل مع تدفقات الإدخال والإخراج، مثل تحويل البيانات إلى كائنات بايت.</a:t>
            </a:r>
          </a:p>
          <a:p>
            <a:pPr algn="r" rtl="true">
              <a:lnSpc>
                <a:spcPts val="2678"/>
              </a:lnSpc>
            </a:pPr>
          </a:p>
          <a:p>
            <a:pPr algn="r" rtl="true">
              <a:lnSpc>
                <a:spcPts val="2678"/>
              </a:lnSpc>
            </a:pPr>
            <a:r>
              <a:rPr lang="en-US" b="true" sz="2195" spc="162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</a:rPr>
              <a:t>from telegram import Update</a:t>
            </a:r>
          </a:p>
          <a:p>
            <a:pPr algn="r" rtl="true">
              <a:lnSpc>
                <a:spcPts val="2678"/>
              </a:lnSpc>
            </a:pPr>
            <a:r>
              <a:rPr lang="en-US" b="true" sz="2195" spc="162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</a:rPr>
              <a:t>from telegram.ext import ApplicationBuilder, MessageHandler, filters, ContextTypes</a:t>
            </a:r>
          </a:p>
          <a:p>
            <a:pPr algn="r" rtl="true">
              <a:lnSpc>
                <a:spcPts val="2678"/>
              </a:lnSpc>
            </a:pPr>
          </a:p>
          <a:p>
            <a:pPr algn="r" rtl="true">
              <a:lnSpc>
                <a:spcPts val="2678"/>
              </a:lnSpc>
            </a:pPr>
            <a:r>
              <a:rPr lang="ar-EG" b="true" sz="2195" spc="162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  <a:rtl val="true"/>
              </a:rPr>
              <a:t>• استيراد المكتبات من </a:t>
            </a:r>
            <a:r>
              <a:rPr lang="en-US" b="true" sz="2195" spc="162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</a:rPr>
              <a:t>Telegram API: Update</a:t>
            </a:r>
            <a:r>
              <a:rPr lang="ar-EG" b="true" sz="2195" spc="162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  <a:rtl val="true"/>
              </a:rPr>
              <a:t> يمثل تحديثات الرسائل، و</a:t>
            </a:r>
            <a:r>
              <a:rPr lang="en-US" b="true" sz="2195" spc="162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</a:rPr>
              <a:t>ApplicationBuilder</a:t>
            </a:r>
            <a:r>
              <a:rPr lang="ar-EG" b="true" sz="2195" spc="162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  <a:rtl val="true"/>
              </a:rPr>
              <a:t> لإنشاء التطبيق، و</a:t>
            </a:r>
            <a:r>
              <a:rPr lang="en-US" b="true" sz="2195" spc="162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</a:rPr>
              <a:t>MessageHandler</a:t>
            </a:r>
            <a:r>
              <a:rPr lang="ar-EG" b="true" sz="2195" spc="162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  <a:rtl val="true"/>
              </a:rPr>
              <a:t> لمعالجة الرسائل، و</a:t>
            </a:r>
            <a:r>
              <a:rPr lang="en-US" b="true" sz="2195" spc="162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</a:rPr>
              <a:t>filters</a:t>
            </a:r>
            <a:r>
              <a:rPr lang="ar-EG" b="true" sz="2195" spc="162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  <a:rtl val="true"/>
              </a:rPr>
              <a:t> لتصفية الرسائل، و</a:t>
            </a:r>
            <a:r>
              <a:rPr lang="en-US" b="true" sz="2195" spc="162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</a:rPr>
              <a:t>Co</a:t>
            </a:r>
          </a:p>
          <a:p>
            <a:pPr algn="r" rtl="true">
              <a:lnSpc>
                <a:spcPts val="2678"/>
              </a:lnSpc>
            </a:pPr>
            <a:r>
              <a:rPr lang="en-US" b="true" sz="2195" spc="162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</a:rPr>
              <a:t>ntextTypes</a:t>
            </a:r>
            <a:r>
              <a:rPr lang="ar-EG" b="true" sz="2195" spc="162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  <a:rtl val="true"/>
              </a:rPr>
              <a:t> لتحديد نوع السياق.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14350" y="253226"/>
            <a:ext cx="17259300" cy="9005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rtl="true">
              <a:lnSpc>
                <a:spcPts val="2678"/>
              </a:lnSpc>
            </a:pPr>
            <a:r>
              <a:rPr lang="ar-EG" b="true" sz="2195" spc="285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  <a:rtl val="true"/>
              </a:rPr>
              <a:t># إعداد التسجيل</a:t>
            </a:r>
          </a:p>
          <a:p>
            <a:pPr algn="r">
              <a:lnSpc>
                <a:spcPts val="2678"/>
              </a:lnSpc>
            </a:pPr>
          </a:p>
          <a:p>
            <a:pPr algn="r">
              <a:lnSpc>
                <a:spcPts val="2678"/>
              </a:lnSpc>
            </a:pPr>
            <a:r>
              <a:rPr lang="en-US" b="true" sz="2195" spc="285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</a:rPr>
              <a:t>logging.basicConfig(format='%(asctime)s - %(name)s - %(levelname)s - %(message)s', level=logging.INFO)</a:t>
            </a:r>
          </a:p>
          <a:p>
            <a:pPr algn="r">
              <a:lnSpc>
                <a:spcPts val="2678"/>
              </a:lnSpc>
            </a:pPr>
          </a:p>
          <a:p>
            <a:pPr algn="r">
              <a:lnSpc>
                <a:spcPts val="2678"/>
              </a:lnSpc>
            </a:pPr>
          </a:p>
          <a:p>
            <a:pPr algn="r">
              <a:lnSpc>
                <a:spcPts val="2678"/>
              </a:lnSpc>
            </a:pPr>
            <a:r>
              <a:rPr lang="en-US" b="true" sz="2195" spc="285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</a:rPr>
              <a:t>• </a:t>
            </a:r>
            <a:r>
              <a:rPr lang="ar-EG" b="true" sz="2195" spc="285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  <a:rtl val="true"/>
              </a:rPr>
              <a:t>تهيئة التسجيل: يتم تحديد تنسيق السجلات ومستوى التسجيل</a:t>
            </a:r>
            <a:r>
              <a:rPr lang="en-US" b="true" sz="2195" spc="285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</a:rPr>
              <a:t> (INFO) </a:t>
            </a:r>
            <a:r>
              <a:rPr lang="ar-EG" b="true" sz="2195" spc="285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  <a:rtl val="true"/>
              </a:rPr>
              <a:t>لعرض معلومات حول الأحداث المهمة</a:t>
            </a:r>
            <a:r>
              <a:rPr lang="en-US" b="true" sz="2195" spc="285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</a:rPr>
              <a:t>.</a:t>
            </a:r>
          </a:p>
          <a:p>
            <a:pPr algn="r">
              <a:lnSpc>
                <a:spcPts val="2678"/>
              </a:lnSpc>
            </a:pPr>
          </a:p>
          <a:p>
            <a:pPr algn="r">
              <a:lnSpc>
                <a:spcPts val="2678"/>
              </a:lnSpc>
            </a:pPr>
            <a:r>
              <a:rPr lang="en-US" b="true" sz="2195" spc="285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</a:rPr>
              <a:t># </a:t>
            </a:r>
            <a:r>
              <a:rPr lang="ar-EG" b="true" sz="2195" spc="285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  <a:rtl val="true"/>
              </a:rPr>
              <a:t>استبدل القيم التالية بمفاتيحك</a:t>
            </a:r>
          </a:p>
          <a:p>
            <a:pPr algn="r">
              <a:lnSpc>
                <a:spcPts val="2678"/>
              </a:lnSpc>
            </a:pPr>
            <a:r>
              <a:rPr lang="en-US" b="true" sz="2195" spc="285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</a:rPr>
              <a:t>api_key = 'AIzaSyCZVuenJfMv6I7uOdSm7zRRfmk2ety-GF0'  # </a:t>
            </a:r>
            <a:r>
              <a:rPr lang="ar-EG" b="true" sz="2195" spc="285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  <a:rtl val="true"/>
              </a:rPr>
              <a:t>مفتاح</a:t>
            </a:r>
            <a:r>
              <a:rPr lang="en-US" b="true" sz="2195" spc="285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</a:rPr>
              <a:t> API </a:t>
            </a:r>
            <a:r>
              <a:rPr lang="ar-EG" b="true" sz="2195" spc="285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  <a:rtl val="true"/>
              </a:rPr>
              <a:t>الخاص بك</a:t>
            </a:r>
          </a:p>
          <a:p>
            <a:pPr algn="r">
              <a:lnSpc>
                <a:spcPts val="2678"/>
              </a:lnSpc>
            </a:pPr>
            <a:r>
              <a:rPr lang="en-US" b="true" sz="2195" spc="285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</a:rPr>
              <a:t>api_url = f'https://generativelanguage.googleapis.com/v1beta/models/gemini-1.5-flash-latest:generateContent?key={api_key}'</a:t>
            </a:r>
          </a:p>
          <a:p>
            <a:pPr algn="r">
              <a:lnSpc>
                <a:spcPts val="2678"/>
              </a:lnSpc>
            </a:pPr>
          </a:p>
          <a:p>
            <a:pPr algn="r">
              <a:lnSpc>
                <a:spcPts val="2678"/>
              </a:lnSpc>
            </a:pPr>
          </a:p>
          <a:p>
            <a:pPr algn="r">
              <a:lnSpc>
                <a:spcPts val="2678"/>
              </a:lnSpc>
            </a:pPr>
            <a:r>
              <a:rPr lang="en-US" b="true" sz="2195" spc="285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</a:rPr>
              <a:t>• </a:t>
            </a:r>
            <a:r>
              <a:rPr lang="ar-EG" b="true" sz="2195" spc="285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  <a:rtl val="true"/>
              </a:rPr>
              <a:t>تحديد مفتاح</a:t>
            </a:r>
            <a:r>
              <a:rPr lang="en-US" b="true" sz="2195" spc="285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</a:rPr>
              <a:t> API </a:t>
            </a:r>
            <a:r>
              <a:rPr lang="ar-EG" b="true" sz="2195" spc="285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  <a:rtl val="true"/>
              </a:rPr>
              <a:t>وعنوان</a:t>
            </a:r>
            <a:r>
              <a:rPr lang="en-US" b="true" sz="2195" spc="285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</a:rPr>
              <a:t> URL: </a:t>
            </a:r>
            <a:r>
              <a:rPr lang="ar-EG" b="true" sz="2195" spc="285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  <a:rtl val="true"/>
              </a:rPr>
              <a:t>يتم تخزين مفتاح</a:t>
            </a:r>
            <a:r>
              <a:rPr lang="en-US" b="true" sz="2195" spc="285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</a:rPr>
              <a:t> API </a:t>
            </a:r>
            <a:r>
              <a:rPr lang="ar-EG" b="true" sz="2195" spc="285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  <a:rtl val="true"/>
              </a:rPr>
              <a:t>في متغير</a:t>
            </a:r>
            <a:r>
              <a:rPr lang="en-US" b="true" sz="2195" spc="285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</a:rPr>
              <a:t> api_key </a:t>
            </a:r>
            <a:r>
              <a:rPr lang="ar-EG" b="true" sz="2195" spc="285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  <a:rtl val="true"/>
              </a:rPr>
              <a:t>وبناء عنوان</a:t>
            </a:r>
            <a:r>
              <a:rPr lang="en-US" b="true" sz="2195" spc="285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</a:rPr>
              <a:t> URL </a:t>
            </a:r>
            <a:r>
              <a:rPr lang="ar-EG" b="true" sz="2195" spc="285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  <a:rtl val="true"/>
              </a:rPr>
              <a:t>لاستخدامه في طلبات</a:t>
            </a:r>
            <a:r>
              <a:rPr lang="en-US" b="true" sz="2195" spc="285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</a:rPr>
              <a:t> API.</a:t>
            </a:r>
          </a:p>
          <a:p>
            <a:pPr algn="r">
              <a:lnSpc>
                <a:spcPts val="2678"/>
              </a:lnSpc>
            </a:pPr>
          </a:p>
          <a:p>
            <a:pPr algn="r">
              <a:lnSpc>
                <a:spcPts val="2678"/>
              </a:lnSpc>
            </a:pPr>
            <a:r>
              <a:rPr lang="en-US" b="true" sz="2195" spc="285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</a:rPr>
              <a:t># </a:t>
            </a:r>
            <a:r>
              <a:rPr lang="ar-EG" b="true" sz="2195" spc="285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  <a:rtl val="true"/>
              </a:rPr>
              <a:t>تهيئة</a:t>
            </a:r>
            <a:r>
              <a:rPr lang="en-US" b="true" sz="2195" spc="285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</a:rPr>
              <a:t> EasyOCR</a:t>
            </a:r>
          </a:p>
          <a:p>
            <a:pPr algn="r">
              <a:lnSpc>
                <a:spcPts val="2678"/>
              </a:lnSpc>
            </a:pPr>
            <a:r>
              <a:rPr lang="en-US" b="true" sz="2195" spc="285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</a:rPr>
              <a:t>reader = easyocr.Reader(['ar'])  # </a:t>
            </a:r>
            <a:r>
              <a:rPr lang="ar-EG" b="true" sz="2195" spc="285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  <a:rtl val="true"/>
              </a:rPr>
              <a:t>استخدام اللغة العربية</a:t>
            </a:r>
          </a:p>
          <a:p>
            <a:pPr algn="r">
              <a:lnSpc>
                <a:spcPts val="2678"/>
              </a:lnSpc>
            </a:pPr>
          </a:p>
          <a:p>
            <a:pPr algn="r">
              <a:lnSpc>
                <a:spcPts val="2678"/>
              </a:lnSpc>
            </a:pPr>
          </a:p>
          <a:p>
            <a:pPr algn="r">
              <a:lnSpc>
                <a:spcPts val="2678"/>
              </a:lnSpc>
            </a:pPr>
            <a:r>
              <a:rPr lang="en-US" b="true" sz="2195" spc="285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</a:rPr>
              <a:t>• </a:t>
            </a:r>
            <a:r>
              <a:rPr lang="ar-EG" b="true" sz="2195" spc="285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  <a:rtl val="true"/>
              </a:rPr>
              <a:t>تهيئة</a:t>
            </a:r>
            <a:r>
              <a:rPr lang="en-US" b="true" sz="2195" spc="285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</a:rPr>
              <a:t> EasyOCR: </a:t>
            </a:r>
            <a:r>
              <a:rPr lang="ar-EG" b="true" sz="2195" spc="285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  <a:rtl val="true"/>
              </a:rPr>
              <a:t>يتم إنشاء كائن</a:t>
            </a:r>
            <a:r>
              <a:rPr lang="en-US" b="true" sz="2195" spc="285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</a:rPr>
              <a:t> reader </a:t>
            </a:r>
            <a:r>
              <a:rPr lang="ar-EG" b="true" sz="2195" spc="285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  <a:rtl val="true"/>
              </a:rPr>
              <a:t>لاستخدامه في استخراج النصوص من الصور باللغة العربية</a:t>
            </a:r>
            <a:r>
              <a:rPr lang="en-US" b="true" sz="2195" spc="285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</a:rPr>
              <a:t>.</a:t>
            </a:r>
          </a:p>
          <a:p>
            <a:pPr algn="r">
              <a:lnSpc>
                <a:spcPts val="2678"/>
              </a:lnSpc>
            </a:pPr>
          </a:p>
          <a:p>
            <a:pPr algn="r">
              <a:lnSpc>
                <a:spcPts val="2678"/>
              </a:lnSpc>
            </a:pPr>
            <a:r>
              <a:rPr lang="en-US" b="true" sz="2195" spc="285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</a:rPr>
              <a:t># </a:t>
            </a:r>
            <a:r>
              <a:rPr lang="ar-EG" b="true" sz="2195" spc="285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  <a:rtl val="true"/>
              </a:rPr>
              <a:t>متغير لتخزين الرسالة السابقة</a:t>
            </a:r>
          </a:p>
          <a:p>
            <a:pPr algn="r">
              <a:lnSpc>
                <a:spcPts val="2678"/>
              </a:lnSpc>
            </a:pPr>
            <a:r>
              <a:rPr lang="en-US" b="true" sz="2195" spc="285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</a:rPr>
              <a:t>previous_message = None</a:t>
            </a:r>
          </a:p>
          <a:p>
            <a:pPr algn="r">
              <a:lnSpc>
                <a:spcPts val="2678"/>
              </a:lnSpc>
            </a:pPr>
          </a:p>
          <a:p>
            <a:pPr algn="r">
              <a:lnSpc>
                <a:spcPts val="2678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173880" y="586601"/>
            <a:ext cx="14565988" cy="8671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rtl="true">
              <a:lnSpc>
                <a:spcPts val="2678"/>
              </a:lnSpc>
            </a:pPr>
            <a:r>
              <a:rPr lang="ar-EG" sz="2195" spc="28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  <a:rtl val="true"/>
              </a:rPr>
              <a:t>تعريف متغير لتخزين الرسالة السابقة: يستخدم لتتبع الرسالة الأخيرة التي تم إرسالها من المستخدم.</a:t>
            </a:r>
          </a:p>
          <a:p>
            <a:pPr algn="r">
              <a:lnSpc>
                <a:spcPts val="2678"/>
              </a:lnSpc>
            </a:pPr>
          </a:p>
          <a:p>
            <a:pPr algn="r">
              <a:lnSpc>
                <a:spcPts val="2678"/>
              </a:lnSpc>
            </a:pPr>
            <a:r>
              <a:rPr lang="en-US" sz="2195" spc="28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async def start(update: Update, context: ContextTypes.DEFAULT_TYPE) -&gt; None:</a:t>
            </a:r>
          </a:p>
          <a:p>
            <a:pPr algn="r">
              <a:lnSpc>
                <a:spcPts val="2678"/>
              </a:lnSpc>
            </a:pPr>
            <a:r>
              <a:rPr lang="en-US" sz="2195" spc="28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    await update.message.reply_text("</a:t>
            </a:r>
            <a:r>
              <a:rPr lang="ar-EG" sz="2195" spc="28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  <a:rtl val="true"/>
              </a:rPr>
              <a:t>مرحبًا بك! يمكنك كتابة أي رسالة وسأساعدك</a:t>
            </a:r>
            <a:r>
              <a:rPr lang="en-US" sz="2195" spc="28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.")</a:t>
            </a:r>
          </a:p>
          <a:p>
            <a:pPr algn="r">
              <a:lnSpc>
                <a:spcPts val="2678"/>
              </a:lnSpc>
            </a:pPr>
          </a:p>
          <a:p>
            <a:pPr algn="r">
              <a:lnSpc>
                <a:spcPts val="2678"/>
              </a:lnSpc>
            </a:pPr>
            <a:r>
              <a:rPr lang="en-US" sz="2195" spc="28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• </a:t>
            </a:r>
            <a:r>
              <a:rPr lang="ar-EG" sz="2195" spc="28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  <a:rtl val="true"/>
              </a:rPr>
              <a:t>دالة بدء المحادثة: ترسل رسالة ترحيبية للمستخدم عند بدء المحادثة</a:t>
            </a:r>
            <a:r>
              <a:rPr lang="en-US" sz="2195" spc="28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.</a:t>
            </a:r>
          </a:p>
          <a:p>
            <a:pPr algn="r">
              <a:lnSpc>
                <a:spcPts val="2678"/>
              </a:lnSpc>
            </a:pPr>
          </a:p>
          <a:p>
            <a:pPr algn="r">
              <a:lnSpc>
                <a:spcPts val="2678"/>
              </a:lnSpc>
            </a:pPr>
            <a:r>
              <a:rPr lang="en-US" sz="2195" spc="28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async def extract_text_from_image(file) -&gt; str:</a:t>
            </a:r>
          </a:p>
          <a:p>
            <a:pPr algn="r">
              <a:lnSpc>
                <a:spcPts val="2678"/>
              </a:lnSpc>
            </a:pPr>
          </a:p>
          <a:p>
            <a:pPr algn="r">
              <a:lnSpc>
                <a:spcPts val="2678"/>
              </a:lnSpc>
            </a:pPr>
            <a:r>
              <a:rPr lang="en-US" sz="2195" spc="28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• </a:t>
            </a:r>
            <a:r>
              <a:rPr lang="ar-EG" sz="2195" spc="28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  <a:rtl val="true"/>
              </a:rPr>
              <a:t>تعريف دالة لاستخراج النص من الصورة: تأخذ ملف الصورة كمدخل وتعيد النص المستخرج</a:t>
            </a:r>
            <a:r>
              <a:rPr lang="en-US" sz="2195" spc="28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.</a:t>
            </a:r>
          </a:p>
          <a:p>
            <a:pPr algn="r">
              <a:lnSpc>
                <a:spcPts val="2678"/>
              </a:lnSpc>
            </a:pPr>
          </a:p>
          <a:p>
            <a:pPr algn="r">
              <a:lnSpc>
                <a:spcPts val="2678"/>
              </a:lnSpc>
            </a:pPr>
            <a:r>
              <a:rPr lang="en-US" sz="2195" spc="28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    try:</a:t>
            </a:r>
          </a:p>
          <a:p>
            <a:pPr algn="r">
              <a:lnSpc>
                <a:spcPts val="2678"/>
              </a:lnSpc>
            </a:pPr>
            <a:r>
              <a:rPr lang="en-US" sz="2195" spc="28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        # </a:t>
            </a:r>
            <a:r>
              <a:rPr lang="ar-EG" sz="2195" spc="28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  <a:rtl val="true"/>
              </a:rPr>
              <a:t>تحويل البايت إلى صورة</a:t>
            </a:r>
          </a:p>
          <a:p>
            <a:pPr algn="r">
              <a:lnSpc>
                <a:spcPts val="2678"/>
              </a:lnSpc>
            </a:pPr>
            <a:r>
              <a:rPr lang="en-US" sz="2195" spc="28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        image = io.BytesIO(file)</a:t>
            </a:r>
          </a:p>
          <a:p>
            <a:pPr algn="r">
              <a:lnSpc>
                <a:spcPts val="2678"/>
              </a:lnSpc>
            </a:pPr>
          </a:p>
          <a:p>
            <a:pPr algn="r">
              <a:lnSpc>
                <a:spcPts val="2678"/>
              </a:lnSpc>
            </a:pPr>
            <a:r>
              <a:rPr lang="en-US" sz="2195" spc="28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• </a:t>
            </a:r>
            <a:r>
              <a:rPr lang="ar-EG" sz="2195" spc="28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  <a:rtl val="true"/>
              </a:rPr>
              <a:t>تحويل البيانات إلى صورة: يتم تحويل بيانات الصورة (بايت) إلى كائن صورة يمكن معالجته</a:t>
            </a:r>
            <a:r>
              <a:rPr lang="en-US" sz="2195" spc="28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.</a:t>
            </a:r>
          </a:p>
          <a:p>
            <a:pPr algn="r">
              <a:lnSpc>
                <a:spcPts val="2678"/>
              </a:lnSpc>
            </a:pPr>
          </a:p>
          <a:p>
            <a:pPr algn="r">
              <a:lnSpc>
                <a:spcPts val="2678"/>
              </a:lnSpc>
            </a:pPr>
            <a:r>
              <a:rPr lang="en-US" sz="2195" spc="28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        # </a:t>
            </a:r>
            <a:r>
              <a:rPr lang="ar-EG" sz="2195" spc="28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  <a:rtl val="true"/>
              </a:rPr>
              <a:t>استخدام</a:t>
            </a:r>
            <a:r>
              <a:rPr lang="en-US" sz="2195" spc="28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 EasyOCR </a:t>
            </a:r>
            <a:r>
              <a:rPr lang="ar-EG" sz="2195" spc="28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  <a:rtl val="true"/>
              </a:rPr>
              <a:t>لاستخراج النص</a:t>
            </a:r>
          </a:p>
          <a:p>
            <a:pPr algn="r">
              <a:lnSpc>
                <a:spcPts val="2678"/>
              </a:lnSpc>
            </a:pPr>
            <a:r>
              <a:rPr lang="en-US" sz="2195" spc="28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        results = reader.readtext(image, detail=0, paragraph=True)</a:t>
            </a:r>
          </a:p>
          <a:p>
            <a:pPr algn="r">
              <a:lnSpc>
                <a:spcPts val="2678"/>
              </a:lnSpc>
            </a:pPr>
          </a:p>
          <a:p>
            <a:pPr algn="r">
              <a:lnSpc>
                <a:spcPts val="2678"/>
              </a:lnSpc>
            </a:pPr>
            <a:r>
              <a:rPr lang="en-US" sz="2195" spc="28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• </a:t>
            </a:r>
            <a:r>
              <a:rPr lang="ar-EG" sz="2195" spc="28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  <a:rtl val="true"/>
              </a:rPr>
              <a:t>استخراج النص باستخدام</a:t>
            </a:r>
            <a:r>
              <a:rPr lang="en-US" sz="2195" spc="28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 EasyOCR: </a:t>
            </a:r>
            <a:r>
              <a:rPr lang="ar-EG" sz="2195" spc="28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  <a:rtl val="true"/>
              </a:rPr>
              <a:t>يتم استدعاء دالة</a:t>
            </a:r>
            <a:r>
              <a:rPr lang="en-US" sz="2195" spc="28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 readtext </a:t>
            </a:r>
            <a:r>
              <a:rPr lang="ar-EG" sz="2195" spc="28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  <a:rtl val="true"/>
              </a:rPr>
              <a:t>لاستخراج النص من الصورة</a:t>
            </a:r>
            <a:r>
              <a:rPr lang="en-US" sz="2195" spc="28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. </a:t>
            </a:r>
          </a:p>
          <a:p>
            <a:pPr algn="r">
              <a:lnSpc>
                <a:spcPts val="2678"/>
              </a:lnSpc>
            </a:pPr>
          </a:p>
          <a:p>
            <a:pPr algn="r">
              <a:lnSpc>
                <a:spcPts val="2678"/>
              </a:lnSpc>
            </a:pPr>
            <a:r>
              <a:rPr lang="en-US" sz="2195" spc="28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        # </a:t>
            </a:r>
            <a:r>
              <a:rPr lang="ar-EG" sz="2195" spc="28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  <a:rtl val="true"/>
              </a:rPr>
              <a:t>جمع النصوص المستخرجة</a:t>
            </a:r>
          </a:p>
          <a:p>
            <a:pPr algn="r">
              <a:lnSpc>
                <a:spcPts val="2678"/>
              </a:lnSpc>
            </a:pPr>
            <a:r>
              <a:rPr lang="en-US" sz="2195" spc="28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        text = "n".join(results)</a:t>
            </a:r>
          </a:p>
          <a:p>
            <a:pPr algn="r">
              <a:lnSpc>
                <a:spcPts val="2678"/>
              </a:lnSpc>
            </a:pPr>
          </a:p>
          <a:p>
            <a:pPr algn="r">
              <a:lnSpc>
                <a:spcPts val="2678"/>
              </a:lnSpc>
            </a:pPr>
            <a:r>
              <a:rPr lang="en-US" sz="2195" spc="28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• </a:t>
            </a:r>
            <a:r>
              <a:rPr lang="ar-EG" sz="2195" spc="28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  <a:rtl val="true"/>
              </a:rPr>
              <a:t>دمج النصوص المستخرجة: يتم دمج جميع النصوص المستخرجة في نص واحد مفصول بأسطر جديدة</a:t>
            </a:r>
            <a:r>
              <a:rPr lang="en-US" sz="2195" spc="28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14886" y="175674"/>
            <a:ext cx="17258764" cy="9988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>
              <a:lnSpc>
                <a:spcPts val="4697"/>
              </a:lnSpc>
            </a:pPr>
            <a:r>
              <a:rPr lang="ar-EG" sz="2581" spc="3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  <a:rtl val="true"/>
              </a:rPr>
              <a:t># تحقق إذا كانت نتيجة الاستخراج فارغة</a:t>
            </a:r>
          </a:p>
          <a:p>
            <a:pPr algn="r" rtl="true">
              <a:lnSpc>
                <a:spcPts val="4697"/>
              </a:lnSpc>
            </a:pPr>
            <a:r>
              <a:rPr lang="en-US" sz="2581" spc="3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if not text.strip</a:t>
            </a:r>
            <a:r>
              <a:rPr lang="ar-EG" sz="2581" spc="3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  <a:rtl val="true"/>
              </a:rPr>
              <a:t>():</a:t>
            </a:r>
          </a:p>
          <a:p>
            <a:pPr algn="r" rtl="true">
              <a:lnSpc>
                <a:spcPts val="4697"/>
              </a:lnSpc>
            </a:pPr>
            <a:r>
              <a:rPr lang="en-US" sz="2581" spc="3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raise ValueError</a:t>
            </a:r>
            <a:r>
              <a:rPr lang="ar-EG" sz="2581" spc="3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  <a:rtl val="true"/>
              </a:rPr>
              <a:t>("النص المستخرج فارغ")</a:t>
            </a:r>
          </a:p>
          <a:p>
            <a:pPr algn="r" rtl="true">
              <a:lnSpc>
                <a:spcPts val="4697"/>
              </a:lnSpc>
            </a:pPr>
            <a:r>
              <a:rPr lang="ar-EG" sz="2581" spc="3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  <a:rtl val="true"/>
              </a:rPr>
              <a:t>• التحقق من النص المستخرج: إذا كان النص فارغًا، يتم رفع استثناء للإشارة إلى عدم وجود نص.</a:t>
            </a:r>
          </a:p>
          <a:p>
            <a:pPr algn="r" rtl="true">
              <a:lnSpc>
                <a:spcPts val="4697"/>
              </a:lnSpc>
            </a:pPr>
            <a:r>
              <a:rPr lang="en-US" sz="2581" spc="3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return text.strip</a:t>
            </a:r>
            <a:r>
              <a:rPr lang="ar-EG" sz="2581" spc="3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  <a:rtl val="true"/>
              </a:rPr>
              <a:t>() # إزالة المسافات الزائدة</a:t>
            </a:r>
          </a:p>
          <a:p>
            <a:pPr algn="r" rtl="true">
              <a:lnSpc>
                <a:spcPts val="4697"/>
              </a:lnSpc>
            </a:pPr>
            <a:r>
              <a:rPr lang="ar-EG" sz="2581" spc="3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  <a:rtl val="true"/>
              </a:rPr>
              <a:t>• إرجاع النص المستخرج: يتم إرجاع النص بعد إزالة المسافات الزائدة.</a:t>
            </a:r>
          </a:p>
          <a:p>
            <a:pPr algn="r" rtl="true">
              <a:lnSpc>
                <a:spcPts val="4697"/>
              </a:lnSpc>
            </a:pPr>
            <a:r>
              <a:rPr lang="en-US" sz="2581" spc="3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except Exception as e</a:t>
            </a:r>
            <a:r>
              <a:rPr lang="ar-EG" sz="2581" spc="3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  <a:rtl val="true"/>
              </a:rPr>
              <a:t>:</a:t>
            </a:r>
          </a:p>
          <a:p>
            <a:pPr algn="r" rtl="true">
              <a:lnSpc>
                <a:spcPts val="4697"/>
              </a:lnSpc>
            </a:pPr>
            <a:r>
              <a:rPr lang="en-US" sz="2581" spc="3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logging.error</a:t>
            </a:r>
            <a:r>
              <a:rPr lang="ar-EG" sz="2581" spc="3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  <a:rtl val="true"/>
              </a:rPr>
              <a:t>(</a:t>
            </a:r>
            <a:r>
              <a:rPr lang="en-US" sz="2581" spc="3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f</a:t>
            </a:r>
            <a:r>
              <a:rPr lang="ar-EG" sz="2581" spc="3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  <a:rtl val="true"/>
              </a:rPr>
              <a:t>"خطأ في استخراج النص: {</a:t>
            </a:r>
            <a:r>
              <a:rPr lang="en-US" sz="2581" spc="3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e</a:t>
            </a:r>
            <a:r>
              <a:rPr lang="ar-EG" sz="2581" spc="3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  <a:rtl val="true"/>
              </a:rPr>
              <a:t>}")</a:t>
            </a:r>
          </a:p>
          <a:p>
            <a:pPr algn="r" rtl="true">
              <a:lnSpc>
                <a:spcPts val="4697"/>
              </a:lnSpc>
            </a:pPr>
            <a:r>
              <a:rPr lang="en-US" sz="2581" spc="3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return</a:t>
            </a:r>
            <a:r>
              <a:rPr lang="ar-EG" sz="2581" spc="3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  <a:rtl val="true"/>
              </a:rPr>
              <a:t> "حدث خطأ أثناء استخراج النص من الصورة."</a:t>
            </a:r>
          </a:p>
          <a:p>
            <a:pPr algn="r" rtl="true">
              <a:lnSpc>
                <a:spcPts val="4697"/>
              </a:lnSpc>
            </a:pPr>
            <a:r>
              <a:rPr lang="ar-EG" sz="2581" spc="3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  <a:rtl val="true"/>
              </a:rPr>
              <a:t>• معالجة الأخطاء: إذا حدث خطأ أثناء استخراج النص، يتم تسجيل الخطأ وإرجاع رسالة توضح حدوث مشكلة.</a:t>
            </a:r>
          </a:p>
          <a:p>
            <a:pPr algn="r" rtl="true">
              <a:lnSpc>
                <a:spcPts val="4697"/>
              </a:lnSpc>
            </a:pPr>
            <a:r>
              <a:rPr lang="en-US" sz="2581" spc="3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def escape_html(text: str) -&gt; str</a:t>
            </a:r>
            <a:r>
              <a:rPr lang="ar-EG" sz="2581" spc="3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  <a:rtl val="true"/>
              </a:rPr>
              <a:t>:</a:t>
            </a:r>
          </a:p>
          <a:p>
            <a:pPr algn="r" rtl="true">
              <a:lnSpc>
                <a:spcPts val="4697"/>
              </a:lnSpc>
            </a:pPr>
            <a:r>
              <a:rPr lang="ar-EG" sz="2581" spc="3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  <a:rtl val="true"/>
              </a:rPr>
              <a:t>• دالة لتحويل الأحرف الخاصة في </a:t>
            </a:r>
            <a:r>
              <a:rPr lang="en-US" sz="2581" spc="3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HTML</a:t>
            </a:r>
            <a:r>
              <a:rPr lang="ar-EG" sz="2581" spc="3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  <a:rtl val="true"/>
              </a:rPr>
              <a:t>: تستخدم لتحويل الأحرف الخاصة إلى تنسيق </a:t>
            </a:r>
            <a:r>
              <a:rPr lang="en-US" sz="2581" spc="3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HTML</a:t>
            </a:r>
            <a:r>
              <a:rPr lang="ar-EG" sz="2581" spc="3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  <a:rtl val="true"/>
              </a:rPr>
              <a:t> الآمن.</a:t>
            </a:r>
          </a:p>
          <a:p>
            <a:pPr algn="r" rtl="true">
              <a:lnSpc>
                <a:spcPts val="4697"/>
              </a:lnSpc>
            </a:pPr>
            <a:r>
              <a:rPr lang="en-US" sz="2581" spc="3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escape_chars = {'&amp;': '&amp;amp;', '&lt;': '&amp;lt;', '&gt;': '&amp;gt;'}</a:t>
            </a:r>
          </a:p>
          <a:p>
            <a:pPr algn="r" rtl="true">
              <a:lnSpc>
                <a:spcPts val="4697"/>
              </a:lnSpc>
            </a:pPr>
            <a:r>
              <a:rPr lang="ar-EG" sz="2581" spc="3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  <a:rtl val="true"/>
              </a:rPr>
              <a:t>• تعريف الأحرف الخاصة: يتم تحديد الأحرف التي تحتاج إلى تحويل.</a:t>
            </a:r>
          </a:p>
          <a:p>
            <a:pPr algn="r" rtl="true">
              <a:lnSpc>
                <a:spcPts val="4697"/>
              </a:lnSpc>
            </a:pPr>
            <a:r>
              <a:rPr lang="en-US" sz="2581" spc="3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for char, escape in escape_chars.items</a:t>
            </a:r>
            <a:r>
              <a:rPr lang="ar-EG" sz="2581" spc="3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  <a:rtl val="true"/>
              </a:rPr>
              <a:t>():</a:t>
            </a:r>
          </a:p>
          <a:p>
            <a:pPr algn="r" rtl="true">
              <a:lnSpc>
                <a:spcPts val="4697"/>
              </a:lnSpc>
            </a:pPr>
            <a:r>
              <a:rPr lang="en-US" sz="2581" spc="3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text = text.replace(char, escape)</a:t>
            </a:r>
          </a:p>
          <a:p>
            <a:pPr algn="r" rtl="true">
              <a:lnSpc>
                <a:spcPts val="4697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225444"/>
            <a:ext cx="17773382" cy="9912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>
              <a:lnSpc>
                <a:spcPts val="3045"/>
              </a:lnSpc>
            </a:pPr>
            <a:r>
              <a:rPr lang="ar-EG" sz="2581" spc="3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  <a:rtl val="true"/>
              </a:rPr>
              <a:t> استبدال الأحرف الخاصة: يتم استبدال كل حرف خاص بنظيره الآمن في </a:t>
            </a:r>
            <a:r>
              <a:rPr lang="en-US" sz="2581" spc="3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HTML</a:t>
            </a:r>
            <a:r>
              <a:rPr lang="ar-EG" sz="2581" spc="3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  <a:rtl val="true"/>
              </a:rPr>
              <a:t>.</a:t>
            </a:r>
          </a:p>
          <a:p>
            <a:pPr algn="r" rtl="true">
              <a:lnSpc>
                <a:spcPts val="3045"/>
              </a:lnSpc>
            </a:pPr>
            <a:r>
              <a:rPr lang="en-US" sz="2581" spc="3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return text</a:t>
            </a:r>
          </a:p>
          <a:p>
            <a:pPr algn="r" rtl="true">
              <a:lnSpc>
                <a:spcPts val="3045"/>
              </a:lnSpc>
            </a:pPr>
            <a:r>
              <a:rPr lang="ar-EG" sz="2581" spc="3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  <a:rtl val="true"/>
              </a:rPr>
              <a:t>• إرجاع النص المعدل: يتم إرجاع النص بعد تحويل الأحرف الخاصة.</a:t>
            </a:r>
          </a:p>
          <a:p>
            <a:pPr algn="r" rtl="true">
              <a:lnSpc>
                <a:spcPts val="3045"/>
              </a:lnSpc>
            </a:pPr>
            <a:r>
              <a:rPr lang="en-US" sz="2581" spc="3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def suggest_response(extracted_text: str) -&gt; str</a:t>
            </a:r>
            <a:r>
              <a:rPr lang="ar-EG" sz="2581" spc="3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  <a:rtl val="true"/>
              </a:rPr>
              <a:t>:</a:t>
            </a:r>
          </a:p>
          <a:p>
            <a:pPr algn="r" rtl="true">
              <a:lnSpc>
                <a:spcPts val="3045"/>
              </a:lnSpc>
            </a:pPr>
            <a:r>
              <a:rPr lang="ar-EG" sz="2581" spc="3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  <a:rtl val="true"/>
              </a:rPr>
              <a:t>• دالة لاقتراح ردود بناءً على النص المستخرج: تأخذ النص المستخرج كمدخل وتعيد اقتراح رد مناسب.</a:t>
            </a:r>
          </a:p>
          <a:p>
            <a:pPr algn="r" rtl="true">
              <a:lnSpc>
                <a:spcPts val="3045"/>
              </a:lnSpc>
            </a:pPr>
            <a:r>
              <a:rPr lang="en-US" sz="2581" spc="3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keywords</a:t>
            </a:r>
            <a:r>
              <a:rPr lang="ar-EG" sz="2581" spc="3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  <a:rtl val="true"/>
              </a:rPr>
              <a:t> = {</a:t>
            </a:r>
          </a:p>
          <a:p>
            <a:pPr algn="r" rtl="true">
              <a:lnSpc>
                <a:spcPts val="3045"/>
              </a:lnSpc>
            </a:pPr>
            <a:r>
              <a:rPr lang="ar-EG" sz="2581" spc="3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  <a:rtl val="true"/>
              </a:rPr>
              <a:t>"رياضيات": "هل تحتاج مساعدة في حل مسائل رياضية؟",</a:t>
            </a:r>
          </a:p>
          <a:p>
            <a:pPr algn="r" rtl="true">
              <a:lnSpc>
                <a:spcPts val="3045"/>
              </a:lnSpc>
            </a:pPr>
            <a:r>
              <a:rPr lang="ar-EG" sz="2581" spc="3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  <a:rtl val="true"/>
              </a:rPr>
              <a:t>"فيزياء": "يمكنني مساعدتك في فهم مبادئ الفيزياء.",</a:t>
            </a:r>
          </a:p>
          <a:p>
            <a:pPr algn="r" rtl="true">
              <a:lnSpc>
                <a:spcPts val="3045"/>
              </a:lnSpc>
            </a:pPr>
            <a:r>
              <a:rPr lang="ar-EG" sz="2581" spc="3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  <a:rtl val="true"/>
              </a:rPr>
              <a:t>"كيمياء": "هل لديك أسئلة حول التفاعلات الكيميائية؟",</a:t>
            </a:r>
          </a:p>
          <a:p>
            <a:pPr algn="r" rtl="true">
              <a:lnSpc>
                <a:spcPts val="3045"/>
              </a:lnSpc>
            </a:pPr>
            <a:r>
              <a:rPr lang="ar-EG" sz="2581" spc="3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  <a:rtl val="true"/>
              </a:rPr>
              <a:t>}</a:t>
            </a:r>
          </a:p>
          <a:p>
            <a:pPr algn="r" rtl="true">
              <a:lnSpc>
                <a:spcPts val="3045"/>
              </a:lnSpc>
            </a:pPr>
            <a:r>
              <a:rPr lang="ar-EG" sz="2581" spc="3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  <a:rtl val="true"/>
              </a:rPr>
              <a:t>• تحديد الكلمات الرئيسية والردود المقترحة: يقوم بتعريف مجموعة من الكلمات الرئيسية والردود المرتبطة بها.</a:t>
            </a:r>
          </a:p>
          <a:p>
            <a:pPr algn="r" rtl="true">
              <a:lnSpc>
                <a:spcPts val="3045"/>
              </a:lnSpc>
            </a:pPr>
            <a:r>
              <a:rPr lang="en-US" sz="2581" spc="3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for keyword, suggestion in keywords.items</a:t>
            </a:r>
            <a:r>
              <a:rPr lang="ar-EG" sz="2581" spc="3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  <a:rtl val="true"/>
              </a:rPr>
              <a:t>():</a:t>
            </a:r>
          </a:p>
          <a:p>
            <a:pPr algn="r" rtl="true">
              <a:lnSpc>
                <a:spcPts val="3045"/>
              </a:lnSpc>
            </a:pPr>
            <a:r>
              <a:rPr lang="en-US" sz="2581" spc="3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if keyword in extracted_text</a:t>
            </a:r>
            <a:r>
              <a:rPr lang="ar-EG" sz="2581" spc="3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  <a:rtl val="true"/>
              </a:rPr>
              <a:t>:</a:t>
            </a:r>
          </a:p>
          <a:p>
            <a:pPr algn="r" rtl="true">
              <a:lnSpc>
                <a:spcPts val="3045"/>
              </a:lnSpc>
            </a:pPr>
            <a:r>
              <a:rPr lang="en-US" sz="2581" spc="3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return suggestion</a:t>
            </a:r>
          </a:p>
          <a:p>
            <a:pPr algn="r" rtl="true">
              <a:lnSpc>
                <a:spcPts val="3045"/>
              </a:lnSpc>
            </a:pPr>
            <a:r>
              <a:rPr lang="ar-EG" sz="2581" spc="3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  <a:rtl val="true"/>
              </a:rPr>
              <a:t>• البحث عن الكلمات الرئيسية: إذا تم العثور على كلمة رئيسية في النص المستخرج، يتم إرجاع الاقتراح المرتبط بها.</a:t>
            </a:r>
          </a:p>
          <a:p>
            <a:pPr algn="r" rtl="true">
              <a:lnSpc>
                <a:spcPts val="3045"/>
              </a:lnSpc>
            </a:pPr>
            <a:r>
              <a:rPr lang="en-US" sz="2581" spc="3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return</a:t>
            </a:r>
            <a:r>
              <a:rPr lang="ar-EG" sz="2581" spc="3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  <a:rtl val="true"/>
              </a:rPr>
              <a:t> "يمكنني مساعدتك في مواضيع متعددة."</a:t>
            </a:r>
          </a:p>
          <a:p>
            <a:pPr algn="r" rtl="true">
              <a:lnSpc>
                <a:spcPts val="3045"/>
              </a:lnSpc>
            </a:pPr>
            <a:r>
              <a:rPr lang="ar-EG" sz="2581" spc="3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  <a:rtl val="true"/>
              </a:rPr>
              <a:t>• رد افتراضي: إذا لم يتم العثور على أي كلمة رئيسية، يتم إرجاع رسالة افتراضية.</a:t>
            </a:r>
          </a:p>
          <a:p>
            <a:pPr algn="r" rtl="true">
              <a:lnSpc>
                <a:spcPts val="3045"/>
              </a:lnSpc>
            </a:pPr>
            <a:r>
              <a:rPr lang="en-US" sz="2581" spc="3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async def respond_to_message(update: Update, context: ContextTypes.DEFAULT_TYPE) -&gt; None</a:t>
            </a:r>
            <a:r>
              <a:rPr lang="ar-EG" sz="2581" spc="3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  <a:rtl val="true"/>
              </a:rPr>
              <a:t>:</a:t>
            </a:r>
          </a:p>
          <a:p>
            <a:pPr algn="r" rtl="true">
              <a:lnSpc>
                <a:spcPts val="3045"/>
              </a:lnSpc>
            </a:pPr>
            <a:r>
              <a:rPr lang="ar-EG" sz="2581" spc="3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  <a:rtl val="true"/>
              </a:rPr>
              <a:t>• دالة لمعالجة الرسائل الواردة من المستخدمين: تأخذ تحديث الرسالة والسياق كمدخلات.</a:t>
            </a:r>
          </a:p>
          <a:p>
            <a:pPr algn="r" rtl="true">
              <a:lnSpc>
                <a:spcPts val="3045"/>
              </a:lnSpc>
            </a:pPr>
            <a:r>
              <a:rPr lang="en-US" sz="2581" spc="3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global previous_message</a:t>
            </a:r>
            <a:r>
              <a:rPr lang="ar-EG" sz="2581" spc="3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  <a:rtl val="true"/>
              </a:rPr>
              <a:t> # استخدام المتغير العالمي</a:t>
            </a:r>
          </a:p>
          <a:p>
            <a:pPr algn="r" rtl="true">
              <a:lnSpc>
                <a:spcPts val="3045"/>
              </a:lnSpc>
            </a:pPr>
            <a:r>
              <a:rPr lang="ar-EG" sz="2581" spc="3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  <a:rtl val="true"/>
              </a:rPr>
              <a:t>• الإشارة إلى استخدام المتغير العالمي: يستخدم لتحديث الرسالة السابقة.</a:t>
            </a:r>
          </a:p>
          <a:p>
            <a:pPr algn="r" rtl="true">
              <a:lnSpc>
                <a:spcPts val="3045"/>
              </a:lnSpc>
            </a:pPr>
            <a:r>
              <a:rPr lang="en-US" sz="2581" spc="3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user_message = update.message.text</a:t>
            </a:r>
          </a:p>
          <a:p>
            <a:pPr algn="r" rtl="true">
              <a:lnSpc>
                <a:spcPts val="3045"/>
              </a:lnSpc>
            </a:pPr>
            <a:r>
              <a:rPr lang="en-US" sz="2581" spc="3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logging.info</a:t>
            </a:r>
            <a:r>
              <a:rPr lang="ar-EG" sz="2581" spc="3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  <a:rtl val="true"/>
              </a:rPr>
              <a:t>(</a:t>
            </a:r>
            <a:r>
              <a:rPr lang="en-US" sz="2581" spc="3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f</a:t>
            </a:r>
            <a:r>
              <a:rPr lang="ar-EG" sz="2581" spc="3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  <a:rtl val="true"/>
              </a:rPr>
              <a:t>"رسالة المستخدم: {</a:t>
            </a:r>
            <a:r>
              <a:rPr lang="en-US" sz="2581" spc="3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user_message</a:t>
            </a:r>
            <a:r>
              <a:rPr lang="ar-EG" sz="2581" spc="3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  <a:rtl val="true"/>
              </a:rPr>
              <a:t>}")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-220189"/>
            <a:ext cx="17960221" cy="10049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rtl="true">
              <a:lnSpc>
                <a:spcPts val="3613"/>
              </a:lnSpc>
            </a:pPr>
            <a:r>
              <a:rPr lang="ar-EG" sz="2581" spc="3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  <a:rtl val="true"/>
              </a:rPr>
              <a:t>•</a:t>
            </a:r>
          </a:p>
          <a:p>
            <a:pPr algn="l" rtl="true">
              <a:lnSpc>
                <a:spcPts val="3613"/>
              </a:lnSpc>
            </a:pPr>
            <a:r>
              <a:rPr lang="ar-EG" sz="2581" spc="3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  <a:rtl val="true"/>
              </a:rPr>
              <a:t>• الحصول على رسالة المستخدم وتسجيلها: يتم تخزين نص الرسالة الواردة وتسجيلها في السجل.</a:t>
            </a:r>
          </a:p>
          <a:p>
            <a:pPr algn="l" rtl="true">
              <a:lnSpc>
                <a:spcPts val="3613"/>
              </a:lnSpc>
            </a:pPr>
            <a:r>
              <a:rPr lang="en-US" sz="2581" spc="3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waiting_message = await update.message.reply_text</a:t>
            </a:r>
            <a:r>
              <a:rPr lang="ar-EG" sz="2581" spc="3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  <a:rtl val="true"/>
              </a:rPr>
              <a:t>("يرجى الانتظار...")</a:t>
            </a:r>
          </a:p>
          <a:p>
            <a:pPr algn="l" rtl="true">
              <a:lnSpc>
                <a:spcPts val="3613"/>
              </a:lnSpc>
            </a:pPr>
            <a:r>
              <a:rPr lang="ar-EG" sz="2581" spc="3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  <a:rtl val="true"/>
              </a:rPr>
              <a:t>• إرسال رسالة انتظار للمستخدم: تُعلم المستخدم أن الطلب قيد المعالجة.</a:t>
            </a:r>
          </a:p>
          <a:p>
            <a:pPr algn="l" rtl="true">
              <a:lnSpc>
                <a:spcPts val="3613"/>
              </a:lnSpc>
            </a:pPr>
            <a:r>
              <a:rPr lang="en-US" sz="2581" spc="3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context_data = previous_message if previous_message else</a:t>
            </a:r>
            <a:r>
              <a:rPr lang="ar-EG" sz="2581" spc="3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  <a:rtl val="true"/>
              </a:rPr>
              <a:t> "لا توجد رسالة سابقة"</a:t>
            </a:r>
          </a:p>
          <a:p>
            <a:pPr algn="l" rtl="true">
              <a:lnSpc>
                <a:spcPts val="3613"/>
              </a:lnSpc>
            </a:pPr>
            <a:r>
              <a:rPr lang="ar-EG" sz="2581" spc="3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  <a:rtl val="true"/>
              </a:rPr>
              <a:t>• تحديد البيانات السياقية: إذا كانت هناك رسالة سابقة، تُستخدم؛ وإلا تُستخدم رسالة افتراضية.</a:t>
            </a:r>
          </a:p>
          <a:p>
            <a:pPr algn="l" rtl="true">
              <a:lnSpc>
                <a:spcPts val="3613"/>
              </a:lnSpc>
            </a:pPr>
          </a:p>
          <a:p>
            <a:pPr algn="r">
              <a:lnSpc>
                <a:spcPts val="3613"/>
              </a:lnSpc>
            </a:pPr>
            <a:r>
              <a:rPr lang="en-US" sz="2581" spc="3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DATA = {</a:t>
            </a:r>
          </a:p>
          <a:p>
            <a:pPr algn="r">
              <a:lnSpc>
                <a:spcPts val="3613"/>
              </a:lnSpc>
            </a:pPr>
            <a:r>
              <a:rPr lang="en-US" sz="2581" spc="3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"CONTENTS": [{</a:t>
            </a:r>
          </a:p>
          <a:p>
            <a:pPr algn="r">
              <a:lnSpc>
                <a:spcPts val="3613"/>
              </a:lnSpc>
            </a:pPr>
            <a:r>
              <a:rPr lang="en-US" sz="2581" spc="3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"PARTS": [{</a:t>
            </a:r>
          </a:p>
          <a:p>
            <a:pPr algn="r">
              <a:lnSpc>
                <a:spcPts val="3613"/>
              </a:lnSpc>
            </a:pPr>
            <a:r>
              <a:rPr lang="en-US" sz="2581" spc="3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"TEXT": F"{CONTEXT_DATA}N{USER_MESSAGE}" # </a:t>
            </a:r>
            <a:r>
              <a:rPr lang="ar-EG" sz="2581" spc="3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  <a:rtl val="true"/>
              </a:rPr>
              <a:t>دمج الرسالة السابقة مع الرسالة الحالية</a:t>
            </a:r>
          </a:p>
          <a:p>
            <a:pPr algn="r">
              <a:lnSpc>
                <a:spcPts val="3613"/>
              </a:lnSpc>
            </a:pPr>
          </a:p>
          <a:p>
            <a:pPr algn="r">
              <a:lnSpc>
                <a:spcPts val="3613"/>
              </a:lnSpc>
            </a:pPr>
            <a:r>
              <a:rPr lang="en-US" sz="2581" spc="3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• </a:t>
            </a:r>
            <a:r>
              <a:rPr lang="ar-EG" sz="2581" spc="3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  <a:rtl val="true"/>
              </a:rPr>
              <a:t>تحضير البيانات لإرسالها إلى</a:t>
            </a:r>
            <a:r>
              <a:rPr lang="en-US" sz="2581" spc="3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 API: </a:t>
            </a:r>
            <a:r>
              <a:rPr lang="ar-EG" sz="2581" spc="3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  <a:rtl val="true"/>
              </a:rPr>
              <a:t>يتم بناء هيكل</a:t>
            </a:r>
            <a:r>
              <a:rPr lang="en-US" sz="2581" spc="3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 JSON </a:t>
            </a:r>
            <a:r>
              <a:rPr lang="ar-EG" sz="2581" spc="3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  <a:rtl val="true"/>
              </a:rPr>
              <a:t>يحتوي على الرسائل السابقة والحالية</a:t>
            </a:r>
            <a:r>
              <a:rPr lang="en-US" sz="2581" spc="3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.</a:t>
            </a:r>
          </a:p>
          <a:p>
            <a:pPr algn="r">
              <a:lnSpc>
                <a:spcPts val="3613"/>
              </a:lnSpc>
            </a:pPr>
            <a:r>
              <a:rPr lang="en-US" sz="2581" spc="3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HEADERS = {'CONTENT-TYPE': 'APPLICATION/JSON'}</a:t>
            </a:r>
          </a:p>
          <a:p>
            <a:pPr algn="r">
              <a:lnSpc>
                <a:spcPts val="3613"/>
              </a:lnSpc>
            </a:pPr>
            <a:r>
              <a:rPr lang="en-US" sz="2581" spc="3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• </a:t>
            </a:r>
            <a:r>
              <a:rPr lang="ar-EG" sz="2581" spc="3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  <a:rtl val="true"/>
              </a:rPr>
              <a:t>تحديد رؤوس الطلب: يتم تعيين نوع المحتوى إلى</a:t>
            </a:r>
            <a:r>
              <a:rPr lang="en-US" sz="2581" spc="3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 JSON.</a:t>
            </a:r>
          </a:p>
          <a:p>
            <a:pPr algn="r">
              <a:lnSpc>
                <a:spcPts val="3613"/>
              </a:lnSpc>
            </a:pPr>
            <a:r>
              <a:rPr lang="en-US" sz="2581" spc="3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TRY:</a:t>
            </a:r>
          </a:p>
          <a:p>
            <a:pPr algn="r">
              <a:lnSpc>
                <a:spcPts val="3613"/>
              </a:lnSpc>
            </a:pPr>
            <a:r>
              <a:rPr lang="en-US" sz="2581" spc="3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ASYNC WITH HTTPX.ASYNCCLIENT(TIMEOUT=15.0) AS CLIENT:</a:t>
            </a:r>
          </a:p>
          <a:p>
            <a:pPr algn="r">
              <a:lnSpc>
                <a:spcPts val="3613"/>
              </a:lnSpc>
            </a:pPr>
            <a:r>
              <a:rPr lang="en-US" sz="2581" spc="3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RESPONSE = AWAIT CLIENT.POST(API_URL, HEADERS=HEADERS, DATA=JSON.DUMPS(DATA))</a:t>
            </a:r>
          </a:p>
          <a:p>
            <a:pPr algn="r">
              <a:lnSpc>
                <a:spcPts val="3613"/>
              </a:lnSpc>
            </a:pPr>
            <a:r>
              <a:rPr lang="en-US" sz="2581" spc="3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RESPONSE.RAISE_FOR_STATUS()</a:t>
            </a:r>
          </a:p>
          <a:p>
            <a:pPr algn="r">
              <a:lnSpc>
                <a:spcPts val="3613"/>
              </a:lnSpc>
            </a:pPr>
            <a:r>
              <a:rPr lang="en-US" sz="2581" spc="3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RESPONSE_DATA</a:t>
            </a:r>
          </a:p>
          <a:p>
            <a:pPr algn="r">
              <a:lnSpc>
                <a:spcPts val="3613"/>
              </a:lnSpc>
            </a:pPr>
            <a:r>
              <a:rPr lang="en-US" sz="2581" spc="3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 = RESPONSE.JSON()</a:t>
            </a:r>
          </a:p>
          <a:p>
            <a:pPr algn="r">
              <a:lnSpc>
                <a:spcPts val="3613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3401" y="288307"/>
            <a:ext cx="17801199" cy="9998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rtl="true">
              <a:lnSpc>
                <a:spcPts val="3178"/>
              </a:lnSpc>
            </a:pPr>
            <a:r>
              <a:rPr lang="ar-EG" sz="2522" spc="38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  <a:rtl val="true"/>
              </a:rPr>
              <a:t>• إجراء طلب غير متزامن إلى </a:t>
            </a:r>
            <a:r>
              <a:rPr lang="en-US" sz="2522" spc="38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API</a:t>
            </a:r>
            <a:r>
              <a:rPr lang="ar-EG" sz="2522" spc="38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  <a:rtl val="true"/>
              </a:rPr>
              <a:t>: يتم إرسال البيانات إلى </a:t>
            </a:r>
            <a:r>
              <a:rPr lang="en-US" sz="2522" spc="38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API</a:t>
            </a:r>
            <a:r>
              <a:rPr lang="ar-EG" sz="2522" spc="38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  <a:rtl val="true"/>
              </a:rPr>
              <a:t> واستقبال الاستجابة. إذا كانت الاستجابة غير ناجحة، سيتم رفع استثناء.</a:t>
            </a:r>
          </a:p>
          <a:p>
            <a:pPr algn="r">
              <a:lnSpc>
                <a:spcPts val="3178"/>
              </a:lnSpc>
            </a:pPr>
            <a:r>
              <a:rPr lang="en-US" sz="2522" spc="38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if 'candidates' in response_data and len(response_data['candidates']) &gt; 0:</a:t>
            </a:r>
          </a:p>
          <a:p>
            <a:pPr algn="r">
              <a:lnSpc>
                <a:spcPts val="3178"/>
              </a:lnSpc>
            </a:pPr>
            <a:r>
              <a:rPr lang="en-US" sz="2522" spc="38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if 'content' in response_data['candidates'][0]:</a:t>
            </a:r>
          </a:p>
          <a:p>
            <a:pPr algn="r">
              <a:lnSpc>
                <a:spcPts val="3178"/>
              </a:lnSpc>
            </a:pPr>
            <a:r>
              <a:rPr lang="en-US" sz="2522" spc="38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bot_response = response_data['candidates'][0]['content']['parts'][0]['text']</a:t>
            </a:r>
          </a:p>
          <a:p>
            <a:pPr algn="r">
              <a:lnSpc>
                <a:spcPts val="3178"/>
              </a:lnSpc>
            </a:pPr>
            <a:r>
              <a:rPr lang="en-US" sz="2522" spc="38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escaped_response = escape_html(bot_response)</a:t>
            </a:r>
          </a:p>
          <a:p>
            <a:pPr algn="r">
              <a:lnSpc>
                <a:spcPts val="3178"/>
              </a:lnSpc>
            </a:pPr>
            <a:r>
              <a:rPr lang="en-US" sz="2522" spc="38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formatted_response = f"&lt;b&gt;{escaped_response}&lt;/b&gt;"</a:t>
            </a:r>
          </a:p>
          <a:p>
            <a:pPr algn="r">
              <a:lnSpc>
                <a:spcPts val="3178"/>
              </a:lnSpc>
            </a:pPr>
            <a:r>
              <a:rPr lang="en-US" sz="2522" spc="38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# </a:t>
            </a:r>
            <a:r>
              <a:rPr lang="ar-EG" sz="2522" spc="38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  <a:rtl val="true"/>
              </a:rPr>
              <a:t>تحديث الرسالة السابقة</a:t>
            </a:r>
          </a:p>
          <a:p>
            <a:pPr algn="r">
              <a:lnSpc>
                <a:spcPts val="3178"/>
              </a:lnSpc>
            </a:pPr>
            <a:r>
              <a:rPr lang="en-US" sz="2522" spc="38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previous_message = user_message</a:t>
            </a:r>
          </a:p>
          <a:p>
            <a:pPr algn="r">
              <a:lnSpc>
                <a:spcPts val="3178"/>
              </a:lnSpc>
            </a:pPr>
            <a:r>
              <a:rPr lang="en-US" sz="2522" spc="38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await update.message.reply_text(formatted_response, parse_mode='HTML')</a:t>
            </a:r>
          </a:p>
          <a:p>
            <a:pPr algn="r">
              <a:lnSpc>
                <a:spcPts val="3178"/>
              </a:lnSpc>
            </a:pPr>
            <a:r>
              <a:rPr lang="en-US" sz="2522" spc="38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• </a:t>
            </a:r>
            <a:r>
              <a:rPr lang="ar-EG" sz="2522" spc="38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  <a:rtl val="true"/>
              </a:rPr>
              <a:t>معالجة الاستجابة من</a:t>
            </a:r>
            <a:r>
              <a:rPr lang="en-US" sz="2522" spc="38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 API:</a:t>
            </a:r>
          </a:p>
          <a:p>
            <a:pPr algn="r">
              <a:lnSpc>
                <a:spcPts val="3178"/>
              </a:lnSpc>
            </a:pPr>
            <a:r>
              <a:rPr lang="en-US" sz="2522" spc="38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• </a:t>
            </a:r>
            <a:r>
              <a:rPr lang="ar-EG" sz="2522" spc="38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  <a:rtl val="true"/>
              </a:rPr>
              <a:t>إذا كانت هناك اقتراحات</a:t>
            </a:r>
            <a:r>
              <a:rPr lang="en-US" sz="2522" spc="38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 (candidates) </a:t>
            </a:r>
            <a:r>
              <a:rPr lang="ar-EG" sz="2522" spc="38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  <a:rtl val="true"/>
              </a:rPr>
              <a:t>في الاستجابة، يتم استخراج أول اقتراح</a:t>
            </a:r>
            <a:r>
              <a:rPr lang="en-US" sz="2522" spc="38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.</a:t>
            </a:r>
          </a:p>
          <a:p>
            <a:pPr algn="r">
              <a:lnSpc>
                <a:spcPts val="3178"/>
              </a:lnSpc>
            </a:pPr>
            <a:r>
              <a:rPr lang="en-US" sz="2522" spc="38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• </a:t>
            </a:r>
            <a:r>
              <a:rPr lang="ar-EG" sz="2522" spc="38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  <a:rtl val="true"/>
              </a:rPr>
              <a:t>يتم تحويل النص إلى تنسيق</a:t>
            </a:r>
            <a:r>
              <a:rPr lang="en-US" sz="2522" spc="38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 HTML </a:t>
            </a:r>
            <a:r>
              <a:rPr lang="ar-EG" sz="2522" spc="38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  <a:rtl val="true"/>
              </a:rPr>
              <a:t>آمن</a:t>
            </a:r>
            <a:r>
              <a:rPr lang="en-US" sz="2522" spc="38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.</a:t>
            </a:r>
          </a:p>
          <a:p>
            <a:pPr algn="r">
              <a:lnSpc>
                <a:spcPts val="3178"/>
              </a:lnSpc>
            </a:pPr>
            <a:r>
              <a:rPr lang="en-US" sz="2522" spc="38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• </a:t>
            </a:r>
            <a:r>
              <a:rPr lang="ar-EG" sz="2522" spc="38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  <a:rtl val="true"/>
              </a:rPr>
              <a:t>يتم تحديث الرسالة السابقة بالرسالة الحالية</a:t>
            </a:r>
            <a:r>
              <a:rPr lang="en-US" sz="2522" spc="38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.</a:t>
            </a:r>
          </a:p>
          <a:p>
            <a:pPr algn="r">
              <a:lnSpc>
                <a:spcPts val="3178"/>
              </a:lnSpc>
            </a:pPr>
            <a:r>
              <a:rPr lang="en-US" sz="2522" spc="38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• </a:t>
            </a:r>
            <a:r>
              <a:rPr lang="ar-EG" sz="2522" spc="38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  <a:rtl val="true"/>
              </a:rPr>
              <a:t>تُرسل الاستجابة المعدلة إلى المستخدم بتنسيق</a:t>
            </a:r>
            <a:r>
              <a:rPr lang="en-US" sz="2522" spc="38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 HTML.</a:t>
            </a:r>
          </a:p>
          <a:p>
            <a:pPr algn="r">
              <a:lnSpc>
                <a:spcPts val="3178"/>
              </a:lnSpc>
            </a:pPr>
            <a:r>
              <a:rPr lang="ar-EG" sz="2522" spc="38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  <a:rtl val="true"/>
              </a:rPr>
              <a:t>إذا كان لديك أي أسئلة إضافية أو تحتاج إلى مزيد من التفاصيل حول أي جزء من الكود، فلا تتردد في طرحها</a:t>
            </a:r>
            <a:r>
              <a:rPr lang="en-US" sz="2522" spc="38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!</a:t>
            </a:r>
          </a:p>
          <a:p>
            <a:pPr algn="r">
              <a:lnSpc>
                <a:spcPts val="3178"/>
              </a:lnSpc>
            </a:pPr>
            <a:r>
              <a:rPr lang="ar-EG" sz="2522" spc="38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  <a:rtl val="true"/>
              </a:rPr>
              <a:t>بالطبع! لنكمل شرح الكود من حيث توقفنا</a:t>
            </a:r>
            <a:r>
              <a:rPr lang="en-US" sz="2522" spc="38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:</a:t>
            </a:r>
          </a:p>
          <a:p>
            <a:pPr algn="r">
              <a:lnSpc>
                <a:spcPts val="3178"/>
              </a:lnSpc>
            </a:pPr>
            <a:r>
              <a:rPr lang="en-US" sz="2522" spc="38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else:</a:t>
            </a:r>
          </a:p>
          <a:p>
            <a:pPr algn="r">
              <a:lnSpc>
                <a:spcPts val="3178"/>
              </a:lnSpc>
            </a:pPr>
            <a:r>
              <a:rPr lang="en-US" sz="2522" spc="38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await update.message.reply_text("</a:t>
            </a:r>
            <a:r>
              <a:rPr lang="ar-EG" sz="2522" spc="38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  <a:rtl val="true"/>
              </a:rPr>
              <a:t>لم أتمكن من الحصول على رد</a:t>
            </a:r>
            <a:r>
              <a:rPr lang="en-US" sz="2522" spc="38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.")</a:t>
            </a:r>
          </a:p>
          <a:p>
            <a:pPr algn="r">
              <a:lnSpc>
                <a:spcPts val="3178"/>
              </a:lnSpc>
            </a:pPr>
            <a:r>
              <a:rPr lang="en-US" sz="2522" spc="38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• </a:t>
            </a:r>
            <a:r>
              <a:rPr lang="ar-EG" sz="2522" spc="38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  <a:rtl val="true"/>
              </a:rPr>
              <a:t>التعامل مع حالة عدم وجود اقتراحات: إذا لم تحتوي استجابة</a:t>
            </a:r>
            <a:r>
              <a:rPr lang="en-US" sz="2522" spc="38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 API </a:t>
            </a:r>
            <a:r>
              <a:rPr lang="ar-EG" sz="2522" spc="38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  <a:rtl val="true"/>
              </a:rPr>
              <a:t>على أي اقتراحات، يتم إرسال رسالة إلى المستخدم تفيد بأنه لم يتمكن من الحصول على رد</a:t>
            </a:r>
            <a:r>
              <a:rPr lang="en-US" sz="2522" spc="38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.</a:t>
            </a:r>
          </a:p>
          <a:p>
            <a:pPr algn="r">
              <a:lnSpc>
                <a:spcPts val="3178"/>
              </a:lnSpc>
            </a:pPr>
            <a:r>
              <a:rPr lang="en-US" sz="2522" spc="38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except httpx.HTTPStatusError as http_err:</a:t>
            </a:r>
          </a:p>
          <a:p>
            <a:pPr algn="r">
              <a:lnSpc>
                <a:spcPts val="3178"/>
              </a:lnSpc>
            </a:pPr>
            <a:r>
              <a:rPr lang="en-US" sz="2522" spc="38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logging.error(f"</a:t>
            </a:r>
            <a:r>
              <a:rPr lang="ar-EG" sz="2522" spc="38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  <a:rtl val="true"/>
              </a:rPr>
              <a:t>خطأ في طلب</a:t>
            </a:r>
            <a:r>
              <a:rPr lang="en-US" sz="2522" spc="38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 HTTP: {http_err}")</a:t>
            </a:r>
          </a:p>
          <a:p>
            <a:pPr algn="r">
              <a:lnSpc>
                <a:spcPts val="3178"/>
              </a:lnSpc>
            </a:pPr>
            <a:r>
              <a:rPr lang="en-US" sz="2522" spc="38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await update.message.reply_text("</a:t>
            </a:r>
            <a:r>
              <a:rPr lang="ar-EG" sz="2522" spc="38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  <a:rtl val="true"/>
              </a:rPr>
              <a:t>حدث خطأ في الاتصال بالخادم. يرجى المحاولة لاحقًا</a:t>
            </a:r>
            <a:r>
              <a:rPr lang="en-US" sz="2522" spc="38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.")</a:t>
            </a:r>
          </a:p>
          <a:p>
            <a:pPr algn="r">
              <a:lnSpc>
                <a:spcPts val="3178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06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156267" y="-2189692"/>
            <a:ext cx="5601758" cy="5601758"/>
          </a:xfrm>
          <a:custGeom>
            <a:avLst/>
            <a:gdLst/>
            <a:ahLst/>
            <a:cxnLst/>
            <a:rect r="r" b="b" t="t" l="l"/>
            <a:pathLst>
              <a:path h="5601758" w="5601758">
                <a:moveTo>
                  <a:pt x="0" y="0"/>
                </a:moveTo>
                <a:lnTo>
                  <a:pt x="5601758" y="0"/>
                </a:lnTo>
                <a:lnTo>
                  <a:pt x="5601758" y="5601759"/>
                </a:lnTo>
                <a:lnTo>
                  <a:pt x="0" y="56017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385946" y="9404217"/>
            <a:ext cx="2675733" cy="2675733"/>
          </a:xfrm>
          <a:custGeom>
            <a:avLst/>
            <a:gdLst/>
            <a:ahLst/>
            <a:cxnLst/>
            <a:rect r="r" b="b" t="t" l="l"/>
            <a:pathLst>
              <a:path h="2675733" w="2675733">
                <a:moveTo>
                  <a:pt x="0" y="0"/>
                </a:moveTo>
                <a:lnTo>
                  <a:pt x="2675733" y="0"/>
                </a:lnTo>
                <a:lnTo>
                  <a:pt x="2675733" y="2675733"/>
                </a:lnTo>
                <a:lnTo>
                  <a:pt x="0" y="26757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18116" y="920710"/>
            <a:ext cx="9411313" cy="9506377"/>
          </a:xfrm>
          <a:custGeom>
            <a:avLst/>
            <a:gdLst/>
            <a:ahLst/>
            <a:cxnLst/>
            <a:rect r="r" b="b" t="t" l="l"/>
            <a:pathLst>
              <a:path h="9506377" w="9411313">
                <a:moveTo>
                  <a:pt x="0" y="0"/>
                </a:moveTo>
                <a:lnTo>
                  <a:pt x="9411313" y="0"/>
                </a:lnTo>
                <a:lnTo>
                  <a:pt x="9411313" y="9506377"/>
                </a:lnTo>
                <a:lnTo>
                  <a:pt x="0" y="95063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3457046" y="0"/>
            <a:ext cx="5601758" cy="5601758"/>
          </a:xfrm>
          <a:custGeom>
            <a:avLst/>
            <a:gdLst/>
            <a:ahLst/>
            <a:cxnLst/>
            <a:rect r="r" b="b" t="t" l="l"/>
            <a:pathLst>
              <a:path h="5601758" w="5601758">
                <a:moveTo>
                  <a:pt x="0" y="0"/>
                </a:moveTo>
                <a:lnTo>
                  <a:pt x="5601759" y="0"/>
                </a:lnTo>
                <a:lnTo>
                  <a:pt x="5601759" y="5601758"/>
                </a:lnTo>
                <a:lnTo>
                  <a:pt x="0" y="56017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775809" y="7437842"/>
            <a:ext cx="3569758" cy="3569758"/>
          </a:xfrm>
          <a:custGeom>
            <a:avLst/>
            <a:gdLst/>
            <a:ahLst/>
            <a:cxnLst/>
            <a:rect r="r" b="b" t="t" l="l"/>
            <a:pathLst>
              <a:path h="3569758" w="3569758">
                <a:moveTo>
                  <a:pt x="0" y="0"/>
                </a:moveTo>
                <a:lnTo>
                  <a:pt x="3569759" y="0"/>
                </a:lnTo>
                <a:lnTo>
                  <a:pt x="3569759" y="3569758"/>
                </a:lnTo>
                <a:lnTo>
                  <a:pt x="0" y="35697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38004" y="8466681"/>
            <a:ext cx="9691425" cy="2095771"/>
          </a:xfrm>
          <a:custGeom>
            <a:avLst/>
            <a:gdLst/>
            <a:ahLst/>
            <a:cxnLst/>
            <a:rect r="r" b="b" t="t" l="l"/>
            <a:pathLst>
              <a:path h="2095771" w="9691425">
                <a:moveTo>
                  <a:pt x="0" y="0"/>
                </a:moveTo>
                <a:lnTo>
                  <a:pt x="9691425" y="0"/>
                </a:lnTo>
                <a:lnTo>
                  <a:pt x="9691425" y="2095770"/>
                </a:lnTo>
                <a:lnTo>
                  <a:pt x="0" y="20957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441650" y="1559099"/>
            <a:ext cx="5484134" cy="7168803"/>
          </a:xfrm>
          <a:custGeom>
            <a:avLst/>
            <a:gdLst/>
            <a:ahLst/>
            <a:cxnLst/>
            <a:rect r="r" b="b" t="t" l="l"/>
            <a:pathLst>
              <a:path h="7168803" w="5484134">
                <a:moveTo>
                  <a:pt x="0" y="0"/>
                </a:moveTo>
                <a:lnTo>
                  <a:pt x="5484134" y="0"/>
                </a:lnTo>
                <a:lnTo>
                  <a:pt x="5484134" y="7168802"/>
                </a:lnTo>
                <a:lnTo>
                  <a:pt x="0" y="716880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true" rot="0">
            <a:off x="7830775" y="1767404"/>
            <a:ext cx="2995581" cy="1033476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 rot="0">
            <a:off x="11154708" y="7036327"/>
            <a:ext cx="3287750" cy="601672"/>
            <a:chOff x="0" y="0"/>
            <a:chExt cx="1028801" cy="18827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28801" cy="188275"/>
            </a:xfrm>
            <a:custGeom>
              <a:avLst/>
              <a:gdLst/>
              <a:ahLst/>
              <a:cxnLst/>
              <a:rect r="r" b="b" t="t" l="l"/>
              <a:pathLst>
                <a:path h="188275" w="1028801">
                  <a:moveTo>
                    <a:pt x="94137" y="0"/>
                  </a:moveTo>
                  <a:lnTo>
                    <a:pt x="934664" y="0"/>
                  </a:lnTo>
                  <a:cubicBezTo>
                    <a:pt x="959631" y="0"/>
                    <a:pt x="983575" y="9918"/>
                    <a:pt x="1001229" y="27572"/>
                  </a:cubicBezTo>
                  <a:cubicBezTo>
                    <a:pt x="1018883" y="45226"/>
                    <a:pt x="1028801" y="69171"/>
                    <a:pt x="1028801" y="94137"/>
                  </a:cubicBezTo>
                  <a:lnTo>
                    <a:pt x="1028801" y="94137"/>
                  </a:lnTo>
                  <a:cubicBezTo>
                    <a:pt x="1028801" y="119104"/>
                    <a:pt x="1018883" y="143048"/>
                    <a:pt x="1001229" y="160703"/>
                  </a:cubicBezTo>
                  <a:cubicBezTo>
                    <a:pt x="983575" y="178357"/>
                    <a:pt x="959631" y="188275"/>
                    <a:pt x="934664" y="188275"/>
                  </a:cubicBezTo>
                  <a:lnTo>
                    <a:pt x="94137" y="188275"/>
                  </a:lnTo>
                  <a:cubicBezTo>
                    <a:pt x="69171" y="188275"/>
                    <a:pt x="45226" y="178357"/>
                    <a:pt x="27572" y="160703"/>
                  </a:cubicBezTo>
                  <a:cubicBezTo>
                    <a:pt x="9918" y="143048"/>
                    <a:pt x="0" y="119104"/>
                    <a:pt x="0" y="94137"/>
                  </a:cubicBezTo>
                  <a:lnTo>
                    <a:pt x="0" y="94137"/>
                  </a:lnTo>
                  <a:cubicBezTo>
                    <a:pt x="0" y="69171"/>
                    <a:pt x="9918" y="45226"/>
                    <a:pt x="27572" y="27572"/>
                  </a:cubicBezTo>
                  <a:cubicBezTo>
                    <a:pt x="45226" y="9918"/>
                    <a:pt x="69171" y="0"/>
                    <a:pt x="94137" y="0"/>
                  </a:cubicBezTo>
                  <a:close/>
                </a:path>
              </a:pathLst>
            </a:custGeom>
            <a:solidFill>
              <a:srgbClr val="30BFC6"/>
            </a:solidFill>
            <a:ln cap="rnd">
              <a:noFill/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1028801" cy="245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4705618" y="7036327"/>
            <a:ext cx="2553682" cy="601672"/>
            <a:chOff x="0" y="0"/>
            <a:chExt cx="799097" cy="18827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99097" cy="188275"/>
            </a:xfrm>
            <a:custGeom>
              <a:avLst/>
              <a:gdLst/>
              <a:ahLst/>
              <a:cxnLst/>
              <a:rect r="r" b="b" t="t" l="l"/>
              <a:pathLst>
                <a:path h="188275" w="799097">
                  <a:moveTo>
                    <a:pt x="94137" y="0"/>
                  </a:moveTo>
                  <a:lnTo>
                    <a:pt x="704960" y="0"/>
                  </a:lnTo>
                  <a:cubicBezTo>
                    <a:pt x="729926" y="0"/>
                    <a:pt x="753871" y="9918"/>
                    <a:pt x="771525" y="27572"/>
                  </a:cubicBezTo>
                  <a:cubicBezTo>
                    <a:pt x="789179" y="45226"/>
                    <a:pt x="799097" y="69171"/>
                    <a:pt x="799097" y="94137"/>
                  </a:cubicBezTo>
                  <a:lnTo>
                    <a:pt x="799097" y="94137"/>
                  </a:lnTo>
                  <a:cubicBezTo>
                    <a:pt x="799097" y="119104"/>
                    <a:pt x="789179" y="143048"/>
                    <a:pt x="771525" y="160703"/>
                  </a:cubicBezTo>
                  <a:cubicBezTo>
                    <a:pt x="753871" y="178357"/>
                    <a:pt x="729926" y="188275"/>
                    <a:pt x="704960" y="188275"/>
                  </a:cubicBezTo>
                  <a:lnTo>
                    <a:pt x="94137" y="188275"/>
                  </a:lnTo>
                  <a:cubicBezTo>
                    <a:pt x="69171" y="188275"/>
                    <a:pt x="45226" y="178357"/>
                    <a:pt x="27572" y="160703"/>
                  </a:cubicBezTo>
                  <a:cubicBezTo>
                    <a:pt x="9918" y="143048"/>
                    <a:pt x="0" y="119104"/>
                    <a:pt x="0" y="94137"/>
                  </a:cubicBezTo>
                  <a:lnTo>
                    <a:pt x="0" y="94137"/>
                  </a:lnTo>
                  <a:cubicBezTo>
                    <a:pt x="0" y="69171"/>
                    <a:pt x="9918" y="45226"/>
                    <a:pt x="27572" y="27572"/>
                  </a:cubicBezTo>
                  <a:cubicBezTo>
                    <a:pt x="45226" y="9918"/>
                    <a:pt x="69171" y="0"/>
                    <a:pt x="9413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30BFC6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799097" cy="245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6879699" y="8882840"/>
            <a:ext cx="379601" cy="375460"/>
          </a:xfrm>
          <a:custGeom>
            <a:avLst/>
            <a:gdLst/>
            <a:ahLst/>
            <a:cxnLst/>
            <a:rect r="r" b="b" t="t" l="l"/>
            <a:pathLst>
              <a:path h="375460" w="379601">
                <a:moveTo>
                  <a:pt x="0" y="0"/>
                </a:moveTo>
                <a:lnTo>
                  <a:pt x="379601" y="0"/>
                </a:lnTo>
                <a:lnTo>
                  <a:pt x="379601" y="375460"/>
                </a:lnTo>
                <a:lnTo>
                  <a:pt x="0" y="37546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8892233" y="1487132"/>
            <a:ext cx="8367067" cy="864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660"/>
              </a:lnSpc>
            </a:pPr>
            <a:r>
              <a:rPr lang="en-US" b="true" sz="6224">
                <a:solidFill>
                  <a:srgbClr val="A2BBF1"/>
                </a:solidFill>
                <a:latin typeface="Tomorrow Bold"/>
                <a:ea typeface="Tomorrow Bold"/>
                <a:cs typeface="Tomorrow Bold"/>
                <a:sym typeface="Tomorrow Bold"/>
              </a:rPr>
              <a:t>NEW AI ROBOT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505087" y="4107664"/>
            <a:ext cx="6754213" cy="358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37"/>
              </a:lnSpc>
            </a:pPr>
            <a:r>
              <a:rPr lang="en-US" b="true" sz="2558">
                <a:solidFill>
                  <a:srgbClr val="30BFC6"/>
                </a:solidFill>
                <a:latin typeface="Tomorrow Bold"/>
                <a:ea typeface="Tomorrow Bold"/>
                <a:cs typeface="Tomorrow Bold"/>
                <a:sym typeface="Tomorrow Bold"/>
              </a:rPr>
              <a:t>INTRODUCING OUR NEW AI ROBOT: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545293" y="2406561"/>
            <a:ext cx="7714007" cy="556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58"/>
              </a:lnSpc>
            </a:pPr>
            <a:r>
              <a:rPr lang="en-US" sz="3699">
                <a:solidFill>
                  <a:srgbClr val="EEF2FA"/>
                </a:solidFill>
                <a:latin typeface="Poppins"/>
                <a:ea typeface="Poppins"/>
                <a:cs typeface="Poppins"/>
                <a:sym typeface="Poppins"/>
              </a:rPr>
              <a:t>ARTIFICIAL INTELLIGENCE ROBOT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723258" y="4654151"/>
            <a:ext cx="5536042" cy="1401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760"/>
              </a:lnSpc>
              <a:spcBef>
                <a:spcPct val="0"/>
              </a:spcBef>
            </a:pPr>
            <a:r>
              <a:rPr lang="en-US" sz="2686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Smarter, faster, and more efficient. Let it help you work better and get more done every day!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402296" y="8866005"/>
            <a:ext cx="3258534" cy="356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13"/>
              </a:lnSpc>
              <a:spcBef>
                <a:spcPct val="0"/>
              </a:spcBef>
            </a:pPr>
            <a:r>
              <a:rPr lang="en-US" sz="208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www.reallygretsite.com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096742" y="7200028"/>
            <a:ext cx="3403682" cy="302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26"/>
              </a:lnSpc>
            </a:pPr>
            <a:r>
              <a:rPr lang="en-US" sz="2195">
                <a:solidFill>
                  <a:srgbClr val="061220"/>
                </a:solidFill>
                <a:latin typeface="Russo One"/>
                <a:ea typeface="Russo One"/>
                <a:cs typeface="Russo One"/>
                <a:sym typeface="Russo One"/>
              </a:rPr>
              <a:t>BY: AVERY DAVIS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25155" y="7206041"/>
            <a:ext cx="2085735" cy="302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26"/>
              </a:lnSpc>
            </a:pPr>
            <a:r>
              <a:rPr lang="en-US" sz="2195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SUBSCRIBE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DAGVckG_MB8</dc:identifier>
  <dcterms:modified xsi:type="dcterms:W3CDTF">2011-08-01T06:04:30Z</dcterms:modified>
  <cp:revision>1</cp:revision>
  <dc:title>Purple Modern Neon New AI Robot Video</dc:title>
</cp:coreProperties>
</file>