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handoutMasterIdLst>
    <p:handoutMasterId r:id="rId11"/>
  </p:handoutMasterIdLst>
  <p:sldIdLst>
    <p:sldId id="375" r:id="rId2"/>
    <p:sldId id="408" r:id="rId3"/>
    <p:sldId id="409" r:id="rId4"/>
    <p:sldId id="410" r:id="rId5"/>
    <p:sldId id="411" r:id="rId6"/>
    <p:sldId id="413" r:id="rId7"/>
    <p:sldId id="412" r:id="rId8"/>
    <p:sldId id="414" r:id="rId9"/>
    <p:sldId id="3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BFC3E-5A91-4429-BCF4-8BD18980C3C7}" v="10" dt="2022-05-02T13:44:42.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876" autoAdjust="0"/>
    <p:restoredTop sz="94993" autoAdjust="0"/>
  </p:normalViewPr>
  <p:slideViewPr>
    <p:cSldViewPr snapToGrid="0" snapToObjects="1">
      <p:cViewPr varScale="1">
        <p:scale>
          <a:sx n="112" d="100"/>
          <a:sy n="112" d="100"/>
        </p:scale>
        <p:origin x="348" y="96"/>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לכס גורבצ'וב" userId="8459a7c7-b354-45d8-a56f-77640536e27f" providerId="ADAL" clId="{C86BFC3E-5A91-4429-BCF4-8BD18980C3C7}"/>
    <pc:docChg chg="undo redo custSel addSld delSld modSld sldOrd">
      <pc:chgData name="אלכס גורבצ'וב" userId="8459a7c7-b354-45d8-a56f-77640536e27f" providerId="ADAL" clId="{C86BFC3E-5A91-4429-BCF4-8BD18980C3C7}" dt="2022-05-02T14:06:53.791" v="315" actId="782"/>
      <pc:docMkLst>
        <pc:docMk/>
      </pc:docMkLst>
      <pc:sldChg chg="modSp mod ord">
        <pc:chgData name="אלכס גורבצ'וב" userId="8459a7c7-b354-45d8-a56f-77640536e27f" providerId="ADAL" clId="{C86BFC3E-5A91-4429-BCF4-8BD18980C3C7}" dt="2022-05-02T13:33:40.057" v="231"/>
        <pc:sldMkLst>
          <pc:docMk/>
          <pc:sldMk cId="3766080065" sldId="408"/>
        </pc:sldMkLst>
        <pc:spChg chg="mod">
          <ac:chgData name="אלכס גורבצ'וב" userId="8459a7c7-b354-45d8-a56f-77640536e27f" providerId="ADAL" clId="{C86BFC3E-5A91-4429-BCF4-8BD18980C3C7}" dt="2022-05-02T13:13:06.508" v="4" actId="20577"/>
          <ac:spMkLst>
            <pc:docMk/>
            <pc:sldMk cId="3766080065" sldId="408"/>
            <ac:spMk id="3" creationId="{12B178B4-CDED-454C-BED2-2E2B10ADA703}"/>
          </ac:spMkLst>
        </pc:spChg>
        <pc:spChg chg="mod">
          <ac:chgData name="אלכס גורבצ'וב" userId="8459a7c7-b354-45d8-a56f-77640536e27f" providerId="ADAL" clId="{C86BFC3E-5A91-4429-BCF4-8BD18980C3C7}" dt="2022-05-02T13:23:51.985" v="229"/>
          <ac:spMkLst>
            <pc:docMk/>
            <pc:sldMk cId="3766080065" sldId="408"/>
            <ac:spMk id="7" creationId="{54E9E228-B02C-3941-B458-23CB2D67B476}"/>
          </ac:spMkLst>
        </pc:spChg>
        <pc:picChg chg="mod">
          <ac:chgData name="אלכס גורבצ'וב" userId="8459a7c7-b354-45d8-a56f-77640536e27f" providerId="ADAL" clId="{C86BFC3E-5A91-4429-BCF4-8BD18980C3C7}" dt="2022-05-02T13:13:56.884" v="5" actId="14826"/>
          <ac:picMkLst>
            <pc:docMk/>
            <pc:sldMk cId="3766080065" sldId="408"/>
            <ac:picMk id="5" creationId="{FC03673A-5009-4140-8008-133D436C7A27}"/>
          </ac:picMkLst>
        </pc:picChg>
      </pc:sldChg>
      <pc:sldChg chg="modSp add mod">
        <pc:chgData name="אלכס גורבצ'וב" userId="8459a7c7-b354-45d8-a56f-77640536e27f" providerId="ADAL" clId="{C86BFC3E-5A91-4429-BCF4-8BD18980C3C7}" dt="2022-05-02T13:35:12.597" v="254" actId="20577"/>
        <pc:sldMkLst>
          <pc:docMk/>
          <pc:sldMk cId="1624648228" sldId="409"/>
        </pc:sldMkLst>
        <pc:spChg chg="mod">
          <ac:chgData name="אלכס גורבצ'וב" userId="8459a7c7-b354-45d8-a56f-77640536e27f" providerId="ADAL" clId="{C86BFC3E-5A91-4429-BCF4-8BD18980C3C7}" dt="2022-05-02T13:35:12.597" v="254" actId="20577"/>
          <ac:spMkLst>
            <pc:docMk/>
            <pc:sldMk cId="1624648228" sldId="409"/>
            <ac:spMk id="7" creationId="{54E9E228-B02C-3941-B458-23CB2D67B476}"/>
          </ac:spMkLst>
        </pc:spChg>
      </pc:sldChg>
      <pc:sldChg chg="del">
        <pc:chgData name="אלכס גורבצ'וב" userId="8459a7c7-b354-45d8-a56f-77640536e27f" providerId="ADAL" clId="{C86BFC3E-5A91-4429-BCF4-8BD18980C3C7}" dt="2022-05-02T13:13:02.415" v="0" actId="47"/>
        <pc:sldMkLst>
          <pc:docMk/>
          <pc:sldMk cId="3987089604" sldId="409"/>
        </pc:sldMkLst>
      </pc:sldChg>
      <pc:sldChg chg="addSp modSp add mod">
        <pc:chgData name="אלכס גורבצ'וב" userId="8459a7c7-b354-45d8-a56f-77640536e27f" providerId="ADAL" clId="{C86BFC3E-5A91-4429-BCF4-8BD18980C3C7}" dt="2022-05-02T13:37:06.168" v="275" actId="20577"/>
        <pc:sldMkLst>
          <pc:docMk/>
          <pc:sldMk cId="1616362724" sldId="410"/>
        </pc:sldMkLst>
        <pc:spChg chg="mod">
          <ac:chgData name="אלכס גורבצ'וב" userId="8459a7c7-b354-45d8-a56f-77640536e27f" providerId="ADAL" clId="{C86BFC3E-5A91-4429-BCF4-8BD18980C3C7}" dt="2022-05-02T13:37:06.168" v="275" actId="20577"/>
          <ac:spMkLst>
            <pc:docMk/>
            <pc:sldMk cId="1616362724" sldId="410"/>
            <ac:spMk id="7" creationId="{54E9E228-B02C-3941-B458-23CB2D67B476}"/>
          </ac:spMkLst>
        </pc:spChg>
        <pc:picChg chg="add mod">
          <ac:chgData name="אלכס גורבצ'וב" userId="8459a7c7-b354-45d8-a56f-77640536e27f" providerId="ADAL" clId="{C86BFC3E-5A91-4429-BCF4-8BD18980C3C7}" dt="2022-05-02T13:36:27.369" v="261" actId="1076"/>
          <ac:picMkLst>
            <pc:docMk/>
            <pc:sldMk cId="1616362724" sldId="410"/>
            <ac:picMk id="6" creationId="{B8D55AFF-6D4B-4765-9975-A15C2C8EA3A4}"/>
          </ac:picMkLst>
        </pc:picChg>
      </pc:sldChg>
      <pc:sldChg chg="del">
        <pc:chgData name="אלכס גורבצ'וב" userId="8459a7c7-b354-45d8-a56f-77640536e27f" providerId="ADAL" clId="{C86BFC3E-5A91-4429-BCF4-8BD18980C3C7}" dt="2022-05-02T13:13:03.429" v="1" actId="47"/>
        <pc:sldMkLst>
          <pc:docMk/>
          <pc:sldMk cId="3692699704" sldId="410"/>
        </pc:sldMkLst>
      </pc:sldChg>
      <pc:sldChg chg="delSp modSp add mod">
        <pc:chgData name="אלכס גורבצ'וב" userId="8459a7c7-b354-45d8-a56f-77640536e27f" providerId="ADAL" clId="{C86BFC3E-5A91-4429-BCF4-8BD18980C3C7}" dt="2022-05-02T13:38:50.256" v="283" actId="20577"/>
        <pc:sldMkLst>
          <pc:docMk/>
          <pc:sldMk cId="58109399" sldId="411"/>
        </pc:sldMkLst>
        <pc:spChg chg="mod">
          <ac:chgData name="אלכס גורבצ'וב" userId="8459a7c7-b354-45d8-a56f-77640536e27f" providerId="ADAL" clId="{C86BFC3E-5A91-4429-BCF4-8BD18980C3C7}" dt="2022-05-02T13:38:50.256" v="283" actId="20577"/>
          <ac:spMkLst>
            <pc:docMk/>
            <pc:sldMk cId="58109399" sldId="411"/>
            <ac:spMk id="7" creationId="{54E9E228-B02C-3941-B458-23CB2D67B476}"/>
          </ac:spMkLst>
        </pc:spChg>
        <pc:picChg chg="del">
          <ac:chgData name="אלכס גורבצ'וב" userId="8459a7c7-b354-45d8-a56f-77640536e27f" providerId="ADAL" clId="{C86BFC3E-5A91-4429-BCF4-8BD18980C3C7}" dt="2022-05-02T13:38:24.529" v="277" actId="478"/>
          <ac:picMkLst>
            <pc:docMk/>
            <pc:sldMk cId="58109399" sldId="411"/>
            <ac:picMk id="6" creationId="{B8D55AFF-6D4B-4765-9975-A15C2C8EA3A4}"/>
          </ac:picMkLst>
        </pc:picChg>
      </pc:sldChg>
      <pc:sldChg chg="del">
        <pc:chgData name="אלכס גורבצ'וב" userId="8459a7c7-b354-45d8-a56f-77640536e27f" providerId="ADAL" clId="{C86BFC3E-5A91-4429-BCF4-8BD18980C3C7}" dt="2022-05-02T13:14:01.112" v="6" actId="47"/>
        <pc:sldMkLst>
          <pc:docMk/>
          <pc:sldMk cId="645649441" sldId="411"/>
        </pc:sldMkLst>
      </pc:sldChg>
      <pc:sldChg chg="modSp add mod">
        <pc:chgData name="אלכס גורבצ'וב" userId="8459a7c7-b354-45d8-a56f-77640536e27f" providerId="ADAL" clId="{C86BFC3E-5A91-4429-BCF4-8BD18980C3C7}" dt="2022-05-02T14:06:41.466" v="312" actId="20577"/>
        <pc:sldMkLst>
          <pc:docMk/>
          <pc:sldMk cId="1125986630" sldId="412"/>
        </pc:sldMkLst>
        <pc:spChg chg="mod">
          <ac:chgData name="אלכס גורבצ'וב" userId="8459a7c7-b354-45d8-a56f-77640536e27f" providerId="ADAL" clId="{C86BFC3E-5A91-4429-BCF4-8BD18980C3C7}" dt="2022-05-02T14:06:41.466" v="312" actId="20577"/>
          <ac:spMkLst>
            <pc:docMk/>
            <pc:sldMk cId="1125986630" sldId="412"/>
            <ac:spMk id="7" creationId="{54E9E228-B02C-3941-B458-23CB2D67B476}"/>
          </ac:spMkLst>
        </pc:spChg>
      </pc:sldChg>
      <pc:sldChg chg="del">
        <pc:chgData name="אלכס גורבצ'וב" userId="8459a7c7-b354-45d8-a56f-77640536e27f" providerId="ADAL" clId="{C86BFC3E-5A91-4429-BCF4-8BD18980C3C7}" dt="2022-05-02T13:14:01.112" v="6" actId="47"/>
        <pc:sldMkLst>
          <pc:docMk/>
          <pc:sldMk cId="2468272656" sldId="412"/>
        </pc:sldMkLst>
      </pc:sldChg>
      <pc:sldChg chg="del">
        <pc:chgData name="אלכס גורבצ'וב" userId="8459a7c7-b354-45d8-a56f-77640536e27f" providerId="ADAL" clId="{C86BFC3E-5A91-4429-BCF4-8BD18980C3C7}" dt="2022-05-02T13:14:01.112" v="6" actId="47"/>
        <pc:sldMkLst>
          <pc:docMk/>
          <pc:sldMk cId="2517548119" sldId="413"/>
        </pc:sldMkLst>
      </pc:sldChg>
      <pc:sldChg chg="modSp add mod">
        <pc:chgData name="אלכס גורבצ'וב" userId="8459a7c7-b354-45d8-a56f-77640536e27f" providerId="ADAL" clId="{C86BFC3E-5A91-4429-BCF4-8BD18980C3C7}" dt="2022-05-02T13:49:40.160" v="294" actId="6549"/>
        <pc:sldMkLst>
          <pc:docMk/>
          <pc:sldMk cId="3389596267" sldId="413"/>
        </pc:sldMkLst>
        <pc:spChg chg="mod">
          <ac:chgData name="אלכס גורבצ'וב" userId="8459a7c7-b354-45d8-a56f-77640536e27f" providerId="ADAL" clId="{C86BFC3E-5A91-4429-BCF4-8BD18980C3C7}" dt="2022-05-02T13:49:40.160" v="294" actId="6549"/>
          <ac:spMkLst>
            <pc:docMk/>
            <pc:sldMk cId="3389596267" sldId="413"/>
            <ac:spMk id="7" creationId="{54E9E228-B02C-3941-B458-23CB2D67B476}"/>
          </ac:spMkLst>
        </pc:spChg>
      </pc:sldChg>
      <pc:sldChg chg="modSp add mod">
        <pc:chgData name="אלכס גורבצ'וב" userId="8459a7c7-b354-45d8-a56f-77640536e27f" providerId="ADAL" clId="{C86BFC3E-5A91-4429-BCF4-8BD18980C3C7}" dt="2022-05-02T14:06:53.791" v="315" actId="782"/>
        <pc:sldMkLst>
          <pc:docMk/>
          <pc:sldMk cId="1547846508" sldId="414"/>
        </pc:sldMkLst>
        <pc:spChg chg="mod">
          <ac:chgData name="אלכס גורבצ'וב" userId="8459a7c7-b354-45d8-a56f-77640536e27f" providerId="ADAL" clId="{C86BFC3E-5A91-4429-BCF4-8BD18980C3C7}" dt="2022-05-02T14:06:53.791" v="315" actId="782"/>
          <ac:spMkLst>
            <pc:docMk/>
            <pc:sldMk cId="1547846508" sldId="414"/>
            <ac:spMk id="7" creationId="{54E9E228-B02C-3941-B458-23CB2D67B47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5/2/2022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5/2/2022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a:blip r:embed="rId2"/>
          <a:srcRect/>
          <a:stretch/>
        </p:blipFill>
        <p:spPr>
          <a:xfrm>
            <a:off x="-76912" y="0"/>
            <a:ext cx="12261973" cy="7336223"/>
          </a:xfrm>
          <a:prstGeom prst="rect">
            <a:avLst/>
          </a:prstGeo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15500" y="3078810"/>
            <a:ext cx="4179375" cy="356462"/>
          </a:xfrm>
          <a:solidFill>
            <a:schemeClr val="accent3"/>
          </a:solidFill>
          <a:ln>
            <a:noFill/>
          </a:ln>
        </p:spPr>
        <p:txBody>
          <a:bodyPr>
            <a:noAutofit/>
          </a:bodyPr>
          <a:lstStyle/>
          <a:p>
            <a:pPr algn="r" rtl="1"/>
            <a:r>
              <a:rPr lang="he-IL" sz="2000" dirty="0">
                <a:latin typeface="Guttman Myamfix" panose="02010409010101010101" pitchFamily="49" charset="-79"/>
                <a:cs typeface="Guttman Myamfix" panose="02010409010101010101" pitchFamily="49" charset="-79"/>
              </a:rPr>
              <a:t>אלכס גורבצ'וב</a:t>
            </a:r>
            <a:endParaRPr lang="id-ID" sz="2000" dirty="0">
              <a:cs typeface="Guttman Myamfix" panose="02010409010101010101" pitchFamily="49" charset="-79"/>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15499" y="2359413"/>
            <a:ext cx="4179376" cy="719397"/>
          </a:xfrm>
          <a:solidFill>
            <a:schemeClr val="accent3"/>
          </a:solidFill>
          <a:ln>
            <a:noFill/>
          </a:ln>
        </p:spPr>
        <p:txBody>
          <a:bodyPr>
            <a:normAutofit/>
          </a:bodyPr>
          <a:lstStyle/>
          <a:p>
            <a:pPr algn="r" rtl="1"/>
            <a:r>
              <a:rPr lang="he-IL" sz="4400" dirty="0">
                <a:latin typeface="Guttman Myamfix" panose="02010409010101010101" pitchFamily="49" charset="-79"/>
                <a:cs typeface="Guttman Myamfix" panose="02010409010101010101" pitchFamily="49" charset="-79"/>
              </a:rPr>
              <a:t>בניית אתרים</a:t>
            </a:r>
            <a:endParaRPr lang="en-US" sz="4400" dirty="0">
              <a:cs typeface="Guttman Myamfix" panose="02010409010101010101" pitchFamily="49" charset="-79"/>
            </a:endParaRPr>
          </a:p>
        </p:txBody>
      </p:sp>
    </p:spTree>
    <p:extLst>
      <p:ext uri="{BB962C8B-B14F-4D97-AF65-F5344CB8AC3E}">
        <p14:creationId xmlns:p14="http://schemas.microsoft.com/office/powerpoint/2010/main" val="428584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CSS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a:bodyPr>
          <a:lstStyle/>
          <a:p>
            <a:pPr algn="r" rtl="1"/>
            <a:r>
              <a:rPr lang="he-IL" b="1" dirty="0"/>
              <a:t>מה זה </a:t>
            </a:r>
            <a:r>
              <a:rPr lang="en-US" b="1" dirty="0"/>
              <a:t>CSS</a:t>
            </a:r>
            <a:r>
              <a:rPr lang="he-IL" b="1" dirty="0"/>
              <a:t>?</a:t>
            </a:r>
          </a:p>
          <a:p>
            <a:pPr marL="0" indent="0" algn="r" rtl="1" fontAlgn="base">
              <a:buNone/>
            </a:pPr>
            <a:r>
              <a:rPr lang="he-IL" dirty="0"/>
              <a:t>כידוע, שפת </a:t>
            </a:r>
            <a:r>
              <a:rPr lang="en-US" dirty="0"/>
              <a:t>HTML</a:t>
            </a:r>
            <a:r>
              <a:rPr lang="he-IL" dirty="0"/>
              <a:t> מגדירה את תוכן ומבנה הדפים באינטרנט, אך היא אינה מגדירה את העיצוב הוויזואלי שלהם. </a:t>
            </a:r>
            <a:r>
              <a:rPr lang="en-US" b="1" dirty="0"/>
              <a:t>CSS</a:t>
            </a:r>
            <a:r>
              <a:rPr lang="he-IL" dirty="0"/>
              <a:t> (קיצור של </a:t>
            </a:r>
            <a:r>
              <a:rPr lang="en-US" dirty="0"/>
              <a:t>Cascading Styles Sheets) </a:t>
            </a:r>
            <a:r>
              <a:rPr lang="he-IL" dirty="0"/>
              <a:t>) או בשמה העברי, גיליונות עיצוב מדורגים, היא שפה המאפשרת להגדיר מאפייני עיצוב על מסמכי </a:t>
            </a:r>
            <a:r>
              <a:rPr lang="en-US" dirty="0"/>
              <a:t>HTML</a:t>
            </a:r>
            <a:r>
              <a:rPr lang="he-IL" dirty="0"/>
              <a:t> ע"י בחירה של אלמנטים במסמך והגדרת הוראות עיצוב על אלמנטים אלו.</a:t>
            </a:r>
          </a:p>
          <a:p>
            <a:pPr marL="0" indent="0" algn="r" rtl="1" fontAlgn="base">
              <a:buNone/>
            </a:pPr>
            <a:endParaRPr lang="he-IL" dirty="0"/>
          </a:p>
          <a:p>
            <a:pPr marL="0" indent="0" algn="r" rtl="1" fontAlgn="base">
              <a:buNone/>
            </a:pPr>
            <a:r>
              <a:rPr lang="he-IL" dirty="0"/>
              <a:t>מסמך </a:t>
            </a:r>
            <a:r>
              <a:rPr lang="en-US" dirty="0"/>
              <a:t>CSS</a:t>
            </a:r>
            <a:r>
              <a:rPr lang="he-IL" dirty="0"/>
              <a:t> מורכב מאוסף של בלוקים של הגדרות עיצוביות המורכבים ממציין בחירה (</a:t>
            </a:r>
            <a:r>
              <a:rPr lang="en-US" dirty="0"/>
              <a:t>selector</a:t>
            </a:r>
            <a:r>
              <a:rPr lang="he-IL" dirty="0"/>
              <a:t> באנגלית) ומאוסף הוראות עיצוב הכתוב בתוך סוגריים מסולסלים, כאשר מציין הבחירה מורה על אלו רכיבים במסמך ה-</a:t>
            </a:r>
            <a:r>
              <a:rPr lang="en-US" dirty="0"/>
              <a:t>HTML</a:t>
            </a:r>
            <a:r>
              <a:rPr lang="he-IL" dirty="0"/>
              <a:t> יוחלו הוראות העיצוב הכלולות בהגדרה.</a:t>
            </a:r>
            <a:endParaRPr lang="en-US" dirty="0"/>
          </a:p>
          <a:p>
            <a:pPr marL="0" indent="0" algn="r" rtl="1" fontAlgn="base">
              <a:buNone/>
            </a:pPr>
            <a:r>
              <a:rPr lang="he-IL" dirty="0"/>
              <a:t>יש 3 דרכים להשתמש ב-</a:t>
            </a:r>
            <a:r>
              <a:rPr lang="en-US" dirty="0"/>
              <a:t>CSS</a:t>
            </a:r>
            <a:r>
              <a:rPr lang="he-IL" dirty="0"/>
              <a:t>:</a:t>
            </a:r>
          </a:p>
          <a:p>
            <a:pPr marL="285750" indent="-285750" algn="r" rtl="1" fontAlgn="base">
              <a:buFont typeface="Wingdings" panose="05000000000000000000" pitchFamily="2" charset="2"/>
              <a:buChar char="ü"/>
            </a:pPr>
            <a:r>
              <a:rPr lang="en-US" dirty="0"/>
              <a:t>External CSS</a:t>
            </a:r>
            <a:r>
              <a:rPr lang="he-IL" dirty="0"/>
              <a:t> - הוספת קובץ חיצוני -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href</a:t>
            </a:r>
            <a:r>
              <a:rPr lang="en-US" b="0" i="0" dirty="0">
                <a:solidFill>
                  <a:srgbClr val="0000CD"/>
                </a:solidFill>
                <a:effectLst/>
                <a:latin typeface="Consolas" panose="020B0609020204030204" pitchFamily="49" charset="0"/>
              </a:rPr>
              <a:t>="name.css"&gt;</a:t>
            </a:r>
            <a:endParaRPr lang="en-US" dirty="0"/>
          </a:p>
          <a:p>
            <a:pPr marL="285750" indent="-285750" algn="r" rtl="1" fontAlgn="base">
              <a:buFont typeface="Wingdings" panose="05000000000000000000" pitchFamily="2" charset="2"/>
              <a:buChar char="ü"/>
            </a:pPr>
            <a:r>
              <a:rPr lang="en-US" dirty="0"/>
              <a:t>Internal CSS</a:t>
            </a:r>
            <a:r>
              <a:rPr lang="he-IL" dirty="0"/>
              <a:t> - כתיבת קוד בתגית </a:t>
            </a:r>
            <a:r>
              <a:rPr lang="en-US" dirty="0"/>
              <a:t>&lt;style&gt;</a:t>
            </a:r>
            <a:r>
              <a:rPr lang="he-IL" dirty="0"/>
              <a:t> - </a:t>
            </a:r>
            <a:r>
              <a:rPr lang="en-US" dirty="0">
                <a:solidFill>
                  <a:srgbClr val="0000CD"/>
                </a:solidFill>
                <a:latin typeface="Consolas" panose="020B0609020204030204" pitchFamily="49" charset="0"/>
              </a:rPr>
              <a:t>&lt;style&gt; tag {} &lt;/style&gt;</a:t>
            </a:r>
          </a:p>
          <a:p>
            <a:pPr marL="285750" indent="-285750" algn="r" rtl="1" fontAlgn="base">
              <a:buFont typeface="Wingdings" panose="05000000000000000000" pitchFamily="2" charset="2"/>
              <a:buChar char="ü"/>
            </a:pPr>
            <a:r>
              <a:rPr lang="en-US" dirty="0"/>
              <a:t>Inline CSS</a:t>
            </a:r>
            <a:r>
              <a:rPr lang="he-IL" dirty="0"/>
              <a:t> - שימוש במאפיין </a:t>
            </a:r>
            <a:r>
              <a:rPr lang="en-US" dirty="0"/>
              <a:t>style</a:t>
            </a:r>
            <a:r>
              <a:rPr lang="he-IL" dirty="0"/>
              <a:t> בתוך התגית -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tag</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color:blue;text-align:center</a:t>
            </a:r>
            <a:r>
              <a:rPr lang="en-US" b="0" i="0" dirty="0">
                <a:solidFill>
                  <a:srgbClr val="0000CD"/>
                </a:solidFill>
                <a:effectLst/>
                <a:latin typeface="Consolas" panose="020B0609020204030204" pitchFamily="49" charset="0"/>
              </a:rPr>
              <a:t>;"&gt;</a:t>
            </a:r>
            <a:endParaRPr lang="en-US" dirty="0"/>
          </a:p>
        </p:txBody>
      </p:sp>
      <p:pic>
        <p:nvPicPr>
          <p:cNvPr id="5" name="Picture 2">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a:srcRect/>
          <a:stretch/>
        </p:blipFill>
        <p:spPr bwMode="auto">
          <a:xfrm>
            <a:off x="86748" y="5403902"/>
            <a:ext cx="969748"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08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CSS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a:bodyPr>
          <a:lstStyle/>
          <a:p>
            <a:pPr marL="0" indent="0" algn="r" rtl="1" fontAlgn="base">
              <a:buNone/>
            </a:pPr>
            <a:r>
              <a:rPr lang="he-IL" b="1" dirty="0"/>
              <a:t>חיצוני - בעד ונגד.</a:t>
            </a:r>
            <a:r>
              <a:rPr lang="he-IL" dirty="0"/>
              <a:t> </a:t>
            </a:r>
            <a:br>
              <a:rPr lang="he-IL" dirty="0"/>
            </a:br>
            <a:r>
              <a:rPr lang="he-IL" dirty="0"/>
              <a:t>גיליונות סגנון עוזרים לך לעצב באופן אחיד אתרים שלמים ולכן הם המומלצים ביותר. אם יש שינוי סגנון, כתוב אותו בדף ה-</a:t>
            </a:r>
            <a:r>
              <a:rPr lang="en-US" dirty="0"/>
              <a:t>CSS</a:t>
            </a:r>
            <a:r>
              <a:rPr lang="he-IL" dirty="0"/>
              <a:t> ומיד הוא מיושם לרוחב האתר כולו. הבעיה עם קבצי </a:t>
            </a:r>
            <a:r>
              <a:rPr lang="en-US" dirty="0"/>
              <a:t>CSS</a:t>
            </a:r>
            <a:r>
              <a:rPr lang="he-IL" dirty="0"/>
              <a:t> חיצוניים היא הזמן שלוקח לדפדפן לפתוח אותם בזמן טעינת דף. יש צורך לטעון לא רק את הדף עצמו אלא גם את גיליון הסגנון עוד בטרם יוצג הדף למשתמש. לכן יש צורך לשמור את קבצי ה</a:t>
            </a:r>
            <a:r>
              <a:rPr lang="en-US" dirty="0"/>
              <a:t>CSS-</a:t>
            </a:r>
            <a:r>
              <a:rPr lang="he-IL" dirty="0"/>
              <a:t> קטנים. </a:t>
            </a:r>
            <a:br>
              <a:rPr lang="he-IL" dirty="0"/>
            </a:br>
            <a:br>
              <a:rPr lang="he-IL" dirty="0"/>
            </a:br>
            <a:r>
              <a:rPr lang="he-IL" b="1" dirty="0"/>
              <a:t>פנימי</a:t>
            </a:r>
            <a:r>
              <a:rPr lang="ru-RU" b="1" dirty="0"/>
              <a:t> </a:t>
            </a:r>
            <a:r>
              <a:rPr lang="he-IL" b="1" dirty="0"/>
              <a:t>- בעד ונגד</a:t>
            </a:r>
            <a:r>
              <a:rPr lang="he-IL" dirty="0"/>
              <a:t> </a:t>
            </a:r>
            <a:br>
              <a:rPr lang="he-IL" dirty="0"/>
            </a:br>
            <a:r>
              <a:rPr lang="he-IL" dirty="0"/>
              <a:t>סגנון פנימי יהיה שימושי במיוחד כאשר רוצים ליצור מסמך מיוחד השונה במראהו משאר האתר. ייתכן שגם תשתמש בסגנונות פנימיים כדי ליצור כללי סגנון חדשים שאחר כך יועברו לדפי סגנון חיצוניים. הצרה עם סגנונות פנימיים היא שיש נטייה ליצור כללים לכל דף בנפרד ולאחר מכן, להעתיק את הסגנון לדף הבא. הבעיה נוצרת כאשר יש צורך לשנות משהו כי המלאכה הופכת אימתנית וטעונת שגיאות. כלל הברזל הוא, כשיש כלל סגנון הנוגע לשלושה דפי </a:t>
            </a:r>
            <a:r>
              <a:rPr lang="en-US" dirty="0"/>
              <a:t>HTML</a:t>
            </a:r>
            <a:r>
              <a:rPr lang="he-IL" dirty="0"/>
              <a:t> או יותר, יש להעביר אותו לקובץ </a:t>
            </a:r>
            <a:r>
              <a:rPr lang="en-US" dirty="0"/>
              <a:t>CSS</a:t>
            </a:r>
            <a:r>
              <a:rPr lang="he-IL" dirty="0"/>
              <a:t> ולקשר או לייבא אותו למסמך. כלל זה יעזור מאוד כשיגיע הזמן לשינויים. </a:t>
            </a:r>
            <a:br>
              <a:rPr lang="he-IL" dirty="0"/>
            </a:br>
            <a:br>
              <a:rPr lang="he-IL" dirty="0"/>
            </a:br>
            <a:r>
              <a:rPr lang="he-IL" b="1" dirty="0"/>
              <a:t>מובנה</a:t>
            </a:r>
            <a:r>
              <a:rPr lang="en-US" b="1" dirty="0"/>
              <a:t> </a:t>
            </a:r>
            <a:r>
              <a:rPr lang="he-IL" b="1" dirty="0"/>
              <a:t> - בעד ונגד</a:t>
            </a:r>
            <a:r>
              <a:rPr lang="he-IL" dirty="0"/>
              <a:t> </a:t>
            </a:r>
            <a:br>
              <a:rPr lang="he-IL" dirty="0"/>
            </a:br>
            <a:r>
              <a:rPr lang="he-IL" dirty="0"/>
              <a:t>סגנונות </a:t>
            </a:r>
            <a:r>
              <a:rPr lang="en-US" dirty="0"/>
              <a:t>inline</a:t>
            </a:r>
            <a:r>
              <a:rPr lang="he-IL" dirty="0"/>
              <a:t> הם בזבזניים, קשים לניהול ואינם ניתנים לשימוש חוזר ולכן מומלץ להשתמש בהם כמה שפחות. דפי </a:t>
            </a:r>
            <a:r>
              <a:rPr lang="en-US" dirty="0"/>
              <a:t> HTML </a:t>
            </a:r>
            <a:r>
              <a:rPr lang="he-IL" dirty="0"/>
              <a:t>שבהם כתובים סגנונות רבים ב-</a:t>
            </a:r>
            <a:r>
              <a:rPr lang="en-US" dirty="0"/>
              <a:t>inline</a:t>
            </a:r>
            <a:r>
              <a:rPr lang="he-IL" dirty="0"/>
              <a:t>, הופכים להיות בדיוק מה שלא רצינו שיהיו: עיצוב, תוכן ותכנות ביחד. ולכן בכל פעם שאתה מתפתה לשים סגנון בתוך ה-</a:t>
            </a:r>
            <a:r>
              <a:rPr lang="en-US" dirty="0"/>
              <a:t>BODY</a:t>
            </a:r>
            <a:r>
              <a:rPr lang="he-IL" dirty="0"/>
              <a:t>, תחשוב שוב אם אינך יכול לעשות זאת באופן שונה, בין אם שימוש ב-</a:t>
            </a:r>
            <a:r>
              <a:rPr lang="en-US" dirty="0"/>
              <a:t>CLASS</a:t>
            </a:r>
            <a:r>
              <a:rPr lang="he-IL" dirty="0"/>
              <a:t> או ב</a:t>
            </a:r>
            <a:r>
              <a:rPr lang="en-US" dirty="0"/>
              <a:t>ID-</a:t>
            </a:r>
            <a:r>
              <a:rPr lang="he-IL" dirty="0"/>
              <a:t>. הסגנונות יהיו הרבה יותר נגישים לסגנון ועיצוב.</a:t>
            </a:r>
          </a:p>
        </p:txBody>
      </p:sp>
      <p:pic>
        <p:nvPicPr>
          <p:cNvPr id="5" name="Picture 2">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a:srcRect/>
          <a:stretch/>
        </p:blipFill>
        <p:spPr bwMode="auto">
          <a:xfrm>
            <a:off x="86748" y="5403902"/>
            <a:ext cx="969748"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4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CSS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lnSpcReduction="10000"/>
          </a:bodyPr>
          <a:lstStyle/>
          <a:p>
            <a:pPr marL="0" indent="0" algn="r" rtl="1" fontAlgn="base">
              <a:buNone/>
            </a:pPr>
            <a:r>
              <a:rPr lang="he-IL" b="1" dirty="0"/>
              <a:t>הגדרת סגנון</a:t>
            </a:r>
            <a:r>
              <a:rPr lang="he-IL" dirty="0"/>
              <a:t> </a:t>
            </a:r>
            <a:br>
              <a:rPr lang="he-IL" dirty="0"/>
            </a:br>
            <a:endParaRPr lang="he-IL" dirty="0"/>
          </a:p>
          <a:p>
            <a:pPr marL="0" indent="0" algn="r" rtl="1" fontAlgn="base">
              <a:buNone/>
            </a:pPr>
            <a:endParaRPr lang="he-IL" dirty="0"/>
          </a:p>
          <a:p>
            <a:pPr marL="0" indent="0" algn="r" rtl="1" fontAlgn="base">
              <a:buNone/>
            </a:pPr>
            <a:endParaRPr lang="he-IL" dirty="0"/>
          </a:p>
          <a:p>
            <a:pPr marL="0" indent="0" algn="r" rtl="1" fontAlgn="base">
              <a:buNone/>
            </a:pPr>
            <a:endParaRPr lang="he-IL" dirty="0"/>
          </a:p>
          <a:p>
            <a:pPr marL="0" indent="0" algn="r" rtl="1" fontAlgn="base">
              <a:buNone/>
            </a:pPr>
            <a:endParaRPr lang="he-IL" dirty="0"/>
          </a:p>
          <a:p>
            <a:pPr algn="r" rtl="1" fontAlgn="base"/>
            <a:r>
              <a:rPr lang="he-IL" sz="1600" b="1" dirty="0"/>
              <a:t>סלקטורים - </a:t>
            </a:r>
            <a:r>
              <a:rPr lang="en-US" sz="1600" b="1" dirty="0"/>
              <a:t>Selectors</a:t>
            </a:r>
            <a:endParaRPr lang="en-US" sz="1600" dirty="0"/>
          </a:p>
          <a:p>
            <a:pPr algn="r" rtl="1" fontAlgn="base"/>
            <a:r>
              <a:rPr lang="he-IL" sz="1600" dirty="0"/>
              <a:t>החלק הראשון של הגדרת </a:t>
            </a:r>
            <a:r>
              <a:rPr lang="en-US" sz="1600" dirty="0"/>
              <a:t>CSS</a:t>
            </a:r>
            <a:r>
              <a:rPr lang="he-IL" sz="1600" dirty="0"/>
              <a:t> הוא על אילו אלמנטים יוגדר סגנון העיצוב שמוגדר בהמשך, בתוך הסוגריים המסולסלים. בקוד הנ”ל הסגנון העיצובי יוגדר לכל התוכן והאלמנטים שנמצאים תחת תגית ה-</a:t>
            </a:r>
            <a:r>
              <a:rPr lang="en-US" sz="1600" dirty="0"/>
              <a:t>h1</a:t>
            </a:r>
            <a:r>
              <a:rPr lang="he-IL" sz="1600" dirty="0"/>
              <a:t>, שהוא הסלקטור במקרה הזה. ישנם מספר סוגי סלקטורים ב-</a:t>
            </a:r>
            <a:r>
              <a:rPr lang="en-US" sz="1600" dirty="0"/>
              <a:t>CSS</a:t>
            </a:r>
            <a:r>
              <a:rPr lang="he-IL" sz="1600" dirty="0"/>
              <a:t>, אותם נכיר בהמשך.</a:t>
            </a:r>
          </a:p>
          <a:p>
            <a:pPr algn="r" rtl="1" fontAlgn="base"/>
            <a:r>
              <a:rPr lang="he-IL" sz="1600" b="1" dirty="0"/>
              <a:t>תכונות - </a:t>
            </a:r>
            <a:r>
              <a:rPr lang="en-US" sz="1600" b="1" dirty="0"/>
              <a:t>Properties</a:t>
            </a:r>
            <a:endParaRPr lang="en-US" sz="1600" dirty="0"/>
          </a:p>
          <a:p>
            <a:pPr algn="r" rtl="1" fontAlgn="base"/>
            <a:r>
              <a:rPr lang="he-IL" sz="1600" dirty="0"/>
              <a:t>בתוך הסוגריים המסולסלים נמצאת רשימה של תכונות שנרצה להגדיר (</a:t>
            </a:r>
            <a:r>
              <a:rPr lang="en-US" sz="1600" dirty="0"/>
              <a:t>font-size, color</a:t>
            </a:r>
            <a:r>
              <a:rPr lang="he-IL" sz="1600" dirty="0"/>
              <a:t> וכו’), לאחריהם נקודותיהם ואז הערך שנרצה לקבוע. כל שורת הגדרת ערך לתכונה תסתיים בנקודה-פסיק. בדוגמא, אנחנו קובעים את הערך</a:t>
            </a:r>
            <a:r>
              <a:rPr lang="en-US" sz="1600" dirty="0"/>
              <a:t>12px </a:t>
            </a:r>
            <a:r>
              <a:rPr lang="he-IL" sz="1600" dirty="0"/>
              <a:t>(ערך מספרי) לתכונה </a:t>
            </a:r>
            <a:r>
              <a:rPr lang="en-US" sz="1600" dirty="0"/>
              <a:t>font-size</a:t>
            </a:r>
            <a:r>
              <a:rPr lang="he-IL" sz="1600" dirty="0"/>
              <a:t> ואת הערך </a:t>
            </a:r>
            <a:r>
              <a:rPr lang="en-US" sz="1600" dirty="0"/>
              <a:t>blue</a:t>
            </a:r>
            <a:r>
              <a:rPr lang="he-IL" sz="1600" dirty="0"/>
              <a:t> (ערך עם שם) לתכונה </a:t>
            </a:r>
            <a:r>
              <a:rPr lang="en-US" sz="1600" dirty="0"/>
              <a:t>color</a:t>
            </a:r>
            <a:r>
              <a:rPr lang="he-IL" sz="1600" dirty="0"/>
              <a:t>.</a:t>
            </a:r>
            <a:endParaRPr lang="en-US" sz="1600" dirty="0"/>
          </a:p>
          <a:p>
            <a:pPr algn="r" rtl="1" fontAlgn="base"/>
            <a:r>
              <a:rPr lang="he-IL" sz="1600" b="1" dirty="0"/>
              <a:t>ערכים - </a:t>
            </a:r>
            <a:r>
              <a:rPr lang="en-US" sz="1600" b="1" dirty="0"/>
              <a:t>Values</a:t>
            </a:r>
            <a:endParaRPr lang="en-US" sz="1600" dirty="0"/>
          </a:p>
          <a:p>
            <a:pPr algn="r" rtl="1" fontAlgn="base"/>
            <a:r>
              <a:rPr lang="he-IL" sz="1600" dirty="0"/>
              <a:t>לכל תכונה שנרצה להגדיר ערך שונה מערך ברירת המחדל, נקבע ערך.</a:t>
            </a:r>
            <a:endParaRPr lang="he-IL" dirty="0"/>
          </a:p>
        </p:txBody>
      </p:sp>
      <p:pic>
        <p:nvPicPr>
          <p:cNvPr id="5" name="Picture 2">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a:srcRect/>
          <a:stretch/>
        </p:blipFill>
        <p:spPr bwMode="auto">
          <a:xfrm>
            <a:off x="86748" y="5403902"/>
            <a:ext cx="969748" cy="13681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B8D55AFF-6D4B-4765-9975-A15C2C8EA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17" y="2044873"/>
            <a:ext cx="559117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636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CSS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a:bodyPr>
          <a:lstStyle/>
          <a:p>
            <a:pPr marL="0" indent="0" algn="r" rtl="1" fontAlgn="base">
              <a:buNone/>
            </a:pPr>
            <a:r>
              <a:rPr lang="he-IL" b="1" dirty="0"/>
              <a:t>ערכים המגדירים אורך או ואחוזים</a:t>
            </a:r>
          </a:p>
          <a:p>
            <a:pPr marL="0" indent="0" algn="r" rtl="1" fontAlgn="base">
              <a:buNone/>
            </a:pPr>
            <a:endParaRPr lang="he-IL" b="1" dirty="0"/>
          </a:p>
          <a:p>
            <a:pPr marL="0" indent="0" algn="r" rtl="1" fontAlgn="base">
              <a:buNone/>
            </a:pPr>
            <a:r>
              <a:rPr lang="he-IL" dirty="0"/>
              <a:t>ישנן מגון תכונות שערכיה יוגדרו כערך מספרי, ועלינו לציין את יחידת המידה עבור הערך הזה. הנה רשימה של כמה יחידות מידה נפוצות ב- </a:t>
            </a:r>
            <a:r>
              <a:rPr lang="en-US" dirty="0"/>
              <a:t>CSS </a:t>
            </a:r>
            <a:r>
              <a:rPr lang="he-IL" dirty="0"/>
              <a:t> ששווה להכיר:</a:t>
            </a:r>
          </a:p>
          <a:p>
            <a:pPr marL="0" indent="0" algn="r" rtl="1" fontAlgn="base">
              <a:buNone/>
            </a:pPr>
            <a:endParaRPr lang="he-IL" dirty="0"/>
          </a:p>
          <a:p>
            <a:pPr algn="r" rtl="1" fontAlgn="base"/>
            <a:r>
              <a:rPr lang="en-US" dirty="0"/>
              <a:t>em</a:t>
            </a:r>
            <a:r>
              <a:rPr lang="he-IL" dirty="0"/>
              <a:t> (לדוגמא: </a:t>
            </a:r>
            <a:r>
              <a:rPr lang="en-US" dirty="0"/>
              <a:t>font-size: 0.8em</a:t>
            </a:r>
            <a:r>
              <a:rPr lang="he-IL" dirty="0"/>
              <a:t>) - יחידה המחושבת לפי גודל הפונט הנוכחי. למשל: קביעת הערך </a:t>
            </a:r>
            <a:r>
              <a:rPr lang="en-US" dirty="0"/>
              <a:t>2em </a:t>
            </a:r>
            <a:r>
              <a:rPr lang="he-IL" dirty="0"/>
              <a:t> אומרת שהפונט יוגדל פי 2.</a:t>
            </a:r>
          </a:p>
          <a:p>
            <a:pPr algn="r" rtl="1" fontAlgn="base"/>
            <a:r>
              <a:rPr lang="en-US" dirty="0"/>
              <a:t>px</a:t>
            </a:r>
            <a:r>
              <a:rPr lang="he-IL" dirty="0"/>
              <a:t> (לדוגמא: </a:t>
            </a:r>
            <a:r>
              <a:rPr lang="en-US" dirty="0"/>
              <a:t>font-size: 12px</a:t>
            </a:r>
            <a:r>
              <a:rPr lang="he-IL" dirty="0"/>
              <a:t>) - פיקסלים. </a:t>
            </a:r>
          </a:p>
          <a:p>
            <a:pPr algn="r" rtl="1" fontAlgn="base"/>
            <a:r>
              <a:rPr lang="en-US" dirty="0"/>
              <a:t>pt</a:t>
            </a:r>
            <a:r>
              <a:rPr lang="he-IL" dirty="0"/>
              <a:t> (לדוגמא: </a:t>
            </a:r>
            <a:r>
              <a:rPr lang="en-US" dirty="0"/>
              <a:t>font-size: 12pt</a:t>
            </a:r>
            <a:r>
              <a:rPr lang="he-IL" dirty="0"/>
              <a:t>) - גודל בנקודות. </a:t>
            </a:r>
          </a:p>
          <a:p>
            <a:pPr algn="r" rtl="1" fontAlgn="base"/>
            <a:r>
              <a:rPr lang="he-IL" dirty="0"/>
              <a:t>% (לדוגמא: </a:t>
            </a:r>
            <a:r>
              <a:rPr lang="en-US" dirty="0"/>
              <a:t>(font-size: 80%</a:t>
            </a:r>
            <a:r>
              <a:rPr lang="he-IL" dirty="0"/>
              <a:t> - גודל באחוזים.</a:t>
            </a:r>
          </a:p>
          <a:p>
            <a:pPr marL="0" indent="0" algn="r" rtl="1" fontAlgn="base">
              <a:buNone/>
            </a:pPr>
            <a:endParaRPr lang="he-IL" dirty="0"/>
          </a:p>
          <a:p>
            <a:pPr marL="0" indent="0" algn="r" rtl="1" fontAlgn="base">
              <a:buNone/>
            </a:pPr>
            <a:r>
              <a:rPr lang="he-IL" dirty="0"/>
              <a:t>קיימות יחידות נוספות טיפה פחות פופולריות כגון:</a:t>
            </a:r>
            <a:r>
              <a:rPr lang="en-US" dirty="0"/>
              <a:t>cm </a:t>
            </a:r>
            <a:r>
              <a:rPr lang="he-IL" dirty="0"/>
              <a:t>(סנטימטרים), </a:t>
            </a:r>
            <a:r>
              <a:rPr lang="en-US" dirty="0"/>
              <a:t>mm</a:t>
            </a:r>
            <a:r>
              <a:rPr lang="he-IL" dirty="0"/>
              <a:t> (מילימטרים) ו-</a:t>
            </a:r>
            <a:r>
              <a:rPr lang="en-US" dirty="0"/>
              <a:t>in</a:t>
            </a:r>
            <a:r>
              <a:rPr lang="he-IL" dirty="0"/>
              <a:t> (אינצ’ים).</a:t>
            </a:r>
          </a:p>
          <a:p>
            <a:pPr algn="r" rtl="1" fontAlgn="base"/>
            <a:endParaRPr lang="he-IL" dirty="0"/>
          </a:p>
        </p:txBody>
      </p:sp>
      <p:pic>
        <p:nvPicPr>
          <p:cNvPr id="5" name="Picture 2">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a:srcRect/>
          <a:stretch/>
        </p:blipFill>
        <p:spPr bwMode="auto">
          <a:xfrm>
            <a:off x="86748" y="5403902"/>
            <a:ext cx="969748"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0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CSS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a:bodyPr>
          <a:lstStyle/>
          <a:p>
            <a:pPr marL="0" indent="0" algn="r" rtl="1" fontAlgn="base">
              <a:buNone/>
            </a:pPr>
            <a:r>
              <a:rPr lang="he-IL" b="1" dirty="0"/>
              <a:t>סלקטור </a:t>
            </a:r>
            <a:r>
              <a:rPr lang="en-US" b="1" dirty="0"/>
              <a:t>ID</a:t>
            </a:r>
            <a:r>
              <a:rPr lang="he-IL" b="1" dirty="0"/>
              <a:t>: בחירת תגיות לפי שם</a:t>
            </a:r>
          </a:p>
          <a:p>
            <a:pPr marL="0" indent="0" algn="r" rtl="1" fontAlgn="base">
              <a:buNone/>
            </a:pPr>
            <a:r>
              <a:rPr lang="he-IL" dirty="0"/>
              <a:t>לכל אלמנט ב-</a:t>
            </a:r>
            <a:r>
              <a:rPr lang="en-US" dirty="0"/>
              <a:t>HTML</a:t>
            </a:r>
            <a:r>
              <a:rPr lang="he-IL" dirty="0"/>
              <a:t> ניתן להגדיר שם ייחודי ע”י שימוש בתכונה </a:t>
            </a:r>
            <a:r>
              <a:rPr lang="en-US" dirty="0"/>
              <a:t>id</a:t>
            </a:r>
            <a:r>
              <a:rPr lang="he-IL" dirty="0"/>
              <a:t>. לדוגמא:</a:t>
            </a:r>
          </a:p>
          <a:p>
            <a:pPr marL="0" indent="0" algn="l" fontAlgn="base">
              <a:buNone/>
            </a:pPr>
            <a:r>
              <a:rPr lang="en-US" dirty="0"/>
              <a:t>&lt;p </a:t>
            </a:r>
            <a:r>
              <a:rPr lang="en-US" b="1" dirty="0"/>
              <a:t>id="first"</a:t>
            </a:r>
            <a:r>
              <a:rPr lang="en-US" dirty="0"/>
              <a:t>&gt;This is the first paragraph&lt;/p&gt;</a:t>
            </a:r>
            <a:br>
              <a:rPr lang="en-US" dirty="0"/>
            </a:br>
            <a:r>
              <a:rPr lang="en-US" dirty="0"/>
              <a:t>&lt;p </a:t>
            </a:r>
            <a:r>
              <a:rPr lang="en-US" b="1" dirty="0"/>
              <a:t>id="second"</a:t>
            </a:r>
            <a:r>
              <a:rPr lang="en-US" dirty="0"/>
              <a:t>&gt;This is the second paragraph&lt;/p&gt;</a:t>
            </a:r>
          </a:p>
          <a:p>
            <a:pPr marL="0" indent="0" algn="r" rtl="1" fontAlgn="base">
              <a:buNone/>
            </a:pPr>
            <a:r>
              <a:rPr lang="he-IL" dirty="0"/>
              <a:t>בדוגמא ישנן 2 פסקאות. לראשונה נתנו שם ייחודי </a:t>
            </a:r>
            <a:r>
              <a:rPr lang="en-US" dirty="0"/>
              <a:t>first </a:t>
            </a:r>
            <a:r>
              <a:rPr lang="he-IL" dirty="0"/>
              <a:t> ולפסקה השנייה נתנו את השם </a:t>
            </a:r>
            <a:r>
              <a:rPr lang="en-US" dirty="0"/>
              <a:t>second</a:t>
            </a:r>
            <a:r>
              <a:rPr lang="he-IL" dirty="0"/>
              <a:t>.</a:t>
            </a:r>
            <a:endParaRPr lang="en-US" dirty="0"/>
          </a:p>
          <a:p>
            <a:pPr marL="0" indent="0" algn="r" rtl="1" fontAlgn="base">
              <a:buNone/>
            </a:pPr>
            <a:r>
              <a:rPr lang="he-IL" dirty="0"/>
              <a:t>כעת, תוכלו להגדיר עיצוב לכל פסקה בנפרד.</a:t>
            </a:r>
          </a:p>
          <a:p>
            <a:pPr marL="0" indent="0" algn="r" rtl="1" fontAlgn="base">
              <a:buNone/>
            </a:pPr>
            <a:r>
              <a:rPr lang="he-IL" dirty="0"/>
              <a:t>נשתמש בסלקטור ע”י </a:t>
            </a:r>
            <a:r>
              <a:rPr lang="en-US" dirty="0"/>
              <a:t>ID, </a:t>
            </a:r>
            <a:r>
              <a:rPr lang="he-IL" dirty="0"/>
              <a:t> ע”י כך שנכתוב סולמית (#) ואת שם האלמנט שאנחנו רוצים לבחור. את הגדרת העיצוב נרשום כרגיל. דוגמא:</a:t>
            </a:r>
          </a:p>
          <a:p>
            <a:pPr marL="0" indent="0" algn="l" fontAlgn="base">
              <a:buNone/>
            </a:pPr>
            <a:r>
              <a:rPr lang="en-US" dirty="0"/>
              <a:t>#first {</a:t>
            </a:r>
            <a:br>
              <a:rPr lang="en-US" dirty="0"/>
            </a:br>
            <a:r>
              <a:rPr lang="en-US" dirty="0"/>
              <a:t>  color: red;</a:t>
            </a:r>
            <a:br>
              <a:rPr lang="en-US" dirty="0"/>
            </a:br>
            <a:r>
              <a:rPr lang="en-US" dirty="0"/>
              <a:t>}</a:t>
            </a:r>
            <a:br>
              <a:rPr lang="en-US" dirty="0"/>
            </a:br>
            <a:r>
              <a:rPr lang="en-US" dirty="0"/>
              <a:t>#second {</a:t>
            </a:r>
            <a:br>
              <a:rPr lang="en-US" dirty="0"/>
            </a:br>
            <a:r>
              <a:rPr lang="en-US" dirty="0"/>
              <a:t>  color: blue;</a:t>
            </a:r>
            <a:br>
              <a:rPr lang="en-US" dirty="0"/>
            </a:br>
            <a:r>
              <a:rPr lang="en-US" dirty="0"/>
              <a:t>}</a:t>
            </a:r>
            <a:endParaRPr lang="he-IL" dirty="0"/>
          </a:p>
        </p:txBody>
      </p:sp>
      <p:pic>
        <p:nvPicPr>
          <p:cNvPr id="5" name="Picture 2">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a:srcRect/>
          <a:stretch/>
        </p:blipFill>
        <p:spPr bwMode="auto">
          <a:xfrm>
            <a:off x="86748" y="5403902"/>
            <a:ext cx="969748"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59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CSS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a:bodyPr>
          <a:lstStyle/>
          <a:p>
            <a:pPr marL="0" indent="0" algn="r" rtl="1" fontAlgn="base">
              <a:buNone/>
            </a:pPr>
            <a:r>
              <a:rPr lang="he-IL" b="1" dirty="0"/>
              <a:t>סלקטור</a:t>
            </a:r>
            <a:r>
              <a:rPr lang="en-US" b="1" dirty="0"/>
              <a:t>Class </a:t>
            </a:r>
            <a:r>
              <a:rPr lang="he-IL" b="1" dirty="0"/>
              <a:t>: קישור בין סגנון לבין אלמנטים</a:t>
            </a:r>
          </a:p>
          <a:p>
            <a:pPr marL="0" indent="0" algn="r" rtl="1" fontAlgn="base">
              <a:buNone/>
            </a:pPr>
            <a:r>
              <a:rPr lang="he-IL" dirty="0"/>
              <a:t>ראינו שסלקטור לפי </a:t>
            </a:r>
            <a:r>
              <a:rPr lang="en-US" dirty="0"/>
              <a:t>ID</a:t>
            </a:r>
            <a:r>
              <a:rPr lang="he-IL" dirty="0"/>
              <a:t> מאפשר לנו לבחור אלמנט ע”פ השם שלו ולפיו לקבוע סגנון, וזאת אכן שיטה טובה כאשר יש לנו אלמנט בודד בדף שנרצה להחיל עליו את הסגנון שהגדרנו.</a:t>
            </a:r>
            <a:endParaRPr lang="en-US" dirty="0"/>
          </a:p>
          <a:p>
            <a:pPr marL="0" indent="0" algn="r" rtl="1" fontAlgn="base">
              <a:buNone/>
            </a:pPr>
            <a:r>
              <a:rPr lang="he-IL" dirty="0"/>
              <a:t>אבל, אם יש לנו רשימה של 100 פריטים, ונרצה שהזוגיים יהיו צבועים באדום והאי זוגיים יהיו בכחול – איך נעשה זאת? הרי לא נגדיר סגנון עבור כל אלמנט בנפרד… ולכן, נשתמש ב-</a:t>
            </a:r>
            <a:r>
              <a:rPr lang="en-US" dirty="0"/>
              <a:t>Class</a:t>
            </a:r>
            <a:r>
              <a:rPr lang="he-IL" dirty="0"/>
              <a:t>.</a:t>
            </a:r>
            <a:endParaRPr lang="en-US" dirty="0"/>
          </a:p>
          <a:p>
            <a:pPr marL="0" indent="0" algn="r" rtl="1" fontAlgn="base">
              <a:buNone/>
            </a:pPr>
            <a:r>
              <a:rPr lang="he-IL" dirty="0"/>
              <a:t>שימוש ב-</a:t>
            </a:r>
            <a:r>
              <a:rPr lang="en-US" dirty="0"/>
              <a:t>Class</a:t>
            </a:r>
            <a:r>
              <a:rPr lang="he-IL" dirty="0"/>
              <a:t> מאשר לנו לסווג אלמנטים לא משנה מאיזה סוג הם, בלי קשר לשמם או לכמות שלהם ולהחיל עליהם עיצוב. ניתן להגדיר </a:t>
            </a:r>
            <a:r>
              <a:rPr lang="en-US" dirty="0"/>
              <a:t>class</a:t>
            </a:r>
            <a:r>
              <a:rPr lang="he-IL" dirty="0"/>
              <a:t> על סוגים שונים של אלמנטים וניתן להגדיר יותר מ-</a:t>
            </a:r>
            <a:r>
              <a:rPr lang="en-US" dirty="0"/>
              <a:t>class</a:t>
            </a:r>
            <a:r>
              <a:rPr lang="he-IL" dirty="0"/>
              <a:t> אחד על אלמנט.</a:t>
            </a:r>
          </a:p>
          <a:p>
            <a:pPr marL="0" indent="0" algn="r" rtl="1" fontAlgn="base">
              <a:buNone/>
            </a:pPr>
            <a:r>
              <a:rPr lang="he-IL" dirty="0"/>
              <a:t>לדוגמא, נניח שיש לנו את דף ה-</a:t>
            </a:r>
            <a:r>
              <a:rPr lang="en-US" dirty="0"/>
              <a:t>HTM</a:t>
            </a:r>
            <a:endParaRPr lang="he-IL" dirty="0"/>
          </a:p>
          <a:p>
            <a:pPr algn="l" fontAlgn="base"/>
            <a:r>
              <a:rPr lang="en-US" dirty="0"/>
              <a:t>&lt;ul&gt;</a:t>
            </a:r>
            <a:br>
              <a:rPr lang="en-US" dirty="0"/>
            </a:br>
            <a:r>
              <a:rPr lang="en-US" dirty="0"/>
              <a:t>    &lt;li </a:t>
            </a:r>
            <a:r>
              <a:rPr lang="en-US" b="1" dirty="0"/>
              <a:t>class="odd"</a:t>
            </a:r>
            <a:r>
              <a:rPr lang="en-US" dirty="0"/>
              <a:t>&gt;Item 1&lt;/li&gt;</a:t>
            </a:r>
            <a:br>
              <a:rPr lang="en-US" dirty="0"/>
            </a:br>
            <a:r>
              <a:rPr lang="en-US" dirty="0"/>
              <a:t>    &lt;li </a:t>
            </a:r>
            <a:r>
              <a:rPr lang="en-US" b="1" dirty="0"/>
              <a:t>class="even"</a:t>
            </a:r>
            <a:r>
              <a:rPr lang="en-US" dirty="0"/>
              <a:t>&gt;Item 2&lt;/li&gt;</a:t>
            </a:r>
            <a:br>
              <a:rPr lang="en-US" dirty="0"/>
            </a:br>
            <a:r>
              <a:rPr lang="en-US" dirty="0"/>
              <a:t>    &lt;li </a:t>
            </a:r>
            <a:r>
              <a:rPr lang="en-US" b="1" dirty="0"/>
              <a:t>class="odd"</a:t>
            </a:r>
            <a:r>
              <a:rPr lang="en-US" dirty="0"/>
              <a:t>&gt;Item 3&lt;/li&gt;</a:t>
            </a:r>
            <a:br>
              <a:rPr lang="en-US" dirty="0"/>
            </a:br>
            <a:r>
              <a:rPr lang="en-US" dirty="0"/>
              <a:t>    &lt;li </a:t>
            </a:r>
            <a:r>
              <a:rPr lang="en-US" b="1" dirty="0"/>
              <a:t>class="even"</a:t>
            </a:r>
            <a:r>
              <a:rPr lang="en-US" dirty="0"/>
              <a:t>&gt;Item 4&lt;/li&gt;</a:t>
            </a:r>
            <a:br>
              <a:rPr lang="en-US" dirty="0"/>
            </a:br>
            <a:r>
              <a:rPr lang="en-US" dirty="0"/>
              <a:t>    &lt;li </a:t>
            </a:r>
            <a:r>
              <a:rPr lang="en-US" b="1" dirty="0"/>
              <a:t>class="odd"</a:t>
            </a:r>
            <a:r>
              <a:rPr lang="en-US" dirty="0"/>
              <a:t>&gt;Item 5&lt;/li&gt;</a:t>
            </a:r>
            <a:br>
              <a:rPr lang="en-US" dirty="0"/>
            </a:br>
            <a:r>
              <a:rPr lang="en-US" dirty="0"/>
              <a:t>&lt;/ul&gt;</a:t>
            </a:r>
          </a:p>
        </p:txBody>
      </p:sp>
      <p:pic>
        <p:nvPicPr>
          <p:cNvPr id="5" name="Picture 2">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a:srcRect/>
          <a:stretch/>
        </p:blipFill>
        <p:spPr bwMode="auto">
          <a:xfrm>
            <a:off x="86748" y="5403902"/>
            <a:ext cx="969748"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98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CSS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a:bodyPr>
          <a:lstStyle/>
          <a:p>
            <a:pPr marL="0" indent="0" algn="r" rtl="1" fontAlgn="base">
              <a:buNone/>
            </a:pPr>
            <a:r>
              <a:rPr lang="he-IL" dirty="0"/>
              <a:t>הערות ב-</a:t>
            </a:r>
            <a:r>
              <a:rPr lang="en-US" dirty="0"/>
              <a:t>CSS</a:t>
            </a:r>
            <a:r>
              <a:rPr lang="he-IL" dirty="0"/>
              <a:t> מגדירים ע"י:</a:t>
            </a:r>
            <a:r>
              <a:rPr lang="en-US" dirty="0"/>
              <a:t>*/ </a:t>
            </a:r>
            <a:r>
              <a:rPr lang="he-IL" dirty="0"/>
              <a:t>הערה</a:t>
            </a:r>
            <a:r>
              <a:rPr lang="en-US" dirty="0"/>
              <a:t>/*</a:t>
            </a:r>
            <a:r>
              <a:rPr lang="he-IL" dirty="0"/>
              <a:t>, לדוגמא: </a:t>
            </a:r>
          </a:p>
          <a:p>
            <a:pPr marL="0" indent="0" algn="l" fontAlgn="base">
              <a:buNone/>
            </a:pPr>
            <a:r>
              <a:rPr lang="en-US" dirty="0"/>
              <a:t>p {</a:t>
            </a:r>
            <a:br>
              <a:rPr lang="en-US" dirty="0"/>
            </a:br>
            <a:r>
              <a:rPr lang="en-US" dirty="0"/>
              <a:t>    color: red;</a:t>
            </a:r>
            <a:br>
              <a:rPr lang="en-US" dirty="0"/>
            </a:br>
            <a:r>
              <a:rPr lang="en-US" dirty="0"/>
              <a:t>    /* This is a single-line comment */</a:t>
            </a:r>
            <a:br>
              <a:rPr lang="en-US" dirty="0"/>
            </a:br>
            <a:r>
              <a:rPr lang="en-US" dirty="0"/>
              <a:t>    text-align: center;</a:t>
            </a:r>
            <a:br>
              <a:rPr lang="en-US" dirty="0"/>
            </a:br>
            <a:r>
              <a:rPr lang="en-US" dirty="0"/>
              <a:t>}</a:t>
            </a:r>
          </a:p>
        </p:txBody>
      </p:sp>
      <p:pic>
        <p:nvPicPr>
          <p:cNvPr id="5" name="Picture 2">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a:srcRect/>
          <a:stretch/>
        </p:blipFill>
        <p:spPr bwMode="auto">
          <a:xfrm>
            <a:off x="86748" y="5403902"/>
            <a:ext cx="969748"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4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4568556" y="2006489"/>
            <a:ext cx="4179376" cy="2387600"/>
          </a:xfrm>
        </p:spPr>
        <p:txBody>
          <a:bodyPr>
            <a:normAutofit/>
          </a:bodyPr>
          <a:lstStyle/>
          <a:p>
            <a:pPr algn="r" rtl="1"/>
            <a:r>
              <a:rPr lang="he-IL" sz="11500" dirty="0">
                <a:solidFill>
                  <a:schemeClr val="bg1"/>
                </a:solidFill>
              </a:rPr>
              <a:t>שאלות?</a:t>
            </a:r>
            <a:endParaRPr lang="en-US" sz="11500" dirty="0">
              <a:solidFill>
                <a:schemeClr val="bg1"/>
              </a:solidFill>
            </a:endParaRPr>
          </a:p>
        </p:txBody>
      </p:sp>
    </p:spTree>
    <p:extLst>
      <p:ext uri="{BB962C8B-B14F-4D97-AF65-F5344CB8AC3E}">
        <p14:creationId xmlns:p14="http://schemas.microsoft.com/office/powerpoint/2010/main" val="4067864897"/>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440</TotalTime>
  <Words>1072</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Consolas</vt:lpstr>
      <vt:lpstr>Guttman Myamfix</vt:lpstr>
      <vt:lpstr>Sagona ExtraLight</vt:lpstr>
      <vt:lpstr>Speak Pro</vt:lpstr>
      <vt:lpstr>Wingdings</vt:lpstr>
      <vt:lpstr>Office Theme</vt:lpstr>
      <vt:lpstr>בניית אתרים</vt:lpstr>
      <vt:lpstr>CSS</vt:lpstr>
      <vt:lpstr>CSS</vt:lpstr>
      <vt:lpstr>CSS</vt:lpstr>
      <vt:lpstr>CSS</vt:lpstr>
      <vt:lpstr>CSS</vt:lpstr>
      <vt:lpstr>CSS</vt:lpstr>
      <vt:lpstr>CSS</vt:lpstr>
      <vt:lpstr>שאלות?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בניית אתרים</dc:title>
  <dc:creator>אלכס גורבצ'וב</dc:creator>
  <cp:lastModifiedBy>אלכס גורבצ'וב</cp:lastModifiedBy>
  <cp:revision>3</cp:revision>
  <dcterms:created xsi:type="dcterms:W3CDTF">2022-03-07T11:44:47Z</dcterms:created>
  <dcterms:modified xsi:type="dcterms:W3CDTF">2022-05-02T14:06:58Z</dcterms:modified>
</cp:coreProperties>
</file>