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8"/>
  </p:notesMasterIdLst>
  <p:handoutMasterIdLst>
    <p:handoutMasterId r:id="rId9"/>
  </p:handoutMasterIdLst>
  <p:sldIdLst>
    <p:sldId id="258" r:id="rId2"/>
    <p:sldId id="271" r:id="rId3"/>
    <p:sldId id="305" r:id="rId4"/>
    <p:sldId id="304" r:id="rId5"/>
    <p:sldId id="306" r:id="rId6"/>
    <p:sldId id="30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 autoAdjust="0"/>
  </p:normalViewPr>
  <p:slideViewPr>
    <p:cSldViewPr snapToGrid="0">
      <p:cViewPr varScale="1">
        <p:scale>
          <a:sx n="79" d="100"/>
          <a:sy n="79" d="100"/>
        </p:scale>
        <p:origin x="73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15C63A-5773-452F-B688-F306EDF895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32DED-DE25-4E68-B382-2092B76A14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C8DA5-D0A4-4326-9A63-531F37D488D9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7434D-8610-4258-ACD1-DA10ACAA10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68EF6-7317-48CA-BCD8-94C6AD74CB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8A958-E0CF-45C6-ABA6-78B4899F7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380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E7FE5-4027-4852-ACB7-0E3D6A24DBC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8A52A-BA7A-439C-83AE-7C82A5AE3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14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8A52A-BA7A-439C-83AE-7C82A5AE345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062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8A52A-BA7A-439C-83AE-7C82A5AE345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98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8A52A-BA7A-439C-83AE-7C82A5AE345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384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8A52A-BA7A-439C-83AE-7C82A5AE345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414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8A52A-BA7A-439C-83AE-7C82A5AE345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75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7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4"/>
            <a:ext cx="7197727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9" y="5870577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7"/>
            <a:ext cx="4893959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9" y="5870577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7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1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4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3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89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9" y="609603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6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48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4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6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9" y="609603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2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3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2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31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2" y="609602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06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601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1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6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8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5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9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5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5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4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5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9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2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1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7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8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4" y="914400"/>
            <a:ext cx="3280975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7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2" y="609602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2" y="2142069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7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870577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2" y="5870577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91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2AE7-8DE6-4231-9727-68DC88ED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6" y="401292"/>
            <a:ext cx="5131334" cy="101938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erlin Sans FB Demi" panose="020E0802020502020306" pitchFamily="34" charset="0"/>
              </a:rPr>
              <a:t>READ FOR STEP 2 :</a:t>
            </a:r>
            <a:br>
              <a:rPr lang="en-IN" dirty="0">
                <a:latin typeface="Berlin Sans FB Demi" panose="020E0802020502020306" pitchFamily="34" charset="0"/>
              </a:rPr>
            </a:br>
            <a:r>
              <a:rPr lang="en-IN" dirty="0">
                <a:latin typeface="Berlin Sans FB Demi" panose="020E0802020502020306" pitchFamily="34" charset="0"/>
              </a:rPr>
              <a:t>Mongo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B6AF2-9FE7-4C22-9792-80A8440F3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474718"/>
            <a:ext cx="7265501" cy="4309854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MongoDB name comes from </a:t>
            </a:r>
            <a:r>
              <a:rPr lang="en-I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</a:t>
            </a:r>
            <a:r>
              <a:rPr lang="en-IN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</a:t>
            </a:r>
            <a:r>
              <a:rPr lang="en-I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</a:t>
            </a:r>
            <a:r>
              <a:rPr lang="en-IN" dirty="0"/>
              <a:t> data.</a:t>
            </a:r>
          </a:p>
          <a:p>
            <a:pPr algn="just"/>
            <a:r>
              <a:rPr lang="en-IN" dirty="0"/>
              <a:t>MongoDB is comprised of DATABASES -&gt; COLLECTIONS -&gt; DOCUMENTS</a:t>
            </a:r>
          </a:p>
          <a:p>
            <a:pPr marL="457189" lvl="1" indent="0" algn="just">
              <a:buNone/>
            </a:pPr>
            <a:r>
              <a:rPr lang="en-IN" sz="20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 is a document database – scalable, flexible (with flexible structure), fast and appropriate as for small so for huge stocks of data</a:t>
            </a:r>
          </a:p>
          <a:p>
            <a:pPr algn="just"/>
            <a:r>
              <a:rPr lang="en-IN" dirty="0"/>
              <a:t>It is a NoSQL Database.</a:t>
            </a:r>
          </a:p>
          <a:p>
            <a:pPr algn="just"/>
            <a:r>
              <a:rPr lang="en-IN" dirty="0"/>
              <a:t>It is Open source and free to use.</a:t>
            </a:r>
          </a:p>
          <a:p>
            <a:pPr algn="just"/>
            <a:r>
              <a:rPr lang="en-IN" dirty="0"/>
              <a:t>It is a cross-platform database which works with almost every platform (Windows, Mac, Linux) .</a:t>
            </a:r>
          </a:p>
          <a:p>
            <a:pPr algn="just"/>
            <a:r>
              <a:rPr lang="en-IN" dirty="0"/>
              <a:t>It stores data in flexible, JSON like documents - BSON.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C5BE68-C886-4A8A-80CF-D23B7C69E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569" y="455336"/>
            <a:ext cx="1298708" cy="101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5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A0B4-2438-42CF-ADB7-CAE945259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3" y="329270"/>
            <a:ext cx="8312423" cy="742120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latin typeface="Berlin Sans FB Demi" panose="020E0802020502020306" pitchFamily="34" charset="0"/>
              </a:rPr>
              <a:t>READ FOR STEP 2: </a:t>
            </a:r>
            <a:br>
              <a:rPr lang="en-IN" sz="2800" dirty="0">
                <a:latin typeface="Berlin Sans FB Demi" panose="020E0802020502020306" pitchFamily="34" charset="0"/>
              </a:rPr>
            </a:br>
            <a:r>
              <a:rPr lang="en-IN" sz="2800" dirty="0">
                <a:latin typeface="Berlin Sans FB Demi" panose="020E0802020502020306" pitchFamily="34" charset="0"/>
              </a:rPr>
              <a:t>Basic sql to mongodb Terminology comparison</a:t>
            </a:r>
            <a:endParaRPr lang="en-IN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9F4935-8297-4E55-B697-B0181D4C4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247696"/>
              </p:ext>
            </p:extLst>
          </p:nvPr>
        </p:nvGraphicFramePr>
        <p:xfrm>
          <a:off x="843823" y="1428349"/>
          <a:ext cx="9002524" cy="2890732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4501262">
                  <a:extLst>
                    <a:ext uri="{9D8B030D-6E8A-4147-A177-3AD203B41FA5}">
                      <a16:colId xmlns:a16="http://schemas.microsoft.com/office/drawing/2014/main" val="3101910050"/>
                    </a:ext>
                  </a:extLst>
                </a:gridCol>
                <a:gridCol w="4501262">
                  <a:extLst>
                    <a:ext uri="{9D8B030D-6E8A-4147-A177-3AD203B41FA5}">
                      <a16:colId xmlns:a16="http://schemas.microsoft.com/office/drawing/2014/main" val="2896049754"/>
                    </a:ext>
                  </a:extLst>
                </a:gridCol>
              </a:tblGrid>
              <a:tr h="2706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SQL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5275" marR="852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MongoDB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5275" marR="85275" marT="0" marB="0"/>
                </a:tc>
                <a:extLst>
                  <a:ext uri="{0D108BD9-81ED-4DB2-BD59-A6C34878D82A}">
                    <a16:rowId xmlns:a16="http://schemas.microsoft.com/office/drawing/2014/main" val="770754558"/>
                  </a:ext>
                </a:extLst>
              </a:tr>
              <a:tr h="2706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database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5275" marR="852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database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5275" marR="85275" marT="0" marB="0"/>
                </a:tc>
                <a:extLst>
                  <a:ext uri="{0D108BD9-81ED-4DB2-BD59-A6C34878D82A}">
                    <a16:rowId xmlns:a16="http://schemas.microsoft.com/office/drawing/2014/main" val="100547649"/>
                  </a:ext>
                </a:extLst>
              </a:tr>
              <a:tr h="2542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table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5275" marR="852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collection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5275" marR="85275" marT="0" marB="0"/>
                </a:tc>
                <a:extLst>
                  <a:ext uri="{0D108BD9-81ED-4DB2-BD59-A6C34878D82A}">
                    <a16:rowId xmlns:a16="http://schemas.microsoft.com/office/drawing/2014/main" val="793254980"/>
                  </a:ext>
                </a:extLst>
              </a:tr>
              <a:tr h="2706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row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5275" marR="852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document or BSON document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5275" marR="85275" marT="0" marB="0"/>
                </a:tc>
                <a:extLst>
                  <a:ext uri="{0D108BD9-81ED-4DB2-BD59-A6C34878D82A}">
                    <a16:rowId xmlns:a16="http://schemas.microsoft.com/office/drawing/2014/main" val="3680278330"/>
                  </a:ext>
                </a:extLst>
              </a:tr>
              <a:tr h="2706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column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5275" marR="852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field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5275" marR="85275" marT="0" marB="0"/>
                </a:tc>
                <a:extLst>
                  <a:ext uri="{0D108BD9-81ED-4DB2-BD59-A6C34878D82A}">
                    <a16:rowId xmlns:a16="http://schemas.microsoft.com/office/drawing/2014/main" val="4242373676"/>
                  </a:ext>
                </a:extLst>
              </a:tr>
              <a:tr h="2706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index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5275" marR="852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index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5275" marR="85275" marT="0" marB="0"/>
                </a:tc>
                <a:extLst>
                  <a:ext uri="{0D108BD9-81ED-4DB2-BD59-A6C34878D82A}">
                    <a16:rowId xmlns:a16="http://schemas.microsoft.com/office/drawing/2014/main" val="3109183777"/>
                  </a:ext>
                </a:extLst>
              </a:tr>
              <a:tr h="2706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table joins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5275" marR="852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$lookup, embedded documents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5275" marR="85275" marT="0" marB="0"/>
                </a:tc>
                <a:extLst>
                  <a:ext uri="{0D108BD9-81ED-4DB2-BD59-A6C34878D82A}">
                    <a16:rowId xmlns:a16="http://schemas.microsoft.com/office/drawing/2014/main" val="1804353733"/>
                  </a:ext>
                </a:extLst>
              </a:tr>
              <a:tr h="4711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primary key (need to specify column or combination of column)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5275" marR="852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primary key (automatically set to _id field)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5275" marR="85275" marT="0" marB="0"/>
                </a:tc>
                <a:extLst>
                  <a:ext uri="{0D108BD9-81ED-4DB2-BD59-A6C34878D82A}">
                    <a16:rowId xmlns:a16="http://schemas.microsoft.com/office/drawing/2014/main" val="3582596036"/>
                  </a:ext>
                </a:extLst>
              </a:tr>
              <a:tr h="2706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aggregation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5275" marR="852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aggregation pipeline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5275" marR="85275" marT="0" marB="0"/>
                </a:tc>
                <a:extLst>
                  <a:ext uri="{0D108BD9-81ED-4DB2-BD59-A6C34878D82A}">
                    <a16:rowId xmlns:a16="http://schemas.microsoft.com/office/drawing/2014/main" val="1484696546"/>
                  </a:ext>
                </a:extLst>
              </a:tr>
              <a:tr h="2706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5275" marR="852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5275" marR="85275" marT="0" marB="0"/>
                </a:tc>
                <a:extLst>
                  <a:ext uri="{0D108BD9-81ED-4DB2-BD59-A6C34878D82A}">
                    <a16:rowId xmlns:a16="http://schemas.microsoft.com/office/drawing/2014/main" val="399478411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C4C591A-3C35-4B05-A5DB-F190DF84C13C}"/>
              </a:ext>
            </a:extLst>
          </p:cNvPr>
          <p:cNvSpPr/>
          <p:nvPr/>
        </p:nvSpPr>
        <p:spPr>
          <a:xfrm>
            <a:off x="685803" y="786938"/>
            <a:ext cx="4628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  <a:p>
            <a:r>
              <a:rPr lang="en-IN" dirty="0"/>
              <a:t> Terminology &amp; Concept Comparison:</a:t>
            </a:r>
          </a:p>
        </p:txBody>
      </p:sp>
    </p:spTree>
    <p:extLst>
      <p:ext uri="{BB962C8B-B14F-4D97-AF65-F5344CB8AC3E}">
        <p14:creationId xmlns:p14="http://schemas.microsoft.com/office/powerpoint/2010/main" val="100558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2AE7-8DE6-4231-9727-68DC88ED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6" y="401292"/>
            <a:ext cx="5012626" cy="101938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erlin Sans FB Demi" panose="020E0802020502020306" pitchFamily="34" charset="0"/>
              </a:rPr>
              <a:t>READ FOR STEP 2 :</a:t>
            </a:r>
            <a:br>
              <a:rPr lang="en-IN" dirty="0">
                <a:latin typeface="Berlin Sans FB Demi" panose="020E0802020502020306" pitchFamily="34" charset="0"/>
              </a:rPr>
            </a:br>
            <a:r>
              <a:rPr lang="en-IN" dirty="0">
                <a:latin typeface="Berlin Sans FB Demi" panose="020E0802020502020306" pitchFamily="34" charset="0"/>
              </a:rPr>
              <a:t>ROLES in OLYMPICS APP: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B6AF2-9FE7-4C22-9792-80A8440F3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474718"/>
            <a:ext cx="9567150" cy="4309854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Admin, Moderator, User – each one of them can use only his views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All others – are public, guests – they also could use some views</a:t>
            </a:r>
          </a:p>
          <a:p>
            <a:pPr algn="just"/>
            <a:endParaRPr lang="en-IN" sz="2400" b="1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IN" sz="2000" dirty="0"/>
              <a:t>For this we will need</a:t>
            </a:r>
            <a:r>
              <a:rPr lang="he-IL" sz="2000" dirty="0"/>
              <a:t> </a:t>
            </a:r>
            <a:r>
              <a:rPr lang="en-US" sz="2000" dirty="0"/>
              <a:t> Database and inside it the collections of “roles” and “users”.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C5BE68-C886-4A8A-80CF-D23B7C69E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569" y="455336"/>
            <a:ext cx="1298708" cy="101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2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2AE7-8DE6-4231-9727-68DC88ED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6" y="401292"/>
            <a:ext cx="4204246" cy="633413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erlin Sans FB Demi" panose="020E0802020502020306" pitchFamily="34" charset="0"/>
              </a:rPr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B6AF2-9FE7-4C22-9792-80A8440F3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474718"/>
            <a:ext cx="9362869" cy="430985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A) Use “</a:t>
            </a:r>
            <a:r>
              <a:rPr lang="en-IN" dirty="0" err="1"/>
              <a:t>Compas</a:t>
            </a:r>
            <a:r>
              <a:rPr lang="en-IN" dirty="0"/>
              <a:t>” GUI of MongoDB and create Database named “</a:t>
            </a:r>
            <a:r>
              <a:rPr lang="en-IN" dirty="0" err="1"/>
              <a:t>olympics</a:t>
            </a:r>
            <a:r>
              <a:rPr lang="en-IN" dirty="0"/>
              <a:t>” – it will ask you about the name for the first Collection – so let it be “sports”</a:t>
            </a:r>
          </a:p>
          <a:p>
            <a:r>
              <a:rPr lang="en-IN" dirty="0"/>
              <a:t>B) Now back to the server, there we install “mongoose” </a:t>
            </a:r>
          </a:p>
          <a:p>
            <a:r>
              <a:rPr lang="en-IN" dirty="0"/>
              <a:t>C) Inside </a:t>
            </a:r>
            <a:r>
              <a:rPr lang="en-IN" dirty="0" err="1"/>
              <a:t>olympics</a:t>
            </a:r>
            <a:r>
              <a:rPr lang="en-IN" dirty="0"/>
              <a:t>/server we create the file .env – for environment variables and fill it by:</a:t>
            </a:r>
            <a:br>
              <a:rPr lang="en-IN" dirty="0"/>
            </a:br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MONGODB_URI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mongodb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://127.0.0.1:27017/</a:t>
            </a:r>
            <a:r>
              <a:rPr lang="en-US" sz="20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olympics’</a:t>
            </a:r>
            <a:endParaRPr lang="en-US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dirty="0"/>
              <a:t>D) Now stop the server. In the window of the server run:</a:t>
            </a:r>
            <a:br>
              <a:rPr lang="en-IN" dirty="0"/>
            </a:br>
            <a:r>
              <a:rPr lang="en-IN" dirty="0"/>
              <a:t>$ source .env</a:t>
            </a:r>
            <a:br>
              <a:rPr lang="en-IN" dirty="0"/>
            </a:br>
            <a:r>
              <a:rPr lang="en-IN" dirty="0"/>
              <a:t>(reminder – this command runs the script .env that creates the environment variables, for now it is only MONGODB_URI, but there will be more)</a:t>
            </a:r>
          </a:p>
          <a:p>
            <a:r>
              <a:rPr lang="en-IN" dirty="0"/>
              <a:t>E) You could also install </a:t>
            </a:r>
            <a:r>
              <a:rPr lang="en-IN" dirty="0" err="1"/>
              <a:t>dotenv</a:t>
            </a:r>
            <a:r>
              <a:rPr lang="en-IN" dirty="0"/>
              <a:t> package to perform this action automatically, but it should be never used in production, so install it for development only like this:</a:t>
            </a:r>
            <a:br>
              <a:rPr lang="en-IN" dirty="0"/>
            </a:br>
            <a:r>
              <a:rPr lang="en-IN" dirty="0"/>
              <a:t>$ npm </a:t>
            </a:r>
            <a:r>
              <a:rPr lang="en-IN" dirty="0" err="1"/>
              <a:t>i</a:t>
            </a:r>
            <a:r>
              <a:rPr lang="en-IN" dirty="0"/>
              <a:t> –D </a:t>
            </a:r>
            <a:r>
              <a:rPr lang="en-IN" dirty="0" err="1"/>
              <a:t>dotenv</a:t>
            </a:r>
            <a:br>
              <a:rPr lang="en-IN" dirty="0"/>
            </a:br>
            <a:br>
              <a:rPr lang="en-IN" dirty="0"/>
            </a:br>
            <a:r>
              <a:rPr lang="en-IN" dirty="0"/>
              <a:t>and after that put into server.js:</a:t>
            </a:r>
            <a:br>
              <a:rPr lang="en-IN" dirty="0"/>
            </a:br>
            <a:br>
              <a:rPr lang="en-IN" dirty="0"/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express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'express'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dotenv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C5BE68-C886-4A8A-80CF-D23B7C69E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569" y="455336"/>
            <a:ext cx="1298708" cy="101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6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2AE7-8DE6-4231-9727-68DC88ED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Berlin Sans FB Demi" panose="020E0802020502020306" pitchFamily="34" charset="0"/>
              </a:rPr>
              <a:t>STEP 2 -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B6AF2-9FE7-4C22-9792-80A8440F3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8562" y="1628983"/>
            <a:ext cx="5272575" cy="4742634"/>
          </a:xfrm>
        </p:spPr>
        <p:txBody>
          <a:bodyPr>
            <a:normAutofit fontScale="85000" lnSpcReduction="10000"/>
          </a:bodyPr>
          <a:lstStyle/>
          <a:p>
            <a:r>
              <a:rPr lang="en-IN" sz="2000" dirty="0"/>
              <a:t>F) Create directories </a:t>
            </a:r>
            <a:r>
              <a:rPr lang="en-IN" sz="2000" dirty="0" err="1"/>
              <a:t>olympics</a:t>
            </a:r>
            <a:r>
              <a:rPr lang="en-IN" sz="2000" dirty="0"/>
              <a:t>/server/</a:t>
            </a:r>
            <a:r>
              <a:rPr lang="en-IN" sz="2000" dirty="0" err="1"/>
              <a:t>db</a:t>
            </a:r>
            <a:r>
              <a:rPr lang="en-IN" sz="2000" dirty="0"/>
              <a:t> and </a:t>
            </a:r>
            <a:r>
              <a:rPr lang="en-IN" sz="2000" dirty="0" err="1"/>
              <a:t>olympics</a:t>
            </a:r>
            <a:r>
              <a:rPr lang="en-IN" sz="2000" dirty="0"/>
              <a:t>/server/model</a:t>
            </a:r>
          </a:p>
          <a:p>
            <a:endParaRPr lang="en-IN" sz="2000" dirty="0"/>
          </a:p>
          <a:p>
            <a:r>
              <a:rPr lang="en-IN" sz="2000" dirty="0"/>
              <a:t>G) In </a:t>
            </a:r>
            <a:r>
              <a:rPr lang="en-IN" sz="2000" dirty="0" err="1"/>
              <a:t>olympics</a:t>
            </a:r>
            <a:r>
              <a:rPr lang="en-IN" sz="2000" dirty="0"/>
              <a:t>/server/</a:t>
            </a:r>
            <a:r>
              <a:rPr lang="en-IN" sz="2000" dirty="0" err="1"/>
              <a:t>db</a:t>
            </a:r>
            <a:r>
              <a:rPr lang="en-IN" sz="2000" dirty="0"/>
              <a:t> we create file db.js and create inside async connect function, for example:</a:t>
            </a:r>
          </a:p>
          <a:p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H)  Import it into the main server file,  and run the function somewhere there (before the creation of the Express server, for example)</a:t>
            </a:r>
          </a:p>
          <a:p>
            <a:endParaRPr lang="en-IN" sz="2000" dirty="0"/>
          </a:p>
          <a:p>
            <a:r>
              <a:rPr lang="en-IN" sz="2000" dirty="0"/>
              <a:t>I) Ensure that the server connects to DB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26DA9-F2BD-86A7-7484-FE4BEBF6A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6128" y="223737"/>
            <a:ext cx="6624536" cy="6024662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mongoose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'mongoose'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connectDB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`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process.env.MONGODB_URI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:  </a:t>
            </a:r>
            <a:b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                           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${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process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MONGODB_URI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mongoose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connect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process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MONGODB_URI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{});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'Connected to MongoDB, Mazal Tov!'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'Error connecting to MongoDB:'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};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module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exports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connectDB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C5BE68-C886-4A8A-80CF-D23B7C69E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646" y="61813"/>
            <a:ext cx="1298708" cy="101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6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2AE7-8DE6-4231-9727-68DC88ED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6" y="401292"/>
            <a:ext cx="4204246" cy="633413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erlin Sans FB Demi" panose="020E0802020502020306" pitchFamily="34" charset="0"/>
              </a:rPr>
              <a:t>STEP 2 -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B6AF2-9FE7-4C22-9792-80A8440F3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474717"/>
            <a:ext cx="10316180" cy="4789895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1. To import the DB connection function into the main server.js file: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express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'express'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dotenv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connectDB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'./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  <a:p>
            <a:r>
              <a:rPr lang="en-IN" dirty="0"/>
              <a:t>2. To run it: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connectDB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express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dirty="0"/>
              <a:t>(you could use the keyword await before, but we anyway kill the process, if the server does not connect to the DB)</a:t>
            </a:r>
          </a:p>
          <a:p>
            <a:endParaRPr lang="en-IN" dirty="0"/>
          </a:p>
          <a:p>
            <a:r>
              <a:rPr lang="en-IN" dirty="0"/>
              <a:t>C) If it does not connect to the server, ensure that DB is up and you’re working OK with Compass,</a:t>
            </a:r>
          </a:p>
          <a:p>
            <a:r>
              <a:rPr lang="en-IN" dirty="0"/>
              <a:t>And ensure, that your connection line does not include “localhost” but explicit IPV4 address (as NodeJS translates localhost to IPV6 address, but </a:t>
            </a:r>
            <a:r>
              <a:rPr lang="en-IN" dirty="0" err="1"/>
              <a:t>mongodb</a:t>
            </a:r>
            <a:r>
              <a:rPr lang="en-IN" dirty="0"/>
              <a:t> does not use this form of the address yet):</a:t>
            </a:r>
          </a:p>
          <a:p>
            <a:br>
              <a:rPr lang="en-IN" dirty="0"/>
            </a:br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MONGODB_URI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mongodb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://127.0.0.1:27017/</a:t>
            </a:r>
            <a:r>
              <a:rPr lang="en-US" sz="20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olympics’</a:t>
            </a:r>
            <a:endParaRPr lang="en-US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C5BE68-C886-4A8A-80CF-D23B7C69E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569" y="455336"/>
            <a:ext cx="1298708" cy="101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44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9326</TotalTime>
  <Words>771</Words>
  <Application>Microsoft Office PowerPoint</Application>
  <PresentationFormat>Widescreen</PresentationFormat>
  <Paragraphs>82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Berlin Sans FB Demi</vt:lpstr>
      <vt:lpstr>Calibri</vt:lpstr>
      <vt:lpstr>Calibri Light</vt:lpstr>
      <vt:lpstr>Consolas</vt:lpstr>
      <vt:lpstr>Celestial</vt:lpstr>
      <vt:lpstr>READ FOR STEP 2 : Mongo DB</vt:lpstr>
      <vt:lpstr>READ FOR STEP 2:  Basic sql to mongodb Terminology comparison</vt:lpstr>
      <vt:lpstr>READ FOR STEP 2 : ROLES in OLYMPICS APP:</vt:lpstr>
      <vt:lpstr>STEP 2</vt:lpstr>
      <vt:lpstr>STEP 2 - continued</vt:lpstr>
      <vt:lpstr>STEP 2 - hints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Kumar Singh</dc:creator>
  <cp:lastModifiedBy>Natalie Shif</cp:lastModifiedBy>
  <cp:revision>227</cp:revision>
  <dcterms:created xsi:type="dcterms:W3CDTF">2018-11-14T08:16:38Z</dcterms:created>
  <dcterms:modified xsi:type="dcterms:W3CDTF">2024-07-28T06:29:46Z</dcterms:modified>
</cp:coreProperties>
</file>