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2" r:id="rId2"/>
    <p:sldId id="309" r:id="rId3"/>
    <p:sldId id="272" r:id="rId4"/>
    <p:sldId id="284" r:id="rId5"/>
    <p:sldId id="308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5C63A-5773-452F-B688-F306EDF89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2DED-DE25-4E68-B382-2092B76A1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8DA5-D0A4-4326-9A63-531F37D488D9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434D-8610-4258-ACD1-DA10ACAA1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8EF6-7317-48CA-BCD8-94C6AD74C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A958-E0CF-45C6-ABA6-78B4899F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8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E7FE5-4027-4852-ACB7-0E3D6A24DBC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A52A-BA7A-439C-83AE-7C82A5AE3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4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0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14206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8EA-6DA9-470A-94EB-49DC12B4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85531"/>
            <a:ext cx="10131425" cy="88126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Read for the step3:</a:t>
            </a:r>
            <a:br>
              <a:rPr lang="en-IN" dirty="0">
                <a:latin typeface="Berlin Sans FB Demi" panose="020E0802020502020306" pitchFamily="34" charset="0"/>
              </a:rPr>
            </a:br>
            <a:r>
              <a:rPr lang="en-IN" dirty="0">
                <a:latin typeface="Berlin Sans FB Demi" panose="020E0802020502020306" pitchFamily="34" charset="0"/>
              </a:rPr>
              <a:t>Key features of </a:t>
            </a:r>
            <a:r>
              <a:rPr lang="en-IN" dirty="0" err="1">
                <a:latin typeface="Berlin Sans FB Demi" panose="020E0802020502020306" pitchFamily="34" charset="0"/>
              </a:rPr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7C13-A851-4ED7-AB90-BA49DA47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1235"/>
            <a:ext cx="9567151" cy="5241234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IN" dirty="0"/>
              <a:t>Data is stored in 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BSON</a:t>
            </a:r>
            <a:r>
              <a:rPr lang="en-IN" dirty="0"/>
              <a:t> and presented in 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en-IN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dirty="0"/>
              <a:t>Server-side JavaScript is supported (JavaScript expressions and functions).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dirty="0"/>
              <a:t>Document oriented database where there are no tables and no row-based data.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dirty="0"/>
              <a:t>NoSQL, where there is no schema. Documents can have different structures. Documents can be embedded. This is specifically designed for horizontal scaling.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dirty="0"/>
              <a:t>By default, there is a 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(_id)</a:t>
            </a:r>
            <a:r>
              <a:rPr lang="en-IN" dirty="0"/>
              <a:t>, which is an auto-generated field for every document.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Sharding</a:t>
            </a:r>
            <a:r>
              <a:rPr lang="en-IN" dirty="0"/>
              <a:t> is supported which is very much essential for horizontal scaling and replication.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N" dirty="0"/>
              <a:t>It has automatic 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balancing and fault tolerance </a:t>
            </a:r>
            <a:r>
              <a:rPr lang="en-IN" dirty="0"/>
              <a:t>configurations.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1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A4-AE64-D99A-F4DB-8166D03E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FOR THE STEP 3</a:t>
            </a:r>
            <a:br>
              <a:rPr lang="en-US" dirty="0"/>
            </a:br>
            <a:r>
              <a:rPr lang="en-US" dirty="0"/>
              <a:t>What BSON looks like 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A04D5-B6EC-8A95-B5DB-3A0FA8A3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990" y="2252212"/>
            <a:ext cx="8338020" cy="4227728"/>
          </a:xfrm>
        </p:spPr>
      </p:pic>
    </p:spTree>
    <p:extLst>
      <p:ext uri="{BB962C8B-B14F-4D97-AF65-F5344CB8AC3E}">
        <p14:creationId xmlns:p14="http://schemas.microsoft.com/office/powerpoint/2010/main" val="27306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6D65-BD72-453C-8645-B33F2340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84243"/>
            <a:ext cx="9362870" cy="487764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ObjectId in the MongoDB is same as the primary key in the conventional RDBMS.</a:t>
            </a:r>
          </a:p>
          <a:p>
            <a:pPr algn="just"/>
            <a:r>
              <a:rPr lang="en-IN" dirty="0"/>
              <a:t>It is by default set by MongoDB for every document that is created inside any collection.</a:t>
            </a:r>
          </a:p>
          <a:p>
            <a:pPr algn="just"/>
            <a:r>
              <a:rPr lang="en-IN" dirty="0"/>
              <a:t>ObjectIds are small, unique, fast to generate and ordered.</a:t>
            </a:r>
          </a:p>
          <a:p>
            <a:pPr algn="just"/>
            <a:r>
              <a:rPr lang="en-IN" dirty="0"/>
              <a:t>ObjectId values comprises of a 12 bytes hexadecimal number which is unique for every document.</a:t>
            </a:r>
          </a:p>
          <a:p>
            <a:r>
              <a:rPr lang="en-IN" dirty="0"/>
              <a:t>_id: ObjectId(4 bytes </a:t>
            </a:r>
            <a:r>
              <a:rPr lang="en-IN" dirty="0">
                <a:solidFill>
                  <a:schemeClr val="accent1"/>
                </a:solidFill>
              </a:rPr>
              <a:t>timestamp</a:t>
            </a:r>
            <a:r>
              <a:rPr lang="en-IN" dirty="0"/>
              <a:t>, 3 bytes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machine id</a:t>
            </a:r>
            <a:r>
              <a:rPr lang="en-IN" dirty="0"/>
              <a:t>, 2 bytes </a:t>
            </a:r>
            <a:r>
              <a:rPr lang="en-IN" dirty="0">
                <a:solidFill>
                  <a:schemeClr val="accent5"/>
                </a:solidFill>
              </a:rPr>
              <a:t>process id</a:t>
            </a:r>
            <a:r>
              <a:rPr lang="en-IN" dirty="0"/>
              <a:t>, </a:t>
            </a:r>
          </a:p>
          <a:p>
            <a:r>
              <a:rPr lang="en-IN" dirty="0"/>
              <a:t>   3 bytes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counter</a:t>
            </a:r>
            <a:r>
              <a:rPr lang="en-IN" dirty="0"/>
              <a:t>)</a:t>
            </a:r>
          </a:p>
          <a:p>
            <a:r>
              <a:rPr lang="en-IN" sz="2800" dirty="0"/>
              <a:t>"_id": ObjectId("</a:t>
            </a:r>
            <a:r>
              <a:rPr lang="en-IN" sz="2800" dirty="0">
                <a:solidFill>
                  <a:schemeClr val="accent1"/>
                </a:solidFill>
              </a:rPr>
              <a:t>5901832c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91427c</a:t>
            </a:r>
            <a:r>
              <a:rPr lang="en-IN" sz="2800" dirty="0">
                <a:solidFill>
                  <a:schemeClr val="accent5"/>
                </a:solidFill>
              </a:rPr>
              <a:t>ac52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e9ea8f</a:t>
            </a:r>
            <a:r>
              <a:rPr lang="en-IN" sz="2800" dirty="0"/>
              <a:t>")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AE67F-EC47-4F16-BF12-A5BEAB3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71063"/>
            <a:ext cx="10131425" cy="59634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Berlin Sans FB Demi" panose="020E0802020502020306" pitchFamily="34" charset="0"/>
              </a:rPr>
              <a:t>READ FOR STEP 3: </a:t>
            </a:r>
            <a:br>
              <a:rPr lang="en-IN" sz="2800" dirty="0">
                <a:latin typeface="Berlin Sans FB Demi" panose="020E0802020502020306" pitchFamily="34" charset="0"/>
              </a:rPr>
            </a:br>
            <a:r>
              <a:rPr lang="en-IN" sz="2800" dirty="0">
                <a:latin typeface="Berlin Sans FB Demi" panose="020E0802020502020306" pitchFamily="34" charset="0"/>
              </a:rPr>
              <a:t>What is </a:t>
            </a:r>
            <a:r>
              <a:rPr lang="en-IN" sz="2800" cap="none" dirty="0">
                <a:latin typeface="Berlin Sans FB Demi" panose="020E0802020502020306" pitchFamily="34" charset="0"/>
              </a:rPr>
              <a:t>object</a:t>
            </a:r>
            <a:r>
              <a:rPr lang="en-IN" sz="2800" dirty="0">
                <a:latin typeface="Berlin Sans FB Demi" panose="020E0802020502020306" pitchFamily="34" charset="0"/>
              </a:rPr>
              <a:t>I</a:t>
            </a:r>
            <a:r>
              <a:rPr lang="en-IN" sz="2800" cap="none" dirty="0">
                <a:latin typeface="Berlin Sans FB Demi" panose="020E0802020502020306" pitchFamily="34" charset="0"/>
              </a:rPr>
              <a:t>d</a:t>
            </a:r>
            <a:r>
              <a:rPr lang="en-IN" sz="2800" dirty="0">
                <a:latin typeface="Berlin Sans FB Demi" panose="020E0802020502020306" pitchFamily="34" charset="0"/>
              </a:rPr>
              <a:t> </a:t>
            </a:r>
            <a:r>
              <a:rPr lang="en-IN" sz="2800" cap="none" dirty="0">
                <a:latin typeface="Berlin Sans FB Demi" panose="020E0802020502020306" pitchFamily="34" charset="0"/>
              </a:rPr>
              <a:t>(_id</a:t>
            </a:r>
            <a:r>
              <a:rPr lang="en-IN" sz="2800" dirty="0">
                <a:latin typeface="Berlin Sans FB Demi" panose="020E0802020502020306" pitchFamily="34" charset="0"/>
              </a:rPr>
              <a:t>) 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493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D245-7F4E-419E-A606-C25D5A4B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75397"/>
            <a:ext cx="10131425" cy="105184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READ FOR THE STEP 3: we’ll create the models,</a:t>
            </a:r>
            <a:br>
              <a:rPr lang="en-IN" dirty="0">
                <a:latin typeface="Berlin Sans FB Demi" panose="020E0802020502020306" pitchFamily="34" charset="0"/>
              </a:rPr>
            </a:br>
            <a:r>
              <a:rPr lang="en-IN" dirty="0">
                <a:latin typeface="Berlin Sans FB Demi" panose="020E0802020502020306" pitchFamily="34" charset="0"/>
              </a:rPr>
              <a:t>and this includes using datatypes.</a:t>
            </a:r>
            <a:br>
              <a:rPr lang="en-IN" dirty="0">
                <a:latin typeface="Berlin Sans FB Demi" panose="020E0802020502020306" pitchFamily="34" charset="0"/>
              </a:rPr>
            </a:br>
            <a:r>
              <a:rPr lang="en-IN" dirty="0">
                <a:latin typeface="Berlin Sans FB Demi" panose="020E0802020502020306" pitchFamily="34" charset="0"/>
              </a:rPr>
              <a:t>Major datatypes in </a:t>
            </a:r>
            <a:r>
              <a:rPr lang="en-IN" dirty="0" err="1">
                <a:latin typeface="Berlin Sans FB Demi" panose="020E0802020502020306" pitchFamily="34" charset="0"/>
              </a:rPr>
              <a:t>mongodb</a:t>
            </a:r>
            <a:r>
              <a:rPr lang="en-IN" dirty="0">
                <a:latin typeface="Berlin Sans FB Demi" panose="020E0802020502020306" pitchFamily="34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5D9-4950-4F36-BDFA-E7D5D52D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871" y="1849508"/>
            <a:ext cx="6861410" cy="47244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String</a:t>
            </a:r>
            <a:r>
              <a:rPr lang="en-IN" dirty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Integer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Boolean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Double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Min/Max keys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Arrays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Null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Symbol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ObjectID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Binary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18546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BA5E-19E3-3967-3377-829C5E42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CEDA-EDF1-F70B-045D-55CD05FE3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87" y="1770434"/>
            <a:ext cx="6245157" cy="46790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A) Create directory </a:t>
            </a:r>
            <a:r>
              <a:rPr lang="en-US" dirty="0" err="1"/>
              <a:t>olympics</a:t>
            </a:r>
            <a:r>
              <a:rPr lang="en-US" dirty="0"/>
              <a:t>/model and inside it - the file Role.js, that will contain</a:t>
            </a:r>
            <a:br>
              <a:rPr lang="en-US" dirty="0"/>
            </a:br>
            <a:r>
              <a:rPr lang="en-US" dirty="0"/>
              <a:t>     definition of the collection “roles” – but in “Mongoose” we create it through defining a schema,</a:t>
            </a:r>
            <a:br>
              <a:rPr lang="en-US" dirty="0"/>
            </a:br>
            <a:r>
              <a:rPr lang="en-US" dirty="0"/>
              <a:t>     and then creating a MODEL – model is like a class. We even could add it methods.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"mongoose"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'moderator'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59326-A807-46D4-44BF-9F1B3189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0110" y="1"/>
            <a:ext cx="4995332" cy="57912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B) In the file Olympics/model/User.js create the model for the “users” collection: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'mongoose'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'./Role'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userSchema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required: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required: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unique: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password: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required: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Schema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ref: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'Role'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required: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userSchema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6710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05DF-B330-1E91-ABF4-FADCAC0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continued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391D-A7D7-7A66-A456-574B9E530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C) Add one more field to User schema: </a:t>
            </a:r>
            <a:br>
              <a:rPr lang="en-US" dirty="0"/>
            </a:br>
            <a:r>
              <a:rPr lang="en-US" dirty="0"/>
              <a:t>“sport” and make for it the default value “Judo”</a:t>
            </a:r>
          </a:p>
          <a:p>
            <a:r>
              <a:rPr lang="en-US" dirty="0"/>
              <a:t>D) Create in the directory Olympics/model also common file index.js – import there Role and User</a:t>
            </a:r>
          </a:p>
          <a:p>
            <a:r>
              <a:rPr lang="en-US" dirty="0"/>
              <a:t>E) When we create first documents of the models User and Role – the collections will be created, so we want to initialize the models with several documents, for this we’ll create 2 async functions:</a:t>
            </a:r>
            <a:br>
              <a:rPr lang="en-US" dirty="0"/>
            </a:br>
            <a:r>
              <a:rPr lang="en-US" dirty="0" err="1"/>
              <a:t>initRole</a:t>
            </a:r>
            <a:r>
              <a:rPr lang="en-US" dirty="0"/>
              <a:t>() and </a:t>
            </a:r>
            <a:r>
              <a:rPr lang="en-US" dirty="0" err="1"/>
              <a:t>initUser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4F534-5287-EEA8-5FC7-4D0AF1CD54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F) In </a:t>
            </a:r>
            <a:r>
              <a:rPr lang="en-US" dirty="0" err="1"/>
              <a:t>initRole</a:t>
            </a:r>
            <a:r>
              <a:rPr lang="en-US" dirty="0"/>
              <a:t>() we don’t want to create the roles again and again, so check if there already some documents exist: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estimatedDocumentCount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If yes, get out of the function, if not …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703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891-1923-3818-D407-A2B8D66B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continued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26E0-7025-2F84-D97A-99563ABB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692612"/>
            <a:ext cx="4995335" cy="46984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G) We create document with </a:t>
            </a:r>
            <a:r>
              <a:rPr lang="en-US" dirty="0" err="1"/>
              <a:t>userType</a:t>
            </a:r>
            <a:r>
              <a:rPr lang="en-US" dirty="0"/>
              <a:t> “user” and chain (in MongoDB we say “pipe”) to it function “save()” – it will be saved in the collection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"added 'user' to roles collection"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H) Do the same for the </a:t>
            </a:r>
            <a:r>
              <a:rPr lang="en-US" dirty="0" err="1"/>
              <a:t>userType</a:t>
            </a:r>
            <a:r>
              <a:rPr lang="en-US" dirty="0"/>
              <a:t> “moderator”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I) Create a global variable “admin” outside the function, as we want to save the pointer to the next document:</a:t>
            </a:r>
            <a:br>
              <a:rPr lang="en-US" dirty="0"/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userType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"admin"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admin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"added 'admin' to roles collection"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D77F-4348-D09A-1282-DFE0CB5A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02637"/>
            <a:ext cx="4995332" cy="56885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J) The function is ready – let’s envelope it with try-catch</a:t>
            </a:r>
          </a:p>
          <a:p>
            <a:r>
              <a:rPr lang="en-US" dirty="0"/>
              <a:t>K) In </a:t>
            </a:r>
            <a:r>
              <a:rPr lang="en-US" dirty="0" err="1"/>
              <a:t>initUser</a:t>
            </a:r>
            <a:r>
              <a:rPr lang="en-US" dirty="0"/>
              <a:t>() we start from checking if the user we’re going to create is already exist: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YaelArad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email: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'yarad@gmail.com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YaelArad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YaelArad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YaelArad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'The user Yael Arad is already exist'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endParaRPr lang="en-US" dirty="0"/>
          </a:p>
          <a:p>
            <a:r>
              <a:rPr lang="en-US" dirty="0"/>
              <a:t>L) And we create the user:</a:t>
            </a: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"Yael Arad"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'yarad@gmail.com'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password: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'123'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admin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_id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"added 'Yael Arad' users collection"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0670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66F6-2F1B-7D75-1778-1EE3DC5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 – the end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485B-6946-45A1-FEEF-01F3ACC11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M) We create now the async function </a:t>
            </a:r>
            <a:r>
              <a:rPr lang="en-US" dirty="0" err="1"/>
              <a:t>init</a:t>
            </a:r>
            <a:r>
              <a:rPr lang="en-US" dirty="0"/>
              <a:t>() to envelop the both functions </a:t>
            </a:r>
            <a:r>
              <a:rPr lang="en-US" dirty="0" err="1"/>
              <a:t>initRole</a:t>
            </a:r>
            <a:r>
              <a:rPr lang="en-US" dirty="0"/>
              <a:t>() and </a:t>
            </a:r>
            <a:r>
              <a:rPr lang="en-US" dirty="0" err="1"/>
              <a:t>initUser</a:t>
            </a:r>
            <a:r>
              <a:rPr lang="en-US" dirty="0"/>
              <a:t>() – and we want to use “await” with </a:t>
            </a:r>
            <a:r>
              <a:rPr lang="en-US" dirty="0" err="1"/>
              <a:t>initRole</a:t>
            </a:r>
            <a:r>
              <a:rPr lang="en-US" dirty="0"/>
              <a:t>() to make sure that we’ve got “admin” document before we create our user</a:t>
            </a:r>
          </a:p>
          <a:p>
            <a:r>
              <a:rPr lang="en-US" dirty="0"/>
              <a:t>N) Finally we fill the command to run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O) In the main server.js require model/index.js and it’ll run the </a:t>
            </a:r>
            <a:r>
              <a:rPr lang="en-US" dirty="0" err="1"/>
              <a:t>init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690B-08C9-D592-3BDA-271ED9A53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P) ensure that you see the new roles and the new user in </a:t>
            </a:r>
            <a:r>
              <a:rPr lang="en-US"/>
              <a:t>your Olympics DB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167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9435</TotalTime>
  <Words>1028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Consolas</vt:lpstr>
      <vt:lpstr>Celestial</vt:lpstr>
      <vt:lpstr>Read for the step3: Key features of mongodb</vt:lpstr>
      <vt:lpstr>READ FOR THE STEP 3 What BSON looks like </vt:lpstr>
      <vt:lpstr>READ FOR STEP 3:  What is objectId (_id) ?</vt:lpstr>
      <vt:lpstr>READ FOR THE STEP 3: we’ll create the models, and this includes using datatypes. Major datatypes in mongodb:</vt:lpstr>
      <vt:lpstr>Step 3</vt:lpstr>
      <vt:lpstr>STEP 3 continued</vt:lpstr>
      <vt:lpstr>STEP 3 continued</vt:lpstr>
      <vt:lpstr>Step3 –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Kumar Singh</dc:creator>
  <cp:lastModifiedBy>Natalie Shif</cp:lastModifiedBy>
  <cp:revision>229</cp:revision>
  <dcterms:created xsi:type="dcterms:W3CDTF">2018-11-14T08:16:38Z</dcterms:created>
  <dcterms:modified xsi:type="dcterms:W3CDTF">2024-07-28T07:58:13Z</dcterms:modified>
</cp:coreProperties>
</file>