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55"/>
  </p:notesMasterIdLst>
  <p:handoutMasterIdLst>
    <p:handoutMasterId r:id="rId56"/>
  </p:handoutMasterIdLst>
  <p:sldIdLst>
    <p:sldId id="256" r:id="rId2"/>
    <p:sldId id="257" r:id="rId3"/>
    <p:sldId id="301" r:id="rId4"/>
    <p:sldId id="258" r:id="rId5"/>
    <p:sldId id="271" r:id="rId6"/>
    <p:sldId id="305" r:id="rId7"/>
    <p:sldId id="304" r:id="rId8"/>
    <p:sldId id="306" r:id="rId9"/>
    <p:sldId id="307" r:id="rId10"/>
    <p:sldId id="262" r:id="rId11"/>
    <p:sldId id="309" r:id="rId12"/>
    <p:sldId id="272" r:id="rId13"/>
    <p:sldId id="284" r:id="rId14"/>
    <p:sldId id="308" r:id="rId15"/>
    <p:sldId id="310" r:id="rId16"/>
    <p:sldId id="311" r:id="rId17"/>
    <p:sldId id="312" r:id="rId18"/>
    <p:sldId id="259" r:id="rId19"/>
    <p:sldId id="313" r:id="rId20"/>
    <p:sldId id="261" r:id="rId21"/>
    <p:sldId id="273" r:id="rId22"/>
    <p:sldId id="315" r:id="rId23"/>
    <p:sldId id="316" r:id="rId24"/>
    <p:sldId id="303" r:id="rId25"/>
    <p:sldId id="314" r:id="rId26"/>
    <p:sldId id="263" r:id="rId27"/>
    <p:sldId id="267" r:id="rId28"/>
    <p:sldId id="268" r:id="rId29"/>
    <p:sldId id="274" r:id="rId30"/>
    <p:sldId id="275" r:id="rId31"/>
    <p:sldId id="277" r:id="rId32"/>
    <p:sldId id="276" r:id="rId33"/>
    <p:sldId id="280" r:id="rId34"/>
    <p:sldId id="281" r:id="rId35"/>
    <p:sldId id="279" r:id="rId36"/>
    <p:sldId id="282" r:id="rId37"/>
    <p:sldId id="283" r:id="rId38"/>
    <p:sldId id="285" r:id="rId39"/>
    <p:sldId id="286" r:id="rId40"/>
    <p:sldId id="287" r:id="rId41"/>
    <p:sldId id="289" r:id="rId42"/>
    <p:sldId id="290" r:id="rId43"/>
    <p:sldId id="291" r:id="rId44"/>
    <p:sldId id="292" r:id="rId45"/>
    <p:sldId id="293" r:id="rId46"/>
    <p:sldId id="294" r:id="rId47"/>
    <p:sldId id="295" r:id="rId48"/>
    <p:sldId id="296" r:id="rId49"/>
    <p:sldId id="297" r:id="rId50"/>
    <p:sldId id="300" r:id="rId51"/>
    <p:sldId id="298" r:id="rId52"/>
    <p:sldId id="299" r:id="rId53"/>
    <p:sldId id="27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autoAdjust="0"/>
  </p:normalViewPr>
  <p:slideViewPr>
    <p:cSldViewPr snapToGrid="0">
      <p:cViewPr varScale="1">
        <p:scale>
          <a:sx n="82" d="100"/>
          <a:sy n="82" d="100"/>
        </p:scale>
        <p:origin x="74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15C63A-5773-452F-B688-F306EDF895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2032DED-DE25-4E68-B382-2092B76A14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CC8DA5-D0A4-4326-9A63-531F37D488D9}" type="datetimeFigureOut">
              <a:rPr lang="en-IN" smtClean="0"/>
              <a:t>24-07-2024</a:t>
            </a:fld>
            <a:endParaRPr lang="en-IN"/>
          </a:p>
        </p:txBody>
      </p:sp>
      <p:sp>
        <p:nvSpPr>
          <p:cNvPr id="4" name="Footer Placeholder 3">
            <a:extLst>
              <a:ext uri="{FF2B5EF4-FFF2-40B4-BE49-F238E27FC236}">
                <a16:creationId xmlns:a16="http://schemas.microsoft.com/office/drawing/2014/main" id="{5A17434D-8610-4258-ACD1-DA10ACAA1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B268EF6-7317-48CA-BCD8-94C6AD74CB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8A958-E0CF-45C6-ABA6-78B4899F7491}" type="slidenum">
              <a:rPr lang="en-IN" smtClean="0"/>
              <a:t>‹#›</a:t>
            </a:fld>
            <a:endParaRPr lang="en-IN"/>
          </a:p>
        </p:txBody>
      </p:sp>
    </p:spTree>
    <p:extLst>
      <p:ext uri="{BB962C8B-B14F-4D97-AF65-F5344CB8AC3E}">
        <p14:creationId xmlns:p14="http://schemas.microsoft.com/office/powerpoint/2010/main" val="3562380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E7FE5-4027-4852-ACB7-0E3D6A24DBC0}"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8A52A-BA7A-439C-83AE-7C82A5AE3454}" type="slidenum">
              <a:rPr lang="en-IN" smtClean="0"/>
              <a:t>‹#›</a:t>
            </a:fld>
            <a:endParaRPr lang="en-IN"/>
          </a:p>
        </p:txBody>
      </p:sp>
    </p:spTree>
    <p:extLst>
      <p:ext uri="{BB962C8B-B14F-4D97-AF65-F5344CB8AC3E}">
        <p14:creationId xmlns:p14="http://schemas.microsoft.com/office/powerpoint/2010/main" val="404214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1</a:t>
            </a:fld>
            <a:endParaRPr lang="en-IN"/>
          </a:p>
        </p:txBody>
      </p:sp>
    </p:spTree>
    <p:extLst>
      <p:ext uri="{BB962C8B-B14F-4D97-AF65-F5344CB8AC3E}">
        <p14:creationId xmlns:p14="http://schemas.microsoft.com/office/powerpoint/2010/main" val="215725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19</a:t>
            </a:fld>
            <a:endParaRPr lang="en-IN"/>
          </a:p>
        </p:txBody>
      </p:sp>
    </p:spTree>
    <p:extLst>
      <p:ext uri="{BB962C8B-B14F-4D97-AF65-F5344CB8AC3E}">
        <p14:creationId xmlns:p14="http://schemas.microsoft.com/office/powerpoint/2010/main" val="9180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2</a:t>
            </a:fld>
            <a:endParaRPr lang="en-IN"/>
          </a:p>
        </p:txBody>
      </p:sp>
    </p:spTree>
    <p:extLst>
      <p:ext uri="{BB962C8B-B14F-4D97-AF65-F5344CB8AC3E}">
        <p14:creationId xmlns:p14="http://schemas.microsoft.com/office/powerpoint/2010/main" val="240295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3</a:t>
            </a:fld>
            <a:endParaRPr lang="en-IN"/>
          </a:p>
        </p:txBody>
      </p:sp>
    </p:spTree>
    <p:extLst>
      <p:ext uri="{BB962C8B-B14F-4D97-AF65-F5344CB8AC3E}">
        <p14:creationId xmlns:p14="http://schemas.microsoft.com/office/powerpoint/2010/main" val="372257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4</a:t>
            </a:fld>
            <a:endParaRPr lang="en-IN"/>
          </a:p>
        </p:txBody>
      </p:sp>
    </p:spTree>
    <p:extLst>
      <p:ext uri="{BB962C8B-B14F-4D97-AF65-F5344CB8AC3E}">
        <p14:creationId xmlns:p14="http://schemas.microsoft.com/office/powerpoint/2010/main" val="235306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6</a:t>
            </a:fld>
            <a:endParaRPr lang="en-IN"/>
          </a:p>
        </p:txBody>
      </p:sp>
    </p:spTree>
    <p:extLst>
      <p:ext uri="{BB962C8B-B14F-4D97-AF65-F5344CB8AC3E}">
        <p14:creationId xmlns:p14="http://schemas.microsoft.com/office/powerpoint/2010/main" val="145398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7</a:t>
            </a:fld>
            <a:endParaRPr lang="en-IN"/>
          </a:p>
        </p:txBody>
      </p:sp>
    </p:spTree>
    <p:extLst>
      <p:ext uri="{BB962C8B-B14F-4D97-AF65-F5344CB8AC3E}">
        <p14:creationId xmlns:p14="http://schemas.microsoft.com/office/powerpoint/2010/main" val="294738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8</a:t>
            </a:fld>
            <a:endParaRPr lang="en-IN"/>
          </a:p>
        </p:txBody>
      </p:sp>
    </p:spTree>
    <p:extLst>
      <p:ext uri="{BB962C8B-B14F-4D97-AF65-F5344CB8AC3E}">
        <p14:creationId xmlns:p14="http://schemas.microsoft.com/office/powerpoint/2010/main" val="375641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9</a:t>
            </a:fld>
            <a:endParaRPr lang="en-IN"/>
          </a:p>
        </p:txBody>
      </p:sp>
    </p:spTree>
    <p:extLst>
      <p:ext uri="{BB962C8B-B14F-4D97-AF65-F5344CB8AC3E}">
        <p14:creationId xmlns:p14="http://schemas.microsoft.com/office/powerpoint/2010/main" val="383675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18</a:t>
            </a:fld>
            <a:endParaRPr lang="en-IN"/>
          </a:p>
        </p:txBody>
      </p:sp>
    </p:spTree>
    <p:extLst>
      <p:ext uri="{BB962C8B-B14F-4D97-AF65-F5344CB8AC3E}">
        <p14:creationId xmlns:p14="http://schemas.microsoft.com/office/powerpoint/2010/main" val="1942925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ctrTitle"/>
          </p:nvPr>
        </p:nvSpPr>
        <p:spPr>
          <a:xfrm>
            <a:off x="3962399" y="1964267"/>
            <a:ext cx="7197727"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4"/>
            <a:ext cx="7197727" cy="1405467"/>
          </a:xfrm>
        </p:spPr>
        <p:txBody>
          <a:bodyPr anchor="t">
            <a:normAutofit/>
          </a:bodyPr>
          <a:lstStyle>
            <a:lvl1pPr marL="0" indent="0" algn="r">
              <a:buNone/>
              <a:defRPr sz="1800" cap="all">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9" y="5870577"/>
            <a:ext cx="1600200" cy="377825"/>
          </a:xfrm>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a:xfrm>
            <a:off x="3962399" y="5870577"/>
            <a:ext cx="4893959" cy="377825"/>
          </a:xfrm>
        </p:spPr>
        <p:txBody>
          <a:bodyPr/>
          <a:lstStyle/>
          <a:p>
            <a:endParaRPr lang="en-US" dirty="0"/>
          </a:p>
        </p:txBody>
      </p:sp>
      <p:sp>
        <p:nvSpPr>
          <p:cNvPr id="6" name="Slide Number Placeholder 5"/>
          <p:cNvSpPr>
            <a:spLocks noGrp="1"/>
          </p:cNvSpPr>
          <p:nvPr>
            <p:ph type="sldNum" sz="quarter" idx="12"/>
          </p:nvPr>
        </p:nvSpPr>
        <p:spPr>
          <a:xfrm>
            <a:off x="10608959" y="5870577"/>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2769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1"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1" y="5299603"/>
            <a:ext cx="10131427" cy="49371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94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3"/>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343400"/>
            <a:ext cx="10131428" cy="1447800"/>
          </a:xfrm>
        </p:spPr>
        <p:txBody>
          <a:bodyPr anchor="ctr">
            <a:normAutofit/>
          </a:bodyPr>
          <a:lstStyle>
            <a:lvl1pPr marL="0" indent="0" algn="l">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3689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9" y="609603"/>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87466" y="4343400"/>
            <a:ext cx="10152367" cy="1447800"/>
          </a:xfrm>
        </p:spPr>
        <p:txBody>
          <a:bodyPr anchor="ctr">
            <a:normAutofit/>
          </a:bodyPr>
          <a:lstStyle>
            <a:lvl1pPr marL="0" indent="0" algn="l">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748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4"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7" cy="860400"/>
          </a:xfrm>
        </p:spPr>
        <p:txBody>
          <a:bodyPr anchor="t">
            <a:normAutofit/>
          </a:bodyPr>
          <a:lstStyle>
            <a:lvl1pPr marL="0" indent="0" algn="l">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5468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9" y="609603"/>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1"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322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3"/>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2"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1" y="4343400"/>
            <a:ext cx="10131428" cy="14478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6331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8" name="Title 1"/>
          <p:cNvSpPr>
            <a:spLocks noGrp="1"/>
          </p:cNvSpPr>
          <p:nvPr>
            <p:ph type="title"/>
          </p:nvPr>
        </p:nvSpPr>
        <p:spPr>
          <a:xfrm>
            <a:off x="685802" y="609602"/>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50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Vertical Title 1"/>
          <p:cNvSpPr>
            <a:spLocks noGrp="1"/>
          </p:cNvSpPr>
          <p:nvPr>
            <p:ph type="title" orient="vert"/>
          </p:nvPr>
        </p:nvSpPr>
        <p:spPr>
          <a:xfrm>
            <a:off x="8658675" y="609601"/>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1"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81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96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718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5"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9"/>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55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5" cy="576262"/>
          </a:xfrm>
        </p:spPr>
        <p:txBody>
          <a:bodyPr anchor="b">
            <a:noAutofit/>
          </a:bodyPr>
          <a:lstStyle>
            <a:lvl1pPr marL="0" indent="0">
              <a:buNone/>
              <a:defRPr sz="2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4" y="2226734"/>
            <a:ext cx="4722813" cy="576262"/>
          </a:xfrm>
        </p:spPr>
        <p:txBody>
          <a:bodyPr anchor="b">
            <a:noAutofit/>
          </a:bodyPr>
          <a:lstStyle>
            <a:lvl1pPr marL="0" indent="0">
              <a:buNone/>
              <a:defRPr sz="2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5"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59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22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271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7"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48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4" y="914400"/>
            <a:ext cx="3280975"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47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609602"/>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2" y="2142069"/>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7"/>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3"/>
          </p:nvPr>
        </p:nvSpPr>
        <p:spPr>
          <a:xfrm>
            <a:off x="685801" y="5870577"/>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2" y="5870577"/>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59126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32" indent="-285744" algn="l" defTabSz="457189"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21" indent="-285744" algn="l" defTabSz="457189"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12" indent="-171446"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01" indent="-171446"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537"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726"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8914"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103"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emf"/><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mongodb.com/nosql-explained" TargetMode="External"/><Relationship Id="rId2" Type="http://schemas.openxmlformats.org/officeDocument/2006/relationships/hyperlink" Target="https://docs.mongodb.com/manual/reference/sql-comparison/" TargetMode="External"/><Relationship Id="rId1" Type="http://schemas.openxmlformats.org/officeDocument/2006/relationships/slideLayout" Target="../slideLayouts/slideLayout2.xml"/><Relationship Id="rId6" Type="http://schemas.openxmlformats.org/officeDocument/2006/relationships/hyperlink" Target="https://dzone.com/refcardz/mongodb?chapter=1" TargetMode="External"/><Relationship Id="rId5" Type="http://schemas.openxmlformats.org/officeDocument/2006/relationships/hyperlink" Target="https://blog.codecentric.de/files/2012/12/MongoDB-CheatSheet-v1_0.pdf" TargetMode="External"/><Relationship Id="rId4" Type="http://schemas.openxmlformats.org/officeDocument/2006/relationships/hyperlink" Target="https://www.mongodb.com/compare/mongodb-mysql"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resources.mongodb.com/getting-started-with-mongodb" TargetMode="External"/><Relationship Id="rId2" Type="http://schemas.openxmlformats.org/officeDocument/2006/relationships/hyperlink" Target="https://university.mongodb.com/courses/catalog" TargetMode="External"/><Relationship Id="rId1" Type="http://schemas.openxmlformats.org/officeDocument/2006/relationships/slideLayout" Target="../slideLayouts/slideLayout2.xml"/><Relationship Id="rId4" Type="http://schemas.openxmlformats.org/officeDocument/2006/relationships/hyperlink" Target="https://www.youtube.com/watch?v=EE8ZTQxa0AM"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habilelabs.io/" TargetMode="External"/><Relationship Id="rId2" Type="http://schemas.openxmlformats.org/officeDocument/2006/relationships/hyperlink" Target="mailto:info@habilelabs.io"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hyperlink" Target="https://www.linkedin.com/company/habilelabs-pvt.-lt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9006FE-DF95-424C-9A61-7B32A2D1B850}"/>
              </a:ext>
            </a:extLst>
          </p:cNvPr>
          <p:cNvSpPr txBox="1"/>
          <p:nvPr/>
        </p:nvSpPr>
        <p:spPr>
          <a:xfrm>
            <a:off x="4231532" y="3903496"/>
            <a:ext cx="6634543" cy="646331"/>
          </a:xfrm>
          <a:prstGeom prst="rect">
            <a:avLst/>
          </a:prstGeom>
          <a:noFill/>
        </p:spPr>
        <p:txBody>
          <a:bodyPr wrap="square" rtlCol="0">
            <a:spAutoFit/>
          </a:bodyPr>
          <a:lstStyle/>
          <a:p>
            <a:pPr algn="r"/>
            <a:r>
              <a:rPr lang="en-IN" sz="3600" dirty="0"/>
              <a:t>Prepare for the first step …</a:t>
            </a:r>
            <a:endParaRPr lang="en-IN" sz="2000" dirty="0"/>
          </a:p>
        </p:txBody>
      </p:sp>
      <p:pic>
        <p:nvPicPr>
          <p:cNvPr id="8" name="Picture 7">
            <a:extLst>
              <a:ext uri="{FF2B5EF4-FFF2-40B4-BE49-F238E27FC236}">
                <a16:creationId xmlns:a16="http://schemas.microsoft.com/office/drawing/2014/main" id="{FA630C96-E6E8-4BC1-B7C4-9503AE4B6BE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92157" y="297101"/>
            <a:ext cx="2237449" cy="766095"/>
          </a:xfrm>
          <a:prstGeom prst="rect">
            <a:avLst/>
          </a:prstGeom>
        </p:spPr>
      </p:pic>
      <p:sp>
        <p:nvSpPr>
          <p:cNvPr id="11" name="Rectangle 10">
            <a:extLst>
              <a:ext uri="{FF2B5EF4-FFF2-40B4-BE49-F238E27FC236}">
                <a16:creationId xmlns:a16="http://schemas.microsoft.com/office/drawing/2014/main" id="{AB7413DB-B60B-498C-B17B-3531A93B2C72}"/>
              </a:ext>
            </a:extLst>
          </p:cNvPr>
          <p:cNvSpPr/>
          <p:nvPr/>
        </p:nvSpPr>
        <p:spPr>
          <a:xfrm>
            <a:off x="1945533" y="1198197"/>
            <a:ext cx="8962872" cy="759119"/>
          </a:xfrm>
          <a:prstGeom prst="rect">
            <a:avLst/>
          </a:prstGeom>
        </p:spPr>
        <p:txBody>
          <a:bodyPr wrap="square">
            <a:spAutoFit/>
          </a:bodyPr>
          <a:lstStyle/>
          <a:p>
            <a:pPr>
              <a:lnSpc>
                <a:spcPct val="107000"/>
              </a:lnSpc>
              <a:spcAft>
                <a:spcPts val="800"/>
              </a:spcAft>
            </a:pPr>
            <a:r>
              <a:rPr lang="en-IN" sz="4400" dirty="0" err="1">
                <a:solidFill>
                  <a:schemeClr val="accent1"/>
                </a:solidFill>
                <a:effectLst>
                  <a:outerShdw blurRad="38100" dist="38100" dir="2700000" algn="tl">
                    <a:srgbClr val="000000">
                      <a:alpha val="43137"/>
                    </a:srgbClr>
                  </a:outerShdw>
                </a:effectLst>
                <a:latin typeface="Berlin Sans FB Demi" panose="020E0802020502020306" pitchFamily="34" charset="0"/>
                <a:ea typeface="Calibri" panose="020F0502020204030204" pitchFamily="34" charset="0"/>
                <a:cs typeface="Mangal" panose="020B0502040204020203" pitchFamily="18" charset="0"/>
              </a:rPr>
              <a:t>jwt</a:t>
            </a:r>
            <a:r>
              <a:rPr lang="en-IN" sz="4400" dirty="0">
                <a:solidFill>
                  <a:schemeClr val="accent1"/>
                </a:solidFill>
                <a:effectLst>
                  <a:outerShdw blurRad="38100" dist="38100" dir="2700000" algn="tl">
                    <a:srgbClr val="000000">
                      <a:alpha val="43137"/>
                    </a:srgbClr>
                  </a:outerShdw>
                </a:effectLst>
                <a:latin typeface="Berlin Sans FB Demi" panose="020E0802020502020306" pitchFamily="34" charset="0"/>
                <a:ea typeface="Calibri" panose="020F0502020204030204" pitchFamily="34" charset="0"/>
                <a:cs typeface="Mangal" panose="020B0502040204020203" pitchFamily="18" charset="0"/>
              </a:rPr>
              <a:t>-authentication … Olympics</a:t>
            </a:r>
            <a:endParaRPr lang="en-IN" sz="4400" dirty="0">
              <a:effectLst>
                <a:outerShdw blurRad="38100" dist="38100" dir="2700000" algn="tl">
                  <a:srgbClr val="000000">
                    <a:alpha val="43137"/>
                  </a:srgbClr>
                </a:outerShdw>
              </a:effectLst>
              <a:latin typeface="Berlin Sans FB Demi" panose="020E0802020502020306" pitchFamily="34" charset="0"/>
              <a:ea typeface="Calibri" panose="020F0502020204030204" pitchFamily="34" charset="0"/>
              <a:cs typeface="Mangal" panose="020B0502040204020203" pitchFamily="18" charset="0"/>
            </a:endParaRPr>
          </a:p>
        </p:txBody>
      </p:sp>
      <p:pic>
        <p:nvPicPr>
          <p:cNvPr id="3" name="Graphic 2" descr="Podium outline">
            <a:extLst>
              <a:ext uri="{FF2B5EF4-FFF2-40B4-BE49-F238E27FC236}">
                <a16:creationId xmlns:a16="http://schemas.microsoft.com/office/drawing/2014/main" id="{8B85D918-BE55-2F39-3DA7-DD5012391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602" y="3806216"/>
            <a:ext cx="914400" cy="914400"/>
          </a:xfrm>
          <a:prstGeom prst="rect">
            <a:avLst/>
          </a:prstGeom>
        </p:spPr>
      </p:pic>
      <p:pic>
        <p:nvPicPr>
          <p:cNvPr id="12" name="Graphic 11" descr="Medal outline">
            <a:extLst>
              <a:ext uri="{FF2B5EF4-FFF2-40B4-BE49-F238E27FC236}">
                <a16:creationId xmlns:a16="http://schemas.microsoft.com/office/drawing/2014/main" id="{CA554D63-A6E0-B5AA-AE7F-5BD4F0B4D1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4812" y="4053496"/>
            <a:ext cx="914400" cy="914400"/>
          </a:xfrm>
          <a:prstGeom prst="rect">
            <a:avLst/>
          </a:prstGeom>
        </p:spPr>
      </p:pic>
      <p:pic>
        <p:nvPicPr>
          <p:cNvPr id="15" name="Graphic 14" descr="Gymnast: Rings outline">
            <a:extLst>
              <a:ext uri="{FF2B5EF4-FFF2-40B4-BE49-F238E27FC236}">
                <a16:creationId xmlns:a16="http://schemas.microsoft.com/office/drawing/2014/main" id="{0342BAED-D1D1-57E0-21DC-431F06BA6B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43847" y="4203496"/>
            <a:ext cx="914400" cy="914400"/>
          </a:xfrm>
          <a:prstGeom prst="rect">
            <a:avLst/>
          </a:prstGeom>
        </p:spPr>
      </p:pic>
      <p:pic>
        <p:nvPicPr>
          <p:cNvPr id="17" name="Graphic 16" descr="Wreath outline">
            <a:extLst>
              <a:ext uri="{FF2B5EF4-FFF2-40B4-BE49-F238E27FC236}">
                <a16:creationId xmlns:a16="http://schemas.microsoft.com/office/drawing/2014/main" id="{5E919553-FB88-1493-7096-1B505C339F6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59612" y="4353496"/>
            <a:ext cx="914400" cy="914400"/>
          </a:xfrm>
          <a:prstGeom prst="rect">
            <a:avLst/>
          </a:prstGeom>
        </p:spPr>
      </p:pic>
      <p:pic>
        <p:nvPicPr>
          <p:cNvPr id="19" name="Graphic 18" descr="Gymnast: Floor routine outline">
            <a:extLst>
              <a:ext uri="{FF2B5EF4-FFF2-40B4-BE49-F238E27FC236}">
                <a16:creationId xmlns:a16="http://schemas.microsoft.com/office/drawing/2014/main" id="{8DD2EF20-C240-7DA5-57F2-B4242403246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04558" y="4513224"/>
            <a:ext cx="914400" cy="914400"/>
          </a:xfrm>
          <a:prstGeom prst="rect">
            <a:avLst/>
          </a:prstGeom>
        </p:spPr>
      </p:pic>
    </p:spTree>
    <p:extLst>
      <p:ext uri="{BB962C8B-B14F-4D97-AF65-F5344CB8AC3E}">
        <p14:creationId xmlns:p14="http://schemas.microsoft.com/office/powerpoint/2010/main" val="285388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48EA-6DA9-470A-94EB-49DC12B45F21}"/>
              </a:ext>
            </a:extLst>
          </p:cNvPr>
          <p:cNvSpPr>
            <a:spLocks noGrp="1"/>
          </p:cNvSpPr>
          <p:nvPr>
            <p:ph type="title"/>
          </p:nvPr>
        </p:nvSpPr>
        <p:spPr>
          <a:xfrm>
            <a:off x="685802" y="185531"/>
            <a:ext cx="10131425" cy="881268"/>
          </a:xfrm>
        </p:spPr>
        <p:txBody>
          <a:bodyPr>
            <a:normAutofit fontScale="90000"/>
          </a:bodyPr>
          <a:lstStyle/>
          <a:p>
            <a:r>
              <a:rPr lang="en-IN" dirty="0">
                <a:latin typeface="Berlin Sans FB Demi" panose="020E0802020502020306" pitchFamily="34" charset="0"/>
              </a:rPr>
              <a:t>Read for the step3:</a:t>
            </a:r>
            <a:br>
              <a:rPr lang="en-IN" dirty="0">
                <a:latin typeface="Berlin Sans FB Demi" panose="020E0802020502020306" pitchFamily="34" charset="0"/>
              </a:rPr>
            </a:br>
            <a:r>
              <a:rPr lang="en-IN" dirty="0">
                <a:latin typeface="Berlin Sans FB Demi" panose="020E0802020502020306" pitchFamily="34" charset="0"/>
              </a:rPr>
              <a:t>Key features of </a:t>
            </a:r>
            <a:r>
              <a:rPr lang="en-IN" dirty="0" err="1">
                <a:latin typeface="Berlin Sans FB Demi" panose="020E0802020502020306" pitchFamily="34" charset="0"/>
              </a:rPr>
              <a:t>mongodb</a:t>
            </a:r>
            <a:endParaRPr lang="en-IN" dirty="0"/>
          </a:p>
        </p:txBody>
      </p:sp>
      <p:sp>
        <p:nvSpPr>
          <p:cNvPr id="3" name="Content Placeholder 2">
            <a:extLst>
              <a:ext uri="{FF2B5EF4-FFF2-40B4-BE49-F238E27FC236}">
                <a16:creationId xmlns:a16="http://schemas.microsoft.com/office/drawing/2014/main" id="{30047C13-A851-4ED7-AB90-BA49DA4735F1}"/>
              </a:ext>
            </a:extLst>
          </p:cNvPr>
          <p:cNvSpPr>
            <a:spLocks noGrp="1"/>
          </p:cNvSpPr>
          <p:nvPr>
            <p:ph idx="1"/>
          </p:nvPr>
        </p:nvSpPr>
        <p:spPr>
          <a:xfrm>
            <a:off x="685801" y="1431235"/>
            <a:ext cx="9567151" cy="5241234"/>
          </a:xfrm>
        </p:spPr>
        <p:txBody>
          <a:bodyPr>
            <a:normAutofit/>
          </a:bodyPr>
          <a:lstStyle/>
          <a:p>
            <a:pPr marL="342900" lvl="0" indent="-342900" algn="just">
              <a:buFont typeface="+mj-lt"/>
              <a:buAutoNum type="arabicPeriod"/>
            </a:pPr>
            <a:r>
              <a:rPr lang="en-IN" dirty="0"/>
              <a:t>Data is stored in </a:t>
            </a:r>
            <a:r>
              <a:rPr lang="en-IN" b="1" dirty="0">
                <a:solidFill>
                  <a:schemeClr val="accent1"/>
                </a:solidFill>
                <a:effectLst>
                  <a:outerShdw blurRad="38100" dist="38100" dir="2700000" algn="tl">
                    <a:srgbClr val="000000">
                      <a:alpha val="43137"/>
                    </a:srgbClr>
                  </a:outerShdw>
                </a:effectLst>
              </a:rPr>
              <a:t>BSON</a:t>
            </a:r>
            <a:r>
              <a:rPr lang="en-IN" dirty="0"/>
              <a:t> and presented in </a:t>
            </a:r>
            <a:r>
              <a:rPr lang="en-IN" b="1" dirty="0">
                <a:solidFill>
                  <a:schemeClr val="accent1"/>
                </a:solidFill>
                <a:effectLst>
                  <a:outerShdw blurRad="38100" dist="38100" dir="2700000" algn="tl">
                    <a:srgbClr val="000000">
                      <a:alpha val="43137"/>
                    </a:srgbClr>
                  </a:outerShdw>
                </a:effectLst>
              </a:rPr>
              <a:t>JSON</a:t>
            </a:r>
            <a:r>
              <a:rPr lang="en-IN" dirty="0"/>
              <a:t>.</a:t>
            </a:r>
          </a:p>
          <a:p>
            <a:pPr marL="342900" lvl="0" indent="-342900" algn="just">
              <a:buFont typeface="+mj-lt"/>
              <a:buAutoNum type="arabicPeriod"/>
            </a:pPr>
            <a:r>
              <a:rPr lang="en-IN" dirty="0"/>
              <a:t>Server-side JavaScript is supported (JavaScript expressions and functions).</a:t>
            </a:r>
          </a:p>
          <a:p>
            <a:pPr marL="342900" lvl="0" indent="-342900" algn="just">
              <a:buFont typeface="+mj-lt"/>
              <a:buAutoNum type="arabicPeriod"/>
            </a:pPr>
            <a:r>
              <a:rPr lang="en-IN" dirty="0"/>
              <a:t>Document oriented database where there are no tables and no row-based data.</a:t>
            </a:r>
          </a:p>
          <a:p>
            <a:pPr marL="342900" lvl="0" indent="-342900" algn="just">
              <a:buFont typeface="+mj-lt"/>
              <a:buAutoNum type="arabicPeriod"/>
            </a:pPr>
            <a:r>
              <a:rPr lang="en-IN" dirty="0"/>
              <a:t>NoSQL, where there is no schema. Documents can have different structures. Documents can be embedded. This is specifically designed for horizontal scaling.</a:t>
            </a:r>
          </a:p>
          <a:p>
            <a:pPr marL="342900" lvl="0" indent="-342900" algn="just">
              <a:buFont typeface="+mj-lt"/>
              <a:buAutoNum type="arabicPeriod"/>
            </a:pPr>
            <a:r>
              <a:rPr lang="en-IN" dirty="0"/>
              <a:t>By default, there is a </a:t>
            </a:r>
            <a:r>
              <a:rPr lang="en-IN" b="1" dirty="0">
                <a:solidFill>
                  <a:schemeClr val="accent1"/>
                </a:solidFill>
                <a:effectLst>
                  <a:outerShdw blurRad="38100" dist="38100" dir="2700000" algn="tl">
                    <a:srgbClr val="000000">
                      <a:alpha val="43137"/>
                    </a:srgbClr>
                  </a:outerShdw>
                </a:effectLst>
              </a:rPr>
              <a:t>primary key (_id)</a:t>
            </a:r>
            <a:r>
              <a:rPr lang="en-IN" dirty="0"/>
              <a:t>, which is an auto-generated field for every document.</a:t>
            </a:r>
          </a:p>
          <a:p>
            <a:pPr marL="342900" lvl="0" indent="-342900" algn="just">
              <a:buFont typeface="+mj-lt"/>
              <a:buAutoNum type="arabicPeriod"/>
            </a:pPr>
            <a:r>
              <a:rPr lang="en-IN" b="1" dirty="0">
                <a:solidFill>
                  <a:schemeClr val="accent1"/>
                </a:solidFill>
                <a:effectLst>
                  <a:outerShdw blurRad="38100" dist="38100" dir="2700000" algn="tl">
                    <a:srgbClr val="000000">
                      <a:alpha val="43137"/>
                    </a:srgbClr>
                  </a:outerShdw>
                </a:effectLst>
              </a:rPr>
              <a:t>Sharding</a:t>
            </a:r>
            <a:r>
              <a:rPr lang="en-IN" dirty="0"/>
              <a:t> is supported which is very much essential for horizontal scaling and replication.</a:t>
            </a:r>
          </a:p>
          <a:p>
            <a:pPr marL="342900" lvl="0" indent="-342900" algn="just">
              <a:buFont typeface="+mj-lt"/>
              <a:buAutoNum type="arabicPeriod"/>
            </a:pPr>
            <a:r>
              <a:rPr lang="en-IN" dirty="0"/>
              <a:t>It has automatic </a:t>
            </a:r>
            <a:r>
              <a:rPr lang="en-IN" b="1" dirty="0">
                <a:solidFill>
                  <a:schemeClr val="accent1"/>
                </a:solidFill>
                <a:effectLst>
                  <a:outerShdw blurRad="38100" dist="38100" dir="2700000" algn="tl">
                    <a:srgbClr val="000000">
                      <a:alpha val="43137"/>
                    </a:srgbClr>
                  </a:outerShdw>
                </a:effectLst>
              </a:rPr>
              <a:t>load balancing and fault tolerance </a:t>
            </a:r>
            <a:r>
              <a:rPr lang="en-IN" dirty="0"/>
              <a:t>configurations.</a:t>
            </a:r>
          </a:p>
          <a:p>
            <a:endParaRPr lang="en-IN" dirty="0"/>
          </a:p>
        </p:txBody>
      </p:sp>
    </p:spTree>
    <p:extLst>
      <p:ext uri="{BB962C8B-B14F-4D97-AF65-F5344CB8AC3E}">
        <p14:creationId xmlns:p14="http://schemas.microsoft.com/office/powerpoint/2010/main" val="236591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A4-AE64-D99A-F4DB-8166D03EC89B}"/>
              </a:ext>
            </a:extLst>
          </p:cNvPr>
          <p:cNvSpPr>
            <a:spLocks noGrp="1"/>
          </p:cNvSpPr>
          <p:nvPr>
            <p:ph type="title"/>
          </p:nvPr>
        </p:nvSpPr>
        <p:spPr/>
        <p:txBody>
          <a:bodyPr/>
          <a:lstStyle/>
          <a:p>
            <a:r>
              <a:rPr lang="en-US" dirty="0"/>
              <a:t>READ FOR THE STEP 3</a:t>
            </a:r>
            <a:br>
              <a:rPr lang="en-US" dirty="0"/>
            </a:br>
            <a:r>
              <a:rPr lang="en-US" dirty="0"/>
              <a:t>What BSON looks like </a:t>
            </a:r>
            <a:endParaRPr lang="LID4096" dirty="0"/>
          </a:p>
        </p:txBody>
      </p:sp>
      <p:pic>
        <p:nvPicPr>
          <p:cNvPr id="5" name="Content Placeholder 4">
            <a:extLst>
              <a:ext uri="{FF2B5EF4-FFF2-40B4-BE49-F238E27FC236}">
                <a16:creationId xmlns:a16="http://schemas.microsoft.com/office/drawing/2014/main" id="{704A04D5-B6EC-8A95-B5DB-3A0FA8A3C478}"/>
              </a:ext>
            </a:extLst>
          </p:cNvPr>
          <p:cNvPicPr>
            <a:picLocks noGrp="1" noChangeAspect="1"/>
          </p:cNvPicPr>
          <p:nvPr>
            <p:ph idx="1"/>
          </p:nvPr>
        </p:nvPicPr>
        <p:blipFill>
          <a:blip r:embed="rId2"/>
          <a:stretch>
            <a:fillRect/>
          </a:stretch>
        </p:blipFill>
        <p:spPr>
          <a:xfrm>
            <a:off x="1926990" y="2252212"/>
            <a:ext cx="8338020" cy="4227728"/>
          </a:xfrm>
        </p:spPr>
      </p:pic>
    </p:spTree>
    <p:extLst>
      <p:ext uri="{BB962C8B-B14F-4D97-AF65-F5344CB8AC3E}">
        <p14:creationId xmlns:p14="http://schemas.microsoft.com/office/powerpoint/2010/main" val="273069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B6D65-BD72-453C-8645-B33F2340F88C}"/>
              </a:ext>
            </a:extLst>
          </p:cNvPr>
          <p:cNvSpPr>
            <a:spLocks noGrp="1"/>
          </p:cNvSpPr>
          <p:nvPr>
            <p:ph idx="1"/>
          </p:nvPr>
        </p:nvSpPr>
        <p:spPr>
          <a:xfrm>
            <a:off x="685802" y="1484243"/>
            <a:ext cx="9362870" cy="4877646"/>
          </a:xfrm>
        </p:spPr>
        <p:txBody>
          <a:bodyPr>
            <a:normAutofit/>
          </a:bodyPr>
          <a:lstStyle/>
          <a:p>
            <a:pPr algn="just"/>
            <a:r>
              <a:rPr lang="en-IN" dirty="0"/>
              <a:t>ObjectId in the MongoDB is same as the primary key in the conventional RDBMS.</a:t>
            </a:r>
          </a:p>
          <a:p>
            <a:pPr algn="just"/>
            <a:r>
              <a:rPr lang="en-IN" dirty="0"/>
              <a:t>It is by default set by MongoDB for every document that is created inside any collection.</a:t>
            </a:r>
          </a:p>
          <a:p>
            <a:pPr algn="just"/>
            <a:r>
              <a:rPr lang="en-IN" dirty="0"/>
              <a:t>ObjectIds are small, unique, fast to generate and ordered.</a:t>
            </a:r>
          </a:p>
          <a:p>
            <a:pPr algn="just"/>
            <a:r>
              <a:rPr lang="en-IN" dirty="0"/>
              <a:t>ObjectId values comprises of a 12 bytes hexadecimal number which is unique for every document.</a:t>
            </a:r>
          </a:p>
          <a:p>
            <a:r>
              <a:rPr lang="en-IN" dirty="0"/>
              <a:t>_id: ObjectId(4 bytes </a:t>
            </a:r>
            <a:r>
              <a:rPr lang="en-IN" dirty="0">
                <a:solidFill>
                  <a:schemeClr val="accent1"/>
                </a:solidFill>
              </a:rPr>
              <a:t>timestamp</a:t>
            </a:r>
            <a:r>
              <a:rPr lang="en-IN" dirty="0"/>
              <a:t>, 3 bytes </a:t>
            </a:r>
            <a:r>
              <a:rPr lang="en-IN" dirty="0">
                <a:solidFill>
                  <a:schemeClr val="accent2">
                    <a:lumMod val="50000"/>
                  </a:schemeClr>
                </a:solidFill>
              </a:rPr>
              <a:t>machine id</a:t>
            </a:r>
            <a:r>
              <a:rPr lang="en-IN" dirty="0"/>
              <a:t>, 2 bytes </a:t>
            </a:r>
            <a:r>
              <a:rPr lang="en-IN" dirty="0">
                <a:solidFill>
                  <a:schemeClr val="accent5"/>
                </a:solidFill>
              </a:rPr>
              <a:t>process id</a:t>
            </a:r>
            <a:r>
              <a:rPr lang="en-IN" dirty="0"/>
              <a:t>, </a:t>
            </a:r>
          </a:p>
          <a:p>
            <a:r>
              <a:rPr lang="en-IN" dirty="0"/>
              <a:t>   3 bytes </a:t>
            </a:r>
            <a:r>
              <a:rPr lang="en-IN" dirty="0">
                <a:solidFill>
                  <a:schemeClr val="accent6">
                    <a:lumMod val="75000"/>
                  </a:schemeClr>
                </a:solidFill>
              </a:rPr>
              <a:t>counter</a:t>
            </a:r>
            <a:r>
              <a:rPr lang="en-IN" dirty="0"/>
              <a:t>)</a:t>
            </a:r>
          </a:p>
          <a:p>
            <a:r>
              <a:rPr lang="en-IN" sz="2800" dirty="0"/>
              <a:t>"_id": ObjectId("</a:t>
            </a:r>
            <a:r>
              <a:rPr lang="en-IN" sz="2800" dirty="0">
                <a:solidFill>
                  <a:schemeClr val="accent1"/>
                </a:solidFill>
              </a:rPr>
              <a:t>5901832c</a:t>
            </a:r>
            <a:r>
              <a:rPr lang="en-IN" sz="2800" dirty="0">
                <a:solidFill>
                  <a:schemeClr val="accent2">
                    <a:lumMod val="50000"/>
                  </a:schemeClr>
                </a:solidFill>
              </a:rPr>
              <a:t>91427c</a:t>
            </a:r>
            <a:r>
              <a:rPr lang="en-IN" sz="2800" dirty="0">
                <a:solidFill>
                  <a:schemeClr val="accent5"/>
                </a:solidFill>
              </a:rPr>
              <a:t>ac52</a:t>
            </a:r>
            <a:r>
              <a:rPr lang="en-IN" sz="2800" dirty="0">
                <a:solidFill>
                  <a:schemeClr val="accent6">
                    <a:lumMod val="75000"/>
                  </a:schemeClr>
                </a:solidFill>
              </a:rPr>
              <a:t>e9ea8f</a:t>
            </a:r>
            <a:r>
              <a:rPr lang="en-IN" sz="2800" dirty="0"/>
              <a:t>")</a:t>
            </a:r>
          </a:p>
          <a:p>
            <a:pPr algn="just"/>
            <a:endParaRPr lang="en-IN" dirty="0"/>
          </a:p>
          <a:p>
            <a:pPr algn="just"/>
            <a:endParaRPr lang="en-IN" dirty="0"/>
          </a:p>
          <a:p>
            <a:pPr algn="just"/>
            <a:endParaRPr lang="en-IN" dirty="0"/>
          </a:p>
        </p:txBody>
      </p:sp>
      <p:sp>
        <p:nvSpPr>
          <p:cNvPr id="4" name="Title 1">
            <a:extLst>
              <a:ext uri="{FF2B5EF4-FFF2-40B4-BE49-F238E27FC236}">
                <a16:creationId xmlns:a16="http://schemas.microsoft.com/office/drawing/2014/main" id="{252AE67F-EC47-4F16-BF12-A5BEAB36B635}"/>
              </a:ext>
            </a:extLst>
          </p:cNvPr>
          <p:cNvSpPr>
            <a:spLocks noGrp="1"/>
          </p:cNvSpPr>
          <p:nvPr>
            <p:ph type="title"/>
          </p:nvPr>
        </p:nvSpPr>
        <p:spPr>
          <a:xfrm>
            <a:off x="685802" y="371063"/>
            <a:ext cx="10131425" cy="596345"/>
          </a:xfrm>
        </p:spPr>
        <p:txBody>
          <a:bodyPr>
            <a:normAutofit fontScale="90000"/>
          </a:bodyPr>
          <a:lstStyle/>
          <a:p>
            <a:r>
              <a:rPr lang="en-IN" sz="2800" dirty="0">
                <a:latin typeface="Berlin Sans FB Demi" panose="020E0802020502020306" pitchFamily="34" charset="0"/>
              </a:rPr>
              <a:t>READ FOR STEP 3: </a:t>
            </a:r>
            <a:br>
              <a:rPr lang="en-IN" sz="2800" dirty="0">
                <a:latin typeface="Berlin Sans FB Demi" panose="020E0802020502020306" pitchFamily="34" charset="0"/>
              </a:rPr>
            </a:br>
            <a:r>
              <a:rPr lang="en-IN" sz="2800" dirty="0">
                <a:latin typeface="Berlin Sans FB Demi" panose="020E0802020502020306" pitchFamily="34" charset="0"/>
              </a:rPr>
              <a:t>What is </a:t>
            </a:r>
            <a:r>
              <a:rPr lang="en-IN" sz="2800" cap="none" dirty="0">
                <a:latin typeface="Berlin Sans FB Demi" panose="020E0802020502020306" pitchFamily="34" charset="0"/>
              </a:rPr>
              <a:t>object</a:t>
            </a:r>
            <a:r>
              <a:rPr lang="en-IN" sz="2800" dirty="0">
                <a:latin typeface="Berlin Sans FB Demi" panose="020E0802020502020306" pitchFamily="34" charset="0"/>
              </a:rPr>
              <a:t>I</a:t>
            </a:r>
            <a:r>
              <a:rPr lang="en-IN" sz="2800" cap="none" dirty="0">
                <a:latin typeface="Berlin Sans FB Demi" panose="020E0802020502020306" pitchFamily="34" charset="0"/>
              </a:rPr>
              <a:t>d</a:t>
            </a:r>
            <a:r>
              <a:rPr lang="en-IN" sz="2800" dirty="0">
                <a:latin typeface="Berlin Sans FB Demi" panose="020E0802020502020306" pitchFamily="34" charset="0"/>
              </a:rPr>
              <a:t> </a:t>
            </a:r>
            <a:r>
              <a:rPr lang="en-IN" sz="2800" cap="none" dirty="0">
                <a:latin typeface="Berlin Sans FB Demi" panose="020E0802020502020306" pitchFamily="34" charset="0"/>
              </a:rPr>
              <a:t>(_id</a:t>
            </a:r>
            <a:r>
              <a:rPr lang="en-IN" sz="2800" dirty="0">
                <a:latin typeface="Berlin Sans FB Demi" panose="020E0802020502020306" pitchFamily="34" charset="0"/>
              </a:rPr>
              <a:t>) ?</a:t>
            </a:r>
            <a:endParaRPr lang="en-IN" sz="2800" dirty="0"/>
          </a:p>
        </p:txBody>
      </p:sp>
    </p:spTree>
    <p:extLst>
      <p:ext uri="{BB962C8B-B14F-4D97-AF65-F5344CB8AC3E}">
        <p14:creationId xmlns:p14="http://schemas.microsoft.com/office/powerpoint/2010/main" val="150493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D245-7F4E-419E-A606-C25D5A4BB2ED}"/>
              </a:ext>
            </a:extLst>
          </p:cNvPr>
          <p:cNvSpPr>
            <a:spLocks noGrp="1"/>
          </p:cNvSpPr>
          <p:nvPr>
            <p:ph type="title"/>
          </p:nvPr>
        </p:nvSpPr>
        <p:spPr>
          <a:xfrm>
            <a:off x="685802" y="475397"/>
            <a:ext cx="10131425" cy="1051846"/>
          </a:xfrm>
        </p:spPr>
        <p:txBody>
          <a:bodyPr>
            <a:normAutofit fontScale="90000"/>
          </a:bodyPr>
          <a:lstStyle/>
          <a:p>
            <a:r>
              <a:rPr lang="en-IN" dirty="0">
                <a:latin typeface="Berlin Sans FB Demi" panose="020E0802020502020306" pitchFamily="34" charset="0"/>
              </a:rPr>
              <a:t>READ FOR THE STEP 3: we’ll create the models,</a:t>
            </a:r>
            <a:br>
              <a:rPr lang="en-IN" dirty="0">
                <a:latin typeface="Berlin Sans FB Demi" panose="020E0802020502020306" pitchFamily="34" charset="0"/>
              </a:rPr>
            </a:br>
            <a:r>
              <a:rPr lang="en-IN" dirty="0">
                <a:latin typeface="Berlin Sans FB Demi" panose="020E0802020502020306" pitchFamily="34" charset="0"/>
              </a:rPr>
              <a:t>and this includes using datatypes.</a:t>
            </a:r>
            <a:br>
              <a:rPr lang="en-IN" dirty="0">
                <a:latin typeface="Berlin Sans FB Demi" panose="020E0802020502020306" pitchFamily="34" charset="0"/>
              </a:rPr>
            </a:br>
            <a:r>
              <a:rPr lang="en-IN" dirty="0">
                <a:latin typeface="Berlin Sans FB Demi" panose="020E0802020502020306" pitchFamily="34" charset="0"/>
              </a:rPr>
              <a:t>Major datatypes in </a:t>
            </a:r>
            <a:r>
              <a:rPr lang="en-IN" dirty="0" err="1">
                <a:latin typeface="Berlin Sans FB Demi" panose="020E0802020502020306" pitchFamily="34" charset="0"/>
              </a:rPr>
              <a:t>mongodb</a:t>
            </a:r>
            <a:r>
              <a:rPr lang="en-IN" dirty="0">
                <a:latin typeface="Berlin Sans FB Demi" panose="020E0802020502020306" pitchFamily="34" charset="0"/>
              </a:rPr>
              <a:t>:</a:t>
            </a:r>
            <a:endParaRPr lang="en-IN" dirty="0"/>
          </a:p>
        </p:txBody>
      </p:sp>
      <p:sp>
        <p:nvSpPr>
          <p:cNvPr id="3" name="Content Placeholder 2">
            <a:extLst>
              <a:ext uri="{FF2B5EF4-FFF2-40B4-BE49-F238E27FC236}">
                <a16:creationId xmlns:a16="http://schemas.microsoft.com/office/drawing/2014/main" id="{890335D9-4950-4F36-BDFA-E7D5D52D8C1C}"/>
              </a:ext>
            </a:extLst>
          </p:cNvPr>
          <p:cNvSpPr>
            <a:spLocks noGrp="1"/>
          </p:cNvSpPr>
          <p:nvPr>
            <p:ph idx="1"/>
          </p:nvPr>
        </p:nvSpPr>
        <p:spPr>
          <a:xfrm>
            <a:off x="2397871" y="1849508"/>
            <a:ext cx="6861410" cy="4724404"/>
          </a:xfrm>
        </p:spPr>
        <p:txBody>
          <a:bodyPr>
            <a:normAutofit fontScale="85000" lnSpcReduction="20000"/>
          </a:bodyPr>
          <a:lstStyle/>
          <a:p>
            <a:pPr marL="342900" indent="-342900">
              <a:buFont typeface="+mj-lt"/>
              <a:buAutoNum type="arabicPeriod"/>
            </a:pPr>
            <a:r>
              <a:rPr lang="en-IN" b="1" dirty="0"/>
              <a:t>String</a:t>
            </a:r>
            <a:r>
              <a:rPr lang="en-IN" dirty="0"/>
              <a:t> </a:t>
            </a:r>
          </a:p>
          <a:p>
            <a:pPr marL="342900" indent="-342900">
              <a:buFont typeface="+mj-lt"/>
              <a:buAutoNum type="arabicPeriod"/>
            </a:pPr>
            <a:r>
              <a:rPr lang="en-IN" dirty="0"/>
              <a:t>Integer</a:t>
            </a:r>
          </a:p>
          <a:p>
            <a:pPr marL="342900" indent="-342900">
              <a:buFont typeface="+mj-lt"/>
              <a:buAutoNum type="arabicPeriod"/>
            </a:pPr>
            <a:r>
              <a:rPr lang="en-IN" dirty="0"/>
              <a:t>Boolean</a:t>
            </a:r>
          </a:p>
          <a:p>
            <a:pPr marL="342900" indent="-342900">
              <a:buFont typeface="+mj-lt"/>
              <a:buAutoNum type="arabicPeriod"/>
            </a:pPr>
            <a:r>
              <a:rPr lang="en-IN" dirty="0"/>
              <a:t>Double</a:t>
            </a:r>
          </a:p>
          <a:p>
            <a:pPr marL="342900" indent="-342900">
              <a:buFont typeface="+mj-lt"/>
              <a:buAutoNum type="arabicPeriod"/>
            </a:pPr>
            <a:r>
              <a:rPr lang="en-IN" dirty="0"/>
              <a:t>Min/Max keys</a:t>
            </a:r>
          </a:p>
          <a:p>
            <a:pPr marL="342900" indent="-342900">
              <a:buFont typeface="+mj-lt"/>
              <a:buAutoNum type="arabicPeriod"/>
            </a:pPr>
            <a:r>
              <a:rPr lang="en-IN" dirty="0"/>
              <a:t>Arrays</a:t>
            </a:r>
          </a:p>
          <a:p>
            <a:pPr marL="342900" indent="-342900">
              <a:buFont typeface="+mj-lt"/>
              <a:buAutoNum type="arabicPeriod"/>
            </a:pPr>
            <a:r>
              <a:rPr lang="en-IN" dirty="0"/>
              <a:t>Timestamp</a:t>
            </a:r>
          </a:p>
          <a:p>
            <a:pPr marL="342900" indent="-342900">
              <a:buFont typeface="+mj-lt"/>
              <a:buAutoNum type="arabicPeriod"/>
            </a:pPr>
            <a:r>
              <a:rPr lang="en-IN" dirty="0"/>
              <a:t>Object</a:t>
            </a:r>
          </a:p>
          <a:p>
            <a:pPr marL="342900" indent="-342900">
              <a:buFont typeface="+mj-lt"/>
              <a:buAutoNum type="arabicPeriod"/>
            </a:pPr>
            <a:r>
              <a:rPr lang="en-IN" dirty="0"/>
              <a:t>Null</a:t>
            </a:r>
          </a:p>
          <a:p>
            <a:pPr marL="342900" indent="-342900">
              <a:buFont typeface="+mj-lt"/>
              <a:buAutoNum type="arabicPeriod"/>
            </a:pPr>
            <a:r>
              <a:rPr lang="en-IN" dirty="0"/>
              <a:t>Symbol</a:t>
            </a:r>
          </a:p>
          <a:p>
            <a:pPr marL="342900" indent="-342900">
              <a:buFont typeface="+mj-lt"/>
              <a:buAutoNum type="arabicPeriod"/>
            </a:pPr>
            <a:r>
              <a:rPr lang="en-IN" dirty="0"/>
              <a:t>Date</a:t>
            </a:r>
          </a:p>
          <a:p>
            <a:pPr marL="342900" indent="-342900">
              <a:buFont typeface="+mj-lt"/>
              <a:buAutoNum type="arabicPeriod"/>
            </a:pPr>
            <a:r>
              <a:rPr lang="en-IN" dirty="0"/>
              <a:t>ObjectID</a:t>
            </a:r>
          </a:p>
          <a:p>
            <a:pPr marL="342900" indent="-342900">
              <a:buFont typeface="+mj-lt"/>
              <a:buAutoNum type="arabicPeriod"/>
            </a:pPr>
            <a:r>
              <a:rPr lang="en-IN" dirty="0"/>
              <a:t>Binary data</a:t>
            </a:r>
          </a:p>
          <a:p>
            <a:pPr marL="342900" indent="-342900">
              <a:buFont typeface="+mj-lt"/>
              <a:buAutoNum type="arabicPeriod"/>
            </a:pPr>
            <a:r>
              <a:rPr lang="en-IN" dirty="0"/>
              <a:t>Code</a:t>
            </a:r>
          </a:p>
          <a:p>
            <a:pPr marL="342900" indent="-342900">
              <a:buFont typeface="+mj-lt"/>
              <a:buAutoNum type="arabicPeriod"/>
            </a:pPr>
            <a:r>
              <a:rPr lang="en-IN" dirty="0"/>
              <a:t>Regular expression</a:t>
            </a:r>
          </a:p>
        </p:txBody>
      </p:sp>
    </p:spTree>
    <p:extLst>
      <p:ext uri="{BB962C8B-B14F-4D97-AF65-F5344CB8AC3E}">
        <p14:creationId xmlns:p14="http://schemas.microsoft.com/office/powerpoint/2010/main" val="185468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BA5E-19E3-3967-3377-829C5E4262C4}"/>
              </a:ext>
            </a:extLst>
          </p:cNvPr>
          <p:cNvSpPr>
            <a:spLocks noGrp="1"/>
          </p:cNvSpPr>
          <p:nvPr>
            <p:ph type="title"/>
          </p:nvPr>
        </p:nvSpPr>
        <p:spPr/>
        <p:txBody>
          <a:bodyPr/>
          <a:lstStyle/>
          <a:p>
            <a:r>
              <a:rPr lang="en-US" dirty="0"/>
              <a:t>Step 3</a:t>
            </a:r>
            <a:endParaRPr lang="LID4096" dirty="0"/>
          </a:p>
        </p:txBody>
      </p:sp>
      <p:sp>
        <p:nvSpPr>
          <p:cNvPr id="3" name="Content Placeholder 2">
            <a:extLst>
              <a:ext uri="{FF2B5EF4-FFF2-40B4-BE49-F238E27FC236}">
                <a16:creationId xmlns:a16="http://schemas.microsoft.com/office/drawing/2014/main" id="{37B0CEDA-EDF1-F70B-045D-55CD05FE3FA2}"/>
              </a:ext>
            </a:extLst>
          </p:cNvPr>
          <p:cNvSpPr>
            <a:spLocks noGrp="1"/>
          </p:cNvSpPr>
          <p:nvPr>
            <p:ph sz="half" idx="1"/>
          </p:nvPr>
        </p:nvSpPr>
        <p:spPr>
          <a:xfrm>
            <a:off x="136187" y="1770434"/>
            <a:ext cx="6245157" cy="4679003"/>
          </a:xfrm>
        </p:spPr>
        <p:txBody>
          <a:bodyPr>
            <a:normAutofit fontScale="70000" lnSpcReduction="20000"/>
          </a:bodyPr>
          <a:lstStyle/>
          <a:p>
            <a:r>
              <a:rPr lang="en-US" dirty="0"/>
              <a:t>A) Create directory </a:t>
            </a:r>
            <a:r>
              <a:rPr lang="en-US" dirty="0" err="1"/>
              <a:t>olympics</a:t>
            </a:r>
            <a:r>
              <a:rPr lang="en-US" dirty="0"/>
              <a:t>/model and inside it - the file Role.js, that will contain</a:t>
            </a:r>
            <a:br>
              <a:rPr lang="en-US" dirty="0"/>
            </a:br>
            <a:r>
              <a:rPr lang="en-US" dirty="0"/>
              <a:t>     definition of the collection “roles” – but in “Mongoose” we create it through defining a schema,</a:t>
            </a:r>
            <a:br>
              <a:rPr lang="en-US" dirty="0"/>
            </a:br>
            <a:r>
              <a:rPr lang="en-US" dirty="0"/>
              <a:t>     and then creating a MODEL – model is like a class. We even could add it methods.</a:t>
            </a:r>
            <a:br>
              <a:rPr lang="en-US" dirty="0"/>
            </a:br>
            <a:br>
              <a:rPr lang="en-US" dirty="0"/>
            </a:b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mongoose</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require</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"mongoose"</a:t>
            </a:r>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mongoose</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model</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new</a:t>
            </a:r>
            <a:r>
              <a:rPr lang="en-US" b="0" dirty="0">
                <a:solidFill>
                  <a:srgbClr val="FFFFFF"/>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mongoose</a:t>
            </a:r>
            <a:r>
              <a:rPr lang="en-US" b="0" dirty="0" err="1">
                <a:solidFill>
                  <a:srgbClr val="FFFFFF"/>
                </a:solidFill>
                <a:effectLst/>
                <a:highlight>
                  <a:srgbClr val="000000"/>
                </a:highlight>
                <a:latin typeface="Consolas" panose="020B0609020204030204" pitchFamily="49" charset="0"/>
              </a:rPr>
              <a:t>.</a:t>
            </a:r>
            <a:r>
              <a:rPr lang="en-US" b="0" dirty="0" err="1">
                <a:solidFill>
                  <a:srgbClr val="4EC9B0"/>
                </a:solidFill>
                <a:effectLst/>
                <a:highlight>
                  <a:srgbClr val="000000"/>
                </a:highlight>
                <a:latin typeface="Consolas" panose="020B0609020204030204" pitchFamily="49" charset="0"/>
              </a:rPr>
              <a:t>Schema</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userType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enum</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'user'</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'moderator'</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'admin'</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r>
              <a:rPr lang="en-US" b="0" dirty="0" err="1">
                <a:solidFill>
                  <a:srgbClr val="9CDCFE"/>
                </a:solidFill>
                <a:effectLst/>
                <a:highlight>
                  <a:srgbClr val="000000"/>
                </a:highlight>
                <a:latin typeface="Consolas" panose="020B0609020204030204" pitchFamily="49" charset="0"/>
              </a:rPr>
              <a:t>module</a:t>
            </a:r>
            <a:r>
              <a:rPr lang="en-US" b="0" dirty="0" err="1">
                <a:solidFill>
                  <a:srgbClr val="FFFFFF"/>
                </a:solidFill>
                <a:effectLst/>
                <a:highlight>
                  <a:srgbClr val="000000"/>
                </a:highlight>
                <a:latin typeface="Consolas" panose="020B0609020204030204" pitchFamily="49" charset="0"/>
              </a:rPr>
              <a:t>.</a:t>
            </a:r>
            <a:r>
              <a:rPr lang="en-US" b="0" dirty="0" err="1">
                <a:solidFill>
                  <a:srgbClr val="4EC9B0"/>
                </a:solidFill>
                <a:effectLst/>
                <a:highlight>
                  <a:srgbClr val="000000"/>
                </a:highlight>
                <a:latin typeface="Consolas" panose="020B0609020204030204" pitchFamily="49" charset="0"/>
              </a:rPr>
              <a:t>exports</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a:t>
            </a:r>
          </a:p>
          <a:p>
            <a:r>
              <a:rPr lang="en-US" dirty="0"/>
              <a:t> </a:t>
            </a:r>
            <a:endParaRPr lang="LID4096" dirty="0"/>
          </a:p>
        </p:txBody>
      </p:sp>
      <p:sp>
        <p:nvSpPr>
          <p:cNvPr id="4" name="Content Placeholder 3">
            <a:extLst>
              <a:ext uri="{FF2B5EF4-FFF2-40B4-BE49-F238E27FC236}">
                <a16:creationId xmlns:a16="http://schemas.microsoft.com/office/drawing/2014/main" id="{53559326-A807-46D4-44BF-9F1B31898EDB}"/>
              </a:ext>
            </a:extLst>
          </p:cNvPr>
          <p:cNvSpPr>
            <a:spLocks noGrp="1"/>
          </p:cNvSpPr>
          <p:nvPr>
            <p:ph sz="half" idx="2"/>
          </p:nvPr>
        </p:nvSpPr>
        <p:spPr>
          <a:xfrm>
            <a:off x="6600110" y="1"/>
            <a:ext cx="4995332" cy="5791202"/>
          </a:xfrm>
        </p:spPr>
        <p:txBody>
          <a:bodyPr>
            <a:normAutofit fontScale="70000" lnSpcReduction="20000"/>
          </a:bodyPr>
          <a:lstStyle/>
          <a:p>
            <a:r>
              <a:rPr lang="en-US" dirty="0"/>
              <a:t>B) In the file Olympics/model/User.js create the model for the “users” collection:</a:t>
            </a:r>
            <a:br>
              <a:rPr lang="en-US" dirty="0"/>
            </a:br>
            <a:br>
              <a:rPr lang="en-US" dirty="0"/>
            </a:b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mongoose</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require</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'mongoose'</a:t>
            </a:r>
            <a:r>
              <a:rPr lang="en-US" b="0" dirty="0">
                <a:solidFill>
                  <a:srgbClr val="FFFFFF"/>
                </a:solidFill>
                <a:effectLst/>
                <a:highlight>
                  <a:srgbClr val="000000"/>
                </a:highlight>
                <a:latin typeface="Consolas" panose="020B0609020204030204" pitchFamily="49" charset="0"/>
              </a:rPr>
              <a:t>);</a:t>
            </a:r>
          </a:p>
          <a:p>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require</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r>
              <a:rPr lang="en-US" b="0" dirty="0" err="1">
                <a:solidFill>
                  <a:srgbClr val="9CDCFE"/>
                </a:solidFill>
                <a:effectLst/>
                <a:highlight>
                  <a:srgbClr val="000000"/>
                </a:highlight>
                <a:latin typeface="Consolas" panose="020B0609020204030204" pitchFamily="49" charset="0"/>
              </a:rPr>
              <a:t>userSchema</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new</a:t>
            </a:r>
            <a:r>
              <a:rPr lang="en-US" b="0" dirty="0">
                <a:solidFill>
                  <a:srgbClr val="FFFFFF"/>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mongoose</a:t>
            </a:r>
            <a:r>
              <a:rPr lang="en-US" b="0" dirty="0" err="1">
                <a:solidFill>
                  <a:srgbClr val="FFFFFF"/>
                </a:solidFill>
                <a:effectLst/>
                <a:highlight>
                  <a:srgbClr val="000000"/>
                </a:highlight>
                <a:latin typeface="Consolas" panose="020B0609020204030204" pitchFamily="49" charset="0"/>
              </a:rPr>
              <a:t>.</a:t>
            </a:r>
            <a:r>
              <a:rPr lang="en-US" b="0" dirty="0" err="1">
                <a:solidFill>
                  <a:srgbClr val="4EC9B0"/>
                </a:solidFill>
                <a:effectLst/>
                <a:highlight>
                  <a:srgbClr val="000000"/>
                </a:highlight>
                <a:latin typeface="Consolas" panose="020B0609020204030204" pitchFamily="49" charset="0"/>
              </a:rPr>
              <a:t>Schema</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name:</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email:</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unique:</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password:</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mongoose</a:t>
            </a:r>
            <a:r>
              <a:rPr lang="en-US" b="0" dirty="0" err="1">
                <a:solidFill>
                  <a:srgbClr val="FFFFFF"/>
                </a:solidFill>
                <a:effectLst/>
                <a:highlight>
                  <a:srgbClr val="000000"/>
                </a:highlight>
                <a:latin typeface="Consolas" panose="020B0609020204030204" pitchFamily="49" charset="0"/>
              </a:rPr>
              <a:t>.</a:t>
            </a:r>
            <a:r>
              <a:rPr lang="en-US" b="0" dirty="0" err="1">
                <a:solidFill>
                  <a:srgbClr val="4EC9B0"/>
                </a:solidFill>
                <a:effectLst/>
                <a:highlight>
                  <a:srgbClr val="000000"/>
                </a:highlight>
                <a:latin typeface="Consolas" panose="020B0609020204030204" pitchFamily="49" charset="0"/>
              </a:rPr>
              <a:t>Schema</a:t>
            </a:r>
            <a:r>
              <a:rPr lang="en-US" b="0" dirty="0" err="1">
                <a:solidFill>
                  <a:srgbClr val="FFFFFF"/>
                </a:solidFill>
                <a:effectLst/>
                <a:highlight>
                  <a:srgbClr val="000000"/>
                </a:highlight>
                <a:latin typeface="Consolas" panose="020B0609020204030204" pitchFamily="49" charset="0"/>
              </a:rPr>
              <a:t>.</a:t>
            </a:r>
            <a:r>
              <a:rPr lang="en-US" b="0" dirty="0" err="1">
                <a:solidFill>
                  <a:srgbClr val="4EC9B0"/>
                </a:solidFill>
                <a:effectLst/>
                <a:highlight>
                  <a:srgbClr val="000000"/>
                </a:highlight>
                <a:latin typeface="Consolas" panose="020B0609020204030204" pitchFamily="49" charset="0"/>
              </a:rPr>
              <a:t>Types</a:t>
            </a:r>
            <a:r>
              <a:rPr lang="en-US" b="0" dirty="0" err="1">
                <a:solidFill>
                  <a:srgbClr val="FFFFFF"/>
                </a:solidFill>
                <a:effectLst/>
                <a:highlight>
                  <a:srgbClr val="000000"/>
                </a:highlight>
                <a:latin typeface="Consolas" panose="020B0609020204030204" pitchFamily="49" charset="0"/>
              </a:rPr>
              <a:t>.</a:t>
            </a:r>
            <a:r>
              <a:rPr lang="en-US" b="0" dirty="0" err="1">
                <a:solidFill>
                  <a:srgbClr val="4EC9B0"/>
                </a:solidFill>
                <a:effectLst/>
                <a:highlight>
                  <a:srgbClr val="000000"/>
                </a:highlight>
                <a:latin typeface="Consolas" panose="020B0609020204030204" pitchFamily="49" charset="0"/>
              </a:rPr>
              <a:t>ObjectId</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ref:</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User</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mongoose</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model</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'User'</a:t>
            </a:r>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userSchema</a:t>
            </a:r>
            <a:r>
              <a:rPr lang="en-US" b="0" dirty="0">
                <a:solidFill>
                  <a:srgbClr val="FFFFFF"/>
                </a:solidFill>
                <a:effectLst/>
                <a:highlight>
                  <a:srgbClr val="000000"/>
                </a:highlight>
                <a:latin typeface="Consolas" panose="020B0609020204030204" pitchFamily="49" charset="0"/>
              </a:rPr>
              <a:t>)</a:t>
            </a:r>
          </a:p>
          <a:p>
            <a:r>
              <a:rPr lang="en-US" b="0" dirty="0" err="1">
                <a:solidFill>
                  <a:srgbClr val="9CDCFE"/>
                </a:solidFill>
                <a:effectLst/>
                <a:highlight>
                  <a:srgbClr val="000000"/>
                </a:highlight>
                <a:latin typeface="Consolas" panose="020B0609020204030204" pitchFamily="49" charset="0"/>
              </a:rPr>
              <a:t>module</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exports</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User</a:t>
            </a:r>
            <a:endParaRPr lang="en-US" b="0" dirty="0">
              <a:solidFill>
                <a:srgbClr val="FFFFFF"/>
              </a:solidFill>
              <a:effectLst/>
              <a:highlight>
                <a:srgbClr val="000000"/>
              </a:highlight>
              <a:latin typeface="Consolas" panose="020B0609020204030204" pitchFamily="49" charset="0"/>
            </a:endParaRPr>
          </a:p>
          <a:p>
            <a:endParaRPr lang="LID4096" dirty="0"/>
          </a:p>
        </p:txBody>
      </p:sp>
    </p:spTree>
    <p:extLst>
      <p:ext uri="{BB962C8B-B14F-4D97-AF65-F5344CB8AC3E}">
        <p14:creationId xmlns:p14="http://schemas.microsoft.com/office/powerpoint/2010/main" val="96710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05DF-B330-1E91-ABF4-FADCAC0E5B58}"/>
              </a:ext>
            </a:extLst>
          </p:cNvPr>
          <p:cNvSpPr>
            <a:spLocks noGrp="1"/>
          </p:cNvSpPr>
          <p:nvPr>
            <p:ph type="title"/>
          </p:nvPr>
        </p:nvSpPr>
        <p:spPr/>
        <p:txBody>
          <a:bodyPr/>
          <a:lstStyle/>
          <a:p>
            <a:r>
              <a:rPr lang="en-US" dirty="0"/>
              <a:t>STEP 3 continued</a:t>
            </a:r>
            <a:endParaRPr lang="LID4096" dirty="0"/>
          </a:p>
        </p:txBody>
      </p:sp>
      <p:sp>
        <p:nvSpPr>
          <p:cNvPr id="3" name="Content Placeholder 2">
            <a:extLst>
              <a:ext uri="{FF2B5EF4-FFF2-40B4-BE49-F238E27FC236}">
                <a16:creationId xmlns:a16="http://schemas.microsoft.com/office/drawing/2014/main" id="{F98C391D-A7D7-7A66-A456-574B9E530425}"/>
              </a:ext>
            </a:extLst>
          </p:cNvPr>
          <p:cNvSpPr>
            <a:spLocks noGrp="1"/>
          </p:cNvSpPr>
          <p:nvPr>
            <p:ph sz="half" idx="1"/>
          </p:nvPr>
        </p:nvSpPr>
        <p:spPr/>
        <p:txBody>
          <a:bodyPr/>
          <a:lstStyle/>
          <a:p>
            <a:r>
              <a:rPr lang="en-US" dirty="0"/>
              <a:t>C) Add one more field to User schema: </a:t>
            </a:r>
            <a:br>
              <a:rPr lang="en-US" dirty="0"/>
            </a:br>
            <a:r>
              <a:rPr lang="en-US" dirty="0"/>
              <a:t>“sport” and make for it the default value “Judo”</a:t>
            </a:r>
          </a:p>
          <a:p>
            <a:r>
              <a:rPr lang="en-US" dirty="0"/>
              <a:t>D) Create in the directory Olympics/server/model also common file index.js – import there Role and User</a:t>
            </a:r>
          </a:p>
          <a:p>
            <a:r>
              <a:rPr lang="en-US" dirty="0"/>
              <a:t>E) When we create first documents of the models User and Role – the collections will be created, so we want to initialize the models with several documents, for this we’ll create 2 async functions:</a:t>
            </a:r>
            <a:br>
              <a:rPr lang="en-US" dirty="0"/>
            </a:br>
            <a:r>
              <a:rPr lang="en-US" dirty="0" err="1"/>
              <a:t>initRole</a:t>
            </a:r>
            <a:r>
              <a:rPr lang="en-US" dirty="0"/>
              <a:t>() and </a:t>
            </a:r>
            <a:r>
              <a:rPr lang="en-US" dirty="0" err="1"/>
              <a:t>initUser</a:t>
            </a:r>
            <a:r>
              <a:rPr lang="en-US" dirty="0"/>
              <a:t>()</a:t>
            </a:r>
          </a:p>
        </p:txBody>
      </p:sp>
      <p:sp>
        <p:nvSpPr>
          <p:cNvPr id="4" name="Content Placeholder 3">
            <a:extLst>
              <a:ext uri="{FF2B5EF4-FFF2-40B4-BE49-F238E27FC236}">
                <a16:creationId xmlns:a16="http://schemas.microsoft.com/office/drawing/2014/main" id="{1874F534-5287-EEA8-5FC7-4D0AF1CD54BC}"/>
              </a:ext>
            </a:extLst>
          </p:cNvPr>
          <p:cNvSpPr>
            <a:spLocks noGrp="1"/>
          </p:cNvSpPr>
          <p:nvPr>
            <p:ph sz="half" idx="2"/>
          </p:nvPr>
        </p:nvSpPr>
        <p:spPr/>
        <p:txBody>
          <a:bodyPr/>
          <a:lstStyle/>
          <a:p>
            <a:r>
              <a:rPr lang="en-US" dirty="0"/>
              <a:t>F) In </a:t>
            </a:r>
            <a:r>
              <a:rPr lang="en-US" dirty="0" err="1"/>
              <a:t>initRole</a:t>
            </a:r>
            <a:r>
              <a:rPr lang="en-US" dirty="0"/>
              <a:t>() we don’t want to create the roles again and again, so check if there already some documents exist:</a:t>
            </a:r>
            <a:br>
              <a:rPr lang="en-US" dirty="0"/>
            </a:br>
            <a:br>
              <a:rPr lang="en-US" dirty="0"/>
            </a:br>
            <a:r>
              <a:rPr lang="en-US" b="0" dirty="0">
                <a:solidFill>
                  <a:srgbClr val="569CD6"/>
                </a:solidFill>
                <a:effectLst/>
                <a:highlight>
                  <a:srgbClr val="000000"/>
                </a:highlight>
                <a:latin typeface="Consolas" panose="020B0609020204030204" pitchFamily="49" charset="0"/>
              </a:rPr>
              <a:t>let</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count</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await</a:t>
            </a:r>
            <a:r>
              <a:rPr lang="en-US" b="0" dirty="0">
                <a:solidFill>
                  <a:srgbClr val="FFFFFF"/>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Role</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estimatedDocumentCount</a:t>
            </a:r>
            <a:r>
              <a:rPr lang="en-US" b="0" dirty="0">
                <a:solidFill>
                  <a:srgbClr val="FFFFFF"/>
                </a:solidFill>
                <a:effectLst/>
                <a:highlight>
                  <a:srgbClr val="000000"/>
                </a:highlight>
                <a:latin typeface="Consolas" panose="020B0609020204030204" pitchFamily="49" charset="0"/>
              </a:rPr>
              <a:t>();</a:t>
            </a:r>
          </a:p>
          <a:p>
            <a:br>
              <a:rPr lang="en-US" dirty="0"/>
            </a:br>
            <a:br>
              <a:rPr lang="en-US" dirty="0"/>
            </a:br>
            <a:r>
              <a:rPr lang="en-US" dirty="0"/>
              <a:t>If yes, get out of the function, if not …</a:t>
            </a:r>
            <a:endParaRPr lang="LID4096" dirty="0"/>
          </a:p>
        </p:txBody>
      </p:sp>
    </p:spTree>
    <p:extLst>
      <p:ext uri="{BB962C8B-B14F-4D97-AF65-F5344CB8AC3E}">
        <p14:creationId xmlns:p14="http://schemas.microsoft.com/office/powerpoint/2010/main" val="3470359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0891-1923-3818-D407-A2B8D66B0BDB}"/>
              </a:ext>
            </a:extLst>
          </p:cNvPr>
          <p:cNvSpPr>
            <a:spLocks noGrp="1"/>
          </p:cNvSpPr>
          <p:nvPr>
            <p:ph type="title"/>
          </p:nvPr>
        </p:nvSpPr>
        <p:spPr/>
        <p:txBody>
          <a:bodyPr/>
          <a:lstStyle/>
          <a:p>
            <a:r>
              <a:rPr lang="en-US" dirty="0"/>
              <a:t>STEP 3 continued</a:t>
            </a:r>
            <a:endParaRPr lang="LID4096" dirty="0"/>
          </a:p>
        </p:txBody>
      </p:sp>
      <p:sp>
        <p:nvSpPr>
          <p:cNvPr id="3" name="Content Placeholder 2">
            <a:extLst>
              <a:ext uri="{FF2B5EF4-FFF2-40B4-BE49-F238E27FC236}">
                <a16:creationId xmlns:a16="http://schemas.microsoft.com/office/drawing/2014/main" id="{C2AD26E0-7025-2F84-D97A-99563ABB597D}"/>
              </a:ext>
            </a:extLst>
          </p:cNvPr>
          <p:cNvSpPr>
            <a:spLocks noGrp="1"/>
          </p:cNvSpPr>
          <p:nvPr>
            <p:ph sz="half" idx="1"/>
          </p:nvPr>
        </p:nvSpPr>
        <p:spPr>
          <a:xfrm>
            <a:off x="685802" y="1692612"/>
            <a:ext cx="4995335" cy="4698459"/>
          </a:xfrm>
        </p:spPr>
        <p:txBody>
          <a:bodyPr>
            <a:normAutofit fontScale="92500" lnSpcReduction="20000"/>
          </a:bodyPr>
          <a:lstStyle/>
          <a:p>
            <a:r>
              <a:rPr lang="en-US" dirty="0"/>
              <a:t>G) We create document with </a:t>
            </a:r>
            <a:r>
              <a:rPr lang="en-US" dirty="0" err="1"/>
              <a:t>userType</a:t>
            </a:r>
            <a:r>
              <a:rPr lang="en-US" dirty="0"/>
              <a:t> “user” and chain (in MongoDB we say “pipe”) to it function “save()” – it will be saved in the collection</a:t>
            </a:r>
            <a:br>
              <a:rPr lang="en-US" dirty="0"/>
            </a:br>
            <a:br>
              <a:rPr lang="en-US" dirty="0"/>
            </a:br>
            <a:r>
              <a:rPr lang="en-US" b="0" dirty="0">
                <a:solidFill>
                  <a:srgbClr val="569CD6"/>
                </a:solidFill>
                <a:effectLst/>
                <a:highlight>
                  <a:srgbClr val="000000"/>
                </a:highlight>
                <a:latin typeface="Consolas" panose="020B0609020204030204" pitchFamily="49" charset="0"/>
              </a:rPr>
              <a:t>new</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userType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"user"</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save</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console</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log</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"added 'user' to roles collection"</a:t>
            </a:r>
            <a:r>
              <a:rPr lang="en-US" b="0" dirty="0">
                <a:solidFill>
                  <a:srgbClr val="FFFFFF"/>
                </a:solidFill>
                <a:effectLst/>
                <a:highlight>
                  <a:srgbClr val="000000"/>
                </a:highlight>
                <a:latin typeface="Consolas" panose="020B0609020204030204" pitchFamily="49" charset="0"/>
              </a:rPr>
              <a:t>);</a:t>
            </a:r>
          </a:p>
          <a:p>
            <a:endParaRPr lang="en-US" dirty="0"/>
          </a:p>
          <a:p>
            <a:r>
              <a:rPr lang="en-US" dirty="0"/>
              <a:t>H) Do the same for the </a:t>
            </a:r>
            <a:r>
              <a:rPr lang="en-US" dirty="0" err="1"/>
              <a:t>userType</a:t>
            </a:r>
            <a:r>
              <a:rPr lang="en-US" dirty="0"/>
              <a:t> “moderator”</a:t>
            </a:r>
            <a:br>
              <a:rPr lang="en-US" dirty="0"/>
            </a:br>
            <a:br>
              <a:rPr lang="en-US" dirty="0"/>
            </a:br>
            <a:r>
              <a:rPr lang="en-US" dirty="0"/>
              <a:t>I) Create a global variable “admin” outside the function, as we want to save the pointer to the next document:</a:t>
            </a:r>
            <a:br>
              <a:rPr lang="en-US" dirty="0"/>
            </a:br>
            <a:r>
              <a:rPr lang="en-US" b="0" dirty="0">
                <a:solidFill>
                  <a:srgbClr val="9CDCFE"/>
                </a:solidFill>
                <a:effectLst/>
                <a:highlight>
                  <a:srgbClr val="000000"/>
                </a:highlight>
                <a:latin typeface="Consolas" panose="020B0609020204030204" pitchFamily="49" charset="0"/>
              </a:rPr>
              <a:t>admin</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new</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userType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"admin"</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admin</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save</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console</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log</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"added 'admin' to roles collection"</a:t>
            </a:r>
            <a:r>
              <a:rPr lang="en-US" b="0" dirty="0">
                <a:solidFill>
                  <a:srgbClr val="FFFFFF"/>
                </a:solidFill>
                <a:effectLst/>
                <a:highlight>
                  <a:srgbClr val="000000"/>
                </a:highlight>
                <a:latin typeface="Consolas" panose="020B0609020204030204" pitchFamily="49" charset="0"/>
              </a:rPr>
              <a:t>);</a:t>
            </a:r>
          </a:p>
          <a:p>
            <a:endParaRPr lang="LID4096" dirty="0"/>
          </a:p>
        </p:txBody>
      </p:sp>
      <p:sp>
        <p:nvSpPr>
          <p:cNvPr id="4" name="Content Placeholder 3">
            <a:extLst>
              <a:ext uri="{FF2B5EF4-FFF2-40B4-BE49-F238E27FC236}">
                <a16:creationId xmlns:a16="http://schemas.microsoft.com/office/drawing/2014/main" id="{77A7D77F-4348-D09A-1282-DFE0CB5A5924}"/>
              </a:ext>
            </a:extLst>
          </p:cNvPr>
          <p:cNvSpPr>
            <a:spLocks noGrp="1"/>
          </p:cNvSpPr>
          <p:nvPr>
            <p:ph sz="half" idx="2"/>
          </p:nvPr>
        </p:nvSpPr>
        <p:spPr>
          <a:xfrm>
            <a:off x="5821895" y="102637"/>
            <a:ext cx="4995332" cy="5688565"/>
          </a:xfrm>
        </p:spPr>
        <p:txBody>
          <a:bodyPr>
            <a:normAutofit fontScale="92500" lnSpcReduction="20000"/>
          </a:bodyPr>
          <a:lstStyle/>
          <a:p>
            <a:r>
              <a:rPr lang="en-US" dirty="0"/>
              <a:t>J) The function is ready – let’s envelope it with try-catch</a:t>
            </a:r>
          </a:p>
          <a:p>
            <a:r>
              <a:rPr lang="en-US" dirty="0"/>
              <a:t>K) In </a:t>
            </a:r>
            <a:r>
              <a:rPr lang="en-US" dirty="0" err="1"/>
              <a:t>initUser</a:t>
            </a:r>
            <a:r>
              <a:rPr lang="en-US" dirty="0"/>
              <a:t>() we start from checking if the user we’re going to create is already exist:</a:t>
            </a:r>
          </a:p>
          <a:p>
            <a:r>
              <a:rPr lang="en-US" b="0" dirty="0">
                <a:solidFill>
                  <a:srgbClr val="569CD6"/>
                </a:solidFill>
                <a:effectLst/>
                <a:highlight>
                  <a:srgbClr val="000000"/>
                </a:highlight>
                <a:latin typeface="Consolas" panose="020B0609020204030204" pitchFamily="49" charset="0"/>
              </a:rPr>
              <a:t>let</a:t>
            </a:r>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YaelArad</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await</a:t>
            </a:r>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User</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findOne</a:t>
            </a:r>
            <a:r>
              <a:rPr lang="en-US" b="0" dirty="0">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email:</a:t>
            </a:r>
            <a:r>
              <a:rPr lang="en-US" b="0" dirty="0" err="1">
                <a:solidFill>
                  <a:srgbClr val="CE9178"/>
                </a:solidFill>
                <a:effectLst/>
                <a:highlight>
                  <a:srgbClr val="000000"/>
                </a:highlight>
                <a:latin typeface="Consolas" panose="020B0609020204030204" pitchFamily="49" charset="0"/>
              </a:rPr>
              <a:t>'yarad@gmail.com</a:t>
            </a:r>
            <a:r>
              <a:rPr lang="en-US" b="0" dirty="0">
                <a:solidFill>
                  <a:srgbClr val="CE9178"/>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console</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log</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YaelArad</a:t>
            </a:r>
            <a:r>
              <a:rPr lang="en-US" b="0" dirty="0">
                <a:solidFill>
                  <a:srgbClr val="CE9178"/>
                </a:solidFill>
                <a:effectLst/>
                <a:highlight>
                  <a:srgbClr val="000000"/>
                </a:highlight>
                <a:latin typeface="Consolas" panose="020B0609020204030204" pitchFamily="49" charset="0"/>
              </a:rPr>
              <a:t>=</a:t>
            </a:r>
            <a:r>
              <a:rPr lang="en-US" b="0" dirty="0">
                <a:solidFill>
                  <a:srgbClr val="569CD6"/>
                </a:solidFill>
                <a:effectLst/>
                <a:highlight>
                  <a:srgbClr val="000000"/>
                </a:highlight>
                <a:latin typeface="Consolas" panose="020B0609020204030204" pitchFamily="49" charset="0"/>
              </a:rPr>
              <a:t>\n</a:t>
            </a:r>
            <a:r>
              <a:rPr lang="en-US" b="0" dirty="0">
                <a:solidFill>
                  <a:srgbClr val="CE9178"/>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YaelArad</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if</a:t>
            </a:r>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YaelArad</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console</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log</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'The user Yael Arad is already exist'</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return</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p>
          <a:p>
            <a:endParaRPr lang="en-US" dirty="0"/>
          </a:p>
          <a:p>
            <a:r>
              <a:rPr lang="en-US" dirty="0"/>
              <a:t>L) And we create the user:</a:t>
            </a:r>
            <a:br>
              <a:rPr lang="en-US" dirty="0"/>
            </a:br>
            <a:r>
              <a:rPr lang="en-US" b="0" dirty="0">
                <a:solidFill>
                  <a:srgbClr val="569CD6"/>
                </a:solidFill>
                <a:effectLst/>
                <a:highlight>
                  <a:srgbClr val="000000"/>
                </a:highlight>
                <a:latin typeface="Consolas" panose="020B0609020204030204" pitchFamily="49" charset="0"/>
              </a:rPr>
              <a:t>new</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User</a:t>
            </a:r>
            <a:r>
              <a:rPr lang="en-US" b="0" dirty="0">
                <a:solidFill>
                  <a:srgbClr val="FFFFFF"/>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name:</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"Yael Arad"</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email:</a:t>
            </a:r>
            <a:r>
              <a:rPr lang="en-US" b="0" dirty="0">
                <a:solidFill>
                  <a:srgbClr val="CE9178"/>
                </a:solidFill>
                <a:effectLst/>
                <a:highlight>
                  <a:srgbClr val="000000"/>
                </a:highlight>
                <a:latin typeface="Consolas" panose="020B0609020204030204" pitchFamily="49" charset="0"/>
              </a:rPr>
              <a:t>'yarad@gmail.com'</a:t>
            </a:r>
            <a:r>
              <a:rPr lang="en-US" b="0" dirty="0">
                <a:solidFill>
                  <a:srgbClr val="FFFFFF"/>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password:</a:t>
            </a:r>
            <a:r>
              <a:rPr lang="en-US" b="0" dirty="0">
                <a:solidFill>
                  <a:srgbClr val="CE9178"/>
                </a:solidFill>
                <a:effectLst/>
                <a:highlight>
                  <a:srgbClr val="000000"/>
                </a:highlight>
                <a:latin typeface="Consolas" panose="020B0609020204030204" pitchFamily="49" charset="0"/>
              </a:rPr>
              <a:t>'123'</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admin</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_id</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save</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console</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log</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"added 'Yael Arad' users collection"</a:t>
            </a:r>
            <a:r>
              <a:rPr lang="en-US" b="0" dirty="0">
                <a:solidFill>
                  <a:srgbClr val="FFFFFF"/>
                </a:solidFill>
                <a:effectLst/>
                <a:highlight>
                  <a:srgbClr val="000000"/>
                </a:highlight>
                <a:latin typeface="Consolas" panose="020B0609020204030204" pitchFamily="49" charset="0"/>
              </a:rPr>
              <a:t>);</a:t>
            </a:r>
          </a:p>
          <a:p>
            <a:endParaRPr lang="LID4096" dirty="0"/>
          </a:p>
        </p:txBody>
      </p:sp>
    </p:spTree>
    <p:extLst>
      <p:ext uri="{BB962C8B-B14F-4D97-AF65-F5344CB8AC3E}">
        <p14:creationId xmlns:p14="http://schemas.microsoft.com/office/powerpoint/2010/main" val="3806706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66F6-2F1B-7D75-1778-1EE3DC58064B}"/>
              </a:ext>
            </a:extLst>
          </p:cNvPr>
          <p:cNvSpPr>
            <a:spLocks noGrp="1"/>
          </p:cNvSpPr>
          <p:nvPr>
            <p:ph type="title"/>
          </p:nvPr>
        </p:nvSpPr>
        <p:spPr/>
        <p:txBody>
          <a:bodyPr/>
          <a:lstStyle/>
          <a:p>
            <a:r>
              <a:rPr lang="en-US" dirty="0"/>
              <a:t>Step3 – the end. To be continued …</a:t>
            </a:r>
            <a:endParaRPr lang="LID4096" dirty="0"/>
          </a:p>
        </p:txBody>
      </p:sp>
      <p:sp>
        <p:nvSpPr>
          <p:cNvPr id="3" name="Content Placeholder 2">
            <a:extLst>
              <a:ext uri="{FF2B5EF4-FFF2-40B4-BE49-F238E27FC236}">
                <a16:creationId xmlns:a16="http://schemas.microsoft.com/office/drawing/2014/main" id="{145F485B-6946-45A1-FEEF-01F3ACC1192B}"/>
              </a:ext>
            </a:extLst>
          </p:cNvPr>
          <p:cNvSpPr>
            <a:spLocks noGrp="1"/>
          </p:cNvSpPr>
          <p:nvPr>
            <p:ph sz="half" idx="1"/>
          </p:nvPr>
        </p:nvSpPr>
        <p:spPr/>
        <p:txBody>
          <a:bodyPr/>
          <a:lstStyle/>
          <a:p>
            <a:r>
              <a:rPr lang="en-US" dirty="0"/>
              <a:t>M) We create now the async function </a:t>
            </a:r>
            <a:r>
              <a:rPr lang="en-US" dirty="0" err="1"/>
              <a:t>init</a:t>
            </a:r>
            <a:r>
              <a:rPr lang="en-US" dirty="0"/>
              <a:t>() to envelop the both functions </a:t>
            </a:r>
            <a:r>
              <a:rPr lang="en-US" dirty="0" err="1"/>
              <a:t>initRole</a:t>
            </a:r>
            <a:r>
              <a:rPr lang="en-US" dirty="0"/>
              <a:t>() and </a:t>
            </a:r>
            <a:r>
              <a:rPr lang="en-US" dirty="0" err="1"/>
              <a:t>initUser</a:t>
            </a:r>
            <a:r>
              <a:rPr lang="en-US" dirty="0"/>
              <a:t>() – and we want to use “await” with </a:t>
            </a:r>
            <a:r>
              <a:rPr lang="en-US" dirty="0" err="1"/>
              <a:t>initRole</a:t>
            </a:r>
            <a:r>
              <a:rPr lang="en-US" dirty="0"/>
              <a:t>() to make sure that we’ve got “admin” document before we create our user</a:t>
            </a:r>
          </a:p>
          <a:p>
            <a:r>
              <a:rPr lang="en-US" dirty="0"/>
              <a:t>N) Finally we fill the command to run</a:t>
            </a:r>
            <a:br>
              <a:rPr lang="en-US" dirty="0"/>
            </a:br>
            <a:r>
              <a:rPr lang="en-US" dirty="0" err="1"/>
              <a:t>init</a:t>
            </a:r>
            <a:r>
              <a:rPr lang="en-US" dirty="0"/>
              <a:t>()</a:t>
            </a:r>
          </a:p>
          <a:p>
            <a:r>
              <a:rPr lang="en-US" dirty="0"/>
              <a:t>O) In the main server.js require model/index.js and it’ll run the </a:t>
            </a:r>
            <a:r>
              <a:rPr lang="en-US" dirty="0" err="1"/>
              <a:t>init</a:t>
            </a:r>
            <a:r>
              <a:rPr lang="en-US" dirty="0"/>
              <a:t>()</a:t>
            </a:r>
            <a:endParaRPr lang="LID4096" dirty="0"/>
          </a:p>
        </p:txBody>
      </p:sp>
      <p:sp>
        <p:nvSpPr>
          <p:cNvPr id="4" name="Content Placeholder 3">
            <a:extLst>
              <a:ext uri="{FF2B5EF4-FFF2-40B4-BE49-F238E27FC236}">
                <a16:creationId xmlns:a16="http://schemas.microsoft.com/office/drawing/2014/main" id="{2354690B-08C9-D592-3BDA-271ED9A5389A}"/>
              </a:ext>
            </a:extLst>
          </p:cNvPr>
          <p:cNvSpPr>
            <a:spLocks noGrp="1"/>
          </p:cNvSpPr>
          <p:nvPr>
            <p:ph sz="half" idx="2"/>
          </p:nvPr>
        </p:nvSpPr>
        <p:spPr/>
        <p:txBody>
          <a:bodyPr/>
          <a:lstStyle/>
          <a:p>
            <a:r>
              <a:rPr lang="en-US" dirty="0"/>
              <a:t>P) ensure that you see the new roles and the new user in your Olympics DB</a:t>
            </a:r>
            <a:endParaRPr lang="LID4096" dirty="0"/>
          </a:p>
        </p:txBody>
      </p:sp>
    </p:spTree>
    <p:extLst>
      <p:ext uri="{BB962C8B-B14F-4D97-AF65-F5344CB8AC3E}">
        <p14:creationId xmlns:p14="http://schemas.microsoft.com/office/powerpoint/2010/main" val="199167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040A-53A6-4C5C-8C20-6E86D3E5727A}"/>
              </a:ext>
            </a:extLst>
          </p:cNvPr>
          <p:cNvSpPr>
            <a:spLocks noGrp="1"/>
          </p:cNvSpPr>
          <p:nvPr>
            <p:ph type="title"/>
          </p:nvPr>
        </p:nvSpPr>
        <p:spPr>
          <a:xfrm>
            <a:off x="685805" y="277881"/>
            <a:ext cx="10131425" cy="690563"/>
          </a:xfrm>
        </p:spPr>
        <p:txBody>
          <a:bodyPr>
            <a:normAutofit fontScale="90000"/>
          </a:bodyPr>
          <a:lstStyle/>
          <a:p>
            <a:r>
              <a:rPr lang="en-IN" dirty="0" err="1">
                <a:latin typeface="Berlin Sans FB Demi" panose="020E0802020502020306" pitchFamily="34" charset="0"/>
              </a:rPr>
              <a:t>ReMINDER</a:t>
            </a:r>
            <a:r>
              <a:rPr lang="en-IN" dirty="0">
                <a:latin typeface="Berlin Sans FB Demi" panose="020E0802020502020306" pitchFamily="34" charset="0"/>
              </a:rPr>
              <a:t> for the step 4</a:t>
            </a:r>
            <a:br>
              <a:rPr lang="en-IN" dirty="0">
                <a:latin typeface="Berlin Sans FB Demi" panose="020E0802020502020306" pitchFamily="34" charset="0"/>
              </a:rPr>
            </a:br>
            <a:r>
              <a:rPr lang="en-IN" dirty="0">
                <a:latin typeface="Berlin Sans FB Demi" panose="020E0802020502020306" pitchFamily="34" charset="0"/>
              </a:rPr>
              <a:t>WHAT IS MONGOOSE?</a:t>
            </a:r>
            <a:endParaRPr lang="en-IN" dirty="0"/>
          </a:p>
        </p:txBody>
      </p:sp>
      <p:sp>
        <p:nvSpPr>
          <p:cNvPr id="3" name="Content Placeholder 2">
            <a:extLst>
              <a:ext uri="{FF2B5EF4-FFF2-40B4-BE49-F238E27FC236}">
                <a16:creationId xmlns:a16="http://schemas.microsoft.com/office/drawing/2014/main" id="{E02FDE3E-399B-4FA3-809B-D61F0EB4800B}"/>
              </a:ext>
            </a:extLst>
          </p:cNvPr>
          <p:cNvSpPr>
            <a:spLocks noGrp="1"/>
          </p:cNvSpPr>
          <p:nvPr>
            <p:ph idx="1"/>
          </p:nvPr>
        </p:nvSpPr>
        <p:spPr>
          <a:xfrm>
            <a:off x="536511" y="987702"/>
            <a:ext cx="2866534" cy="5366445"/>
          </a:xfrm>
        </p:spPr>
        <p:txBody>
          <a:bodyPr>
            <a:normAutofit/>
          </a:bodyPr>
          <a:lstStyle/>
          <a:p>
            <a:pPr algn="just"/>
            <a:r>
              <a:rPr lang="en-US" dirty="0"/>
              <a:t>Mongoose is an Object Data Modeling (ODM) library for MongoDB and Node.js. It manages relationships between data, provides schema validation, and is used to translate between objects in code and the representation of those objects in MongoDB.</a:t>
            </a:r>
          </a:p>
          <a:p>
            <a:pPr algn="just"/>
            <a:r>
              <a:rPr lang="en-US" b="1" dirty="0"/>
              <a:t>We could create our models directly in the code – and they will be mirrored in the DB – no need to create special scripts for DB, everything in one place</a:t>
            </a:r>
            <a:endParaRPr lang="en-IN" b="1" dirty="0"/>
          </a:p>
        </p:txBody>
      </p:sp>
      <p:pic>
        <p:nvPicPr>
          <p:cNvPr id="2050" name="Picture 2">
            <a:extLst>
              <a:ext uri="{FF2B5EF4-FFF2-40B4-BE49-F238E27FC236}">
                <a16:creationId xmlns:a16="http://schemas.microsoft.com/office/drawing/2014/main" id="{A010233A-6AB1-0503-5545-D4E40C00B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340" y="1893819"/>
            <a:ext cx="833437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58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040A-53A6-4C5C-8C20-6E86D3E5727A}"/>
              </a:ext>
            </a:extLst>
          </p:cNvPr>
          <p:cNvSpPr>
            <a:spLocks noGrp="1"/>
          </p:cNvSpPr>
          <p:nvPr>
            <p:ph type="title"/>
          </p:nvPr>
        </p:nvSpPr>
        <p:spPr>
          <a:xfrm>
            <a:off x="685805" y="277881"/>
            <a:ext cx="10131425" cy="690563"/>
          </a:xfrm>
        </p:spPr>
        <p:txBody>
          <a:bodyPr>
            <a:normAutofit fontScale="90000"/>
          </a:bodyPr>
          <a:lstStyle/>
          <a:p>
            <a:r>
              <a:rPr lang="en-IN" dirty="0">
                <a:latin typeface="Berlin Sans FB Demi" panose="020E0802020502020306" pitchFamily="34" charset="0"/>
              </a:rPr>
              <a:t>step 4</a:t>
            </a:r>
            <a:br>
              <a:rPr lang="en-IN" dirty="0">
                <a:latin typeface="Berlin Sans FB Demi" panose="020E0802020502020306" pitchFamily="34" charset="0"/>
              </a:rPr>
            </a:br>
            <a:r>
              <a:rPr lang="en-IN" dirty="0">
                <a:latin typeface="Berlin Sans FB Demi" panose="020E0802020502020306" pitchFamily="34" charset="0"/>
              </a:rPr>
              <a:t>Add one more model and initialize</a:t>
            </a:r>
            <a:endParaRPr lang="en-IN" dirty="0"/>
          </a:p>
        </p:txBody>
      </p:sp>
      <p:sp>
        <p:nvSpPr>
          <p:cNvPr id="3" name="Content Placeholder 2">
            <a:extLst>
              <a:ext uri="{FF2B5EF4-FFF2-40B4-BE49-F238E27FC236}">
                <a16:creationId xmlns:a16="http://schemas.microsoft.com/office/drawing/2014/main" id="{E02FDE3E-399B-4FA3-809B-D61F0EB4800B}"/>
              </a:ext>
            </a:extLst>
          </p:cNvPr>
          <p:cNvSpPr>
            <a:spLocks noGrp="1"/>
          </p:cNvSpPr>
          <p:nvPr>
            <p:ph idx="1"/>
          </p:nvPr>
        </p:nvSpPr>
        <p:spPr>
          <a:xfrm>
            <a:off x="685805" y="1388918"/>
            <a:ext cx="8206403" cy="4432435"/>
          </a:xfrm>
        </p:spPr>
        <p:txBody>
          <a:bodyPr>
            <a:normAutofit/>
          </a:bodyPr>
          <a:lstStyle/>
          <a:p>
            <a:r>
              <a:rPr lang="en-IN" b="1" dirty="0"/>
              <a:t>A) Like we did with User and Role, add model Sport,</a:t>
            </a:r>
            <a:br>
              <a:rPr lang="en-IN" b="1" dirty="0"/>
            </a:br>
            <a:r>
              <a:rPr lang="en-IN" b="1" dirty="0"/>
              <a:t>       It’s schema could be for example:</a:t>
            </a:r>
            <a:br>
              <a:rPr lang="en-IN" b="1" dirty="0"/>
            </a:br>
            <a:br>
              <a:rPr lang="en-IN" b="1" dirty="0"/>
            </a:br>
            <a:r>
              <a:rPr lang="en-US" b="0" dirty="0">
                <a:solidFill>
                  <a:srgbClr val="9CDCFE"/>
                </a:solidFill>
                <a:effectLst/>
                <a:highlight>
                  <a:srgbClr val="000000"/>
                </a:highlight>
                <a:latin typeface="Consolas" panose="020B0609020204030204" pitchFamily="49" charset="0"/>
              </a:rPr>
              <a:t>name:</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isOlympic</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Boolean</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isSummerOlympic</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Boolean</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img:</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FFFFFF"/>
                </a:solidFill>
                <a:effectLst/>
                <a:highlight>
                  <a:srgbClr val="000000"/>
                </a:highlight>
                <a:latin typeface="Consolas" panose="020B0609020204030204" pitchFamily="49" charset="0"/>
              </a:rPr>
              <a:t> }</a:t>
            </a:r>
          </a:p>
          <a:p>
            <a:pPr algn="just"/>
            <a:endParaRPr lang="en-IN" b="1" dirty="0"/>
          </a:p>
          <a:p>
            <a:r>
              <a:rPr lang="en-IN" b="1" dirty="0"/>
              <a:t>                                           B) Now initialize it with ‘judo’ document – it is Olympic </a:t>
            </a:r>
            <a:br>
              <a:rPr lang="en-IN" b="1" dirty="0"/>
            </a:br>
            <a:r>
              <a:rPr lang="en-IN" b="1" dirty="0"/>
              <a:t>                                              and Summer Olympic too (you could download the </a:t>
            </a:r>
            <a:br>
              <a:rPr lang="en-IN" b="1" dirty="0"/>
            </a:br>
            <a:r>
              <a:rPr lang="en-IN" b="1" dirty="0"/>
              <a:t>                                              images from here – and set them in some assets/images </a:t>
            </a:r>
            <a:br>
              <a:rPr lang="en-IN" b="1" dirty="0"/>
            </a:br>
            <a:r>
              <a:rPr lang="en-IN" b="1" dirty="0"/>
              <a:t>                                              directory – so you’ll get the image names)</a:t>
            </a:r>
          </a:p>
        </p:txBody>
      </p:sp>
      <p:pic>
        <p:nvPicPr>
          <p:cNvPr id="5" name="Graphic 4">
            <a:extLst>
              <a:ext uri="{FF2B5EF4-FFF2-40B4-BE49-F238E27FC236}">
                <a16:creationId xmlns:a16="http://schemas.microsoft.com/office/drawing/2014/main" id="{5D825356-1F6B-9EB2-2496-69870B49CF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957" y="3967841"/>
            <a:ext cx="2857500" cy="2857500"/>
          </a:xfrm>
          <a:prstGeom prst="rect">
            <a:avLst/>
          </a:prstGeom>
        </p:spPr>
      </p:pic>
      <p:pic>
        <p:nvPicPr>
          <p:cNvPr id="7" name="Graphic 6">
            <a:extLst>
              <a:ext uri="{FF2B5EF4-FFF2-40B4-BE49-F238E27FC236}">
                <a16:creationId xmlns:a16="http://schemas.microsoft.com/office/drawing/2014/main" id="{BCD34F6B-5125-FFD8-5BB9-ADE592B84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29413" y="358767"/>
            <a:ext cx="2857500" cy="2857500"/>
          </a:xfrm>
          <a:prstGeom prst="rect">
            <a:avLst/>
          </a:prstGeom>
        </p:spPr>
      </p:pic>
      <p:pic>
        <p:nvPicPr>
          <p:cNvPr id="9" name="Graphic 8">
            <a:extLst>
              <a:ext uri="{FF2B5EF4-FFF2-40B4-BE49-F238E27FC236}">
                <a16:creationId xmlns:a16="http://schemas.microsoft.com/office/drawing/2014/main" id="{E09EC315-DA80-41A6-AF0C-64D674F3D8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44730" y="3242642"/>
            <a:ext cx="2857500" cy="2857500"/>
          </a:xfrm>
          <a:prstGeom prst="rect">
            <a:avLst/>
          </a:prstGeom>
        </p:spPr>
      </p:pic>
    </p:spTree>
    <p:extLst>
      <p:ext uri="{BB962C8B-B14F-4D97-AF65-F5344CB8AC3E}">
        <p14:creationId xmlns:p14="http://schemas.microsoft.com/office/powerpoint/2010/main" val="353058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3CBD-0A7E-4C86-81F4-8B0FE4D61823}"/>
              </a:ext>
            </a:extLst>
          </p:cNvPr>
          <p:cNvSpPr>
            <a:spLocks noGrp="1"/>
          </p:cNvSpPr>
          <p:nvPr>
            <p:ph type="title"/>
          </p:nvPr>
        </p:nvSpPr>
        <p:spPr>
          <a:xfrm>
            <a:off x="685803" y="609602"/>
            <a:ext cx="8193156" cy="1456267"/>
          </a:xfrm>
        </p:spPr>
        <p:txBody>
          <a:bodyPr/>
          <a:lstStyle/>
          <a:p>
            <a:r>
              <a:rPr lang="en-IN" dirty="0"/>
              <a:t>Step1</a:t>
            </a:r>
          </a:p>
        </p:txBody>
      </p:sp>
      <p:sp>
        <p:nvSpPr>
          <p:cNvPr id="6" name="Content Placeholder 5">
            <a:extLst>
              <a:ext uri="{FF2B5EF4-FFF2-40B4-BE49-F238E27FC236}">
                <a16:creationId xmlns:a16="http://schemas.microsoft.com/office/drawing/2014/main" id="{5825E8DA-491B-E907-37E6-AD58F0ED6216}"/>
              </a:ext>
            </a:extLst>
          </p:cNvPr>
          <p:cNvSpPr>
            <a:spLocks noGrp="1"/>
          </p:cNvSpPr>
          <p:nvPr>
            <p:ph sz="half" idx="1"/>
          </p:nvPr>
        </p:nvSpPr>
        <p:spPr>
          <a:xfrm>
            <a:off x="296694" y="2142067"/>
            <a:ext cx="3954293" cy="3649134"/>
          </a:xfrm>
        </p:spPr>
        <p:txBody>
          <a:bodyPr>
            <a:normAutofit/>
          </a:bodyPr>
          <a:lstStyle/>
          <a:p>
            <a:r>
              <a:rPr lang="en-US" sz="2400" dirty="0"/>
              <a:t>A) Create directory “</a:t>
            </a:r>
            <a:r>
              <a:rPr lang="en-US" sz="2400" dirty="0" err="1"/>
              <a:t>olympics</a:t>
            </a:r>
            <a:r>
              <a:rPr lang="en-US" sz="2400" dirty="0"/>
              <a:t>”</a:t>
            </a:r>
          </a:p>
          <a:p>
            <a:endParaRPr lang="en-US" sz="2400" dirty="0"/>
          </a:p>
          <a:p>
            <a:r>
              <a:rPr lang="en-US" sz="2400" dirty="0"/>
              <a:t>B) Inside this directory create directory “server” </a:t>
            </a:r>
            <a:endParaRPr lang="LID4096" sz="2400" dirty="0"/>
          </a:p>
        </p:txBody>
      </p:sp>
      <p:sp>
        <p:nvSpPr>
          <p:cNvPr id="8" name="Content Placeholder 7">
            <a:extLst>
              <a:ext uri="{FF2B5EF4-FFF2-40B4-BE49-F238E27FC236}">
                <a16:creationId xmlns:a16="http://schemas.microsoft.com/office/drawing/2014/main" id="{DA4DAE32-943D-79FB-0C90-9523D1670863}"/>
              </a:ext>
            </a:extLst>
          </p:cNvPr>
          <p:cNvSpPr>
            <a:spLocks noGrp="1"/>
          </p:cNvSpPr>
          <p:nvPr>
            <p:ph sz="half" idx="2"/>
          </p:nvPr>
        </p:nvSpPr>
        <p:spPr>
          <a:xfrm>
            <a:off x="4250987" y="350196"/>
            <a:ext cx="7782128" cy="5898201"/>
          </a:xfrm>
        </p:spPr>
        <p:txBody>
          <a:bodyPr>
            <a:normAutofit/>
          </a:bodyPr>
          <a:lstStyle/>
          <a:p>
            <a:r>
              <a:rPr lang="en-US" sz="2400" dirty="0"/>
              <a:t>C) Inside the directory </a:t>
            </a:r>
            <a:r>
              <a:rPr lang="en-US" sz="2400" dirty="0" err="1"/>
              <a:t>olympics</a:t>
            </a:r>
            <a:r>
              <a:rPr lang="en-US" sz="2400" dirty="0"/>
              <a:t>/server create simple  </a:t>
            </a:r>
            <a:br>
              <a:rPr lang="en-US" sz="2400" dirty="0"/>
            </a:br>
            <a:r>
              <a:rPr lang="en-US" sz="2400" dirty="0"/>
              <a:t>     NodeJS-Express server in the file server.js – it should: </a:t>
            </a:r>
          </a:p>
          <a:p>
            <a:endParaRPr lang="en-US" sz="2400" dirty="0"/>
          </a:p>
          <a:p>
            <a:r>
              <a:rPr lang="en-US" sz="2400" dirty="0"/>
              <a:t>     </a:t>
            </a:r>
            <a:r>
              <a:rPr lang="en-US" sz="2400" dirty="0" err="1"/>
              <a:t>i</a:t>
            </a:r>
            <a:r>
              <a:rPr lang="en-US" sz="2400" dirty="0"/>
              <a:t>) listen on some port</a:t>
            </a:r>
            <a:br>
              <a:rPr lang="en-US" sz="2400" dirty="0"/>
            </a:br>
            <a:r>
              <a:rPr lang="en-US" sz="2400" dirty="0"/>
              <a:t>    ii) has one route of </a:t>
            </a:r>
            <a:r>
              <a:rPr lang="en-US" sz="2400" dirty="0" err="1"/>
              <a:t>app.get</a:t>
            </a:r>
            <a:r>
              <a:rPr lang="en-US" sz="2400" dirty="0"/>
              <a:t>(‘/’, …)</a:t>
            </a:r>
            <a:br>
              <a:rPr lang="en-US" sz="2400" dirty="0"/>
            </a:br>
            <a:r>
              <a:rPr lang="en-US" sz="2400" dirty="0"/>
              <a:t>   iii) answer to HTTP request of get(‘/’) “I am Olympics API”</a:t>
            </a:r>
            <a:br>
              <a:rPr lang="en-US" sz="2400" dirty="0"/>
            </a:br>
            <a:r>
              <a:rPr lang="en-US" sz="2400" dirty="0"/>
              <a:t>   iv) start by “npm start”</a:t>
            </a:r>
          </a:p>
          <a:p>
            <a:endParaRPr lang="en-US" sz="2400" dirty="0"/>
          </a:p>
          <a:p>
            <a:r>
              <a:rPr lang="en-US" sz="2400" dirty="0"/>
              <a:t>D) Ensure it works OK</a:t>
            </a:r>
          </a:p>
          <a:p>
            <a:endParaRPr lang="en-US" sz="2400" dirty="0"/>
          </a:p>
          <a:p>
            <a:r>
              <a:rPr lang="en-US" sz="2400" dirty="0"/>
              <a:t>E) Come back for the next step</a:t>
            </a:r>
            <a:endParaRPr lang="LID4096" sz="2400" dirty="0"/>
          </a:p>
        </p:txBody>
      </p:sp>
    </p:spTree>
    <p:extLst>
      <p:ext uri="{BB962C8B-B14F-4D97-AF65-F5344CB8AC3E}">
        <p14:creationId xmlns:p14="http://schemas.microsoft.com/office/powerpoint/2010/main" val="836387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43B3-2B5E-4D3E-9367-897B80EDDBA3}"/>
              </a:ext>
            </a:extLst>
          </p:cNvPr>
          <p:cNvSpPr>
            <a:spLocks noGrp="1"/>
          </p:cNvSpPr>
          <p:nvPr>
            <p:ph type="title"/>
          </p:nvPr>
        </p:nvSpPr>
        <p:spPr>
          <a:xfrm>
            <a:off x="685802" y="357809"/>
            <a:ext cx="10131425" cy="609600"/>
          </a:xfrm>
        </p:spPr>
        <p:txBody>
          <a:bodyPr>
            <a:normAutofit fontScale="90000"/>
          </a:bodyPr>
          <a:lstStyle/>
          <a:p>
            <a:r>
              <a:rPr lang="en-IN" dirty="0">
                <a:latin typeface="Berlin Sans FB Demi" panose="020E0802020502020306" pitchFamily="34" charset="0"/>
              </a:rPr>
              <a:t>STEP 4. Let’s try some routing</a:t>
            </a:r>
            <a:endParaRPr lang="en-IN" dirty="0"/>
          </a:p>
        </p:txBody>
      </p:sp>
      <p:sp>
        <p:nvSpPr>
          <p:cNvPr id="3" name="Content Placeholder 2">
            <a:extLst>
              <a:ext uri="{FF2B5EF4-FFF2-40B4-BE49-F238E27FC236}">
                <a16:creationId xmlns:a16="http://schemas.microsoft.com/office/drawing/2014/main" id="{2E7EC9F9-A619-4B3D-9E96-63395D059D51}"/>
              </a:ext>
            </a:extLst>
          </p:cNvPr>
          <p:cNvSpPr>
            <a:spLocks noGrp="1"/>
          </p:cNvSpPr>
          <p:nvPr>
            <p:ph idx="1"/>
          </p:nvPr>
        </p:nvSpPr>
        <p:spPr>
          <a:xfrm>
            <a:off x="685803" y="967409"/>
            <a:ext cx="8484701" cy="5657325"/>
          </a:xfrm>
        </p:spPr>
        <p:txBody>
          <a:bodyPr>
            <a:normAutofit fontScale="92500" lnSpcReduction="20000"/>
          </a:bodyPr>
          <a:lstStyle/>
          <a:p>
            <a:pPr algn="just"/>
            <a:r>
              <a:rPr lang="en-IN" dirty="0"/>
              <a:t>A) Let’s create in server.js a route for getting all the sports</a:t>
            </a:r>
          </a:p>
          <a:p>
            <a:pPr algn="just"/>
            <a:r>
              <a:rPr lang="en-IN" dirty="0"/>
              <a:t>The start of it will be </a:t>
            </a:r>
            <a:r>
              <a:rPr lang="en-IN" dirty="0" err="1"/>
              <a:t>app.get</a:t>
            </a:r>
            <a:r>
              <a:rPr lang="en-IN" dirty="0"/>
              <a:t>(‘/</a:t>
            </a:r>
            <a:r>
              <a:rPr lang="en-IN" dirty="0" err="1"/>
              <a:t>api</a:t>
            </a:r>
            <a:r>
              <a:rPr lang="en-IN" dirty="0"/>
              <a:t>/sports’ …. </a:t>
            </a:r>
          </a:p>
          <a:p>
            <a:pPr algn="just"/>
            <a:r>
              <a:rPr lang="en-IN" dirty="0"/>
              <a:t>And it will use the function like</a:t>
            </a:r>
          </a:p>
          <a:p>
            <a:pPr algn="just"/>
            <a:endParaRPr lang="en-IN" dirty="0"/>
          </a:p>
          <a:p>
            <a:pPr algn="just"/>
            <a:endParaRPr lang="en-IN" dirty="0"/>
          </a:p>
          <a:p>
            <a:r>
              <a:rPr lang="en-US" b="0" dirty="0">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req</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res</a:t>
            </a:r>
            <a:r>
              <a:rPr lang="en-US" b="0" dirty="0">
                <a:solidFill>
                  <a:srgbClr val="FFFFFF"/>
                </a:solidFill>
                <a:effectLst/>
                <a:highlight>
                  <a:srgbClr val="000000"/>
                </a:highlight>
                <a:latin typeface="Consolas" panose="020B0609020204030204" pitchFamily="49" charset="0"/>
              </a:rPr>
              <a:t>)</a:t>
            </a:r>
            <a:r>
              <a:rPr lang="en-US" b="0" dirty="0">
                <a:solidFill>
                  <a:srgbClr val="569CD6"/>
                </a:solidFill>
                <a:effectLst/>
                <a:highlight>
                  <a:srgbClr val="000000"/>
                </a:highlight>
                <a:latin typeface="Consolas" panose="020B0609020204030204" pitchFamily="49" charset="0"/>
              </a:rPr>
              <a:t>=&gt;</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try</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sport</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await</a:t>
            </a:r>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Sport</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find</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res</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status</a:t>
            </a:r>
            <a:r>
              <a:rPr lang="en-US" b="0" dirty="0">
                <a:solidFill>
                  <a:srgbClr val="FFFFFF"/>
                </a:solidFill>
                <a:effectLst/>
                <a:highlight>
                  <a:srgbClr val="000000"/>
                </a:highlight>
                <a:latin typeface="Consolas" panose="020B0609020204030204" pitchFamily="49" charset="0"/>
              </a:rPr>
              <a:t>(</a:t>
            </a:r>
            <a:r>
              <a:rPr lang="en-US" b="0" dirty="0">
                <a:solidFill>
                  <a:srgbClr val="B5CEA8"/>
                </a:solidFill>
                <a:effectLst/>
                <a:highlight>
                  <a:srgbClr val="000000"/>
                </a:highlight>
                <a:latin typeface="Consolas" panose="020B0609020204030204" pitchFamily="49" charset="0"/>
              </a:rPr>
              <a:t>200</a:t>
            </a:r>
            <a:r>
              <a:rPr lang="en-US" b="0" dirty="0">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json</a:t>
            </a:r>
            <a:r>
              <a:rPr lang="en-US" b="0" dirty="0">
                <a:solidFill>
                  <a:srgbClr val="FFFFFF"/>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sport</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catch</a:t>
            </a:r>
            <a:r>
              <a:rPr lang="en-US" b="0" dirty="0">
                <a:solidFill>
                  <a:srgbClr val="FFFFFF"/>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err</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console</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error</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"There is an </a:t>
            </a:r>
            <a:r>
              <a:rPr lang="en-US" b="0" dirty="0" err="1">
                <a:solidFill>
                  <a:srgbClr val="CE9178"/>
                </a:solidFill>
                <a:effectLst/>
                <a:highlight>
                  <a:srgbClr val="000000"/>
                </a:highlight>
                <a:latin typeface="Consolas" panose="020B0609020204030204" pitchFamily="49" charset="0"/>
              </a:rPr>
              <a:t>error:"</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err</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res</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status</a:t>
            </a:r>
            <a:r>
              <a:rPr lang="en-US" b="0" dirty="0">
                <a:solidFill>
                  <a:srgbClr val="FFFFFF"/>
                </a:solidFill>
                <a:effectLst/>
                <a:highlight>
                  <a:srgbClr val="000000"/>
                </a:highlight>
                <a:latin typeface="Consolas" panose="020B0609020204030204" pitchFamily="49" charset="0"/>
              </a:rPr>
              <a:t>(</a:t>
            </a:r>
            <a:r>
              <a:rPr lang="en-US" b="0" dirty="0">
                <a:solidFill>
                  <a:srgbClr val="B5CEA8"/>
                </a:solidFill>
                <a:effectLst/>
                <a:highlight>
                  <a:srgbClr val="000000"/>
                </a:highlight>
                <a:latin typeface="Consolas" panose="020B0609020204030204" pitchFamily="49" charset="0"/>
              </a:rPr>
              <a:t>500</a:t>
            </a:r>
            <a:r>
              <a:rPr lang="en-US" b="0" dirty="0">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json</a:t>
            </a:r>
            <a:r>
              <a:rPr lang="en-US" b="0" dirty="0">
                <a:solidFill>
                  <a:srgbClr val="FFFFFF"/>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err:</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"Internal error"</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a:t>
            </a:r>
          </a:p>
          <a:p>
            <a:pPr algn="just"/>
            <a:endParaRPr lang="en-IN" dirty="0"/>
          </a:p>
          <a:p>
            <a:pPr algn="just"/>
            <a:r>
              <a:rPr lang="en-IN" dirty="0"/>
              <a:t>B) Make it work – try it from the browser</a:t>
            </a:r>
          </a:p>
        </p:txBody>
      </p:sp>
    </p:spTree>
    <p:extLst>
      <p:ext uri="{BB962C8B-B14F-4D97-AF65-F5344CB8AC3E}">
        <p14:creationId xmlns:p14="http://schemas.microsoft.com/office/powerpoint/2010/main" val="89188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463831"/>
            <a:ext cx="10131425" cy="457196"/>
          </a:xfrm>
        </p:spPr>
        <p:txBody>
          <a:bodyPr>
            <a:normAutofit fontScale="90000"/>
          </a:bodyPr>
          <a:lstStyle/>
          <a:p>
            <a:r>
              <a:rPr lang="en-IN" dirty="0">
                <a:latin typeface="Berlin Sans FB Demi" panose="020E0802020502020306" pitchFamily="34" charset="0"/>
              </a:rPr>
              <a:t>READ FOR STEP 5: 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3" y="1046923"/>
            <a:ext cx="10417626" cy="4906008"/>
          </a:xfrm>
        </p:spPr>
        <p:txBody>
          <a:bodyPr>
            <a:normAutofit/>
          </a:bodyPr>
          <a:lstStyle/>
          <a:p>
            <a:r>
              <a:rPr lang="en-IN" dirty="0"/>
              <a:t>The basic operations in every database comprises of the following four operations:</a:t>
            </a:r>
          </a:p>
          <a:p>
            <a:pPr marL="0" indent="0">
              <a:buNone/>
            </a:pPr>
            <a:r>
              <a:rPr lang="en-IN" dirty="0"/>
              <a:t>	</a:t>
            </a:r>
            <a:r>
              <a:rPr lang="en-IN" sz="2400" b="1" dirty="0">
                <a:solidFill>
                  <a:schemeClr val="accent1"/>
                </a:solidFill>
                <a:effectLst>
                  <a:outerShdw blurRad="38100" dist="38100" dir="2700000" algn="tl">
                    <a:srgbClr val="000000">
                      <a:alpha val="43137"/>
                    </a:srgbClr>
                  </a:outerShdw>
                </a:effectLst>
              </a:rPr>
              <a:t>CREATE    (http verb “POST”)</a:t>
            </a:r>
          </a:p>
          <a:p>
            <a:pPr marL="0" indent="0">
              <a:buNone/>
            </a:pPr>
            <a:r>
              <a:rPr lang="en-IN" sz="2400" b="1" dirty="0">
                <a:solidFill>
                  <a:schemeClr val="accent1"/>
                </a:solidFill>
                <a:effectLst>
                  <a:outerShdw blurRad="38100" dist="38100" dir="2700000" algn="tl">
                    <a:srgbClr val="000000">
                      <a:alpha val="43137"/>
                    </a:srgbClr>
                  </a:outerShdw>
                </a:effectLst>
              </a:rPr>
              <a:t>	READ       (http verb “get”)</a:t>
            </a:r>
          </a:p>
          <a:p>
            <a:pPr marL="0" indent="0">
              <a:buNone/>
            </a:pPr>
            <a:r>
              <a:rPr lang="en-IN" sz="2400" b="1" dirty="0">
                <a:solidFill>
                  <a:schemeClr val="accent1"/>
                </a:solidFill>
                <a:effectLst>
                  <a:outerShdw blurRad="38100" dist="38100" dir="2700000" algn="tl">
                    <a:srgbClr val="000000">
                      <a:alpha val="43137"/>
                    </a:srgbClr>
                  </a:outerShdw>
                </a:effectLst>
              </a:rPr>
              <a:t>	UPDATE   (http verbs “put”/”patch”)</a:t>
            </a:r>
          </a:p>
          <a:p>
            <a:pPr marL="0" indent="0">
              <a:buNone/>
            </a:pPr>
            <a:r>
              <a:rPr lang="en-IN" sz="2400" b="1" dirty="0">
                <a:solidFill>
                  <a:schemeClr val="accent1"/>
                </a:solidFill>
                <a:effectLst>
                  <a:outerShdw blurRad="38100" dist="38100" dir="2700000" algn="tl">
                    <a:srgbClr val="000000">
                      <a:alpha val="43137"/>
                    </a:srgbClr>
                  </a:outerShdw>
                </a:effectLst>
              </a:rPr>
              <a:t>	DELETE    (http verb “delete”)</a:t>
            </a:r>
          </a:p>
          <a:p>
            <a:r>
              <a:rPr lang="en-IN" dirty="0"/>
              <a:t>In MongoDB these four basic operations are achieved using the unique style of writing. </a:t>
            </a:r>
          </a:p>
          <a:p>
            <a:r>
              <a:rPr lang="en-IN" i="1" dirty="0"/>
              <a:t>We’ve already tried “find()” to respond to “get” request.</a:t>
            </a:r>
          </a:p>
          <a:p>
            <a:r>
              <a:rPr lang="en-IN" i="1" dirty="0"/>
              <a:t>We’re also know the function “save()” – we could use it for “post” request, but there is also “create()”</a:t>
            </a:r>
          </a:p>
        </p:txBody>
      </p:sp>
    </p:spTree>
    <p:extLst>
      <p:ext uri="{BB962C8B-B14F-4D97-AF65-F5344CB8AC3E}">
        <p14:creationId xmlns:p14="http://schemas.microsoft.com/office/powerpoint/2010/main" val="3471422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B06B-F3E3-9145-21C4-CCE8B309877E}"/>
              </a:ext>
            </a:extLst>
          </p:cNvPr>
          <p:cNvSpPr>
            <a:spLocks noGrp="1"/>
          </p:cNvSpPr>
          <p:nvPr>
            <p:ph type="title"/>
          </p:nvPr>
        </p:nvSpPr>
        <p:spPr/>
        <p:txBody>
          <a:bodyPr/>
          <a:lstStyle/>
          <a:p>
            <a:r>
              <a:rPr lang="en-US" dirty="0"/>
              <a:t>STEP 5 – first of all, let’s try “POST”, but how?</a:t>
            </a:r>
            <a:endParaRPr lang="LID4096" dirty="0"/>
          </a:p>
        </p:txBody>
      </p:sp>
      <p:sp>
        <p:nvSpPr>
          <p:cNvPr id="3" name="Content Placeholder 2">
            <a:extLst>
              <a:ext uri="{FF2B5EF4-FFF2-40B4-BE49-F238E27FC236}">
                <a16:creationId xmlns:a16="http://schemas.microsoft.com/office/drawing/2014/main" id="{B394C1E2-B540-11A8-6593-466F482AB9A0}"/>
              </a:ext>
            </a:extLst>
          </p:cNvPr>
          <p:cNvSpPr>
            <a:spLocks noGrp="1"/>
          </p:cNvSpPr>
          <p:nvPr>
            <p:ph idx="1"/>
          </p:nvPr>
        </p:nvSpPr>
        <p:spPr/>
        <p:txBody>
          <a:bodyPr/>
          <a:lstStyle/>
          <a:p>
            <a:r>
              <a:rPr lang="en-IN" dirty="0"/>
              <a:t>A) For this we’ll need some helper tool, called “Postman” – install it</a:t>
            </a:r>
          </a:p>
          <a:p>
            <a:r>
              <a:rPr lang="en-IN" dirty="0"/>
              <a:t>B) Meanwhile in server.js create one more route</a:t>
            </a:r>
            <a:r>
              <a:rPr lang="en-IN"/>
              <a:t>, for</a:t>
            </a:r>
          </a:p>
          <a:p>
            <a:endParaRPr lang="en-IN" dirty="0"/>
          </a:p>
          <a:p>
            <a:endParaRPr lang="LID4096" dirty="0"/>
          </a:p>
        </p:txBody>
      </p:sp>
      <p:pic>
        <p:nvPicPr>
          <p:cNvPr id="3076" name="Picture 4" descr="postman&quot; Icon - Download for free – Iconduck">
            <a:extLst>
              <a:ext uri="{FF2B5EF4-FFF2-40B4-BE49-F238E27FC236}">
                <a16:creationId xmlns:a16="http://schemas.microsoft.com/office/drawing/2014/main" id="{9D9072B7-6E32-258A-D7F0-09C1E2367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662" y="1727719"/>
            <a:ext cx="473392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82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B06B-F3E3-9145-21C4-CCE8B309877E}"/>
              </a:ext>
            </a:extLst>
          </p:cNvPr>
          <p:cNvSpPr>
            <a:spLocks noGrp="1"/>
          </p:cNvSpPr>
          <p:nvPr>
            <p:ph type="title"/>
          </p:nvPr>
        </p:nvSpPr>
        <p:spPr/>
        <p:txBody>
          <a:bodyPr/>
          <a:lstStyle/>
          <a:p>
            <a:r>
              <a:rPr lang="en-US" dirty="0"/>
              <a:t>STEP 5 – Now we’re going to create a real API</a:t>
            </a:r>
            <a:endParaRPr lang="LID4096" dirty="0"/>
          </a:p>
        </p:txBody>
      </p:sp>
      <p:sp>
        <p:nvSpPr>
          <p:cNvPr id="3" name="Content Placeholder 2">
            <a:extLst>
              <a:ext uri="{FF2B5EF4-FFF2-40B4-BE49-F238E27FC236}">
                <a16:creationId xmlns:a16="http://schemas.microsoft.com/office/drawing/2014/main" id="{B394C1E2-B540-11A8-6593-466F482AB9A0}"/>
              </a:ext>
            </a:extLst>
          </p:cNvPr>
          <p:cNvSpPr>
            <a:spLocks noGrp="1"/>
          </p:cNvSpPr>
          <p:nvPr>
            <p:ph idx="1"/>
          </p:nvPr>
        </p:nvSpPr>
        <p:spPr/>
        <p:txBody>
          <a:bodyPr/>
          <a:lstStyle/>
          <a:p>
            <a:r>
              <a:rPr lang="en-IN" dirty="0"/>
              <a:t>A) Create directory Olympics/server/routes and inside it sports.js</a:t>
            </a:r>
          </a:p>
          <a:p>
            <a:endParaRPr lang="LID4096" dirty="0"/>
          </a:p>
        </p:txBody>
      </p:sp>
    </p:spTree>
    <p:extLst>
      <p:ext uri="{BB962C8B-B14F-4D97-AF65-F5344CB8AC3E}">
        <p14:creationId xmlns:p14="http://schemas.microsoft.com/office/powerpoint/2010/main" val="138381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C853AB-F491-46D3-B9BE-2B406D97045A}"/>
              </a:ext>
            </a:extLst>
          </p:cNvPr>
          <p:cNvSpPr>
            <a:spLocks noGrp="1"/>
          </p:cNvSpPr>
          <p:nvPr>
            <p:ph type="title"/>
          </p:nvPr>
        </p:nvSpPr>
        <p:spPr>
          <a:xfrm>
            <a:off x="685800" y="1091838"/>
            <a:ext cx="3680885" cy="1371600"/>
          </a:xfrm>
        </p:spPr>
        <p:txBody>
          <a:bodyPr/>
          <a:lstStyle/>
          <a:p>
            <a:endParaRPr lang="LID4096" dirty="0"/>
          </a:p>
        </p:txBody>
      </p:sp>
      <p:sp>
        <p:nvSpPr>
          <p:cNvPr id="6" name="Text Placeholder 5">
            <a:extLst>
              <a:ext uri="{FF2B5EF4-FFF2-40B4-BE49-F238E27FC236}">
                <a16:creationId xmlns:a16="http://schemas.microsoft.com/office/drawing/2014/main" id="{B6B0A13A-A92D-0BA6-8527-CE5162F7AE75}"/>
              </a:ext>
            </a:extLst>
          </p:cNvPr>
          <p:cNvSpPr>
            <a:spLocks noGrp="1"/>
          </p:cNvSpPr>
          <p:nvPr>
            <p:ph type="body" sz="half" idx="2"/>
          </p:nvPr>
        </p:nvSpPr>
        <p:spPr>
          <a:xfrm>
            <a:off x="685800" y="2577830"/>
            <a:ext cx="3680885" cy="3968885"/>
          </a:xfrm>
        </p:spPr>
        <p:txBody>
          <a:bodyPr/>
          <a:lstStyle/>
          <a:p>
            <a:r>
              <a:rPr lang="en-US" dirty="0"/>
              <a:t>There are three important parts of a JWT: Header, Payload, Signature. Together they are combined to a standard structure: </a:t>
            </a:r>
            <a:r>
              <a:rPr lang="en-US" dirty="0" err="1"/>
              <a:t>header.payload.signature</a:t>
            </a:r>
            <a:r>
              <a:rPr lang="en-US" dirty="0"/>
              <a:t>.</a:t>
            </a:r>
          </a:p>
          <a:p>
            <a:endParaRPr lang="en-US" dirty="0"/>
          </a:p>
          <a:p>
            <a:r>
              <a:rPr lang="en-US" dirty="0"/>
              <a:t>The Client typically attaches JWT in Authorization header with Bearer prefix:</a:t>
            </a:r>
          </a:p>
          <a:p>
            <a:r>
              <a:rPr lang="en-US" dirty="0"/>
              <a:t>Authorization: Bearer [header].[payload].[signature]</a:t>
            </a:r>
            <a:endParaRPr lang="LID4096" dirty="0"/>
          </a:p>
        </p:txBody>
      </p:sp>
      <p:pic>
        <p:nvPicPr>
          <p:cNvPr id="1026" name="Picture 2" descr="in-depth-introduction-jwt-token-based-authentication">
            <a:extLst>
              <a:ext uri="{FF2B5EF4-FFF2-40B4-BE49-F238E27FC236}">
                <a16:creationId xmlns:a16="http://schemas.microsoft.com/office/drawing/2014/main" id="{1D8334C0-984F-02F3-631E-1D567AADEB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3480" y="1008764"/>
            <a:ext cx="6098465" cy="438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586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43B3-2B5E-4D3E-9367-897B80EDDBA3}"/>
              </a:ext>
            </a:extLst>
          </p:cNvPr>
          <p:cNvSpPr>
            <a:spLocks noGrp="1"/>
          </p:cNvSpPr>
          <p:nvPr>
            <p:ph type="title"/>
          </p:nvPr>
        </p:nvSpPr>
        <p:spPr>
          <a:xfrm>
            <a:off x="685802" y="357809"/>
            <a:ext cx="10131425" cy="609600"/>
          </a:xfrm>
        </p:spPr>
        <p:txBody>
          <a:bodyPr>
            <a:normAutofit fontScale="90000"/>
          </a:bodyPr>
          <a:lstStyle/>
          <a:p>
            <a:r>
              <a:rPr lang="en-IN" dirty="0">
                <a:latin typeface="Berlin Sans FB Demi" panose="020E0802020502020306" pitchFamily="34" charset="0"/>
              </a:rPr>
              <a:t>Why mongodb is important ?</a:t>
            </a:r>
            <a:endParaRPr lang="en-IN" dirty="0"/>
          </a:p>
        </p:txBody>
      </p:sp>
      <p:sp>
        <p:nvSpPr>
          <p:cNvPr id="3" name="Content Placeholder 2">
            <a:extLst>
              <a:ext uri="{FF2B5EF4-FFF2-40B4-BE49-F238E27FC236}">
                <a16:creationId xmlns:a16="http://schemas.microsoft.com/office/drawing/2014/main" id="{2E7EC9F9-A619-4B3D-9E96-63395D059D51}"/>
              </a:ext>
            </a:extLst>
          </p:cNvPr>
          <p:cNvSpPr>
            <a:spLocks noGrp="1"/>
          </p:cNvSpPr>
          <p:nvPr>
            <p:ph idx="1"/>
          </p:nvPr>
        </p:nvSpPr>
        <p:spPr>
          <a:xfrm>
            <a:off x="685803" y="967410"/>
            <a:ext cx="8484701" cy="4094920"/>
          </a:xfrm>
        </p:spPr>
        <p:txBody>
          <a:bodyPr>
            <a:normAutofit lnSpcReduction="10000"/>
          </a:bodyPr>
          <a:lstStyle/>
          <a:p>
            <a:pPr algn="just"/>
            <a:endParaRPr lang="en-IN" dirty="0"/>
          </a:p>
          <a:p>
            <a:pPr algn="just"/>
            <a:r>
              <a:rPr lang="en-IN" dirty="0"/>
              <a:t>MongoDB is important in many aspects and some of those major points are as follows:</a:t>
            </a:r>
          </a:p>
          <a:p>
            <a:pPr marL="342900" indent="-342900" algn="just">
              <a:buFont typeface="+mj-lt"/>
              <a:buAutoNum type="arabicPeriod"/>
            </a:pPr>
            <a:r>
              <a:rPr lang="en-IN" dirty="0"/>
              <a:t>It is document oriented and does not need the row and column format of the data.</a:t>
            </a:r>
          </a:p>
          <a:p>
            <a:pPr marL="342900" indent="-342900" algn="just">
              <a:buFont typeface="+mj-lt"/>
              <a:buAutoNum type="arabicPeriod"/>
            </a:pPr>
            <a:r>
              <a:rPr lang="en-IN" dirty="0"/>
              <a:t>It gives high performance.</a:t>
            </a:r>
          </a:p>
          <a:p>
            <a:pPr marL="342900" indent="-342900" algn="just">
              <a:buFont typeface="+mj-lt"/>
              <a:buAutoNum type="arabicPeriod"/>
            </a:pPr>
            <a:r>
              <a:rPr lang="en-IN" dirty="0"/>
              <a:t>It is dynamic in nature where you don’t need to predefine a schema like in conventional RDBMS.</a:t>
            </a:r>
          </a:p>
          <a:p>
            <a:pPr marL="342900" indent="-342900" algn="just">
              <a:buFont typeface="+mj-lt"/>
              <a:buAutoNum type="arabicPeriod"/>
            </a:pPr>
            <a:r>
              <a:rPr lang="en-IN" dirty="0"/>
              <a:t>There is no concept of Joins in MongoDB instead it has </a:t>
            </a:r>
            <a:r>
              <a:rPr lang="en-IN" sz="2000" b="1" dirty="0">
                <a:solidFill>
                  <a:schemeClr val="accent1"/>
                </a:solidFill>
                <a:effectLst>
                  <a:outerShdw blurRad="38100" dist="38100" dir="2700000" algn="tl">
                    <a:srgbClr val="000000">
                      <a:alpha val="43137"/>
                    </a:srgbClr>
                  </a:outerShdw>
                </a:effectLst>
              </a:rPr>
              <a:t>$lookup</a:t>
            </a:r>
            <a:r>
              <a:rPr lang="en-IN" sz="2000" dirty="0">
                <a:solidFill>
                  <a:schemeClr val="accent1"/>
                </a:solidFill>
              </a:rPr>
              <a:t> </a:t>
            </a:r>
            <a:r>
              <a:rPr lang="en-IN" dirty="0"/>
              <a:t>aggregation operator in versions &gt;=3.2. There is a mongoose alternative as well which is called as </a:t>
            </a:r>
            <a:r>
              <a:rPr lang="en-IN" sz="2000" b="1" dirty="0">
                <a:solidFill>
                  <a:schemeClr val="accent1"/>
                </a:solidFill>
                <a:effectLst>
                  <a:outerShdw blurRad="38100" dist="38100" dir="2700000" algn="tl">
                    <a:srgbClr val="000000">
                      <a:alpha val="43137"/>
                    </a:srgbClr>
                  </a:outerShdw>
                </a:effectLst>
              </a:rPr>
              <a:t>populate() </a:t>
            </a:r>
            <a:r>
              <a:rPr lang="en-IN" dirty="0"/>
              <a:t>that is used to reference documents in other collections</a:t>
            </a:r>
            <a:r>
              <a:rPr lang="en-IN" sz="2000" b="1" dirty="0">
                <a:effectLst>
                  <a:outerShdw blurRad="38100" dist="38100" dir="2700000" algn="tl">
                    <a:srgbClr val="000000">
                      <a:alpha val="43137"/>
                    </a:srgbClr>
                  </a:outerShdw>
                </a:effectLst>
              </a:rPr>
              <a:t>.</a:t>
            </a:r>
          </a:p>
          <a:p>
            <a:pPr marL="342900" indent="-342900" algn="just">
              <a:buFont typeface="+mj-lt"/>
              <a:buAutoNum type="arabicPeriod"/>
            </a:pPr>
            <a:r>
              <a:rPr lang="en-IN" dirty="0">
                <a:effectLst>
                  <a:outerShdw blurRad="38100" dist="38100" dir="2700000" algn="tl">
                    <a:srgbClr val="000000">
                      <a:alpha val="43137"/>
                    </a:srgbClr>
                  </a:outerShdw>
                </a:effectLst>
              </a:rPr>
              <a:t>MongoDB stores data in JSON format which allows to send the data in whatever form you want.</a:t>
            </a:r>
            <a:endParaRPr lang="en-IN" dirty="0"/>
          </a:p>
          <a:p>
            <a:pPr marL="342900" indent="-342900">
              <a:buFont typeface="+mj-lt"/>
              <a:buAutoNum type="arabicPeriod"/>
            </a:pPr>
            <a:endParaRPr lang="en-IN" sz="20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86230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CA1C-8FCA-4C6E-9572-F9B1FEBB59ED}"/>
              </a:ext>
            </a:extLst>
          </p:cNvPr>
          <p:cNvSpPr>
            <a:spLocks noGrp="1"/>
          </p:cNvSpPr>
          <p:nvPr>
            <p:ph type="title"/>
          </p:nvPr>
        </p:nvSpPr>
        <p:spPr>
          <a:xfrm>
            <a:off x="685802" y="304799"/>
            <a:ext cx="8908772" cy="742122"/>
          </a:xfrm>
        </p:spPr>
        <p:txBody>
          <a:bodyPr>
            <a:normAutofit/>
          </a:bodyPr>
          <a:lstStyle/>
          <a:p>
            <a:r>
              <a:rPr lang="en-IN" dirty="0">
                <a:latin typeface="Berlin Sans FB Demi" panose="020E0802020502020306" pitchFamily="34" charset="0"/>
              </a:rPr>
              <a:t>How to install &amp; run mongodb ?</a:t>
            </a:r>
            <a:endParaRPr lang="en-IN" dirty="0"/>
          </a:p>
        </p:txBody>
      </p:sp>
      <p:sp>
        <p:nvSpPr>
          <p:cNvPr id="3" name="Content Placeholder 2">
            <a:extLst>
              <a:ext uri="{FF2B5EF4-FFF2-40B4-BE49-F238E27FC236}">
                <a16:creationId xmlns:a16="http://schemas.microsoft.com/office/drawing/2014/main" id="{5F8C6229-3AB3-43E3-82AB-783CF0FCB04C}"/>
              </a:ext>
            </a:extLst>
          </p:cNvPr>
          <p:cNvSpPr>
            <a:spLocks noGrp="1"/>
          </p:cNvSpPr>
          <p:nvPr>
            <p:ph idx="1"/>
          </p:nvPr>
        </p:nvSpPr>
        <p:spPr>
          <a:xfrm>
            <a:off x="685802" y="1046921"/>
            <a:ext cx="7939583" cy="4425831"/>
          </a:xfrm>
        </p:spPr>
        <p:txBody>
          <a:bodyPr>
            <a:normAutofit fontScale="92500" lnSpcReduction="10000"/>
          </a:bodyPr>
          <a:lstStyle/>
          <a:p>
            <a:pPr algn="just"/>
            <a:endParaRPr lang="en-IN" dirty="0"/>
          </a:p>
          <a:p>
            <a:pPr algn="just"/>
            <a:r>
              <a:rPr lang="en-IN" dirty="0"/>
              <a:t>To install the MongoDB you need to visit the download section of the official website. Visit the following link: </a:t>
            </a:r>
            <a:r>
              <a:rPr lang="en-IN" dirty="0">
                <a:hlinkClick r:id="rId2"/>
              </a:rPr>
              <a:t>https://www.mongodb.com/download-center/community</a:t>
            </a:r>
            <a:r>
              <a:rPr lang="en-IN" dirty="0"/>
              <a:t>. </a:t>
            </a:r>
            <a:br>
              <a:rPr lang="en-IN" dirty="0"/>
            </a:br>
            <a:r>
              <a:rPr lang="en-IN" dirty="0"/>
              <a:t>Select the version, OS and the package there and then click download.</a:t>
            </a:r>
          </a:p>
          <a:p>
            <a:pPr algn="just"/>
            <a:r>
              <a:rPr lang="en-IN" dirty="0"/>
              <a:t>After download is completed double click the file (e.g.:- mongodb-win32-x86_64-2008plus-ssl-3.4.5-signed.msi). This will start the installation.</a:t>
            </a:r>
          </a:p>
          <a:p>
            <a:pPr algn="just"/>
            <a:r>
              <a:rPr lang="en-IN" dirty="0"/>
              <a:t>Go through all the steps. Simply click next on each step and at the last step click on Finish button. This will install the MongoDB on your system.</a:t>
            </a:r>
          </a:p>
          <a:p>
            <a:pPr marL="0" indent="0" algn="just">
              <a:buNone/>
            </a:pPr>
            <a:r>
              <a:rPr lang="en-IN" dirty="0"/>
              <a:t>     </a:t>
            </a:r>
            <a:r>
              <a:rPr lang="en-IN" b="1" dirty="0">
                <a:solidFill>
                  <a:schemeClr val="accent1">
                    <a:lumMod val="60000"/>
                    <a:lumOff val="40000"/>
                  </a:schemeClr>
                </a:solidFill>
                <a:effectLst>
                  <a:outerShdw blurRad="38100" dist="38100" dir="2700000" algn="tl">
                    <a:srgbClr val="000000">
                      <a:alpha val="43137"/>
                    </a:srgbClr>
                  </a:outerShdw>
                </a:effectLst>
              </a:rPr>
              <a:t>RUNNING THE MONGODB IN SYSTEM:</a:t>
            </a:r>
          </a:p>
          <a:p>
            <a:pPr algn="just"/>
            <a:r>
              <a:rPr lang="en-IN" dirty="0"/>
              <a:t>Create the folder </a:t>
            </a:r>
            <a:r>
              <a:rPr lang="en-IN" dirty="0">
                <a:sym typeface="Wingdings" panose="05000000000000000000" pitchFamily="2" charset="2"/>
              </a:rPr>
              <a:t> </a:t>
            </a:r>
            <a:r>
              <a:rPr lang="en-IN" sz="2000" b="1" dirty="0">
                <a:solidFill>
                  <a:schemeClr val="accent1"/>
                </a:solidFill>
                <a:effectLst>
                  <a:outerShdw blurRad="38100" dist="38100" dir="2700000" algn="tl">
                    <a:srgbClr val="000000">
                      <a:alpha val="43137"/>
                    </a:srgbClr>
                  </a:outerShdw>
                </a:effectLst>
                <a:sym typeface="Wingdings" panose="05000000000000000000" pitchFamily="2" charset="2"/>
              </a:rPr>
              <a:t>C:\data\db </a:t>
            </a:r>
            <a:r>
              <a:rPr lang="en-IN" dirty="0">
                <a:sym typeface="Wingdings" panose="05000000000000000000" pitchFamily="2" charset="2"/>
              </a:rPr>
              <a:t>(In this case after creating the folder, you need to double click the </a:t>
            </a:r>
            <a:r>
              <a:rPr lang="en-IN" b="1" dirty="0">
                <a:solidFill>
                  <a:schemeClr val="accent1"/>
                </a:solidFill>
                <a:effectLst>
                  <a:outerShdw blurRad="38100" dist="38100" dir="2700000" algn="tl">
                    <a:srgbClr val="000000">
                      <a:alpha val="43137"/>
                    </a:srgbClr>
                  </a:outerShdw>
                </a:effectLst>
                <a:sym typeface="Wingdings" panose="05000000000000000000" pitchFamily="2" charset="2"/>
              </a:rPr>
              <a:t>mongod.exe </a:t>
            </a:r>
            <a:r>
              <a:rPr lang="en-IN" dirty="0">
                <a:sym typeface="Wingdings" panose="05000000000000000000" pitchFamily="2" charset="2"/>
              </a:rPr>
              <a:t>file or just need to start the command line terminal and run the command </a:t>
            </a:r>
            <a:r>
              <a:rPr lang="en-IN" b="1" dirty="0">
                <a:solidFill>
                  <a:schemeClr val="accent1"/>
                </a:solidFill>
                <a:effectLst>
                  <a:outerShdw blurRad="38100" dist="38100" dir="2700000" algn="tl">
                    <a:srgbClr val="000000">
                      <a:alpha val="43137"/>
                    </a:srgbClr>
                  </a:outerShdw>
                </a:effectLst>
                <a:sym typeface="Wingdings" panose="05000000000000000000" pitchFamily="2" charset="2"/>
              </a:rPr>
              <a:t>mongod</a:t>
            </a:r>
            <a:r>
              <a:rPr lang="en-IN" dirty="0">
                <a:sym typeface="Wingdings" panose="05000000000000000000" pitchFamily="2" charset="2"/>
              </a:rPr>
              <a:t>).</a:t>
            </a:r>
          </a:p>
          <a:p>
            <a:pPr marL="0" indent="0" algn="r">
              <a:buNone/>
            </a:pPr>
            <a:r>
              <a:rPr lang="en-IN" i="1" dirty="0">
                <a:sym typeface="Wingdings" panose="05000000000000000000" pitchFamily="2" charset="2"/>
              </a:rPr>
              <a:t>To be continued…</a:t>
            </a:r>
            <a:endParaRPr lang="en-IN" sz="2000" b="1" dirty="0">
              <a:solidFill>
                <a:schemeClr val="accent1"/>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4057052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0D4DFE6-A4AD-48DE-9704-DA30B58FDFA0}"/>
              </a:ext>
            </a:extLst>
          </p:cNvPr>
          <p:cNvSpPr/>
          <p:nvPr/>
        </p:nvSpPr>
        <p:spPr>
          <a:xfrm>
            <a:off x="938266" y="408370"/>
            <a:ext cx="8152725" cy="646331"/>
          </a:xfrm>
          <a:prstGeom prst="rect">
            <a:avLst/>
          </a:prstGeom>
        </p:spPr>
        <p:txBody>
          <a:bodyPr wrap="square">
            <a:spAutoFit/>
          </a:bodyPr>
          <a:lstStyle/>
          <a:p>
            <a:r>
              <a:rPr lang="en-IN" sz="3600" dirty="0">
                <a:latin typeface="Berlin Sans FB Demi" panose="020E0802020502020306" pitchFamily="34" charset="0"/>
              </a:rPr>
              <a:t>HOW TO INSTALL &amp; RUN MONGODB ?</a:t>
            </a:r>
            <a:endParaRPr lang="en-IN" sz="3600" dirty="0"/>
          </a:p>
        </p:txBody>
      </p:sp>
      <p:sp>
        <p:nvSpPr>
          <p:cNvPr id="8" name="Rectangle 7">
            <a:extLst>
              <a:ext uri="{FF2B5EF4-FFF2-40B4-BE49-F238E27FC236}">
                <a16:creationId xmlns:a16="http://schemas.microsoft.com/office/drawing/2014/main" id="{449A34B6-D694-4EEC-9342-9B8BDD1236F4}"/>
              </a:ext>
            </a:extLst>
          </p:cNvPr>
          <p:cNvSpPr/>
          <p:nvPr/>
        </p:nvSpPr>
        <p:spPr>
          <a:xfrm>
            <a:off x="1060173" y="1047070"/>
            <a:ext cx="7699514" cy="5355312"/>
          </a:xfrm>
          <a:prstGeom prst="rect">
            <a:avLst/>
          </a:prstGeom>
          <a:ln>
            <a:noFill/>
          </a:ln>
        </p:spPr>
        <p:txBody>
          <a:bodyPr wrap="square">
            <a:spAutoFit/>
          </a:bodyPr>
          <a:lstStyle/>
          <a:p>
            <a:pPr algn="just"/>
            <a:r>
              <a:rPr lang="en-IN" i="1" dirty="0"/>
              <a:t>       …in continuation</a:t>
            </a:r>
          </a:p>
          <a:p>
            <a:pPr marL="285750" indent="-285750" algn="just">
              <a:buFont typeface="Arial" panose="020B0604020202020204" pitchFamily="34" charset="0"/>
              <a:buChar char="•"/>
            </a:pPr>
            <a:r>
              <a:rPr lang="en-IN" dirty="0"/>
              <a:t>Alternatively you can create the folder at a different location and give its reference in </a:t>
            </a:r>
            <a:r>
              <a:rPr lang="en-IN" b="1" dirty="0">
                <a:solidFill>
                  <a:schemeClr val="accent1"/>
                </a:solidFill>
                <a:effectLst>
                  <a:outerShdw blurRad="38100" dist="38100" dir="2700000" algn="tl">
                    <a:srgbClr val="000000">
                      <a:alpha val="43137"/>
                    </a:srgbClr>
                  </a:outerShdw>
                </a:effectLst>
              </a:rPr>
              <a:t>mongo.config </a:t>
            </a:r>
            <a:r>
              <a:rPr lang="en-IN" dirty="0"/>
              <a:t>file. Then in </a:t>
            </a:r>
            <a:r>
              <a:rPr lang="en-IN" b="1" dirty="0">
                <a:solidFill>
                  <a:schemeClr val="accent1"/>
                </a:solidFill>
                <a:effectLst>
                  <a:outerShdw blurRad="38100" dist="38100" dir="2700000" algn="tl">
                    <a:srgbClr val="000000">
                      <a:alpha val="43137"/>
                    </a:srgbClr>
                  </a:outerShdw>
                </a:effectLst>
              </a:rPr>
              <a:t>mongo.bat</a:t>
            </a:r>
            <a:r>
              <a:rPr lang="en-IN" dirty="0"/>
              <a:t> file write the reference of the </a:t>
            </a:r>
            <a:r>
              <a:rPr lang="en-IN" b="1" dirty="0">
                <a:solidFill>
                  <a:schemeClr val="accent1"/>
                </a:solidFill>
                <a:effectLst>
                  <a:outerShdw blurRad="38100" dist="38100" dir="2700000" algn="tl">
                    <a:srgbClr val="000000">
                      <a:alpha val="43137"/>
                    </a:srgbClr>
                  </a:outerShdw>
                </a:effectLst>
              </a:rPr>
              <a:t>mongo.config </a:t>
            </a:r>
            <a:r>
              <a:rPr lang="en-IN" dirty="0"/>
              <a:t>file and run it whenever you want to start the mongodb server.</a:t>
            </a:r>
          </a:p>
          <a:p>
            <a:pPr marL="285750" indent="-285750" algn="just">
              <a:buFont typeface="Arial" panose="020B0604020202020204" pitchFamily="34" charset="0"/>
              <a:buChar char="•"/>
            </a:pPr>
            <a:r>
              <a:rPr lang="en-IN" dirty="0"/>
              <a:t>Mongo.config file has some other parameters which are described in the below image.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marL="285750" indent="-285750" algn="just">
              <a:buFont typeface="Arial" panose="020B0604020202020204" pitchFamily="34" charset="0"/>
              <a:buChar char="•"/>
            </a:pPr>
            <a:r>
              <a:rPr lang="en-IN" dirty="0"/>
              <a:t>It comprises database path reference, log file path reference and port number reference.</a:t>
            </a:r>
          </a:p>
          <a:p>
            <a:pPr algn="r"/>
            <a:r>
              <a:rPr lang="en-IN" i="1" dirty="0"/>
              <a:t>To be continued…</a:t>
            </a:r>
          </a:p>
          <a:p>
            <a:pPr marL="285750" indent="-285750">
              <a:buFont typeface="Arial" panose="020B0604020202020204" pitchFamily="34" charset="0"/>
              <a:buChar char="•"/>
            </a:pPr>
            <a:endParaRPr lang="en-IN" dirty="0"/>
          </a:p>
          <a:p>
            <a:endParaRPr lang="en-IN" i="1" dirty="0"/>
          </a:p>
        </p:txBody>
      </p:sp>
      <p:pic>
        <p:nvPicPr>
          <p:cNvPr id="10" name="Picture 9">
            <a:extLst>
              <a:ext uri="{FF2B5EF4-FFF2-40B4-BE49-F238E27FC236}">
                <a16:creationId xmlns:a16="http://schemas.microsoft.com/office/drawing/2014/main" id="{DCADF5CD-1E81-497E-A62E-748115C4836C}"/>
              </a:ext>
            </a:extLst>
          </p:cNvPr>
          <p:cNvPicPr>
            <a:picLocks noChangeAspect="1"/>
          </p:cNvPicPr>
          <p:nvPr/>
        </p:nvPicPr>
        <p:blipFill>
          <a:blip r:embed="rId2"/>
          <a:stretch>
            <a:fillRect/>
          </a:stretch>
        </p:blipFill>
        <p:spPr>
          <a:xfrm>
            <a:off x="1457740" y="2791858"/>
            <a:ext cx="7301948" cy="1753638"/>
          </a:xfrm>
          <a:prstGeom prst="rect">
            <a:avLst/>
          </a:prstGeom>
        </p:spPr>
      </p:pic>
    </p:spTree>
    <p:extLst>
      <p:ext uri="{BB962C8B-B14F-4D97-AF65-F5344CB8AC3E}">
        <p14:creationId xmlns:p14="http://schemas.microsoft.com/office/powerpoint/2010/main" val="127467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4A8B-5A5A-4E27-82BB-0F010C79D043}"/>
              </a:ext>
            </a:extLst>
          </p:cNvPr>
          <p:cNvSpPr>
            <a:spLocks noGrp="1"/>
          </p:cNvSpPr>
          <p:nvPr>
            <p:ph type="title"/>
          </p:nvPr>
        </p:nvSpPr>
        <p:spPr>
          <a:xfrm>
            <a:off x="685803" y="424066"/>
            <a:ext cx="7557050" cy="894520"/>
          </a:xfrm>
        </p:spPr>
        <p:txBody>
          <a:bodyPr>
            <a:normAutofit fontScale="90000"/>
          </a:bodyPr>
          <a:lstStyle/>
          <a:p>
            <a:r>
              <a:rPr lang="en-IN" dirty="0">
                <a:latin typeface="Berlin Sans FB Demi" panose="020E0802020502020306" pitchFamily="34" charset="0"/>
              </a:rPr>
              <a:t>HOW TO INSTALL &amp; RUN MONGODB ?</a:t>
            </a:r>
            <a:br>
              <a:rPr lang="en-IN" dirty="0"/>
            </a:br>
            <a:endParaRPr lang="en-IN" dirty="0"/>
          </a:p>
        </p:txBody>
      </p:sp>
      <p:sp>
        <p:nvSpPr>
          <p:cNvPr id="3" name="Content Placeholder 2">
            <a:extLst>
              <a:ext uri="{FF2B5EF4-FFF2-40B4-BE49-F238E27FC236}">
                <a16:creationId xmlns:a16="http://schemas.microsoft.com/office/drawing/2014/main" id="{6CEBCA0E-3A86-4D52-BAA6-8AFA51B75751}"/>
              </a:ext>
            </a:extLst>
          </p:cNvPr>
          <p:cNvSpPr>
            <a:spLocks noGrp="1"/>
          </p:cNvSpPr>
          <p:nvPr>
            <p:ph idx="1"/>
          </p:nvPr>
        </p:nvSpPr>
        <p:spPr>
          <a:xfrm>
            <a:off x="685803" y="1007164"/>
            <a:ext cx="8020875" cy="4320210"/>
          </a:xfrm>
          <a:ln>
            <a:noFill/>
          </a:ln>
        </p:spPr>
        <p:txBody>
          <a:bodyPr>
            <a:normAutofit lnSpcReduction="10000"/>
          </a:bodyPr>
          <a:lstStyle/>
          <a:p>
            <a:pPr marL="0" indent="0">
              <a:buNone/>
            </a:pPr>
            <a:r>
              <a:rPr lang="en-IN" i="1" dirty="0"/>
              <a:t>     …in continuation</a:t>
            </a:r>
          </a:p>
          <a:p>
            <a:r>
              <a:rPr lang="en-IN" dirty="0"/>
              <a:t>The </a:t>
            </a:r>
            <a:r>
              <a:rPr lang="en-IN" b="1" dirty="0">
                <a:solidFill>
                  <a:schemeClr val="accent1"/>
                </a:solidFill>
                <a:effectLst>
                  <a:outerShdw blurRad="38100" dist="38100" dir="2700000" algn="tl">
                    <a:srgbClr val="000000">
                      <a:alpha val="43137"/>
                    </a:srgbClr>
                  </a:outerShdw>
                </a:effectLst>
              </a:rPr>
              <a:t>mongo.bat </a:t>
            </a:r>
            <a:r>
              <a:rPr lang="en-IN" dirty="0"/>
              <a:t>file will have a reference to </a:t>
            </a:r>
            <a:r>
              <a:rPr lang="en-IN" b="1" dirty="0">
                <a:solidFill>
                  <a:schemeClr val="accent1"/>
                </a:solidFill>
                <a:effectLst>
                  <a:outerShdw blurRad="38100" dist="38100" dir="2700000" algn="tl">
                    <a:srgbClr val="000000">
                      <a:alpha val="43137"/>
                    </a:srgbClr>
                  </a:outerShdw>
                </a:effectLst>
              </a:rPr>
              <a:t>mongo.config</a:t>
            </a:r>
            <a:r>
              <a:rPr lang="en-IN" dirty="0"/>
              <a:t> file. </a:t>
            </a:r>
          </a:p>
          <a:p>
            <a:r>
              <a:rPr lang="en-IN" dirty="0"/>
              <a:t>The command written inside the </a:t>
            </a:r>
            <a:r>
              <a:rPr lang="en-IN" b="1" dirty="0">
                <a:solidFill>
                  <a:schemeClr val="accent1"/>
                </a:solidFill>
                <a:effectLst>
                  <a:outerShdw blurRad="38100" dist="38100" dir="2700000" algn="tl">
                    <a:srgbClr val="000000">
                      <a:alpha val="43137"/>
                    </a:srgbClr>
                  </a:outerShdw>
                </a:effectLst>
              </a:rPr>
              <a:t>mongo.bat </a:t>
            </a:r>
            <a:r>
              <a:rPr lang="en-IN" dirty="0"/>
              <a:t>file is:</a:t>
            </a:r>
          </a:p>
          <a:p>
            <a:pPr marL="0" indent="0" algn="ctr">
              <a:buNone/>
            </a:pPr>
            <a:r>
              <a:rPr lang="en-IN" sz="2600" b="1" i="1" dirty="0">
                <a:solidFill>
                  <a:schemeClr val="accent1"/>
                </a:solidFill>
                <a:effectLst>
                  <a:outerShdw blurRad="38100" dist="38100" dir="2700000" algn="tl">
                    <a:srgbClr val="000000">
                      <a:alpha val="43137"/>
                    </a:srgbClr>
                  </a:outerShdw>
                </a:effectLst>
              </a:rPr>
              <a:t>mongod -f mongo.config</a:t>
            </a:r>
          </a:p>
          <a:p>
            <a:pPr algn="just"/>
            <a:r>
              <a:rPr lang="en-IN" dirty="0"/>
              <a:t>It is shown in the below image.</a:t>
            </a:r>
          </a:p>
          <a:p>
            <a:endParaRPr lang="en-IN" dirty="0"/>
          </a:p>
          <a:p>
            <a:endParaRPr lang="en-IN" dirty="0"/>
          </a:p>
          <a:p>
            <a:endParaRPr lang="en-IN" dirty="0"/>
          </a:p>
          <a:p>
            <a:r>
              <a:rPr lang="en-IN" dirty="0"/>
              <a:t>This will allow the server to read the config file and refer the location of the database.</a:t>
            </a:r>
          </a:p>
          <a:p>
            <a:r>
              <a:rPr lang="en-IN" dirty="0"/>
              <a:t>The default port that the mongodb server reads is </a:t>
            </a:r>
            <a:r>
              <a:rPr lang="en-IN" b="1" dirty="0">
                <a:solidFill>
                  <a:schemeClr val="accent1"/>
                </a:solidFill>
                <a:effectLst>
                  <a:outerShdw blurRad="38100" dist="38100" dir="2700000" algn="tl">
                    <a:srgbClr val="000000">
                      <a:alpha val="43137"/>
                    </a:srgbClr>
                  </a:outerShdw>
                </a:effectLst>
              </a:rPr>
              <a:t>27017</a:t>
            </a:r>
            <a:r>
              <a:rPr lang="en-IN" dirty="0"/>
              <a:t>.</a:t>
            </a:r>
          </a:p>
        </p:txBody>
      </p:sp>
      <p:pic>
        <p:nvPicPr>
          <p:cNvPr id="8" name="Picture 7">
            <a:extLst>
              <a:ext uri="{FF2B5EF4-FFF2-40B4-BE49-F238E27FC236}">
                <a16:creationId xmlns:a16="http://schemas.microsoft.com/office/drawing/2014/main" id="{32F9B4C2-A887-42D7-9245-3D8FD9C21259}"/>
              </a:ext>
            </a:extLst>
          </p:cNvPr>
          <p:cNvPicPr>
            <a:picLocks noChangeAspect="1"/>
          </p:cNvPicPr>
          <p:nvPr/>
        </p:nvPicPr>
        <p:blipFill>
          <a:blip r:embed="rId2"/>
          <a:stretch>
            <a:fillRect/>
          </a:stretch>
        </p:blipFill>
        <p:spPr>
          <a:xfrm>
            <a:off x="1060174" y="3167269"/>
            <a:ext cx="6957392" cy="894520"/>
          </a:xfrm>
          <a:prstGeom prst="rect">
            <a:avLst/>
          </a:prstGeom>
        </p:spPr>
      </p:pic>
    </p:spTree>
    <p:extLst>
      <p:ext uri="{BB962C8B-B14F-4D97-AF65-F5344CB8AC3E}">
        <p14:creationId xmlns:p14="http://schemas.microsoft.com/office/powerpoint/2010/main" val="426450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463831"/>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4" y="1046922"/>
            <a:ext cx="7303602" cy="4532243"/>
          </a:xfrm>
        </p:spPr>
        <p:txBody>
          <a:bodyPr>
            <a:normAutofit fontScale="85000" lnSpcReduction="20000"/>
          </a:bodyPr>
          <a:lstStyle/>
          <a:p>
            <a:pPr marL="0" indent="0" algn="just">
              <a:buNone/>
            </a:pPr>
            <a:r>
              <a:rPr lang="en-IN" b="1" dirty="0">
                <a:effectLst>
                  <a:outerShdw blurRad="38100" dist="38100" dir="2700000" algn="tl">
                    <a:srgbClr val="000000">
                      <a:alpha val="43137"/>
                    </a:srgbClr>
                  </a:outerShdw>
                </a:effectLst>
              </a:rPr>
              <a:t>STARTING THE MONGODB INSTANCE IN THE TERMINAL</a:t>
            </a:r>
          </a:p>
          <a:p>
            <a:pPr marL="342900" indent="-342900" algn="just">
              <a:buFont typeface="+mj-lt"/>
              <a:buAutoNum type="arabicPeriod"/>
            </a:pPr>
            <a:r>
              <a:rPr lang="en-IN" b="1" dirty="0"/>
              <a:t>Go to the terminal and give the command </a:t>
            </a:r>
            <a:r>
              <a:rPr lang="en-IN" b="1" dirty="0">
                <a:solidFill>
                  <a:schemeClr val="accent1"/>
                </a:solidFill>
                <a:effectLst>
                  <a:outerShdw blurRad="38100" dist="38100" dir="2700000" algn="tl">
                    <a:srgbClr val="000000">
                      <a:alpha val="43137"/>
                    </a:srgbClr>
                  </a:outerShdw>
                </a:effectLst>
              </a:rPr>
              <a:t>mongo </a:t>
            </a:r>
            <a:r>
              <a:rPr lang="en-IN" dirty="0"/>
              <a:t>there so as to start the MongoDB CLI.</a:t>
            </a:r>
          </a:p>
          <a:p>
            <a:pPr marL="342900" indent="-342900" algn="just">
              <a:buFont typeface="+mj-lt"/>
              <a:buAutoNum type="arabicPeriod"/>
            </a:pPr>
            <a:endParaRPr lang="en-IN" dirty="0"/>
          </a:p>
          <a:p>
            <a:pPr marL="342900" indent="-342900" algn="just">
              <a:buFont typeface="+mj-lt"/>
              <a:buAutoNum type="arabicPeriod"/>
            </a:pPr>
            <a:endParaRPr lang="en-IN" b="1" dirty="0">
              <a:solidFill>
                <a:schemeClr val="accent1"/>
              </a:solidFill>
              <a:effectLst>
                <a:outerShdw blurRad="38100" dist="38100" dir="2700000" algn="tl">
                  <a:srgbClr val="000000">
                    <a:alpha val="43137"/>
                  </a:srgbClr>
                </a:outerShdw>
              </a:effectLst>
            </a:endParaRPr>
          </a:p>
          <a:p>
            <a:pPr marL="0" indent="0" algn="just">
              <a:buNone/>
            </a:pPr>
            <a:endParaRPr lang="en-IN" b="1" dirty="0"/>
          </a:p>
          <a:p>
            <a:pPr marL="0" indent="0" algn="r">
              <a:buNone/>
            </a:pPr>
            <a:endParaRPr lang="en-IN" i="1" dirty="0"/>
          </a:p>
          <a:p>
            <a:pPr marL="0" indent="0" algn="r">
              <a:buNone/>
            </a:pPr>
            <a:endParaRPr lang="en-IN" i="1" dirty="0"/>
          </a:p>
          <a:p>
            <a:pPr marL="0" indent="0" algn="r">
              <a:buNone/>
            </a:pPr>
            <a:endParaRPr lang="en-IN" i="1" dirty="0"/>
          </a:p>
          <a:p>
            <a:pPr marL="0" indent="0" algn="r">
              <a:buNone/>
            </a:pPr>
            <a:endParaRPr lang="en-IN" i="1" dirty="0"/>
          </a:p>
          <a:p>
            <a:pPr marL="0" indent="0" algn="r">
              <a:buNone/>
            </a:pPr>
            <a:endParaRPr lang="en-IN" i="1" dirty="0"/>
          </a:p>
          <a:p>
            <a:pPr marL="0" indent="0" algn="r">
              <a:buNone/>
            </a:pPr>
            <a:endParaRPr lang="en-IN" i="1" dirty="0"/>
          </a:p>
          <a:p>
            <a:pPr algn="just"/>
            <a:r>
              <a:rPr lang="en-IN" dirty="0"/>
              <a:t>This will start the mongo instance in the terminal from where you can work on mongodb and fire queries.</a:t>
            </a:r>
            <a:endParaRPr lang="en-IN" i="1" dirty="0"/>
          </a:p>
          <a:p>
            <a:pPr marL="0" indent="0" algn="r">
              <a:buNone/>
            </a:pPr>
            <a:r>
              <a:rPr lang="en-IN" i="1" dirty="0"/>
              <a:t>…to be continued</a:t>
            </a:r>
          </a:p>
        </p:txBody>
      </p:sp>
      <p:pic>
        <p:nvPicPr>
          <p:cNvPr id="5" name="Picture 4">
            <a:extLst>
              <a:ext uri="{FF2B5EF4-FFF2-40B4-BE49-F238E27FC236}">
                <a16:creationId xmlns:a16="http://schemas.microsoft.com/office/drawing/2014/main" id="{1D3459B0-AE4B-4EB9-A494-782E88F4128B}"/>
              </a:ext>
            </a:extLst>
          </p:cNvPr>
          <p:cNvPicPr>
            <a:picLocks noChangeAspect="1"/>
          </p:cNvPicPr>
          <p:nvPr/>
        </p:nvPicPr>
        <p:blipFill>
          <a:blip r:embed="rId2"/>
          <a:stretch>
            <a:fillRect/>
          </a:stretch>
        </p:blipFill>
        <p:spPr>
          <a:xfrm>
            <a:off x="1032014" y="1951382"/>
            <a:ext cx="6957392" cy="2642639"/>
          </a:xfrm>
          <a:prstGeom prst="rect">
            <a:avLst/>
          </a:prstGeom>
        </p:spPr>
      </p:pic>
    </p:spTree>
    <p:extLst>
      <p:ext uri="{BB962C8B-B14F-4D97-AF65-F5344CB8AC3E}">
        <p14:creationId xmlns:p14="http://schemas.microsoft.com/office/powerpoint/2010/main" val="217651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3CBD-0A7E-4C86-81F4-8B0FE4D61823}"/>
              </a:ext>
            </a:extLst>
          </p:cNvPr>
          <p:cNvSpPr>
            <a:spLocks noGrp="1"/>
          </p:cNvSpPr>
          <p:nvPr>
            <p:ph type="title"/>
          </p:nvPr>
        </p:nvSpPr>
        <p:spPr>
          <a:xfrm>
            <a:off x="685803" y="609602"/>
            <a:ext cx="8193156" cy="1456267"/>
          </a:xfrm>
        </p:spPr>
        <p:txBody>
          <a:bodyPr/>
          <a:lstStyle/>
          <a:p>
            <a:r>
              <a:rPr lang="en-IN" dirty="0"/>
              <a:t>Step1 hints</a:t>
            </a:r>
          </a:p>
        </p:txBody>
      </p:sp>
      <p:sp>
        <p:nvSpPr>
          <p:cNvPr id="6" name="Content Placeholder 5">
            <a:extLst>
              <a:ext uri="{FF2B5EF4-FFF2-40B4-BE49-F238E27FC236}">
                <a16:creationId xmlns:a16="http://schemas.microsoft.com/office/drawing/2014/main" id="{5825E8DA-491B-E907-37E6-AD58F0ED6216}"/>
              </a:ext>
            </a:extLst>
          </p:cNvPr>
          <p:cNvSpPr>
            <a:spLocks noGrp="1"/>
          </p:cNvSpPr>
          <p:nvPr>
            <p:ph sz="half" idx="1"/>
          </p:nvPr>
        </p:nvSpPr>
        <p:spPr/>
        <p:txBody>
          <a:bodyPr>
            <a:normAutofit/>
          </a:bodyPr>
          <a:lstStyle/>
          <a:p>
            <a:r>
              <a:rPr lang="en-US" dirty="0"/>
              <a:t>1. $ cd </a:t>
            </a:r>
            <a:r>
              <a:rPr lang="en-US" dirty="0" err="1"/>
              <a:t>olympics</a:t>
            </a:r>
            <a:r>
              <a:rPr lang="en-US" dirty="0"/>
              <a:t>/server</a:t>
            </a:r>
          </a:p>
          <a:p>
            <a:r>
              <a:rPr lang="en-US" dirty="0"/>
              <a:t>2. $ npm </a:t>
            </a:r>
            <a:r>
              <a:rPr lang="en-US" dirty="0" err="1"/>
              <a:t>init</a:t>
            </a:r>
            <a:r>
              <a:rPr lang="en-US" dirty="0"/>
              <a:t> –y</a:t>
            </a:r>
          </a:p>
          <a:p>
            <a:r>
              <a:rPr lang="en-US" dirty="0"/>
              <a:t>3. In </a:t>
            </a:r>
            <a:r>
              <a:rPr lang="en-US" dirty="0" err="1"/>
              <a:t>package.json</a:t>
            </a:r>
            <a:r>
              <a:rPr lang="en-US" dirty="0"/>
              <a:t> change the name of the main file to “server.js”</a:t>
            </a:r>
          </a:p>
          <a:p>
            <a:r>
              <a:rPr lang="en-US" dirty="0"/>
              <a:t>4. In </a:t>
            </a:r>
            <a:r>
              <a:rPr lang="en-US" dirty="0" err="1"/>
              <a:t>package.json</a:t>
            </a:r>
            <a:r>
              <a:rPr lang="en-US" dirty="0"/>
              <a:t> in the part of “scripts” add the script</a:t>
            </a:r>
            <a:br>
              <a:rPr lang="en-US" dirty="0"/>
            </a:br>
            <a:r>
              <a:rPr lang="en-US" dirty="0"/>
              <a:t> </a:t>
            </a:r>
            <a:r>
              <a:rPr lang="en-US" b="0" dirty="0">
                <a:solidFill>
                  <a:srgbClr val="D4D4D4"/>
                </a:solidFill>
                <a:effectLst/>
                <a:highlight>
                  <a:srgbClr val="000000"/>
                </a:highlight>
                <a:latin typeface="Consolas" panose="020B0609020204030204" pitchFamily="49" charset="0"/>
              </a:rPr>
              <a:t>"start"</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nodemon</a:t>
            </a:r>
            <a:r>
              <a:rPr lang="en-US" b="0" dirty="0">
                <a:solidFill>
                  <a:srgbClr val="CE9178"/>
                </a:solidFill>
                <a:effectLst/>
                <a:highlight>
                  <a:srgbClr val="000000"/>
                </a:highlight>
                <a:latin typeface="Consolas" panose="020B0609020204030204" pitchFamily="49" charset="0"/>
              </a:rPr>
              <a:t> server.js"</a:t>
            </a:r>
            <a:r>
              <a:rPr lang="en-US" b="0" dirty="0">
                <a:solidFill>
                  <a:srgbClr val="FFFFFF"/>
                </a:solidFill>
                <a:effectLst/>
                <a:highlight>
                  <a:srgbClr val="000000"/>
                </a:highlight>
                <a:latin typeface="Consolas" panose="020B0609020204030204" pitchFamily="49" charset="0"/>
              </a:rPr>
              <a:t>,</a:t>
            </a:r>
          </a:p>
          <a:p>
            <a:r>
              <a:rPr lang="en-US" dirty="0"/>
              <a:t>5. Install “express” by</a:t>
            </a:r>
            <a:br>
              <a:rPr lang="en-US" dirty="0"/>
            </a:br>
            <a:r>
              <a:rPr lang="en-US" dirty="0"/>
              <a:t>    $ npm </a:t>
            </a:r>
            <a:r>
              <a:rPr lang="en-US" dirty="0" err="1"/>
              <a:t>i</a:t>
            </a:r>
            <a:r>
              <a:rPr lang="en-US" dirty="0"/>
              <a:t> express</a:t>
            </a:r>
            <a:endParaRPr lang="LID4096" dirty="0"/>
          </a:p>
        </p:txBody>
      </p:sp>
      <p:sp>
        <p:nvSpPr>
          <p:cNvPr id="8" name="Content Placeholder 7">
            <a:extLst>
              <a:ext uri="{FF2B5EF4-FFF2-40B4-BE49-F238E27FC236}">
                <a16:creationId xmlns:a16="http://schemas.microsoft.com/office/drawing/2014/main" id="{DA4DAE32-943D-79FB-0C90-9523D1670863}"/>
              </a:ext>
            </a:extLst>
          </p:cNvPr>
          <p:cNvSpPr>
            <a:spLocks noGrp="1"/>
          </p:cNvSpPr>
          <p:nvPr>
            <p:ph sz="half" idx="2"/>
          </p:nvPr>
        </p:nvSpPr>
        <p:spPr>
          <a:xfrm>
            <a:off x="5821894" y="739303"/>
            <a:ext cx="5218999" cy="5051900"/>
          </a:xfrm>
        </p:spPr>
        <p:txBody>
          <a:bodyPr>
            <a:normAutofit/>
          </a:bodyPr>
          <a:lstStyle/>
          <a:p>
            <a:r>
              <a:rPr lang="en-US" dirty="0"/>
              <a:t>6. In the file server.js </a:t>
            </a:r>
            <a:br>
              <a:rPr lang="en-US" dirty="0"/>
            </a:br>
            <a:br>
              <a:rPr lang="en-US" dirty="0"/>
            </a:br>
            <a:r>
              <a:rPr lang="en-US" dirty="0"/>
              <a:t>   - -  import “express”</a:t>
            </a:r>
            <a:br>
              <a:rPr lang="en-US" dirty="0"/>
            </a:br>
            <a:r>
              <a:rPr lang="en-US" dirty="0"/>
              <a:t>   - -  set port variable with some number (with the default option to take the port number from the environment), like </a:t>
            </a:r>
            <a:br>
              <a:rPr lang="en-US" dirty="0"/>
            </a:br>
            <a:r>
              <a:rPr lang="fr-FR" b="0" i="0" dirty="0" err="1">
                <a:solidFill>
                  <a:srgbClr val="AA0D91"/>
                </a:solidFill>
                <a:effectLst/>
                <a:highlight>
                  <a:srgbClr val="F9F9F9"/>
                </a:highlight>
                <a:latin typeface="source-code-pro"/>
              </a:rPr>
              <a:t>const</a:t>
            </a:r>
            <a:r>
              <a:rPr lang="fr-FR" b="0" i="0" dirty="0">
                <a:solidFill>
                  <a:srgbClr val="242424"/>
                </a:solidFill>
                <a:effectLst/>
                <a:highlight>
                  <a:srgbClr val="F9F9F9"/>
                </a:highlight>
                <a:latin typeface="source-code-pro"/>
              </a:rPr>
              <a:t> port = </a:t>
            </a:r>
            <a:r>
              <a:rPr lang="fr-FR" b="0" i="0" dirty="0" err="1">
                <a:solidFill>
                  <a:srgbClr val="242424"/>
                </a:solidFill>
                <a:effectLst/>
                <a:highlight>
                  <a:srgbClr val="F9F9F9"/>
                </a:highlight>
                <a:latin typeface="source-code-pro"/>
              </a:rPr>
              <a:t>process.env.PORT</a:t>
            </a:r>
            <a:r>
              <a:rPr lang="fr-FR" b="0" i="0" dirty="0">
                <a:solidFill>
                  <a:srgbClr val="242424"/>
                </a:solidFill>
                <a:effectLst/>
                <a:highlight>
                  <a:srgbClr val="F9F9F9"/>
                </a:highlight>
                <a:latin typeface="source-code-pro"/>
              </a:rPr>
              <a:t> || </a:t>
            </a:r>
            <a:r>
              <a:rPr lang="fr-FR" b="0" i="0" dirty="0">
                <a:solidFill>
                  <a:srgbClr val="1C00CF"/>
                </a:solidFill>
                <a:effectLst/>
                <a:highlight>
                  <a:srgbClr val="F9F9F9"/>
                </a:highlight>
                <a:latin typeface="source-code-pro"/>
              </a:rPr>
              <a:t>3000</a:t>
            </a:r>
            <a:r>
              <a:rPr lang="fr-FR" b="0" i="0" dirty="0">
                <a:solidFill>
                  <a:srgbClr val="242424"/>
                </a:solidFill>
                <a:effectLst/>
                <a:highlight>
                  <a:srgbClr val="F9F9F9"/>
                </a:highlight>
                <a:latin typeface="source-code-pro"/>
              </a:rPr>
              <a:t>;</a:t>
            </a:r>
            <a:br>
              <a:rPr lang="en-US" dirty="0"/>
            </a:br>
            <a:r>
              <a:rPr lang="en-US" dirty="0"/>
              <a:t>   - -  create the server, named “app”</a:t>
            </a:r>
            <a:br>
              <a:rPr lang="en-US" dirty="0"/>
            </a:br>
            <a:r>
              <a:rPr lang="en-US" dirty="0"/>
              <a:t>   - -  make the </a:t>
            </a:r>
            <a:r>
              <a:rPr lang="en-US" dirty="0" err="1"/>
              <a:t>app.get</a:t>
            </a:r>
            <a:r>
              <a:rPr lang="en-US" dirty="0"/>
              <a:t>(‘/’, …) route</a:t>
            </a:r>
            <a:br>
              <a:rPr lang="en-US" dirty="0"/>
            </a:br>
            <a:r>
              <a:rPr lang="en-US" dirty="0"/>
              <a:t>   - -  add it callback function that gets (</a:t>
            </a:r>
            <a:r>
              <a:rPr lang="en-US" dirty="0" err="1"/>
              <a:t>req,res</a:t>
            </a:r>
            <a:r>
              <a:rPr lang="en-US" dirty="0"/>
              <a:t>)</a:t>
            </a:r>
            <a:br>
              <a:rPr lang="en-US" dirty="0"/>
            </a:br>
            <a:r>
              <a:rPr lang="en-US" dirty="0"/>
              <a:t>         and only responds ‘</a:t>
            </a:r>
            <a:r>
              <a:rPr lang="en-US" sz="1800" dirty="0"/>
              <a:t>I am Olympics API</a:t>
            </a:r>
            <a:r>
              <a:rPr lang="en-US" dirty="0"/>
              <a:t>’ ‘’</a:t>
            </a:r>
            <a:br>
              <a:rPr lang="en-US" dirty="0"/>
            </a:br>
            <a:r>
              <a:rPr lang="en-US" dirty="0"/>
              <a:t>    - - add it a listener that listens on the given port and tells the port number</a:t>
            </a:r>
          </a:p>
          <a:p>
            <a:r>
              <a:rPr lang="en-US" dirty="0"/>
              <a:t>7. $ npm start</a:t>
            </a:r>
          </a:p>
          <a:p>
            <a:r>
              <a:rPr lang="en-US" dirty="0"/>
              <a:t>8. In the browser address line send get(‘/’) request to the server and ensure that it responds</a:t>
            </a:r>
            <a:endParaRPr lang="LID4096" dirty="0"/>
          </a:p>
        </p:txBody>
      </p:sp>
      <p:sp>
        <p:nvSpPr>
          <p:cNvPr id="4" name="TextBox 3">
            <a:extLst>
              <a:ext uri="{FF2B5EF4-FFF2-40B4-BE49-F238E27FC236}">
                <a16:creationId xmlns:a16="http://schemas.microsoft.com/office/drawing/2014/main" id="{D3FCD1DA-AC21-983E-B87B-E7E8572487BC}"/>
              </a:ext>
            </a:extLst>
          </p:cNvPr>
          <p:cNvSpPr txBox="1"/>
          <p:nvPr/>
        </p:nvSpPr>
        <p:spPr>
          <a:xfrm>
            <a:off x="1053018" y="5920904"/>
            <a:ext cx="10318615" cy="369332"/>
          </a:xfrm>
          <a:prstGeom prst="rect">
            <a:avLst/>
          </a:prstGeom>
          <a:noFill/>
        </p:spPr>
        <p:txBody>
          <a:bodyPr wrap="square">
            <a:spAutoFit/>
          </a:bodyPr>
          <a:lstStyle/>
          <a:p>
            <a:r>
              <a:rPr lang="en-US" b="0" dirty="0">
                <a:solidFill>
                  <a:srgbClr val="CE9178"/>
                </a:solidFill>
                <a:effectLst/>
                <a:highlight>
                  <a:srgbClr val="000000"/>
                </a:highlight>
                <a:latin typeface="Consolas" panose="020B0609020204030204" pitchFamily="49" charset="0"/>
              </a:rPr>
              <a:t>&lt;h1 style="font-family: fantasy; color: </a:t>
            </a:r>
            <a:r>
              <a:rPr lang="en-US" b="0" dirty="0" err="1">
                <a:solidFill>
                  <a:srgbClr val="CE9178"/>
                </a:solidFill>
                <a:effectLst/>
                <a:highlight>
                  <a:srgbClr val="000000"/>
                </a:highlight>
                <a:latin typeface="Consolas" panose="020B0609020204030204" pitchFamily="49" charset="0"/>
              </a:rPr>
              <a:t>cornflowerblue</a:t>
            </a:r>
            <a:r>
              <a:rPr lang="en-US" b="0" dirty="0">
                <a:solidFill>
                  <a:srgbClr val="CE9178"/>
                </a:solidFill>
                <a:effectLst/>
                <a:highlight>
                  <a:srgbClr val="000000"/>
                </a:highlight>
                <a:latin typeface="Consolas" panose="020B0609020204030204" pitchFamily="49" charset="0"/>
              </a:rPr>
              <a:t>;"&gt;I am Olympics API&lt;/h1&gt;</a:t>
            </a:r>
            <a:endParaRPr lang="en-US" b="0" dirty="0">
              <a:solidFill>
                <a:srgbClr val="FFFFFF"/>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1549518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463831"/>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1027046"/>
            <a:ext cx="7530546" cy="4565371"/>
          </a:xfrm>
        </p:spPr>
        <p:txBody>
          <a:bodyPr>
            <a:normAutofit fontScale="92500" lnSpcReduction="20000"/>
          </a:bodyPr>
          <a:lstStyle/>
          <a:p>
            <a:pPr marL="0" indent="0" algn="just">
              <a:buNone/>
            </a:pPr>
            <a:r>
              <a:rPr lang="en-IN" i="1" dirty="0"/>
              <a:t> …in continuation</a:t>
            </a:r>
            <a:endParaRPr lang="en-IN" b="1" dirty="0"/>
          </a:p>
          <a:p>
            <a:pPr marL="0" indent="0" algn="just">
              <a:buNone/>
            </a:pPr>
            <a:r>
              <a:rPr lang="en-IN" b="1" dirty="0"/>
              <a:t>CREATING THE DATABASE USING THE </a:t>
            </a:r>
            <a:r>
              <a:rPr lang="en-IN" b="1" dirty="0">
                <a:solidFill>
                  <a:schemeClr val="accent1"/>
                </a:solidFill>
                <a:effectLst>
                  <a:outerShdw blurRad="38100" dist="38100" dir="2700000" algn="tl">
                    <a:srgbClr val="000000">
                      <a:alpha val="43137"/>
                    </a:srgbClr>
                  </a:outerShdw>
                </a:effectLst>
              </a:rPr>
              <a:t>use</a:t>
            </a:r>
            <a:r>
              <a:rPr lang="en-IN" b="1" dirty="0"/>
              <a:t> COMMAND</a:t>
            </a:r>
          </a:p>
          <a:p>
            <a:pPr algn="just"/>
            <a:r>
              <a:rPr lang="en-IN" dirty="0"/>
              <a:t>Go to the terminal and</a:t>
            </a:r>
            <a:r>
              <a:rPr lang="en-IN" b="1" dirty="0"/>
              <a:t> </a:t>
            </a:r>
            <a:r>
              <a:rPr lang="en-IN" dirty="0"/>
              <a:t>write the command </a:t>
            </a:r>
            <a:r>
              <a:rPr lang="en-IN" i="1" dirty="0">
                <a:solidFill>
                  <a:schemeClr val="accent1"/>
                </a:solidFill>
                <a:effectLst>
                  <a:outerShdw blurRad="38100" dist="38100" dir="2700000" algn="tl">
                    <a:srgbClr val="000000">
                      <a:alpha val="43137"/>
                    </a:srgbClr>
                  </a:outerShdw>
                </a:effectLst>
              </a:rPr>
              <a:t>use &lt;</a:t>
            </a:r>
            <a:r>
              <a:rPr lang="en-IN" i="1" dirty="0" err="1">
                <a:solidFill>
                  <a:schemeClr val="accent1"/>
                </a:solidFill>
                <a:effectLst>
                  <a:outerShdw blurRad="38100" dist="38100" dir="2700000" algn="tl">
                    <a:srgbClr val="000000">
                      <a:alpha val="43137"/>
                    </a:srgbClr>
                  </a:outerShdw>
                </a:effectLst>
              </a:rPr>
              <a:t>database_name</a:t>
            </a:r>
            <a:r>
              <a:rPr lang="en-IN" i="1" dirty="0">
                <a:solidFill>
                  <a:schemeClr val="accent1"/>
                </a:solidFill>
                <a:effectLst>
                  <a:outerShdw blurRad="38100" dist="38100" dir="2700000" algn="tl">
                    <a:srgbClr val="000000">
                      <a:alpha val="43137"/>
                    </a:srgbClr>
                  </a:outerShdw>
                </a:effectLst>
              </a:rPr>
              <a:t>&gt; </a:t>
            </a:r>
            <a:r>
              <a:rPr lang="en-IN" dirty="0"/>
              <a:t>where database name will be replaced by the name of your database. This will create the database with the name which you want.</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algn="just"/>
            <a:r>
              <a:rPr lang="en-IN" dirty="0"/>
              <a:t>Alternatively it can be achieved by using any of the GUI tool and from there you can create the new database. But this GUI tool will first need to be connected to the host at the desired port number.</a:t>
            </a:r>
          </a:p>
          <a:p>
            <a:pPr marL="342900" indent="-342900" algn="just">
              <a:buFont typeface="+mj-lt"/>
              <a:buAutoNum type="arabicPeriod"/>
            </a:pPr>
            <a:endParaRPr lang="en-IN" b="1" dirty="0">
              <a:solidFill>
                <a:schemeClr val="accent1"/>
              </a:solidFill>
              <a:effectLst>
                <a:outerShdw blurRad="38100" dist="38100" dir="2700000" algn="tl">
                  <a:srgbClr val="000000">
                    <a:alpha val="43137"/>
                  </a:srgbClr>
                </a:outerShdw>
              </a:effectLst>
            </a:endParaRPr>
          </a:p>
          <a:p>
            <a:pPr marL="0" indent="0" algn="r">
              <a:buNone/>
            </a:pPr>
            <a:r>
              <a:rPr lang="en-IN" i="1" dirty="0"/>
              <a:t>…to be continued</a:t>
            </a:r>
          </a:p>
        </p:txBody>
      </p:sp>
      <p:pic>
        <p:nvPicPr>
          <p:cNvPr id="6" name="Picture 5">
            <a:extLst>
              <a:ext uri="{FF2B5EF4-FFF2-40B4-BE49-F238E27FC236}">
                <a16:creationId xmlns:a16="http://schemas.microsoft.com/office/drawing/2014/main" id="{D137F60E-4C8D-4437-840E-53965A0D1719}"/>
              </a:ext>
            </a:extLst>
          </p:cNvPr>
          <p:cNvPicPr>
            <a:picLocks noChangeAspect="1"/>
          </p:cNvPicPr>
          <p:nvPr/>
        </p:nvPicPr>
        <p:blipFill>
          <a:blip r:embed="rId2"/>
          <a:stretch>
            <a:fillRect/>
          </a:stretch>
        </p:blipFill>
        <p:spPr>
          <a:xfrm>
            <a:off x="1046922" y="2687638"/>
            <a:ext cx="7010400" cy="1274761"/>
          </a:xfrm>
          <a:prstGeom prst="rect">
            <a:avLst/>
          </a:prstGeom>
        </p:spPr>
      </p:pic>
    </p:spTree>
    <p:extLst>
      <p:ext uri="{BB962C8B-B14F-4D97-AF65-F5344CB8AC3E}">
        <p14:creationId xmlns:p14="http://schemas.microsoft.com/office/powerpoint/2010/main" val="606020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463831"/>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795130" y="1020414"/>
            <a:ext cx="6670195" cy="4707838"/>
          </a:xfrm>
        </p:spPr>
        <p:txBody>
          <a:bodyPr>
            <a:normAutofit fontScale="92500" lnSpcReduction="10000"/>
          </a:bodyPr>
          <a:lstStyle/>
          <a:p>
            <a:pPr marL="0" indent="0" algn="r">
              <a:buNone/>
            </a:pPr>
            <a:endParaRPr lang="en-IN" i="1" dirty="0"/>
          </a:p>
          <a:p>
            <a:pPr marL="0" indent="0" algn="r">
              <a:buNone/>
            </a:pPr>
            <a:endParaRPr lang="en-IN" i="1" dirty="0"/>
          </a:p>
          <a:p>
            <a:pPr marL="0" indent="0" algn="r">
              <a:buNone/>
            </a:pPr>
            <a:r>
              <a:rPr lang="en-IN" i="1" dirty="0"/>
              <a:t> </a:t>
            </a:r>
          </a:p>
          <a:p>
            <a:pPr marL="0" indent="0" algn="r">
              <a:buNone/>
            </a:pPr>
            <a:endParaRPr lang="en-IN" i="1" dirty="0"/>
          </a:p>
          <a:p>
            <a:pPr marL="0" indent="0" algn="r">
              <a:buNone/>
            </a:pPr>
            <a:endParaRPr lang="en-IN" i="1" dirty="0"/>
          </a:p>
          <a:p>
            <a:pPr marL="0" indent="0" algn="r">
              <a:buNone/>
            </a:pPr>
            <a:endParaRPr lang="en-IN" i="1" dirty="0"/>
          </a:p>
          <a:p>
            <a:pPr marL="0" indent="0" algn="r">
              <a:buNone/>
            </a:pPr>
            <a:endParaRPr lang="en-IN" i="1" dirty="0"/>
          </a:p>
          <a:p>
            <a:pPr marL="0" indent="0" algn="r">
              <a:buNone/>
            </a:pPr>
            <a:endParaRPr lang="en-IN" i="1" dirty="0"/>
          </a:p>
          <a:p>
            <a:pPr marL="0" indent="0" algn="r">
              <a:buNone/>
            </a:pPr>
            <a:endParaRPr lang="en-IN" i="1" dirty="0"/>
          </a:p>
          <a:p>
            <a:pPr marL="0" indent="0" algn="r">
              <a:buNone/>
            </a:pPr>
            <a:endParaRPr lang="en-IN" i="1" dirty="0"/>
          </a:p>
          <a:p>
            <a:pPr marL="0" indent="0" algn="just">
              <a:buNone/>
            </a:pPr>
            <a:r>
              <a:rPr lang="en-IN" i="1" dirty="0"/>
              <a:t>The GUI tool which is shown above is </a:t>
            </a:r>
            <a:r>
              <a:rPr lang="en-IN" b="1" i="1" dirty="0">
                <a:solidFill>
                  <a:schemeClr val="accent1"/>
                </a:solidFill>
                <a:effectLst>
                  <a:outerShdw blurRad="38100" dist="38100" dir="2700000" algn="tl">
                    <a:srgbClr val="000000">
                      <a:alpha val="43137"/>
                    </a:srgbClr>
                  </a:outerShdw>
                </a:effectLst>
              </a:rPr>
              <a:t>QueryAssist</a:t>
            </a:r>
          </a:p>
          <a:p>
            <a:pPr marL="0" indent="0" algn="just">
              <a:buNone/>
            </a:pPr>
            <a:r>
              <a:rPr lang="en-IN" b="1" i="1" dirty="0">
                <a:solidFill>
                  <a:schemeClr val="accent1"/>
                </a:solidFill>
                <a:effectLst>
                  <a:outerShdw blurRad="38100" dist="38100" dir="2700000" algn="tl">
                    <a:srgbClr val="000000">
                      <a:alpha val="43137"/>
                    </a:srgbClr>
                  </a:outerShdw>
                </a:effectLst>
              </a:rPr>
              <a:t>You can Give a name to the instance from the tool.</a:t>
            </a:r>
          </a:p>
          <a:p>
            <a:pPr marL="0" indent="0" algn="r">
              <a:buNone/>
            </a:pPr>
            <a:r>
              <a:rPr lang="en-IN" i="1" dirty="0"/>
              <a:t>…to be continued</a:t>
            </a:r>
          </a:p>
        </p:txBody>
      </p:sp>
      <p:pic>
        <p:nvPicPr>
          <p:cNvPr id="5" name="Picture 4">
            <a:extLst>
              <a:ext uri="{FF2B5EF4-FFF2-40B4-BE49-F238E27FC236}">
                <a16:creationId xmlns:a16="http://schemas.microsoft.com/office/drawing/2014/main" id="{358C25E9-1CB3-476D-BB77-24B72622FB8D}"/>
              </a:ext>
            </a:extLst>
          </p:cNvPr>
          <p:cNvPicPr>
            <a:picLocks noChangeAspect="1"/>
          </p:cNvPicPr>
          <p:nvPr/>
        </p:nvPicPr>
        <p:blipFill>
          <a:blip r:embed="rId2"/>
          <a:stretch>
            <a:fillRect/>
          </a:stretch>
        </p:blipFill>
        <p:spPr>
          <a:xfrm>
            <a:off x="795130" y="1129748"/>
            <a:ext cx="2597427" cy="3402496"/>
          </a:xfrm>
          <a:prstGeom prst="rect">
            <a:avLst/>
          </a:prstGeom>
        </p:spPr>
      </p:pic>
      <p:pic>
        <p:nvPicPr>
          <p:cNvPr id="8" name="Picture 7">
            <a:extLst>
              <a:ext uri="{FF2B5EF4-FFF2-40B4-BE49-F238E27FC236}">
                <a16:creationId xmlns:a16="http://schemas.microsoft.com/office/drawing/2014/main" id="{428568C3-5D2C-4A08-B6C4-47F360E04D37}"/>
              </a:ext>
            </a:extLst>
          </p:cNvPr>
          <p:cNvPicPr>
            <a:picLocks noChangeAspect="1"/>
          </p:cNvPicPr>
          <p:nvPr/>
        </p:nvPicPr>
        <p:blipFill>
          <a:blip r:embed="rId3"/>
          <a:stretch>
            <a:fillRect/>
          </a:stretch>
        </p:blipFill>
        <p:spPr>
          <a:xfrm>
            <a:off x="3551583" y="1129748"/>
            <a:ext cx="3913742" cy="3402496"/>
          </a:xfrm>
          <a:prstGeom prst="rect">
            <a:avLst/>
          </a:prstGeom>
        </p:spPr>
      </p:pic>
    </p:spTree>
    <p:extLst>
      <p:ext uri="{BB962C8B-B14F-4D97-AF65-F5344CB8AC3E}">
        <p14:creationId xmlns:p14="http://schemas.microsoft.com/office/powerpoint/2010/main" val="944024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463831"/>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795129" y="1020414"/>
            <a:ext cx="6705601" cy="4611760"/>
          </a:xfrm>
        </p:spPr>
        <p:txBody>
          <a:bodyPr>
            <a:normAutofit/>
          </a:bodyPr>
          <a:lstStyle/>
          <a:p>
            <a:pPr marL="0" indent="0" algn="r">
              <a:buNone/>
            </a:pPr>
            <a:endParaRPr lang="en-IN" i="1" dirty="0"/>
          </a:p>
          <a:p>
            <a:pPr marL="0" indent="0" algn="r">
              <a:buNone/>
            </a:pPr>
            <a:endParaRPr lang="en-IN" i="1" dirty="0"/>
          </a:p>
          <a:p>
            <a:pPr marL="0" indent="0" algn="r">
              <a:buNone/>
            </a:pPr>
            <a:r>
              <a:rPr lang="en-IN" i="1" dirty="0"/>
              <a:t> </a:t>
            </a:r>
          </a:p>
          <a:p>
            <a:pPr marL="0" indent="0" algn="r">
              <a:buNone/>
            </a:pPr>
            <a:endParaRPr lang="en-IN" i="1" dirty="0"/>
          </a:p>
          <a:p>
            <a:pPr marL="0" indent="0" algn="r">
              <a:buNone/>
            </a:pPr>
            <a:endParaRPr lang="en-IN" i="1" dirty="0"/>
          </a:p>
          <a:p>
            <a:pPr marL="0" indent="0" algn="r">
              <a:buNone/>
            </a:pPr>
            <a:endParaRPr lang="en-IN" i="1" dirty="0"/>
          </a:p>
          <a:p>
            <a:pPr marL="0" indent="0" algn="just">
              <a:buNone/>
            </a:pPr>
            <a:endParaRPr lang="en-IN" i="1" dirty="0"/>
          </a:p>
          <a:p>
            <a:pPr marL="0" indent="0" algn="just">
              <a:buNone/>
            </a:pPr>
            <a:endParaRPr lang="en-IN" i="1" dirty="0"/>
          </a:p>
          <a:p>
            <a:pPr marL="0" indent="0" algn="just">
              <a:buNone/>
            </a:pPr>
            <a:r>
              <a:rPr lang="en-IN" i="1" dirty="0"/>
              <a:t>By this way you can create the database in MongoDB.</a:t>
            </a:r>
          </a:p>
          <a:p>
            <a:pPr marL="0" indent="0" algn="just">
              <a:buNone/>
            </a:pPr>
            <a:r>
              <a:rPr lang="en-IN" b="1" i="1" dirty="0">
                <a:solidFill>
                  <a:schemeClr val="accent1"/>
                </a:solidFill>
                <a:effectLst>
                  <a:outerShdw blurRad="38100" dist="38100" dir="2700000" algn="tl">
                    <a:srgbClr val="000000">
                      <a:alpha val="43137"/>
                    </a:srgbClr>
                  </a:outerShdw>
                </a:effectLst>
              </a:rPr>
              <a:t>Observe the note written in the Create Database Pop Up</a:t>
            </a:r>
          </a:p>
          <a:p>
            <a:pPr marL="0" indent="0" algn="r">
              <a:buNone/>
            </a:pPr>
            <a:r>
              <a:rPr lang="en-IN" i="1" dirty="0"/>
              <a:t>…to be continued</a:t>
            </a:r>
          </a:p>
        </p:txBody>
      </p:sp>
      <p:pic>
        <p:nvPicPr>
          <p:cNvPr id="10" name="Picture 9">
            <a:extLst>
              <a:ext uri="{FF2B5EF4-FFF2-40B4-BE49-F238E27FC236}">
                <a16:creationId xmlns:a16="http://schemas.microsoft.com/office/drawing/2014/main" id="{D648864E-66B9-46A2-B70A-4F64C8F29A91}"/>
              </a:ext>
            </a:extLst>
          </p:cNvPr>
          <p:cNvPicPr>
            <a:picLocks noChangeAspect="1"/>
          </p:cNvPicPr>
          <p:nvPr/>
        </p:nvPicPr>
        <p:blipFill>
          <a:blip r:embed="rId2"/>
          <a:stretch>
            <a:fillRect/>
          </a:stretch>
        </p:blipFill>
        <p:spPr>
          <a:xfrm>
            <a:off x="795129" y="1225826"/>
            <a:ext cx="2862471" cy="3028122"/>
          </a:xfrm>
          <a:prstGeom prst="rect">
            <a:avLst/>
          </a:prstGeom>
        </p:spPr>
      </p:pic>
      <p:pic>
        <p:nvPicPr>
          <p:cNvPr id="12" name="Picture 11">
            <a:extLst>
              <a:ext uri="{FF2B5EF4-FFF2-40B4-BE49-F238E27FC236}">
                <a16:creationId xmlns:a16="http://schemas.microsoft.com/office/drawing/2014/main" id="{61C6478D-799D-44C9-9114-F16D55115974}"/>
              </a:ext>
            </a:extLst>
          </p:cNvPr>
          <p:cNvPicPr>
            <a:picLocks noChangeAspect="1"/>
          </p:cNvPicPr>
          <p:nvPr/>
        </p:nvPicPr>
        <p:blipFill>
          <a:blip r:embed="rId3"/>
          <a:stretch>
            <a:fillRect/>
          </a:stretch>
        </p:blipFill>
        <p:spPr>
          <a:xfrm>
            <a:off x="3829879" y="1225824"/>
            <a:ext cx="3286538" cy="3028123"/>
          </a:xfrm>
          <a:prstGeom prst="rect">
            <a:avLst/>
          </a:prstGeom>
        </p:spPr>
      </p:pic>
    </p:spTree>
    <p:extLst>
      <p:ext uri="{BB962C8B-B14F-4D97-AF65-F5344CB8AC3E}">
        <p14:creationId xmlns:p14="http://schemas.microsoft.com/office/powerpoint/2010/main" val="3037977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463831"/>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692428"/>
            <a:ext cx="4403033" cy="4502423"/>
          </a:xfrm>
        </p:spPr>
        <p:txBody>
          <a:bodyPr>
            <a:normAutofit fontScale="92500" lnSpcReduction="20000"/>
          </a:bodyPr>
          <a:lstStyle/>
          <a:p>
            <a:pPr marL="0" indent="0" algn="just">
              <a:buNone/>
            </a:pPr>
            <a:endParaRPr lang="en-IN" i="1" dirty="0"/>
          </a:p>
          <a:p>
            <a:pPr marL="0" indent="0">
              <a:buNone/>
            </a:pPr>
            <a:r>
              <a:rPr lang="en-IN" b="1" dirty="0">
                <a:solidFill>
                  <a:schemeClr val="accent6"/>
                </a:solidFill>
                <a:effectLst>
                  <a:outerShdw blurRad="38100" dist="38100" dir="2700000" algn="tl">
                    <a:srgbClr val="000000">
                      <a:alpha val="43137"/>
                    </a:srgbClr>
                  </a:outerShdw>
                </a:effectLst>
              </a:rPr>
              <a:t>NOTE</a:t>
            </a:r>
            <a:r>
              <a:rPr lang="en-IN" dirty="0"/>
              <a:t>: You can ensure that your database has been created or not by using the </a:t>
            </a:r>
            <a:r>
              <a:rPr lang="en-IN" b="1" i="1" dirty="0">
                <a:solidFill>
                  <a:schemeClr val="accent1"/>
                </a:solidFill>
                <a:effectLst>
                  <a:outerShdw blurRad="38100" dist="38100" dir="2700000" algn="tl">
                    <a:srgbClr val="000000">
                      <a:alpha val="43137"/>
                    </a:srgbClr>
                  </a:outerShdw>
                </a:effectLst>
              </a:rPr>
              <a:t>show databases </a:t>
            </a:r>
            <a:r>
              <a:rPr lang="en-IN" dirty="0"/>
              <a:t>or </a:t>
            </a:r>
            <a:r>
              <a:rPr lang="en-IN" b="1" i="1" dirty="0">
                <a:solidFill>
                  <a:schemeClr val="accent1"/>
                </a:solidFill>
                <a:effectLst>
                  <a:outerShdw blurRad="38100" dist="38100" dir="2700000" algn="tl">
                    <a:srgbClr val="000000">
                      <a:alpha val="43137"/>
                    </a:srgbClr>
                  </a:outerShdw>
                </a:effectLst>
              </a:rPr>
              <a:t>show dbs </a:t>
            </a:r>
            <a:r>
              <a:rPr lang="en-IN" dirty="0"/>
              <a:t>command. The database will only appear when you have at least one collection inside it.</a:t>
            </a:r>
          </a:p>
          <a:p>
            <a:pPr marL="0" indent="0">
              <a:buNone/>
            </a:pPr>
            <a:r>
              <a:rPr lang="en-IN" b="1" i="1" dirty="0">
                <a:effectLst>
                  <a:outerShdw blurRad="38100" dist="38100" dir="2700000" algn="tl">
                    <a:srgbClr val="000000">
                      <a:alpha val="43137"/>
                    </a:srgbClr>
                  </a:outerShdw>
                </a:effectLst>
              </a:rPr>
              <a:t>To create a collection inside the recently created database, you must use the insert command:</a:t>
            </a:r>
          </a:p>
          <a:p>
            <a:pPr marL="0" indent="0" algn="ctr">
              <a:buNone/>
            </a:pPr>
            <a:r>
              <a:rPr lang="en-IN" sz="2100" b="1" i="1" dirty="0">
                <a:solidFill>
                  <a:schemeClr val="accent1"/>
                </a:solidFill>
                <a:effectLst>
                  <a:outerShdw blurRad="38100" dist="38100" dir="2700000" algn="tl">
                    <a:srgbClr val="000000">
                      <a:alpha val="43137"/>
                    </a:srgbClr>
                  </a:outerShdw>
                </a:effectLst>
              </a:rPr>
              <a:t>db.employee.insert({'name': 'John Doe', 'empId': 'HL0014’});</a:t>
            </a:r>
          </a:p>
          <a:p>
            <a:pPr marL="0" indent="0">
              <a:buNone/>
            </a:pPr>
            <a:r>
              <a:rPr lang="en-IN" sz="2100" dirty="0">
                <a:effectLst>
                  <a:outerShdw blurRad="38100" dist="38100" dir="2700000" algn="tl">
                    <a:srgbClr val="000000">
                      <a:alpha val="43137"/>
                    </a:srgbClr>
                  </a:outerShdw>
                </a:effectLst>
              </a:rPr>
              <a:t>Now when you hit the show dbs or show databases command, it will show your database.</a:t>
            </a:r>
          </a:p>
          <a:p>
            <a:pPr marL="0" indent="0" algn="just">
              <a:buNone/>
            </a:pPr>
            <a:endParaRPr lang="en-IN" sz="2100" dirty="0"/>
          </a:p>
          <a:p>
            <a:pPr marL="0" indent="0" algn="r">
              <a:buNone/>
            </a:pPr>
            <a:r>
              <a:rPr lang="en-IN" i="1" dirty="0"/>
              <a:t>…to be continued</a:t>
            </a:r>
          </a:p>
        </p:txBody>
      </p:sp>
      <p:pic>
        <p:nvPicPr>
          <p:cNvPr id="6" name="Picture 5">
            <a:extLst>
              <a:ext uri="{FF2B5EF4-FFF2-40B4-BE49-F238E27FC236}">
                <a16:creationId xmlns:a16="http://schemas.microsoft.com/office/drawing/2014/main" id="{1367625B-8BA2-4AA3-BD7C-A5FD6795EA25}"/>
              </a:ext>
            </a:extLst>
          </p:cNvPr>
          <p:cNvPicPr>
            <a:picLocks noChangeAspect="1"/>
          </p:cNvPicPr>
          <p:nvPr/>
        </p:nvPicPr>
        <p:blipFill>
          <a:blip r:embed="rId2"/>
          <a:stretch>
            <a:fillRect/>
          </a:stretch>
        </p:blipFill>
        <p:spPr>
          <a:xfrm>
            <a:off x="5247861" y="1149625"/>
            <a:ext cx="2305878" cy="3869635"/>
          </a:xfrm>
          <a:prstGeom prst="rect">
            <a:avLst/>
          </a:prstGeom>
        </p:spPr>
      </p:pic>
    </p:spTree>
    <p:extLst>
      <p:ext uri="{BB962C8B-B14F-4D97-AF65-F5344CB8AC3E}">
        <p14:creationId xmlns:p14="http://schemas.microsoft.com/office/powerpoint/2010/main" val="3125238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463831"/>
            <a:ext cx="7610059"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1027043"/>
            <a:ext cx="4403033" cy="4167808"/>
          </a:xfrm>
        </p:spPr>
        <p:txBody>
          <a:bodyPr>
            <a:normAutofit fontScale="92500" lnSpcReduction="20000"/>
          </a:bodyPr>
          <a:lstStyle/>
          <a:p>
            <a:pPr marL="0" indent="0" algn="just">
              <a:buNone/>
            </a:pPr>
            <a:r>
              <a:rPr lang="en-IN" sz="2100" b="1" dirty="0">
                <a:effectLst>
                  <a:outerShdw blurRad="38100" dist="38100" dir="2700000" algn="tl">
                    <a:srgbClr val="000000">
                      <a:alpha val="43137"/>
                    </a:srgbClr>
                  </a:outerShdw>
                </a:effectLst>
              </a:rPr>
              <a:t>DROPPING A DATABASE</a:t>
            </a:r>
          </a:p>
          <a:p>
            <a:pPr marL="0" indent="0" algn="just">
              <a:buNone/>
            </a:pPr>
            <a:r>
              <a:rPr lang="en-IN" sz="2100" dirty="0"/>
              <a:t>To drop a database in MongoDB you need to type the following command.</a:t>
            </a:r>
          </a:p>
          <a:p>
            <a:pPr marL="0" indent="0" algn="ctr">
              <a:buNone/>
            </a:pPr>
            <a:r>
              <a:rPr lang="en-IN" sz="2100" b="1" i="1" dirty="0">
                <a:solidFill>
                  <a:schemeClr val="accent1"/>
                </a:solidFill>
                <a:effectLst>
                  <a:outerShdw blurRad="38100" dist="38100" dir="2700000" algn="tl">
                    <a:srgbClr val="000000">
                      <a:alpha val="43137"/>
                    </a:srgbClr>
                  </a:outerShdw>
                </a:effectLst>
              </a:rPr>
              <a:t>db.dropDatabase()</a:t>
            </a:r>
          </a:p>
          <a:p>
            <a:pPr marL="0" indent="0" algn="just">
              <a:buNone/>
            </a:pPr>
            <a:r>
              <a:rPr lang="en-IN" dirty="0"/>
              <a:t>This will drop the selected database. If database is not selected then it will delete the default ‘</a:t>
            </a:r>
            <a:r>
              <a:rPr lang="en-IN" dirty="0">
                <a:solidFill>
                  <a:schemeClr val="accent1"/>
                </a:solidFill>
                <a:effectLst>
                  <a:outerShdw blurRad="38100" dist="38100" dir="2700000" algn="tl">
                    <a:srgbClr val="000000">
                      <a:alpha val="43137"/>
                    </a:srgbClr>
                  </a:outerShdw>
                </a:effectLst>
              </a:rPr>
              <a:t>test</a:t>
            </a:r>
            <a:r>
              <a:rPr lang="en-IN" dirty="0"/>
              <a:t>’ database.</a:t>
            </a:r>
          </a:p>
          <a:p>
            <a:pPr marL="0" indent="0" algn="just">
              <a:buNone/>
            </a:pPr>
            <a:r>
              <a:rPr lang="en-IN" dirty="0"/>
              <a:t>Now you can check through </a:t>
            </a:r>
            <a:r>
              <a:rPr lang="en-IN" b="1" i="1" dirty="0">
                <a:solidFill>
                  <a:schemeClr val="accent1"/>
                </a:solidFill>
                <a:effectLst>
                  <a:outerShdw blurRad="38100" dist="38100" dir="2700000" algn="tl">
                    <a:srgbClr val="000000">
                      <a:alpha val="43137"/>
                    </a:srgbClr>
                  </a:outerShdw>
                </a:effectLst>
              </a:rPr>
              <a:t>show dbs </a:t>
            </a:r>
            <a:r>
              <a:rPr lang="en-IN" dirty="0"/>
              <a:t>or </a:t>
            </a:r>
            <a:r>
              <a:rPr lang="en-IN" b="1" i="1" dirty="0">
                <a:solidFill>
                  <a:schemeClr val="accent1"/>
                </a:solidFill>
                <a:effectLst>
                  <a:outerShdw blurRad="38100" dist="38100" dir="2700000" algn="tl">
                    <a:srgbClr val="000000">
                      <a:alpha val="43137"/>
                    </a:srgbClr>
                  </a:outerShdw>
                </a:effectLst>
              </a:rPr>
              <a:t>show databases </a:t>
            </a:r>
            <a:r>
              <a:rPr lang="en-IN" dirty="0"/>
              <a:t>command, that your created database is dropped.</a:t>
            </a:r>
          </a:p>
          <a:p>
            <a:pPr marL="0" indent="0" algn="just">
              <a:buNone/>
            </a:pPr>
            <a:r>
              <a:rPr lang="en-IN" dirty="0"/>
              <a:t>You can clearly see in the picture that the </a:t>
            </a:r>
            <a:r>
              <a:rPr lang="en-IN" sz="2000" b="1" dirty="0">
                <a:solidFill>
                  <a:schemeClr val="accent1"/>
                </a:solidFill>
                <a:effectLst>
                  <a:outerShdw blurRad="38100" dist="38100" dir="2700000" algn="tl">
                    <a:srgbClr val="000000">
                      <a:alpha val="43137"/>
                    </a:srgbClr>
                  </a:outerShdw>
                </a:effectLst>
              </a:rPr>
              <a:t>habileMongo</a:t>
            </a:r>
            <a:r>
              <a:rPr lang="en-IN" dirty="0"/>
              <a:t> database is now not listed. It was dropped using the command above.</a:t>
            </a:r>
          </a:p>
          <a:p>
            <a:pPr marL="0" indent="0" algn="r">
              <a:buNone/>
            </a:pPr>
            <a:r>
              <a:rPr lang="en-IN" i="1" dirty="0"/>
              <a:t>…to be continued</a:t>
            </a:r>
          </a:p>
        </p:txBody>
      </p:sp>
      <p:pic>
        <p:nvPicPr>
          <p:cNvPr id="5" name="Picture 4">
            <a:extLst>
              <a:ext uri="{FF2B5EF4-FFF2-40B4-BE49-F238E27FC236}">
                <a16:creationId xmlns:a16="http://schemas.microsoft.com/office/drawing/2014/main" id="{4B666513-3C9C-4F82-820A-0C33E4DB4377}"/>
              </a:ext>
            </a:extLst>
          </p:cNvPr>
          <p:cNvPicPr>
            <a:picLocks noChangeAspect="1"/>
          </p:cNvPicPr>
          <p:nvPr/>
        </p:nvPicPr>
        <p:blipFill>
          <a:blip r:embed="rId2"/>
          <a:stretch>
            <a:fillRect/>
          </a:stretch>
        </p:blipFill>
        <p:spPr>
          <a:xfrm>
            <a:off x="5402714" y="1027043"/>
            <a:ext cx="2335568" cy="3886151"/>
          </a:xfrm>
          <a:prstGeom prst="rect">
            <a:avLst/>
          </a:prstGeom>
        </p:spPr>
      </p:pic>
    </p:spTree>
    <p:extLst>
      <p:ext uri="{BB962C8B-B14F-4D97-AF65-F5344CB8AC3E}">
        <p14:creationId xmlns:p14="http://schemas.microsoft.com/office/powerpoint/2010/main" val="255613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463831"/>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861391" y="1113183"/>
            <a:ext cx="6746118" cy="3763617"/>
          </a:xfrm>
        </p:spPr>
        <p:txBody>
          <a:bodyPr>
            <a:normAutofit fontScale="92500" lnSpcReduction="10000"/>
          </a:bodyPr>
          <a:lstStyle/>
          <a:p>
            <a:pPr marL="0" indent="0" algn="just">
              <a:buNone/>
            </a:pPr>
            <a:r>
              <a:rPr lang="en-IN" dirty="0"/>
              <a:t>For previous operation’s result to be visible, one must first create a collection inside it. So, let’s start with CRUD operations.</a:t>
            </a:r>
          </a:p>
          <a:p>
            <a:pPr marL="0" indent="0" algn="just">
              <a:buNone/>
            </a:pPr>
            <a:r>
              <a:rPr lang="en-IN" sz="3600" b="1" dirty="0">
                <a:solidFill>
                  <a:schemeClr val="accent1"/>
                </a:solidFill>
                <a:effectLst>
                  <a:outerShdw blurRad="38100" dist="38100" dir="2700000" algn="tl">
                    <a:srgbClr val="000000">
                      <a:alpha val="43137"/>
                    </a:srgbClr>
                  </a:outerShdw>
                </a:effectLst>
              </a:rPr>
              <a:t>CREATE</a:t>
            </a:r>
          </a:p>
          <a:p>
            <a:pPr marL="0" indent="0" algn="just">
              <a:buNone/>
            </a:pPr>
            <a:r>
              <a:rPr lang="en-IN" dirty="0">
                <a:effectLst>
                  <a:outerShdw blurRad="38100" dist="38100" dir="2700000" algn="tl">
                    <a:srgbClr val="000000">
                      <a:alpha val="43137"/>
                    </a:srgbClr>
                  </a:outerShdw>
                </a:effectLst>
              </a:rPr>
              <a:t>For creating a collection use the following command</a:t>
            </a:r>
          </a:p>
          <a:p>
            <a:pPr marL="0" indent="0" algn="ctr">
              <a:buNone/>
            </a:pPr>
            <a:r>
              <a:rPr lang="en-IN" sz="2000" b="1" i="1" dirty="0">
                <a:solidFill>
                  <a:schemeClr val="accent1"/>
                </a:solidFill>
                <a:effectLst>
                  <a:outerShdw blurRad="38100" dist="38100" dir="2700000" algn="tl">
                    <a:srgbClr val="000000">
                      <a:alpha val="43137"/>
                    </a:srgbClr>
                  </a:outerShdw>
                </a:effectLst>
              </a:rPr>
              <a:t>db.createCollection(name, options)</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r">
              <a:buNone/>
            </a:pPr>
            <a:r>
              <a:rPr lang="en-IN" i="1" dirty="0"/>
              <a:t>…to be continued</a:t>
            </a:r>
          </a:p>
        </p:txBody>
      </p:sp>
      <p:graphicFrame>
        <p:nvGraphicFramePr>
          <p:cNvPr id="4" name="Table 3">
            <a:extLst>
              <a:ext uri="{FF2B5EF4-FFF2-40B4-BE49-F238E27FC236}">
                <a16:creationId xmlns:a16="http://schemas.microsoft.com/office/drawing/2014/main" id="{921EDCB3-002D-4697-A31E-70F251EE7C12}"/>
              </a:ext>
            </a:extLst>
          </p:cNvPr>
          <p:cNvGraphicFramePr>
            <a:graphicFrameLocks noGrp="1"/>
          </p:cNvGraphicFramePr>
          <p:nvPr>
            <p:extLst>
              <p:ext uri="{D42A27DB-BD31-4B8C-83A1-F6EECF244321}">
                <p14:modId xmlns:p14="http://schemas.microsoft.com/office/powerpoint/2010/main" val="3272247570"/>
              </p:ext>
            </p:extLst>
          </p:nvPr>
        </p:nvGraphicFramePr>
        <p:xfrm>
          <a:off x="993913" y="3163956"/>
          <a:ext cx="6520069" cy="1119124"/>
        </p:xfrm>
        <a:graphic>
          <a:graphicData uri="http://schemas.openxmlformats.org/drawingml/2006/table">
            <a:tbl>
              <a:tblPr firstRow="1" firstCol="1" bandRow="1">
                <a:tableStyleId>{5C22544A-7EE6-4342-B048-85BDC9FD1C3A}</a:tableStyleId>
              </a:tblPr>
              <a:tblGrid>
                <a:gridCol w="1619222">
                  <a:extLst>
                    <a:ext uri="{9D8B030D-6E8A-4147-A177-3AD203B41FA5}">
                      <a16:colId xmlns:a16="http://schemas.microsoft.com/office/drawing/2014/main" val="675071186"/>
                    </a:ext>
                  </a:extLst>
                </a:gridCol>
                <a:gridCol w="1619222">
                  <a:extLst>
                    <a:ext uri="{9D8B030D-6E8A-4147-A177-3AD203B41FA5}">
                      <a16:colId xmlns:a16="http://schemas.microsoft.com/office/drawing/2014/main" val="4228477237"/>
                    </a:ext>
                  </a:extLst>
                </a:gridCol>
                <a:gridCol w="3281625">
                  <a:extLst>
                    <a:ext uri="{9D8B030D-6E8A-4147-A177-3AD203B41FA5}">
                      <a16:colId xmlns:a16="http://schemas.microsoft.com/office/drawing/2014/main" val="3501899289"/>
                    </a:ext>
                  </a:extLst>
                </a:gridCol>
              </a:tblGrid>
              <a:tr h="0">
                <a:tc>
                  <a:txBody>
                    <a:bodyPr/>
                    <a:lstStyle/>
                    <a:p>
                      <a:pPr algn="ctr">
                        <a:lnSpc>
                          <a:spcPct val="107000"/>
                        </a:lnSpc>
                        <a:spcAft>
                          <a:spcPts val="1500"/>
                        </a:spcAft>
                      </a:pPr>
                      <a:r>
                        <a:rPr lang="en-IN" sz="1050">
                          <a:effectLst/>
                        </a:rPr>
                        <a:t>Parameter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ctr">
                        <a:lnSpc>
                          <a:spcPct val="107000"/>
                        </a:lnSpc>
                        <a:spcAft>
                          <a:spcPts val="1500"/>
                        </a:spcAft>
                      </a:pPr>
                      <a:r>
                        <a:rPr lang="en-IN" sz="1050">
                          <a:effectLst/>
                        </a:rPr>
                        <a:t>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ctr">
                        <a:lnSpc>
                          <a:spcPct val="107000"/>
                        </a:lnSpc>
                        <a:spcAft>
                          <a:spcPts val="1500"/>
                        </a:spcAft>
                      </a:pPr>
                      <a:r>
                        <a:rPr lang="en-IN" sz="105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2960912015"/>
                  </a:ext>
                </a:extLst>
              </a:tr>
              <a:tr h="0">
                <a:tc>
                  <a:txBody>
                    <a:bodyPr/>
                    <a:lstStyle/>
                    <a:p>
                      <a:pPr algn="ctr">
                        <a:lnSpc>
                          <a:spcPct val="107000"/>
                        </a:lnSpc>
                        <a:spcAft>
                          <a:spcPts val="1500"/>
                        </a:spcAft>
                      </a:pPr>
                      <a:r>
                        <a:rPr lang="en-IN" sz="1050">
                          <a:effectLst/>
                        </a:rPr>
                        <a:t>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ctr">
                        <a:lnSpc>
                          <a:spcPct val="107000"/>
                        </a:lnSpc>
                        <a:spcAft>
                          <a:spcPts val="1500"/>
                        </a:spcAft>
                      </a:pPr>
                      <a:r>
                        <a:rPr lang="en-IN" sz="1050">
                          <a:effectLst/>
                        </a:rPr>
                        <a:t>String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ctr">
                        <a:lnSpc>
                          <a:spcPct val="107000"/>
                        </a:lnSpc>
                        <a:spcAft>
                          <a:spcPts val="1500"/>
                        </a:spcAft>
                      </a:pPr>
                      <a:r>
                        <a:rPr lang="en-IN" sz="1050" dirty="0">
                          <a:effectLst/>
                        </a:rPr>
                        <a:t>It is the name of the collection that is to be created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1394052787"/>
                  </a:ext>
                </a:extLst>
              </a:tr>
              <a:tr h="0">
                <a:tc>
                  <a:txBody>
                    <a:bodyPr/>
                    <a:lstStyle/>
                    <a:p>
                      <a:pPr algn="ctr">
                        <a:lnSpc>
                          <a:spcPct val="107000"/>
                        </a:lnSpc>
                        <a:spcAft>
                          <a:spcPts val="1500"/>
                        </a:spcAft>
                      </a:pPr>
                      <a:r>
                        <a:rPr lang="en-IN" sz="1050">
                          <a:effectLst/>
                        </a:rPr>
                        <a:t>Options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ctr">
                        <a:lnSpc>
                          <a:spcPct val="107000"/>
                        </a:lnSpc>
                        <a:spcAft>
                          <a:spcPts val="1500"/>
                        </a:spcAft>
                      </a:pPr>
                      <a:r>
                        <a:rPr lang="en-IN" sz="1050" dirty="0">
                          <a:effectLst/>
                        </a:rPr>
                        <a:t>Document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ctr">
                        <a:lnSpc>
                          <a:spcPct val="107000"/>
                        </a:lnSpc>
                        <a:spcAft>
                          <a:spcPts val="1500"/>
                        </a:spcAft>
                      </a:pPr>
                      <a:r>
                        <a:rPr lang="en-IN" sz="1050" dirty="0">
                          <a:effectLst/>
                        </a:rPr>
                        <a:t>Specifies option about the memory size and indexing. This is completely optional.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591288007"/>
                  </a:ext>
                </a:extLst>
              </a:tr>
            </a:tbl>
          </a:graphicData>
        </a:graphic>
      </p:graphicFrame>
    </p:spTree>
    <p:extLst>
      <p:ext uri="{BB962C8B-B14F-4D97-AF65-F5344CB8AC3E}">
        <p14:creationId xmlns:p14="http://schemas.microsoft.com/office/powerpoint/2010/main" val="2594701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463831"/>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1113184"/>
            <a:ext cx="6576389" cy="4044336"/>
          </a:xfrm>
        </p:spPr>
        <p:txBody>
          <a:bodyPr>
            <a:normAutofit fontScale="92500" lnSpcReduction="10000"/>
          </a:bodyPr>
          <a:lstStyle/>
          <a:p>
            <a:pPr marL="0" indent="0" algn="just">
              <a:buNone/>
            </a:pPr>
            <a:r>
              <a:rPr lang="en-IN" dirty="0"/>
              <a:t>Options can have the following fields:</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r">
              <a:buNone/>
            </a:pPr>
            <a:r>
              <a:rPr lang="en-IN" i="1" dirty="0"/>
              <a:t>…to be continued</a:t>
            </a:r>
          </a:p>
        </p:txBody>
      </p:sp>
      <p:graphicFrame>
        <p:nvGraphicFramePr>
          <p:cNvPr id="5" name="Table 4">
            <a:extLst>
              <a:ext uri="{FF2B5EF4-FFF2-40B4-BE49-F238E27FC236}">
                <a16:creationId xmlns:a16="http://schemas.microsoft.com/office/drawing/2014/main" id="{074A0EA6-6947-404E-A7EB-0313252C3D13}"/>
              </a:ext>
            </a:extLst>
          </p:cNvPr>
          <p:cNvGraphicFramePr>
            <a:graphicFrameLocks noGrp="1"/>
          </p:cNvGraphicFramePr>
          <p:nvPr>
            <p:extLst>
              <p:ext uri="{D42A27DB-BD31-4B8C-83A1-F6EECF244321}">
                <p14:modId xmlns:p14="http://schemas.microsoft.com/office/powerpoint/2010/main" val="2037506960"/>
              </p:ext>
            </p:extLst>
          </p:nvPr>
        </p:nvGraphicFramePr>
        <p:xfrm>
          <a:off x="861390" y="1700481"/>
          <a:ext cx="6268281" cy="2818510"/>
        </p:xfrm>
        <a:graphic>
          <a:graphicData uri="http://schemas.openxmlformats.org/drawingml/2006/table">
            <a:tbl>
              <a:tblPr firstRow="1" firstCol="1" bandRow="1">
                <a:tableStyleId>{5C22544A-7EE6-4342-B048-85BDC9FD1C3A}</a:tableStyleId>
              </a:tblPr>
              <a:tblGrid>
                <a:gridCol w="1068929">
                  <a:extLst>
                    <a:ext uri="{9D8B030D-6E8A-4147-A177-3AD203B41FA5}">
                      <a16:colId xmlns:a16="http://schemas.microsoft.com/office/drawing/2014/main" val="2868675760"/>
                    </a:ext>
                  </a:extLst>
                </a:gridCol>
                <a:gridCol w="934016">
                  <a:extLst>
                    <a:ext uri="{9D8B030D-6E8A-4147-A177-3AD203B41FA5}">
                      <a16:colId xmlns:a16="http://schemas.microsoft.com/office/drawing/2014/main" val="2765371146"/>
                    </a:ext>
                  </a:extLst>
                </a:gridCol>
                <a:gridCol w="4265336">
                  <a:extLst>
                    <a:ext uri="{9D8B030D-6E8A-4147-A177-3AD203B41FA5}">
                      <a16:colId xmlns:a16="http://schemas.microsoft.com/office/drawing/2014/main" val="1387162074"/>
                    </a:ext>
                  </a:extLst>
                </a:gridCol>
              </a:tblGrid>
              <a:tr h="341604">
                <a:tc>
                  <a:txBody>
                    <a:bodyPr/>
                    <a:lstStyle/>
                    <a:p>
                      <a:pPr algn="ctr">
                        <a:lnSpc>
                          <a:spcPct val="107000"/>
                        </a:lnSpc>
                        <a:spcAft>
                          <a:spcPts val="1500"/>
                        </a:spcAft>
                      </a:pPr>
                      <a:r>
                        <a:rPr lang="en-IN" sz="1050">
                          <a:effectLst/>
                        </a:rPr>
                        <a:t>Field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ctr">
                        <a:lnSpc>
                          <a:spcPct val="107000"/>
                        </a:lnSpc>
                        <a:spcAft>
                          <a:spcPts val="1500"/>
                        </a:spcAft>
                      </a:pPr>
                      <a:r>
                        <a:rPr lang="en-IN" sz="1050">
                          <a:effectLst/>
                        </a:rPr>
                        <a:t>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ctr">
                        <a:lnSpc>
                          <a:spcPct val="107000"/>
                        </a:lnSpc>
                        <a:spcAft>
                          <a:spcPts val="1500"/>
                        </a:spcAft>
                      </a:pPr>
                      <a:r>
                        <a:rPr lang="en-IN" sz="105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2167299298"/>
                  </a:ext>
                </a:extLst>
              </a:tr>
              <a:tr h="896848">
                <a:tc>
                  <a:txBody>
                    <a:bodyPr/>
                    <a:lstStyle/>
                    <a:p>
                      <a:pPr algn="ctr">
                        <a:lnSpc>
                          <a:spcPct val="107000"/>
                        </a:lnSpc>
                        <a:spcAft>
                          <a:spcPts val="1500"/>
                        </a:spcAft>
                      </a:pPr>
                      <a:r>
                        <a:rPr lang="en-IN" sz="1050" dirty="0">
                          <a:effectLst/>
                        </a:rPr>
                        <a:t>capped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algn="ctr">
                        <a:lnSpc>
                          <a:spcPct val="107000"/>
                        </a:lnSpc>
                        <a:spcAft>
                          <a:spcPts val="1500"/>
                        </a:spcAft>
                      </a:pPr>
                      <a:r>
                        <a:rPr lang="en-IN" sz="1050" dirty="0">
                          <a:effectLst/>
                        </a:rPr>
                        <a:t>Boolean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a:lnSpc>
                          <a:spcPct val="107000"/>
                        </a:lnSpc>
                        <a:spcAft>
                          <a:spcPts val="1500"/>
                        </a:spcAft>
                      </a:pPr>
                      <a:r>
                        <a:rPr lang="en-IN" sz="1050">
                          <a:effectLst/>
                        </a:rPr>
                        <a:t>(Optional) If true, enables a capped collection. Capped collection is a fixed size collection that automatically overwrites its oldest entries when it reaches its maximum size. If you specify true, you need to specify size parameter also.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738137804"/>
                  </a:ext>
                </a:extLst>
              </a:tr>
              <a:tr h="526686">
                <a:tc>
                  <a:txBody>
                    <a:bodyPr/>
                    <a:lstStyle/>
                    <a:p>
                      <a:pPr algn="ctr">
                        <a:lnSpc>
                          <a:spcPct val="107000"/>
                        </a:lnSpc>
                        <a:spcAft>
                          <a:spcPts val="1500"/>
                        </a:spcAft>
                      </a:pPr>
                      <a:r>
                        <a:rPr lang="en-IN" sz="1050" dirty="0">
                          <a:effectLst/>
                        </a:rPr>
                        <a:t>autoIndexId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algn="ctr">
                        <a:lnSpc>
                          <a:spcPct val="107000"/>
                        </a:lnSpc>
                        <a:spcAft>
                          <a:spcPts val="1500"/>
                        </a:spcAft>
                      </a:pPr>
                      <a:r>
                        <a:rPr lang="en-IN" sz="1050" dirty="0">
                          <a:effectLst/>
                        </a:rPr>
                        <a:t>Boolean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a:lnSpc>
                          <a:spcPct val="107000"/>
                        </a:lnSpc>
                        <a:spcAft>
                          <a:spcPts val="1500"/>
                        </a:spcAft>
                      </a:pPr>
                      <a:r>
                        <a:rPr lang="en-IN" sz="1050" dirty="0">
                          <a:effectLst/>
                        </a:rPr>
                        <a:t>(Optional) If true, automatically create index on _id fields. Default value is false.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807484655"/>
                  </a:ext>
                </a:extLst>
              </a:tr>
              <a:tr h="526686">
                <a:tc>
                  <a:txBody>
                    <a:bodyPr/>
                    <a:lstStyle/>
                    <a:p>
                      <a:pPr algn="ctr">
                        <a:lnSpc>
                          <a:spcPct val="107000"/>
                        </a:lnSpc>
                        <a:spcAft>
                          <a:spcPts val="1500"/>
                        </a:spcAft>
                      </a:pPr>
                      <a:r>
                        <a:rPr lang="en-IN" sz="1050">
                          <a:effectLst/>
                        </a:rPr>
                        <a:t>size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algn="ctr">
                        <a:lnSpc>
                          <a:spcPct val="107000"/>
                        </a:lnSpc>
                        <a:spcAft>
                          <a:spcPts val="1500"/>
                        </a:spcAft>
                      </a:pPr>
                      <a:r>
                        <a:rPr lang="en-IN" sz="1050" dirty="0">
                          <a:effectLst/>
                        </a:rPr>
                        <a:t>number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a:lnSpc>
                          <a:spcPct val="107000"/>
                        </a:lnSpc>
                        <a:spcAft>
                          <a:spcPts val="1500"/>
                        </a:spcAft>
                      </a:pPr>
                      <a:r>
                        <a:rPr lang="en-IN" sz="1050">
                          <a:effectLst/>
                        </a:rPr>
                        <a:t>(Optional) Specifies a maximum size in bytes for a capped collection. If capped is true, then you need to specify this field also.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688189768"/>
                  </a:ext>
                </a:extLst>
              </a:tr>
              <a:tr h="526686">
                <a:tc>
                  <a:txBody>
                    <a:bodyPr/>
                    <a:lstStyle/>
                    <a:p>
                      <a:pPr algn="ctr">
                        <a:lnSpc>
                          <a:spcPct val="107000"/>
                        </a:lnSpc>
                        <a:spcAft>
                          <a:spcPts val="1500"/>
                        </a:spcAft>
                      </a:pPr>
                      <a:r>
                        <a:rPr lang="en-IN" sz="1050">
                          <a:effectLst/>
                        </a:rPr>
                        <a:t>max</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algn="ctr">
                        <a:lnSpc>
                          <a:spcPct val="107000"/>
                        </a:lnSpc>
                        <a:spcAft>
                          <a:spcPts val="1500"/>
                        </a:spcAft>
                      </a:pPr>
                      <a:r>
                        <a:rPr lang="en-IN" sz="1050" dirty="0">
                          <a:effectLst/>
                        </a:rPr>
                        <a:t>number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a:lnSpc>
                          <a:spcPct val="107000"/>
                        </a:lnSpc>
                        <a:spcAft>
                          <a:spcPts val="1500"/>
                        </a:spcAft>
                      </a:pPr>
                      <a:r>
                        <a:rPr lang="en-IN" sz="1050" dirty="0">
                          <a:effectLst/>
                        </a:rPr>
                        <a:t>(Optional) Specifies the maximum number of documents allowed in the capped collection.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837192797"/>
                  </a:ext>
                </a:extLst>
              </a:tr>
            </a:tbl>
          </a:graphicData>
        </a:graphic>
      </p:graphicFrame>
    </p:spTree>
    <p:extLst>
      <p:ext uri="{BB962C8B-B14F-4D97-AF65-F5344CB8AC3E}">
        <p14:creationId xmlns:p14="http://schemas.microsoft.com/office/powerpoint/2010/main" val="1236645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375146"/>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921027"/>
            <a:ext cx="7000459" cy="4577932"/>
          </a:xfrm>
        </p:spPr>
        <p:txBody>
          <a:bodyPr>
            <a:normAutofit fontScale="85000" lnSpcReduction="20000"/>
          </a:bodyPr>
          <a:lstStyle/>
          <a:p>
            <a:pPr marL="0" indent="0" algn="just">
              <a:buNone/>
            </a:pPr>
            <a:r>
              <a:rPr lang="en-IN" sz="1900" b="1" dirty="0">
                <a:effectLst>
                  <a:outerShdw blurRad="38100" dist="38100" dir="2700000" algn="tl">
                    <a:srgbClr val="000000">
                      <a:alpha val="43137"/>
                    </a:srgbClr>
                  </a:outerShdw>
                </a:effectLst>
              </a:rPr>
              <a:t>EXAMPLE: </a:t>
            </a:r>
            <a:r>
              <a:rPr lang="en-IN" dirty="0"/>
              <a:t> </a:t>
            </a:r>
          </a:p>
          <a:p>
            <a:pPr marL="0" indent="0" algn="just">
              <a:buNone/>
            </a:pPr>
            <a:r>
              <a:rPr lang="en-IN" dirty="0"/>
              <a:t>1. Without Options parameter – </a:t>
            </a:r>
          </a:p>
          <a:p>
            <a:pPr marL="0" indent="0" algn="ctr">
              <a:buNone/>
            </a:pPr>
            <a:r>
              <a:rPr lang="en-IN" sz="2100" b="1" i="1" dirty="0">
                <a:solidFill>
                  <a:schemeClr val="accent1"/>
                </a:solidFill>
                <a:effectLst>
                  <a:outerShdw blurRad="38100" dist="38100" dir="2700000" algn="tl">
                    <a:srgbClr val="000000">
                      <a:alpha val="43137"/>
                    </a:srgbClr>
                  </a:outerShdw>
                </a:effectLst>
              </a:rPr>
              <a:t>db.createCollection(‘Employees’);</a:t>
            </a:r>
          </a:p>
          <a:p>
            <a:pPr marL="0" indent="0" algn="just">
              <a:buNone/>
            </a:pPr>
            <a:r>
              <a:rPr lang="en-IN" dirty="0"/>
              <a:t>This will create the </a:t>
            </a:r>
            <a:r>
              <a:rPr lang="en-IN" b="1" dirty="0">
                <a:solidFill>
                  <a:schemeClr val="accent1"/>
                </a:solidFill>
                <a:effectLst>
                  <a:outerShdw blurRad="38100" dist="38100" dir="2700000" algn="tl">
                    <a:srgbClr val="000000">
                      <a:alpha val="43137"/>
                    </a:srgbClr>
                  </a:outerShdw>
                </a:effectLst>
              </a:rPr>
              <a:t>Employees</a:t>
            </a:r>
            <a:r>
              <a:rPr lang="en-IN" dirty="0"/>
              <a:t> collection.</a:t>
            </a:r>
          </a:p>
          <a:p>
            <a:pPr marL="0" indent="0" algn="just">
              <a:buNone/>
            </a:pPr>
            <a:endParaRPr lang="en-IN" dirty="0"/>
          </a:p>
          <a:p>
            <a:pPr marL="0" indent="0" algn="just">
              <a:buNone/>
            </a:pPr>
            <a:endParaRPr lang="en-IN" dirty="0"/>
          </a:p>
          <a:p>
            <a:pPr marL="0" indent="0" algn="just">
              <a:buNone/>
            </a:pPr>
            <a:endParaRPr lang="en-IN" dirty="0"/>
          </a:p>
          <a:p>
            <a:pPr marL="0" indent="0" algn="just">
              <a:buNone/>
            </a:pPr>
            <a:r>
              <a:rPr lang="en-IN" dirty="0"/>
              <a:t>2. With Options parameter</a:t>
            </a:r>
          </a:p>
          <a:p>
            <a:pPr marL="0" indent="0" algn="ctr">
              <a:buNone/>
            </a:pPr>
            <a:r>
              <a:rPr lang="en-IN" b="1" i="1" dirty="0">
                <a:solidFill>
                  <a:schemeClr val="accent1"/>
                </a:solidFill>
                <a:effectLst>
                  <a:outerShdw blurRad="38100" dist="38100" dir="2700000" algn="tl">
                    <a:srgbClr val="000000">
                      <a:alpha val="43137"/>
                    </a:srgbClr>
                  </a:outerShdw>
                </a:effectLst>
              </a:rPr>
              <a:t>db.createCollection(‘Employees’, {capped: true, autoIndexId: true, size:  6142800, max: 10000});</a:t>
            </a:r>
          </a:p>
          <a:p>
            <a:pPr marL="0" indent="0" algn="just">
              <a:buNone/>
            </a:pPr>
            <a:endParaRPr lang="en-IN" b="1" i="1" dirty="0">
              <a:solidFill>
                <a:schemeClr val="accent1"/>
              </a:solidFill>
              <a:effectLst>
                <a:outerShdw blurRad="38100" dist="38100" dir="2700000" algn="tl">
                  <a:srgbClr val="000000">
                    <a:alpha val="43137"/>
                  </a:srgbClr>
                </a:outerShdw>
              </a:effectLst>
            </a:endParaRPr>
          </a:p>
          <a:p>
            <a:pPr marL="0" indent="0" algn="just">
              <a:buNone/>
            </a:pPr>
            <a:endParaRPr lang="en-IN" dirty="0"/>
          </a:p>
          <a:p>
            <a:pPr marL="0" indent="0" algn="just">
              <a:buNone/>
            </a:pPr>
            <a:endParaRPr lang="en-IN" dirty="0"/>
          </a:p>
          <a:p>
            <a:pPr marL="0" indent="0" algn="just">
              <a:buNone/>
            </a:pPr>
            <a:endParaRPr lang="en-IN" dirty="0"/>
          </a:p>
          <a:p>
            <a:pPr marL="0" indent="0" algn="r">
              <a:buNone/>
            </a:pPr>
            <a:r>
              <a:rPr lang="en-IN" i="1" dirty="0"/>
              <a:t>…to be continued</a:t>
            </a:r>
          </a:p>
        </p:txBody>
      </p:sp>
      <p:pic>
        <p:nvPicPr>
          <p:cNvPr id="8" name="Picture 7">
            <a:extLst>
              <a:ext uri="{FF2B5EF4-FFF2-40B4-BE49-F238E27FC236}">
                <a16:creationId xmlns:a16="http://schemas.microsoft.com/office/drawing/2014/main" id="{66E1796B-79AF-4D4E-9136-D3D2F94DC813}"/>
              </a:ext>
            </a:extLst>
          </p:cNvPr>
          <p:cNvPicPr>
            <a:picLocks noChangeAspect="1"/>
          </p:cNvPicPr>
          <p:nvPr/>
        </p:nvPicPr>
        <p:blipFill>
          <a:blip r:embed="rId2"/>
          <a:stretch>
            <a:fillRect/>
          </a:stretch>
        </p:blipFill>
        <p:spPr>
          <a:xfrm>
            <a:off x="808455" y="2178062"/>
            <a:ext cx="5101026" cy="923392"/>
          </a:xfrm>
          <a:prstGeom prst="rect">
            <a:avLst/>
          </a:prstGeom>
        </p:spPr>
      </p:pic>
      <p:pic>
        <p:nvPicPr>
          <p:cNvPr id="10" name="Picture 9">
            <a:extLst>
              <a:ext uri="{FF2B5EF4-FFF2-40B4-BE49-F238E27FC236}">
                <a16:creationId xmlns:a16="http://schemas.microsoft.com/office/drawing/2014/main" id="{6AA966D2-8BE6-48BD-A62D-017961FD1419}"/>
              </a:ext>
            </a:extLst>
          </p:cNvPr>
          <p:cNvPicPr>
            <a:picLocks noChangeAspect="1"/>
          </p:cNvPicPr>
          <p:nvPr/>
        </p:nvPicPr>
        <p:blipFill>
          <a:blip r:embed="rId3"/>
          <a:stretch>
            <a:fillRect/>
          </a:stretch>
        </p:blipFill>
        <p:spPr>
          <a:xfrm>
            <a:off x="808455" y="3974883"/>
            <a:ext cx="5101026" cy="1033846"/>
          </a:xfrm>
          <a:prstGeom prst="rect">
            <a:avLst/>
          </a:prstGeom>
        </p:spPr>
      </p:pic>
    </p:spTree>
    <p:extLst>
      <p:ext uri="{BB962C8B-B14F-4D97-AF65-F5344CB8AC3E}">
        <p14:creationId xmlns:p14="http://schemas.microsoft.com/office/powerpoint/2010/main" val="3817288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375146"/>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921028"/>
            <a:ext cx="6851176" cy="4401600"/>
          </a:xfrm>
        </p:spPr>
        <p:txBody>
          <a:bodyPr>
            <a:normAutofit/>
          </a:bodyPr>
          <a:lstStyle/>
          <a:p>
            <a:pPr marL="0" indent="0" algn="just">
              <a:buNone/>
            </a:pPr>
            <a:r>
              <a:rPr lang="en-IN" sz="4200" b="1" dirty="0">
                <a:solidFill>
                  <a:schemeClr val="accent1"/>
                </a:solidFill>
                <a:effectLst>
                  <a:outerShdw blurRad="38100" dist="38100" dir="2700000" algn="tl">
                    <a:srgbClr val="000000">
                      <a:alpha val="43137"/>
                    </a:srgbClr>
                  </a:outerShdw>
                </a:effectLst>
              </a:rPr>
              <a:t>INSERT DOCUMENT</a:t>
            </a:r>
          </a:p>
          <a:p>
            <a:pPr marL="0" indent="0" algn="just">
              <a:buNone/>
            </a:pPr>
            <a:r>
              <a:rPr lang="en-IN" dirty="0"/>
              <a:t>For</a:t>
            </a:r>
            <a:r>
              <a:rPr lang="en-IN" dirty="0">
                <a:solidFill>
                  <a:schemeClr val="accent1"/>
                </a:solidFill>
              </a:rPr>
              <a:t> </a:t>
            </a:r>
            <a:r>
              <a:rPr lang="en-IN" dirty="0"/>
              <a:t>inserting the document in MongoDB collection, you need to write the following command:</a:t>
            </a:r>
          </a:p>
          <a:p>
            <a:pPr marL="0" indent="0" algn="ctr">
              <a:buNone/>
            </a:pPr>
            <a:r>
              <a:rPr lang="en-IN" sz="2000" b="1" i="1" dirty="0" err="1">
                <a:solidFill>
                  <a:schemeClr val="accent1"/>
                </a:solidFill>
                <a:effectLst>
                  <a:outerShdw blurRad="38100" dist="38100" dir="2700000" algn="tl">
                    <a:srgbClr val="000000">
                      <a:alpha val="43137"/>
                    </a:srgbClr>
                  </a:outerShdw>
                </a:effectLst>
              </a:rPr>
              <a:t>db.collection_name.insert</a:t>
            </a:r>
            <a:r>
              <a:rPr lang="en-IN" sz="2000" b="1" i="1" dirty="0">
                <a:solidFill>
                  <a:schemeClr val="accent1"/>
                </a:solidFill>
                <a:effectLst>
                  <a:outerShdw blurRad="38100" dist="38100" dir="2700000" algn="tl">
                    <a:srgbClr val="000000">
                      <a:alpha val="43137"/>
                    </a:srgbClr>
                  </a:outerShdw>
                </a:effectLst>
              </a:rPr>
              <a:t>(document)</a:t>
            </a:r>
          </a:p>
          <a:p>
            <a:pPr marL="0" indent="0" algn="just">
              <a:buNone/>
            </a:pPr>
            <a:r>
              <a:rPr lang="en-IN" dirty="0"/>
              <a:t>Where in place of collection name you can place your collection name.</a:t>
            </a:r>
          </a:p>
          <a:p>
            <a:pPr marL="0" indent="0" algn="ctr">
              <a:buNone/>
            </a:pPr>
            <a:r>
              <a:rPr lang="en-IN" b="1" i="1" dirty="0" err="1">
                <a:solidFill>
                  <a:schemeClr val="accent1"/>
                </a:solidFill>
                <a:effectLst>
                  <a:outerShdw blurRad="38100" dist="38100" dir="2700000" algn="tl">
                    <a:srgbClr val="000000">
                      <a:alpha val="43137"/>
                    </a:srgbClr>
                  </a:outerShdw>
                </a:effectLst>
              </a:rPr>
              <a:t>db.Employees.insert</a:t>
            </a:r>
            <a:r>
              <a:rPr lang="en-IN" b="1" i="1" dirty="0">
                <a:solidFill>
                  <a:schemeClr val="accent1"/>
                </a:solidFill>
                <a:effectLst>
                  <a:outerShdw blurRad="38100" dist="38100" dir="2700000" algn="tl">
                    <a:srgbClr val="000000">
                      <a:alpha val="43137"/>
                    </a:srgbClr>
                  </a:outerShdw>
                </a:effectLst>
              </a:rPr>
              <a:t>({‘name’: ‘John Doe’, ‘empId’: ‘HL0014’})</a:t>
            </a:r>
          </a:p>
          <a:p>
            <a:pPr marL="0" indent="0" algn="just">
              <a:buNone/>
            </a:pPr>
            <a:endParaRPr lang="en-IN" dirty="0"/>
          </a:p>
          <a:p>
            <a:pPr marL="0" indent="0" algn="just">
              <a:buNone/>
            </a:pPr>
            <a:endParaRPr lang="en-IN" dirty="0"/>
          </a:p>
          <a:p>
            <a:pPr marL="0" indent="0" algn="just">
              <a:buNone/>
            </a:pPr>
            <a:endParaRPr lang="en-IN" dirty="0"/>
          </a:p>
          <a:p>
            <a:pPr marL="0" indent="0" algn="r">
              <a:buNone/>
            </a:pPr>
            <a:r>
              <a:rPr lang="en-IN" i="1" dirty="0"/>
              <a:t>…to be continued</a:t>
            </a:r>
          </a:p>
        </p:txBody>
      </p:sp>
      <p:pic>
        <p:nvPicPr>
          <p:cNvPr id="5" name="Picture 4">
            <a:extLst>
              <a:ext uri="{FF2B5EF4-FFF2-40B4-BE49-F238E27FC236}">
                <a16:creationId xmlns:a16="http://schemas.microsoft.com/office/drawing/2014/main" id="{366BE32A-EA45-4AF7-8FCF-C843CC657E9A}"/>
              </a:ext>
            </a:extLst>
          </p:cNvPr>
          <p:cNvPicPr>
            <a:picLocks noChangeAspect="1"/>
          </p:cNvPicPr>
          <p:nvPr/>
        </p:nvPicPr>
        <p:blipFill>
          <a:blip r:embed="rId2"/>
          <a:stretch>
            <a:fillRect/>
          </a:stretch>
        </p:blipFill>
        <p:spPr>
          <a:xfrm>
            <a:off x="818866" y="3937379"/>
            <a:ext cx="6718112" cy="948520"/>
          </a:xfrm>
          <a:prstGeom prst="rect">
            <a:avLst/>
          </a:prstGeom>
        </p:spPr>
      </p:pic>
    </p:spTree>
    <p:extLst>
      <p:ext uri="{BB962C8B-B14F-4D97-AF65-F5344CB8AC3E}">
        <p14:creationId xmlns:p14="http://schemas.microsoft.com/office/powerpoint/2010/main" val="2901554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375146"/>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668740"/>
            <a:ext cx="7025183" cy="4790364"/>
          </a:xfrm>
        </p:spPr>
        <p:txBody>
          <a:bodyPr>
            <a:normAutofit lnSpcReduction="10000"/>
          </a:bodyPr>
          <a:lstStyle/>
          <a:p>
            <a:pPr marL="0" indent="0" algn="just">
              <a:buNone/>
            </a:pPr>
            <a:r>
              <a:rPr lang="en-IN" sz="3200" b="1" dirty="0">
                <a:solidFill>
                  <a:schemeClr val="accent1"/>
                </a:solidFill>
                <a:effectLst>
                  <a:outerShdw blurRad="38100" dist="38100" dir="2700000" algn="tl">
                    <a:srgbClr val="000000">
                      <a:alpha val="43137"/>
                    </a:srgbClr>
                  </a:outerShdw>
                </a:effectLst>
              </a:rPr>
              <a:t>INSERT DOCUMENT</a:t>
            </a:r>
          </a:p>
          <a:p>
            <a:pPr marL="0" indent="0" algn="just">
              <a:buNone/>
            </a:pPr>
            <a:r>
              <a:rPr lang="en-IN" dirty="0"/>
              <a:t>To insert multiple documents inside a single query, you must pass an array of documents in the insert() command:</a:t>
            </a:r>
          </a:p>
          <a:p>
            <a:pPr marL="0" indent="0" algn="ctr">
              <a:buNone/>
            </a:pPr>
            <a:r>
              <a:rPr lang="en-IN" sz="2000" b="1" i="1" dirty="0" err="1">
                <a:solidFill>
                  <a:schemeClr val="accent1"/>
                </a:solidFill>
                <a:effectLst>
                  <a:outerShdw blurRad="38100" dist="38100" dir="2700000" algn="tl">
                    <a:srgbClr val="000000">
                      <a:alpha val="43137"/>
                    </a:srgbClr>
                  </a:outerShdw>
                </a:effectLst>
              </a:rPr>
              <a:t>db.Employees.insert</a:t>
            </a:r>
            <a:r>
              <a:rPr lang="en-IN" sz="2000" b="1" i="1" dirty="0">
                <a:solidFill>
                  <a:schemeClr val="accent1"/>
                </a:solidFill>
                <a:effectLst>
                  <a:outerShdw blurRad="38100" dist="38100" dir="2700000" algn="tl">
                    <a:srgbClr val="000000">
                      <a:alpha val="43137"/>
                    </a:srgbClr>
                  </a:outerShdw>
                </a:effectLst>
              </a:rPr>
              <a:t>([{'name': 'John Smith', 'empId': 'HL0015'},{'name': '</a:t>
            </a:r>
            <a:r>
              <a:rPr lang="en-IN" sz="2000" b="1" i="1" dirty="0" err="1">
                <a:solidFill>
                  <a:schemeClr val="accent1"/>
                </a:solidFill>
                <a:effectLst>
                  <a:outerShdw blurRad="38100" dist="38100" dir="2700000" algn="tl">
                    <a:srgbClr val="000000">
                      <a:alpha val="43137"/>
                    </a:srgbClr>
                  </a:outerShdw>
                </a:effectLst>
              </a:rPr>
              <a:t>Dwane</a:t>
            </a:r>
            <a:r>
              <a:rPr lang="en-IN" sz="2000" b="1" i="1" dirty="0">
                <a:solidFill>
                  <a:schemeClr val="accent1"/>
                </a:solidFill>
                <a:effectLst>
                  <a:outerShdw blurRad="38100" dist="38100" dir="2700000" algn="tl">
                    <a:srgbClr val="000000">
                      <a:alpha val="43137"/>
                    </a:srgbClr>
                  </a:outerShdw>
                </a:effectLst>
              </a:rPr>
              <a:t> Simmons', 'empId': 'HL0016'}]);</a:t>
            </a: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just">
              <a:buNone/>
            </a:pPr>
            <a:endParaRPr lang="en-IN" dirty="0"/>
          </a:p>
          <a:p>
            <a:pPr marL="0" indent="0" algn="just">
              <a:buNone/>
            </a:pPr>
            <a:endParaRPr lang="en-IN" dirty="0"/>
          </a:p>
          <a:p>
            <a:pPr marL="0" indent="0" algn="r">
              <a:buNone/>
            </a:pPr>
            <a:r>
              <a:rPr lang="en-IN" i="1" dirty="0"/>
              <a:t>…to be continued</a:t>
            </a:r>
          </a:p>
        </p:txBody>
      </p:sp>
      <p:pic>
        <p:nvPicPr>
          <p:cNvPr id="6" name="Picture 5">
            <a:extLst>
              <a:ext uri="{FF2B5EF4-FFF2-40B4-BE49-F238E27FC236}">
                <a16:creationId xmlns:a16="http://schemas.microsoft.com/office/drawing/2014/main" id="{0E3720CD-B119-4E22-B778-23ABC5768BD0}"/>
              </a:ext>
            </a:extLst>
          </p:cNvPr>
          <p:cNvPicPr>
            <a:picLocks noChangeAspect="1"/>
          </p:cNvPicPr>
          <p:nvPr/>
        </p:nvPicPr>
        <p:blipFill>
          <a:blip r:embed="rId2"/>
          <a:stretch>
            <a:fillRect/>
          </a:stretch>
        </p:blipFill>
        <p:spPr>
          <a:xfrm>
            <a:off x="685802" y="2743201"/>
            <a:ext cx="7025183" cy="2210936"/>
          </a:xfrm>
          <a:prstGeom prst="rect">
            <a:avLst/>
          </a:prstGeom>
        </p:spPr>
      </p:pic>
    </p:spTree>
    <p:extLst>
      <p:ext uri="{BB962C8B-B14F-4D97-AF65-F5344CB8AC3E}">
        <p14:creationId xmlns:p14="http://schemas.microsoft.com/office/powerpoint/2010/main" val="155300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2AE7-8DE6-4231-9727-68DC88ED1CD0}"/>
              </a:ext>
            </a:extLst>
          </p:cNvPr>
          <p:cNvSpPr>
            <a:spLocks noGrp="1"/>
          </p:cNvSpPr>
          <p:nvPr>
            <p:ph type="title"/>
          </p:nvPr>
        </p:nvSpPr>
        <p:spPr>
          <a:xfrm>
            <a:off x="685806" y="401292"/>
            <a:ext cx="5131334" cy="1019381"/>
          </a:xfrm>
        </p:spPr>
        <p:txBody>
          <a:bodyPr>
            <a:normAutofit fontScale="90000"/>
          </a:bodyPr>
          <a:lstStyle/>
          <a:p>
            <a:r>
              <a:rPr lang="en-IN" dirty="0">
                <a:latin typeface="Berlin Sans FB Demi" panose="020E0802020502020306" pitchFamily="34" charset="0"/>
              </a:rPr>
              <a:t>READ FOR STEP 2 :</a:t>
            </a:r>
            <a:br>
              <a:rPr lang="en-IN" dirty="0">
                <a:latin typeface="Berlin Sans FB Demi" panose="020E0802020502020306" pitchFamily="34" charset="0"/>
              </a:rPr>
            </a:br>
            <a:r>
              <a:rPr lang="en-IN" dirty="0">
                <a:latin typeface="Berlin Sans FB Demi" panose="020E0802020502020306" pitchFamily="34" charset="0"/>
              </a:rPr>
              <a:t>Mongo DB</a:t>
            </a:r>
          </a:p>
        </p:txBody>
      </p:sp>
      <p:sp>
        <p:nvSpPr>
          <p:cNvPr id="3" name="Content Placeholder 2">
            <a:extLst>
              <a:ext uri="{FF2B5EF4-FFF2-40B4-BE49-F238E27FC236}">
                <a16:creationId xmlns:a16="http://schemas.microsoft.com/office/drawing/2014/main" id="{A67B6AF2-9FE7-4C22-9792-80A8440F3BDC}"/>
              </a:ext>
            </a:extLst>
          </p:cNvPr>
          <p:cNvSpPr>
            <a:spLocks noGrp="1"/>
          </p:cNvSpPr>
          <p:nvPr>
            <p:ph idx="1"/>
          </p:nvPr>
        </p:nvSpPr>
        <p:spPr>
          <a:xfrm>
            <a:off x="685803" y="1474718"/>
            <a:ext cx="7265501" cy="4309854"/>
          </a:xfrm>
        </p:spPr>
        <p:txBody>
          <a:bodyPr>
            <a:normAutofit/>
          </a:bodyPr>
          <a:lstStyle/>
          <a:p>
            <a:pPr algn="just"/>
            <a:r>
              <a:rPr lang="en-IN" dirty="0"/>
              <a:t>MongoDB name comes from </a:t>
            </a:r>
            <a:r>
              <a:rPr lang="en-IN" sz="2000" b="1" dirty="0" err="1">
                <a:effectLst>
                  <a:outerShdw blurRad="38100" dist="38100" dir="2700000" algn="tl">
                    <a:srgbClr val="000000">
                      <a:alpha val="43137"/>
                    </a:srgbClr>
                  </a:outerShdw>
                </a:effectLst>
              </a:rPr>
              <a:t>Hu</a:t>
            </a:r>
            <a:r>
              <a:rPr lang="en-IN" sz="2000" b="1" dirty="0" err="1">
                <a:solidFill>
                  <a:schemeClr val="accent1"/>
                </a:solidFill>
                <a:effectLst>
                  <a:outerShdw blurRad="38100" dist="38100" dir="2700000" algn="tl">
                    <a:srgbClr val="000000">
                      <a:alpha val="43137"/>
                    </a:srgbClr>
                  </a:outerShdw>
                </a:effectLst>
              </a:rPr>
              <a:t>MONGO</a:t>
            </a:r>
            <a:r>
              <a:rPr lang="en-IN" sz="2000" b="1" dirty="0" err="1">
                <a:effectLst>
                  <a:outerShdw blurRad="38100" dist="38100" dir="2700000" algn="tl">
                    <a:srgbClr val="000000">
                      <a:alpha val="43137"/>
                    </a:srgbClr>
                  </a:outerShdw>
                </a:effectLst>
              </a:rPr>
              <a:t>us</a:t>
            </a:r>
            <a:r>
              <a:rPr lang="en-IN" dirty="0"/>
              <a:t> data.</a:t>
            </a:r>
          </a:p>
          <a:p>
            <a:pPr algn="just"/>
            <a:r>
              <a:rPr lang="en-IN" dirty="0"/>
              <a:t>MongoDB is comprised of DATABASES -&gt; COLLECTIONS -&gt; DOCUMENTS</a:t>
            </a:r>
          </a:p>
          <a:p>
            <a:pPr marL="457189" lvl="1" indent="0" algn="just">
              <a:buNone/>
            </a:pPr>
            <a:r>
              <a:rPr lang="en-IN" sz="2000" b="1" i="1" dirty="0">
                <a:solidFill>
                  <a:schemeClr val="accent1"/>
                </a:solidFill>
                <a:effectLst>
                  <a:outerShdw blurRad="38100" dist="38100" dir="2700000" algn="tl">
                    <a:srgbClr val="000000">
                      <a:alpha val="43137"/>
                    </a:srgbClr>
                  </a:outerShdw>
                </a:effectLst>
              </a:rPr>
              <a:t>MongoDB is a document database – scalable, flexible (with flexible structure), fast and appropriate as for small so for huge stocks of data</a:t>
            </a:r>
          </a:p>
          <a:p>
            <a:pPr algn="just"/>
            <a:r>
              <a:rPr lang="en-IN" dirty="0"/>
              <a:t>It is a NoSQL Database.</a:t>
            </a:r>
          </a:p>
          <a:p>
            <a:pPr algn="just"/>
            <a:r>
              <a:rPr lang="en-IN" dirty="0"/>
              <a:t>It is Open source and free to use.</a:t>
            </a:r>
          </a:p>
          <a:p>
            <a:pPr algn="just"/>
            <a:r>
              <a:rPr lang="en-IN" dirty="0"/>
              <a:t>It is a cross-platform database which works with almost every platform (Windows, Mac, Linux) .</a:t>
            </a:r>
          </a:p>
          <a:p>
            <a:pPr algn="just"/>
            <a:r>
              <a:rPr lang="en-IN" dirty="0"/>
              <a:t>It stores data in flexible, JSON like documents - BSON.</a:t>
            </a:r>
          </a:p>
          <a:p>
            <a:pPr marL="0" indent="0">
              <a:buNone/>
            </a:pPr>
            <a:endParaRPr lang="en-IN" dirty="0"/>
          </a:p>
        </p:txBody>
      </p:sp>
      <p:pic>
        <p:nvPicPr>
          <p:cNvPr id="6" name="Picture 5">
            <a:extLst>
              <a:ext uri="{FF2B5EF4-FFF2-40B4-BE49-F238E27FC236}">
                <a16:creationId xmlns:a16="http://schemas.microsoft.com/office/drawing/2014/main" id="{BDC5BE68-C886-4A8A-80CF-D23B7C69E9BE}"/>
              </a:ext>
            </a:extLst>
          </p:cNvPr>
          <p:cNvPicPr>
            <a:picLocks noChangeAspect="1"/>
          </p:cNvPicPr>
          <p:nvPr/>
        </p:nvPicPr>
        <p:blipFill>
          <a:blip r:embed="rId3"/>
          <a:stretch>
            <a:fillRect/>
          </a:stretch>
        </p:blipFill>
        <p:spPr>
          <a:xfrm>
            <a:off x="6493569" y="455336"/>
            <a:ext cx="1298708" cy="1019381"/>
          </a:xfrm>
          <a:prstGeom prst="rect">
            <a:avLst/>
          </a:prstGeom>
        </p:spPr>
      </p:pic>
    </p:spTree>
    <p:extLst>
      <p:ext uri="{BB962C8B-B14F-4D97-AF65-F5344CB8AC3E}">
        <p14:creationId xmlns:p14="http://schemas.microsoft.com/office/powerpoint/2010/main" val="786457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375146"/>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832342"/>
            <a:ext cx="7188956" cy="4845127"/>
          </a:xfrm>
        </p:spPr>
        <p:txBody>
          <a:bodyPr>
            <a:normAutofit fontScale="92500" lnSpcReduction="10000"/>
          </a:bodyPr>
          <a:lstStyle/>
          <a:p>
            <a:pPr marL="0" indent="0" algn="just">
              <a:buNone/>
            </a:pPr>
            <a:r>
              <a:rPr lang="en-IN" sz="3200" b="1" dirty="0">
                <a:solidFill>
                  <a:schemeClr val="accent1"/>
                </a:solidFill>
                <a:effectLst>
                  <a:outerShdw blurRad="38100" dist="38100" dir="2700000" algn="tl">
                    <a:srgbClr val="000000">
                      <a:alpha val="43137"/>
                    </a:srgbClr>
                  </a:outerShdw>
                </a:effectLst>
              </a:rPr>
              <a:t>UPDATE</a:t>
            </a:r>
          </a:p>
          <a:p>
            <a:pPr marL="0" indent="0" algn="just">
              <a:buNone/>
            </a:pPr>
            <a:r>
              <a:rPr lang="en-IN" dirty="0"/>
              <a:t>For updating any document, an </a:t>
            </a:r>
            <a:r>
              <a:rPr lang="en-IN" b="1" i="1" dirty="0">
                <a:effectLst>
                  <a:outerShdw blurRad="38100" dist="38100" dir="2700000" algn="tl">
                    <a:srgbClr val="000000">
                      <a:alpha val="43137"/>
                    </a:srgbClr>
                  </a:outerShdw>
                </a:effectLst>
              </a:rPr>
              <a:t>update() </a:t>
            </a:r>
            <a:r>
              <a:rPr lang="en-IN" dirty="0"/>
              <a:t>or </a:t>
            </a:r>
            <a:r>
              <a:rPr lang="en-IN" b="1" i="1" dirty="0">
                <a:effectLst>
                  <a:outerShdw blurRad="38100" dist="38100" dir="2700000" algn="tl">
                    <a:srgbClr val="000000">
                      <a:alpha val="43137"/>
                    </a:srgbClr>
                  </a:outerShdw>
                </a:effectLst>
              </a:rPr>
              <a:t>save() </a:t>
            </a:r>
            <a:r>
              <a:rPr lang="en-IN" dirty="0"/>
              <a:t>method is used:</a:t>
            </a:r>
          </a:p>
          <a:p>
            <a:pPr marL="0" indent="0" algn="ctr">
              <a:buNone/>
            </a:pPr>
            <a:r>
              <a:rPr lang="en-IN" sz="2000" b="1" i="1" dirty="0" err="1">
                <a:solidFill>
                  <a:schemeClr val="accent1"/>
                </a:solidFill>
                <a:effectLst>
                  <a:outerShdw blurRad="38100" dist="38100" dir="2700000" algn="tl">
                    <a:srgbClr val="000000">
                      <a:alpha val="43137"/>
                    </a:srgbClr>
                  </a:outerShdw>
                </a:effectLst>
              </a:rPr>
              <a:t>db.Employees.update</a:t>
            </a:r>
            <a:r>
              <a:rPr lang="en-IN" sz="2000" b="1" i="1" dirty="0">
                <a:solidFill>
                  <a:schemeClr val="accent1"/>
                </a:solidFill>
                <a:effectLst>
                  <a:outerShdw blurRad="38100" dist="38100" dir="2700000" algn="tl">
                    <a:srgbClr val="000000">
                      <a:alpha val="43137"/>
                    </a:srgbClr>
                  </a:outerShdw>
                </a:effectLst>
              </a:rPr>
              <a:t>({'name': 'John Smith’},{$set:{'name': 'John Smith Carlos’}});</a:t>
            </a: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just">
              <a:buNone/>
            </a:pPr>
            <a:r>
              <a:rPr lang="en-IN" sz="2000" b="1" i="1" dirty="0">
                <a:effectLst>
                  <a:outerShdw blurRad="38100" dist="38100" dir="2700000" algn="tl">
                    <a:srgbClr val="000000">
                      <a:alpha val="43137"/>
                    </a:srgbClr>
                  </a:outerShdw>
                </a:effectLst>
              </a:rPr>
              <a:t>NOTE: By default mongodb will update only a single document. To update multiple documents , there is a need to set the  ‘multi’  parameter to true.</a:t>
            </a:r>
          </a:p>
          <a:p>
            <a:pPr marL="0" indent="0" algn="ctr">
              <a:buNone/>
            </a:pPr>
            <a:r>
              <a:rPr lang="en-IN" b="1" i="1" dirty="0" err="1">
                <a:solidFill>
                  <a:schemeClr val="accent1"/>
                </a:solidFill>
                <a:effectLst>
                  <a:outerShdw blurRad="38100" dist="38100" dir="2700000" algn="tl">
                    <a:srgbClr val="000000">
                      <a:alpha val="43137"/>
                    </a:srgbClr>
                  </a:outerShdw>
                </a:effectLst>
              </a:rPr>
              <a:t>db.Employees.update</a:t>
            </a:r>
            <a:r>
              <a:rPr lang="en-IN" b="1" i="1" dirty="0">
                <a:solidFill>
                  <a:schemeClr val="accent1"/>
                </a:solidFill>
                <a:effectLst>
                  <a:outerShdw blurRad="38100" dist="38100" dir="2700000" algn="tl">
                    <a:srgbClr val="000000">
                      <a:alpha val="43137"/>
                    </a:srgbClr>
                  </a:outerShdw>
                </a:effectLst>
              </a:rPr>
              <a:t>({'name': 'John Smith’},{$set:{'name': 'John Smith Carlos’}}, {multi: true});</a:t>
            </a:r>
            <a:endParaRPr lang="en-IN" dirty="0"/>
          </a:p>
          <a:p>
            <a:pPr marL="0" indent="0" algn="r">
              <a:buNone/>
            </a:pPr>
            <a:r>
              <a:rPr lang="en-IN" i="1" dirty="0"/>
              <a:t>…to be continued</a:t>
            </a:r>
          </a:p>
        </p:txBody>
      </p:sp>
      <p:pic>
        <p:nvPicPr>
          <p:cNvPr id="5" name="Picture 4">
            <a:extLst>
              <a:ext uri="{FF2B5EF4-FFF2-40B4-BE49-F238E27FC236}">
                <a16:creationId xmlns:a16="http://schemas.microsoft.com/office/drawing/2014/main" id="{233DA4D7-C1E1-4826-AC96-FC29F8EEEAB0}"/>
              </a:ext>
            </a:extLst>
          </p:cNvPr>
          <p:cNvPicPr>
            <a:picLocks noChangeAspect="1"/>
          </p:cNvPicPr>
          <p:nvPr/>
        </p:nvPicPr>
        <p:blipFill>
          <a:blip r:embed="rId2"/>
          <a:stretch>
            <a:fillRect/>
          </a:stretch>
        </p:blipFill>
        <p:spPr>
          <a:xfrm>
            <a:off x="685802" y="2547172"/>
            <a:ext cx="7188956" cy="1100193"/>
          </a:xfrm>
          <a:prstGeom prst="rect">
            <a:avLst/>
          </a:prstGeom>
        </p:spPr>
      </p:pic>
    </p:spTree>
    <p:extLst>
      <p:ext uri="{BB962C8B-B14F-4D97-AF65-F5344CB8AC3E}">
        <p14:creationId xmlns:p14="http://schemas.microsoft.com/office/powerpoint/2010/main" val="186642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375146"/>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832342"/>
            <a:ext cx="7311786" cy="4735945"/>
          </a:xfrm>
        </p:spPr>
        <p:txBody>
          <a:bodyPr>
            <a:normAutofit fontScale="85000" lnSpcReduction="10000"/>
          </a:bodyPr>
          <a:lstStyle/>
          <a:p>
            <a:pPr marL="0" indent="0" algn="just">
              <a:buNone/>
            </a:pPr>
            <a:r>
              <a:rPr lang="en-IN" sz="3200" b="1" dirty="0">
                <a:solidFill>
                  <a:schemeClr val="accent1"/>
                </a:solidFill>
                <a:effectLst>
                  <a:outerShdw blurRad="38100" dist="38100" dir="2700000" algn="tl">
                    <a:srgbClr val="000000">
                      <a:alpha val="43137"/>
                    </a:srgbClr>
                  </a:outerShdw>
                </a:effectLst>
              </a:rPr>
              <a:t>UPDATE</a:t>
            </a:r>
          </a:p>
          <a:p>
            <a:pPr marL="0" indent="0" algn="just">
              <a:buNone/>
            </a:pPr>
            <a:r>
              <a:rPr lang="en-IN" b="1" dirty="0">
                <a:effectLst>
                  <a:outerShdw blurRad="38100" dist="38100" dir="2700000" algn="tl">
                    <a:srgbClr val="000000">
                      <a:alpha val="43137"/>
                    </a:srgbClr>
                  </a:outerShdw>
                </a:effectLst>
              </a:rPr>
              <a:t>Using save() method:</a:t>
            </a:r>
          </a:p>
          <a:p>
            <a:pPr marL="0" indent="0" algn="just">
              <a:buNone/>
            </a:pPr>
            <a:r>
              <a:rPr lang="en-IN" dirty="0"/>
              <a:t>Save method will replace the existing document with the new document  passed in the  save() method.</a:t>
            </a:r>
          </a:p>
          <a:p>
            <a:pPr marL="0" indent="0" algn="ctr">
              <a:buNone/>
            </a:pPr>
            <a:r>
              <a:rPr lang="en-IN" sz="2000" b="1" i="1" dirty="0" err="1">
                <a:solidFill>
                  <a:schemeClr val="accent1"/>
                </a:solidFill>
                <a:effectLst>
                  <a:outerShdw blurRad="38100" dist="38100" dir="2700000" algn="tl">
                    <a:srgbClr val="000000">
                      <a:alpha val="43137"/>
                    </a:srgbClr>
                  </a:outerShdw>
                </a:effectLst>
              </a:rPr>
              <a:t>db.Employees.save</a:t>
            </a:r>
            <a:r>
              <a:rPr lang="en-IN" sz="2000" b="1" i="1" dirty="0">
                <a:solidFill>
                  <a:schemeClr val="accent1"/>
                </a:solidFill>
                <a:effectLst>
                  <a:outerShdw blurRad="38100" dist="38100" dir="2700000" algn="tl">
                    <a:srgbClr val="000000">
                      <a:alpha val="43137"/>
                    </a:srgbClr>
                  </a:outerShdw>
                </a:effectLst>
              </a:rPr>
              <a:t>({"_id" : ObjectId("5bef7ca23a929140015e491f"),'name': 'John Smith Carlos', 'empId':'HL0017’});</a:t>
            </a: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just">
              <a:buNone/>
            </a:pPr>
            <a:endParaRPr lang="en-IN" sz="2000" b="1" i="1" dirty="0">
              <a:effectLst>
                <a:outerShdw blurRad="38100" dist="38100" dir="2700000" algn="tl">
                  <a:srgbClr val="000000">
                    <a:alpha val="43137"/>
                  </a:srgbClr>
                </a:outerShdw>
              </a:effectLst>
            </a:endParaRPr>
          </a:p>
          <a:p>
            <a:pPr marL="0" indent="0" algn="just">
              <a:buNone/>
            </a:pPr>
            <a:endParaRPr lang="en-IN" sz="2000" b="1" i="1" dirty="0">
              <a:effectLst>
                <a:outerShdw blurRad="38100" dist="38100" dir="2700000" algn="tl">
                  <a:srgbClr val="000000">
                    <a:alpha val="43137"/>
                  </a:srgbClr>
                </a:outerShdw>
              </a:effectLst>
            </a:endParaRPr>
          </a:p>
          <a:p>
            <a:pPr marL="0" indent="0" algn="just">
              <a:buNone/>
            </a:pPr>
            <a:r>
              <a:rPr lang="en-IN" sz="2000" b="1" i="1" dirty="0">
                <a:effectLst>
                  <a:outerShdw blurRad="38100" dist="38100" dir="2700000" algn="tl">
                    <a:srgbClr val="000000">
                      <a:alpha val="43137"/>
                    </a:srgbClr>
                  </a:outerShdw>
                </a:effectLst>
              </a:rPr>
              <a:t>NOTE: If Save method is used without _id, then it will update the document else it will insert a document.</a:t>
            </a:r>
            <a:endParaRPr lang="en-IN" dirty="0"/>
          </a:p>
          <a:p>
            <a:pPr marL="0" indent="0" algn="r">
              <a:buNone/>
            </a:pPr>
            <a:r>
              <a:rPr lang="en-IN" i="1" dirty="0"/>
              <a:t>…to be continued</a:t>
            </a:r>
          </a:p>
        </p:txBody>
      </p:sp>
      <p:pic>
        <p:nvPicPr>
          <p:cNvPr id="8" name="Picture 7">
            <a:extLst>
              <a:ext uri="{FF2B5EF4-FFF2-40B4-BE49-F238E27FC236}">
                <a16:creationId xmlns:a16="http://schemas.microsoft.com/office/drawing/2014/main" id="{8BE5419B-807B-4922-9099-CA2170822DE3}"/>
              </a:ext>
            </a:extLst>
          </p:cNvPr>
          <p:cNvPicPr>
            <a:picLocks noChangeAspect="1"/>
          </p:cNvPicPr>
          <p:nvPr/>
        </p:nvPicPr>
        <p:blipFill>
          <a:blip r:embed="rId2"/>
          <a:stretch>
            <a:fillRect/>
          </a:stretch>
        </p:blipFill>
        <p:spPr>
          <a:xfrm>
            <a:off x="685802" y="2832219"/>
            <a:ext cx="7188956" cy="1767076"/>
          </a:xfrm>
          <a:prstGeom prst="rect">
            <a:avLst/>
          </a:prstGeom>
        </p:spPr>
      </p:pic>
    </p:spTree>
    <p:extLst>
      <p:ext uri="{BB962C8B-B14F-4D97-AF65-F5344CB8AC3E}">
        <p14:creationId xmlns:p14="http://schemas.microsoft.com/office/powerpoint/2010/main" val="683764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375146"/>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832342"/>
            <a:ext cx="7311786" cy="4613115"/>
          </a:xfrm>
        </p:spPr>
        <p:txBody>
          <a:bodyPr>
            <a:normAutofit/>
          </a:bodyPr>
          <a:lstStyle/>
          <a:p>
            <a:pPr marL="0" indent="0" algn="just">
              <a:buNone/>
            </a:pPr>
            <a:r>
              <a:rPr lang="en-IN" sz="3200" b="1" dirty="0">
                <a:solidFill>
                  <a:schemeClr val="accent1"/>
                </a:solidFill>
                <a:effectLst>
                  <a:outerShdw blurRad="38100" dist="38100" dir="2700000" algn="tl">
                    <a:srgbClr val="000000">
                      <a:alpha val="43137"/>
                    </a:srgbClr>
                  </a:outerShdw>
                </a:effectLst>
              </a:rPr>
              <a:t>DELETE</a:t>
            </a:r>
          </a:p>
          <a:p>
            <a:pPr marL="0" indent="0" algn="just">
              <a:buNone/>
            </a:pPr>
            <a:r>
              <a:rPr lang="en-IN" dirty="0"/>
              <a:t>To delete a document , MongoDB has </a:t>
            </a:r>
            <a:r>
              <a:rPr lang="en-IN" sz="1900" b="1" dirty="0">
                <a:solidFill>
                  <a:schemeClr val="accent1"/>
                </a:solidFill>
                <a:effectLst>
                  <a:outerShdw blurRad="38100" dist="38100" dir="2700000" algn="tl">
                    <a:srgbClr val="000000">
                      <a:alpha val="43137"/>
                    </a:srgbClr>
                  </a:outerShdw>
                </a:effectLst>
              </a:rPr>
              <a:t>remove() </a:t>
            </a:r>
            <a:r>
              <a:rPr lang="en-IN" dirty="0"/>
              <a:t>method.</a:t>
            </a:r>
          </a:p>
          <a:p>
            <a:pPr marL="0" indent="0" algn="ctr">
              <a:buNone/>
            </a:pPr>
            <a:r>
              <a:rPr lang="en-IN" sz="2000" b="1" i="1" dirty="0" err="1">
                <a:solidFill>
                  <a:schemeClr val="accent1"/>
                </a:solidFill>
                <a:effectLst>
                  <a:outerShdw blurRad="38100" dist="38100" dir="2700000" algn="tl">
                    <a:srgbClr val="000000">
                      <a:alpha val="43137"/>
                    </a:srgbClr>
                  </a:outerShdw>
                </a:effectLst>
              </a:rPr>
              <a:t>db.Employees.remove</a:t>
            </a:r>
            <a:r>
              <a:rPr lang="en-IN" sz="2000" b="1" i="1" dirty="0">
                <a:solidFill>
                  <a:schemeClr val="accent1"/>
                </a:solidFill>
                <a:effectLst>
                  <a:outerShdw blurRad="38100" dist="38100" dir="2700000" algn="tl">
                    <a:srgbClr val="000000">
                      <a:alpha val="43137"/>
                    </a:srgbClr>
                  </a:outerShdw>
                </a:effectLst>
              </a:rPr>
              <a:t>({'name': 'John Smith Carlos’});</a:t>
            </a: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just">
              <a:buNone/>
            </a:pPr>
            <a:endParaRPr lang="en-IN" dirty="0"/>
          </a:p>
          <a:p>
            <a:pPr marL="0" indent="0" algn="just">
              <a:buNone/>
            </a:pPr>
            <a:r>
              <a:rPr lang="en-IN" dirty="0"/>
              <a:t>This will remove all the documents matching with the conditions.</a:t>
            </a:r>
          </a:p>
          <a:p>
            <a:pPr marL="0" indent="0" algn="just">
              <a:buNone/>
            </a:pPr>
            <a:r>
              <a:rPr lang="en-IN" dirty="0"/>
              <a:t>To remove only one matching document there is </a:t>
            </a:r>
            <a:r>
              <a:rPr lang="en-IN" b="1" dirty="0" err="1">
                <a:solidFill>
                  <a:schemeClr val="accent1"/>
                </a:solidFill>
                <a:effectLst>
                  <a:outerShdw blurRad="38100" dist="38100" dir="2700000" algn="tl">
                    <a:srgbClr val="000000">
                      <a:alpha val="43137"/>
                    </a:srgbClr>
                  </a:outerShdw>
                </a:effectLst>
              </a:rPr>
              <a:t>deleteOne</a:t>
            </a:r>
            <a:r>
              <a:rPr lang="en-IN" b="1" dirty="0">
                <a:solidFill>
                  <a:schemeClr val="accent1"/>
                </a:solidFill>
                <a:effectLst>
                  <a:outerShdw blurRad="38100" dist="38100" dir="2700000" algn="tl">
                    <a:srgbClr val="000000">
                      <a:alpha val="43137"/>
                    </a:srgbClr>
                  </a:outerShdw>
                </a:effectLst>
              </a:rPr>
              <a:t>() </a:t>
            </a:r>
            <a:r>
              <a:rPr lang="en-IN" dirty="0"/>
              <a:t>method or </a:t>
            </a:r>
            <a:r>
              <a:rPr lang="en-IN" b="1" dirty="0">
                <a:solidFill>
                  <a:schemeClr val="accent1"/>
                </a:solidFill>
                <a:effectLst>
                  <a:outerShdw blurRad="38100" dist="38100" dir="2700000" algn="tl">
                    <a:srgbClr val="000000">
                      <a:alpha val="43137"/>
                    </a:srgbClr>
                  </a:outerShdw>
                </a:effectLst>
              </a:rPr>
              <a:t>remove() </a:t>
            </a:r>
            <a:r>
              <a:rPr lang="en-IN" dirty="0"/>
              <a:t>method with </a:t>
            </a:r>
            <a:r>
              <a:rPr lang="en-IN" b="1" dirty="0" err="1">
                <a:solidFill>
                  <a:schemeClr val="accent1"/>
                </a:solidFill>
              </a:rPr>
              <a:t>justOne</a:t>
            </a:r>
            <a:r>
              <a:rPr lang="en-IN" dirty="0"/>
              <a:t> parameter.</a:t>
            </a:r>
          </a:p>
          <a:p>
            <a:pPr marL="0" indent="0" algn="r">
              <a:buNone/>
            </a:pPr>
            <a:r>
              <a:rPr lang="en-IN" i="1" dirty="0"/>
              <a:t>…to be continued</a:t>
            </a:r>
          </a:p>
        </p:txBody>
      </p:sp>
      <p:pic>
        <p:nvPicPr>
          <p:cNvPr id="9" name="Picture 8">
            <a:extLst>
              <a:ext uri="{FF2B5EF4-FFF2-40B4-BE49-F238E27FC236}">
                <a16:creationId xmlns:a16="http://schemas.microsoft.com/office/drawing/2014/main" id="{28997BBC-C7B1-4F04-8519-A766786C8AE0}"/>
              </a:ext>
            </a:extLst>
          </p:cNvPr>
          <p:cNvPicPr>
            <a:picLocks noChangeAspect="1"/>
          </p:cNvPicPr>
          <p:nvPr/>
        </p:nvPicPr>
        <p:blipFill>
          <a:blip r:embed="rId2"/>
          <a:stretch>
            <a:fillRect/>
          </a:stretch>
        </p:blipFill>
        <p:spPr>
          <a:xfrm>
            <a:off x="685802" y="2311948"/>
            <a:ext cx="7216252" cy="1686846"/>
          </a:xfrm>
          <a:prstGeom prst="rect">
            <a:avLst/>
          </a:prstGeom>
        </p:spPr>
      </p:pic>
    </p:spTree>
    <p:extLst>
      <p:ext uri="{BB962C8B-B14F-4D97-AF65-F5344CB8AC3E}">
        <p14:creationId xmlns:p14="http://schemas.microsoft.com/office/powerpoint/2010/main" val="867647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375146"/>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3" y="832343"/>
            <a:ext cx="6533863" cy="4776888"/>
          </a:xfrm>
        </p:spPr>
        <p:txBody>
          <a:bodyPr>
            <a:normAutofit fontScale="77500" lnSpcReduction="20000"/>
          </a:bodyPr>
          <a:lstStyle/>
          <a:p>
            <a:pPr marL="0" indent="0" algn="just">
              <a:buNone/>
            </a:pPr>
            <a:r>
              <a:rPr lang="en-IN" sz="3200" b="1" dirty="0">
                <a:solidFill>
                  <a:schemeClr val="accent1"/>
                </a:solidFill>
                <a:effectLst>
                  <a:outerShdw blurRad="38100" dist="38100" dir="2700000" algn="tl">
                    <a:srgbClr val="000000">
                      <a:alpha val="43137"/>
                    </a:srgbClr>
                  </a:outerShdw>
                </a:effectLst>
              </a:rPr>
              <a:t>DELETE</a:t>
            </a:r>
          </a:p>
          <a:p>
            <a:pPr marL="0" indent="0" algn="just">
              <a:buNone/>
            </a:pPr>
            <a:r>
              <a:rPr lang="en-IN" dirty="0"/>
              <a:t>To delete a document , MongoDB has </a:t>
            </a:r>
            <a:r>
              <a:rPr lang="en-IN" sz="1900" b="1" dirty="0">
                <a:solidFill>
                  <a:schemeClr val="accent1"/>
                </a:solidFill>
                <a:effectLst>
                  <a:outerShdw blurRad="38100" dist="38100" dir="2700000" algn="tl">
                    <a:srgbClr val="000000">
                      <a:alpha val="43137"/>
                    </a:srgbClr>
                  </a:outerShdw>
                </a:effectLst>
              </a:rPr>
              <a:t>remove() </a:t>
            </a:r>
            <a:r>
              <a:rPr lang="en-IN" dirty="0"/>
              <a:t>method.</a:t>
            </a:r>
          </a:p>
          <a:p>
            <a:pPr marL="0" indent="0" algn="ctr">
              <a:buNone/>
            </a:pPr>
            <a:r>
              <a:rPr lang="en-IN" sz="2000" b="1" i="1" dirty="0" err="1">
                <a:solidFill>
                  <a:schemeClr val="accent1"/>
                </a:solidFill>
                <a:effectLst>
                  <a:outerShdw blurRad="38100" dist="38100" dir="2700000" algn="tl">
                    <a:srgbClr val="000000">
                      <a:alpha val="43137"/>
                    </a:srgbClr>
                  </a:outerShdw>
                </a:effectLst>
              </a:rPr>
              <a:t>db.Employees.deleteOne</a:t>
            </a:r>
            <a:r>
              <a:rPr lang="en-IN" sz="2000" b="1" i="1" dirty="0">
                <a:solidFill>
                  <a:schemeClr val="accent1"/>
                </a:solidFill>
                <a:effectLst>
                  <a:outerShdw blurRad="38100" dist="38100" dir="2700000" algn="tl">
                    <a:srgbClr val="000000">
                      <a:alpha val="43137"/>
                    </a:srgbClr>
                  </a:outerShdw>
                </a:effectLst>
              </a:rPr>
              <a:t>({'name': 'John Smith Carlos’});</a:t>
            </a: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ctr">
              <a:buNone/>
            </a:pPr>
            <a:endParaRPr lang="en-IN" sz="2000" b="1" i="1" dirty="0">
              <a:solidFill>
                <a:schemeClr val="accent1"/>
              </a:solidFill>
              <a:effectLst>
                <a:outerShdw blurRad="38100" dist="38100" dir="2700000" algn="tl">
                  <a:srgbClr val="000000">
                    <a:alpha val="43137"/>
                  </a:srgbClr>
                </a:outerShdw>
              </a:effectLst>
            </a:endParaRPr>
          </a:p>
          <a:p>
            <a:pPr marL="0" indent="0" algn="just">
              <a:buNone/>
            </a:pPr>
            <a:endParaRPr lang="en-IN" sz="2000" b="1" i="1" dirty="0">
              <a:solidFill>
                <a:schemeClr val="accent1"/>
              </a:solidFill>
              <a:effectLst>
                <a:outerShdw blurRad="38100" dist="38100" dir="2700000" algn="tl">
                  <a:srgbClr val="000000">
                    <a:alpha val="43137"/>
                  </a:srgbClr>
                </a:outerShdw>
              </a:effectLst>
            </a:endParaRPr>
          </a:p>
          <a:p>
            <a:pPr marL="0" indent="0" algn="just">
              <a:buNone/>
            </a:pPr>
            <a:r>
              <a:rPr lang="en-IN" sz="2000" b="1" i="1" dirty="0">
                <a:solidFill>
                  <a:schemeClr val="accent1"/>
                </a:solidFill>
                <a:effectLst>
                  <a:outerShdw blurRad="38100" dist="38100" dir="2700000" algn="tl">
                    <a:srgbClr val="000000">
                      <a:alpha val="43137"/>
                    </a:srgbClr>
                  </a:outerShdw>
                </a:effectLst>
              </a:rPr>
              <a:t>The other way to delete single document is : use the </a:t>
            </a:r>
            <a:r>
              <a:rPr lang="en-IN" sz="2000" b="1" i="1" dirty="0" err="1">
                <a:effectLst>
                  <a:outerShdw blurRad="38100" dist="38100" dir="2700000" algn="tl">
                    <a:srgbClr val="000000">
                      <a:alpha val="43137"/>
                    </a:srgbClr>
                  </a:outerShdw>
                </a:effectLst>
              </a:rPr>
              <a:t>findOne</a:t>
            </a:r>
            <a:r>
              <a:rPr lang="en-IN" sz="2000" b="1" i="1" dirty="0">
                <a:effectLst>
                  <a:outerShdw blurRad="38100" dist="38100" dir="2700000" algn="tl">
                    <a:srgbClr val="000000">
                      <a:alpha val="43137"/>
                    </a:srgbClr>
                  </a:outerShdw>
                </a:effectLst>
              </a:rPr>
              <a:t>() </a:t>
            </a:r>
            <a:r>
              <a:rPr lang="en-IN" sz="2000" b="1" i="1" dirty="0">
                <a:solidFill>
                  <a:schemeClr val="accent1"/>
                </a:solidFill>
                <a:effectLst>
                  <a:outerShdw blurRad="38100" dist="38100" dir="2700000" algn="tl">
                    <a:srgbClr val="000000">
                      <a:alpha val="43137"/>
                    </a:srgbClr>
                  </a:outerShdw>
                </a:effectLst>
              </a:rPr>
              <a:t>method first to find the matching first document and then use </a:t>
            </a:r>
            <a:r>
              <a:rPr lang="en-IN" sz="2000" b="1" i="1" dirty="0">
                <a:effectLst>
                  <a:outerShdw blurRad="38100" dist="38100" dir="2700000" algn="tl">
                    <a:srgbClr val="000000">
                      <a:alpha val="43137"/>
                    </a:srgbClr>
                  </a:outerShdw>
                </a:effectLst>
              </a:rPr>
              <a:t>remove()</a:t>
            </a:r>
            <a:r>
              <a:rPr lang="en-IN" sz="2000" b="1" i="1" dirty="0">
                <a:solidFill>
                  <a:schemeClr val="accent1"/>
                </a:solidFill>
                <a:effectLst>
                  <a:outerShdw blurRad="38100" dist="38100" dir="2700000" algn="tl">
                    <a:srgbClr val="000000">
                      <a:alpha val="43137"/>
                    </a:srgbClr>
                  </a:outerShdw>
                </a:effectLst>
              </a:rPr>
              <a:t> method.</a:t>
            </a:r>
          </a:p>
          <a:p>
            <a:pPr marL="0" indent="0" algn="just">
              <a:buNone/>
            </a:pPr>
            <a:endParaRPr lang="en-IN" dirty="0"/>
          </a:p>
          <a:p>
            <a:pPr marL="0" indent="0" algn="r">
              <a:buNone/>
            </a:pPr>
            <a:r>
              <a:rPr lang="en-IN" i="1" dirty="0"/>
              <a:t>…to be continued</a:t>
            </a:r>
          </a:p>
        </p:txBody>
      </p:sp>
      <p:pic>
        <p:nvPicPr>
          <p:cNvPr id="5" name="Picture 4">
            <a:extLst>
              <a:ext uri="{FF2B5EF4-FFF2-40B4-BE49-F238E27FC236}">
                <a16:creationId xmlns:a16="http://schemas.microsoft.com/office/drawing/2014/main" id="{8510966B-A69C-4A7C-8C5E-E872F28A96E9}"/>
              </a:ext>
            </a:extLst>
          </p:cNvPr>
          <p:cNvPicPr>
            <a:picLocks noChangeAspect="1"/>
          </p:cNvPicPr>
          <p:nvPr/>
        </p:nvPicPr>
        <p:blipFill>
          <a:blip r:embed="rId2"/>
          <a:stretch>
            <a:fillRect/>
          </a:stretch>
        </p:blipFill>
        <p:spPr>
          <a:xfrm>
            <a:off x="754040" y="1981405"/>
            <a:ext cx="6397387" cy="2372231"/>
          </a:xfrm>
          <a:prstGeom prst="rect">
            <a:avLst/>
          </a:prstGeom>
        </p:spPr>
      </p:pic>
    </p:spTree>
    <p:extLst>
      <p:ext uri="{BB962C8B-B14F-4D97-AF65-F5344CB8AC3E}">
        <p14:creationId xmlns:p14="http://schemas.microsoft.com/office/powerpoint/2010/main" val="2214081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2" y="375146"/>
            <a:ext cx="10131425" cy="457196"/>
          </a:xfrm>
        </p:spPr>
        <p:txBody>
          <a:bodyPr>
            <a:normAutofit fontScale="90000"/>
          </a:bodyPr>
          <a:lstStyle/>
          <a:p>
            <a:r>
              <a:rPr lang="en-IN" dirty="0">
                <a:latin typeface="Berlin Sans FB Demi" panose="020E0802020502020306" pitchFamily="34" charset="0"/>
              </a:rPr>
              <a:t>Basic crud operations</a:t>
            </a:r>
            <a:endParaRPr lang="en-IN"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3" y="832343"/>
            <a:ext cx="6697636" cy="4572170"/>
          </a:xfrm>
        </p:spPr>
        <p:txBody>
          <a:bodyPr>
            <a:normAutofit fontScale="92500" lnSpcReduction="10000"/>
          </a:bodyPr>
          <a:lstStyle/>
          <a:p>
            <a:pPr marL="0" indent="0" algn="just">
              <a:buNone/>
            </a:pPr>
            <a:r>
              <a:rPr lang="en-IN" sz="3200" b="1" dirty="0">
                <a:solidFill>
                  <a:schemeClr val="accent1"/>
                </a:solidFill>
                <a:effectLst>
                  <a:outerShdw blurRad="38100" dist="38100" dir="2700000" algn="tl">
                    <a:srgbClr val="000000">
                      <a:alpha val="43137"/>
                    </a:srgbClr>
                  </a:outerShdw>
                </a:effectLst>
              </a:rPr>
              <a:t>DELETE</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r>
              <a:rPr lang="en-IN" dirty="0"/>
              <a:t>This way you can remove a particular document from the collection. </a:t>
            </a:r>
          </a:p>
          <a:p>
            <a:pPr marL="0" indent="0" algn="just">
              <a:buNone/>
            </a:pPr>
            <a:r>
              <a:rPr lang="en-IN" b="1" dirty="0" err="1">
                <a:solidFill>
                  <a:schemeClr val="accent1"/>
                </a:solidFill>
                <a:effectLst>
                  <a:outerShdw blurRad="38100" dist="38100" dir="2700000" algn="tl">
                    <a:srgbClr val="000000">
                      <a:alpha val="43137"/>
                    </a:srgbClr>
                  </a:outerShdw>
                </a:effectLst>
              </a:rPr>
              <a:t>findOne</a:t>
            </a:r>
            <a:r>
              <a:rPr lang="en-IN" b="1" dirty="0">
                <a:solidFill>
                  <a:schemeClr val="accent1"/>
                </a:solidFill>
                <a:effectLst>
                  <a:outerShdw blurRad="38100" dist="38100" dir="2700000" algn="tl">
                    <a:srgbClr val="000000">
                      <a:alpha val="43137"/>
                    </a:srgbClr>
                  </a:outerShdw>
                </a:effectLst>
              </a:rPr>
              <a:t>() </a:t>
            </a:r>
            <a:r>
              <a:rPr lang="en-IN" dirty="0"/>
              <a:t>method searches all the data and returns the first matching document. You can pass the condition inside </a:t>
            </a:r>
            <a:r>
              <a:rPr lang="en-IN" dirty="0">
                <a:effectLst>
                  <a:outerShdw blurRad="38100" dist="38100" dir="2700000" algn="tl">
                    <a:srgbClr val="000000">
                      <a:alpha val="43137"/>
                    </a:srgbClr>
                  </a:outerShdw>
                </a:effectLst>
              </a:rPr>
              <a:t>the</a:t>
            </a:r>
            <a:r>
              <a:rPr lang="en-IN" b="1" dirty="0">
                <a:solidFill>
                  <a:schemeClr val="accent1"/>
                </a:solidFill>
                <a:effectLst>
                  <a:outerShdw blurRad="38100" dist="38100" dir="2700000" algn="tl">
                    <a:srgbClr val="000000">
                      <a:alpha val="43137"/>
                    </a:srgbClr>
                  </a:outerShdw>
                </a:effectLst>
              </a:rPr>
              <a:t> </a:t>
            </a:r>
            <a:r>
              <a:rPr lang="en-IN" b="1" dirty="0" err="1">
                <a:solidFill>
                  <a:schemeClr val="accent1"/>
                </a:solidFill>
                <a:effectLst>
                  <a:outerShdw blurRad="38100" dist="38100" dir="2700000" algn="tl">
                    <a:srgbClr val="000000">
                      <a:alpha val="43137"/>
                    </a:srgbClr>
                  </a:outerShdw>
                </a:effectLst>
              </a:rPr>
              <a:t>findOne</a:t>
            </a:r>
            <a:r>
              <a:rPr lang="en-IN" b="1" dirty="0">
                <a:solidFill>
                  <a:schemeClr val="accent1"/>
                </a:solidFill>
                <a:effectLst>
                  <a:outerShdw blurRad="38100" dist="38100" dir="2700000" algn="tl">
                    <a:srgbClr val="000000">
                      <a:alpha val="43137"/>
                    </a:srgbClr>
                  </a:outerShdw>
                </a:effectLst>
              </a:rPr>
              <a:t>() </a:t>
            </a:r>
            <a:r>
              <a:rPr lang="en-IN" dirty="0" err="1"/>
              <a:t>method.m</a:t>
            </a:r>
            <a:endParaRPr lang="en-IN" dirty="0"/>
          </a:p>
          <a:p>
            <a:pPr marL="0" indent="0" algn="just">
              <a:buNone/>
            </a:pPr>
            <a:r>
              <a:rPr lang="en-IN" b="1" dirty="0">
                <a:solidFill>
                  <a:schemeClr val="accent1"/>
                </a:solidFill>
                <a:effectLst>
                  <a:outerShdw blurRad="38100" dist="38100" dir="2700000" algn="tl">
                    <a:srgbClr val="000000">
                      <a:alpha val="43137"/>
                    </a:srgbClr>
                  </a:outerShdw>
                </a:effectLst>
              </a:rPr>
              <a:t>NOTE:</a:t>
            </a:r>
            <a:r>
              <a:rPr lang="en-IN" dirty="0"/>
              <a:t> If you don’t specify the deletion criteria (</a:t>
            </a:r>
            <a:r>
              <a:rPr lang="en-IN" dirty="0" err="1"/>
              <a:t>db.Employees.remove</a:t>
            </a:r>
            <a:r>
              <a:rPr lang="en-IN" dirty="0"/>
              <a:t>()), then it will delete all the documents inside the collection.</a:t>
            </a:r>
          </a:p>
          <a:p>
            <a:pPr marL="0" indent="0" algn="r">
              <a:buNone/>
            </a:pPr>
            <a:endParaRPr lang="en-IN" i="1" dirty="0"/>
          </a:p>
        </p:txBody>
      </p:sp>
      <p:pic>
        <p:nvPicPr>
          <p:cNvPr id="6" name="Picture 5">
            <a:extLst>
              <a:ext uri="{FF2B5EF4-FFF2-40B4-BE49-F238E27FC236}">
                <a16:creationId xmlns:a16="http://schemas.microsoft.com/office/drawing/2014/main" id="{184B92F2-FAA1-40DA-8108-87C0D7B4CF98}"/>
              </a:ext>
            </a:extLst>
          </p:cNvPr>
          <p:cNvPicPr>
            <a:picLocks noChangeAspect="1"/>
          </p:cNvPicPr>
          <p:nvPr/>
        </p:nvPicPr>
        <p:blipFill>
          <a:blip r:embed="rId2"/>
          <a:stretch>
            <a:fillRect/>
          </a:stretch>
        </p:blipFill>
        <p:spPr>
          <a:xfrm>
            <a:off x="685801" y="1453487"/>
            <a:ext cx="6697637" cy="1975513"/>
          </a:xfrm>
          <a:prstGeom prst="rect">
            <a:avLst/>
          </a:prstGeom>
        </p:spPr>
      </p:pic>
    </p:spTree>
    <p:extLst>
      <p:ext uri="{BB962C8B-B14F-4D97-AF65-F5344CB8AC3E}">
        <p14:creationId xmlns:p14="http://schemas.microsoft.com/office/powerpoint/2010/main" val="3115586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3" y="375146"/>
            <a:ext cx="7693922" cy="457196"/>
          </a:xfrm>
        </p:spPr>
        <p:txBody>
          <a:bodyPr>
            <a:noAutofit/>
          </a:bodyPr>
          <a:lstStyle/>
          <a:p>
            <a:r>
              <a:rPr lang="en-IN" sz="2800" dirty="0">
                <a:latin typeface="Berlin Sans FB Demi" panose="020E0802020502020306" pitchFamily="34" charset="0"/>
              </a:rPr>
              <a:t>IMPORTANT PROJECTION &amp; QUERY METHODS</a:t>
            </a:r>
            <a:endParaRPr lang="en-IN" sz="2800"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3" y="955174"/>
            <a:ext cx="6875057" cy="4258272"/>
          </a:xfrm>
        </p:spPr>
        <p:txBody>
          <a:bodyPr>
            <a:normAutofit fontScale="92500" lnSpcReduction="20000"/>
          </a:bodyPr>
          <a:lstStyle/>
          <a:p>
            <a:pPr marL="0" indent="0" algn="just">
              <a:buNone/>
            </a:pPr>
            <a:r>
              <a:rPr lang="en-IN" sz="3200" b="1" dirty="0">
                <a:solidFill>
                  <a:schemeClr val="accent1"/>
                </a:solidFill>
                <a:effectLst>
                  <a:outerShdw blurRad="38100" dist="38100" dir="2700000" algn="tl">
                    <a:srgbClr val="000000">
                      <a:alpha val="43137"/>
                    </a:srgbClr>
                  </a:outerShdw>
                </a:effectLst>
              </a:rPr>
              <a:t>find()</a:t>
            </a:r>
          </a:p>
          <a:p>
            <a:pPr marL="0" indent="0" algn="just">
              <a:buNone/>
            </a:pPr>
            <a:r>
              <a:rPr lang="en-IN" dirty="0"/>
              <a:t>find() is the essential projection method which helps in selecting only the necessary data.</a:t>
            </a:r>
          </a:p>
          <a:p>
            <a:pPr marL="0" indent="0" algn="ctr">
              <a:buNone/>
            </a:pPr>
            <a:r>
              <a:rPr lang="en-IN" dirty="0"/>
              <a:t> </a:t>
            </a:r>
            <a:r>
              <a:rPr lang="en-IN" b="1" i="1" dirty="0" err="1">
                <a:solidFill>
                  <a:schemeClr val="accent1"/>
                </a:solidFill>
                <a:effectLst>
                  <a:outerShdw blurRad="38100" dist="38100" dir="2700000" algn="tl">
                    <a:srgbClr val="000000">
                      <a:alpha val="43137"/>
                    </a:srgbClr>
                  </a:outerShdw>
                </a:effectLst>
              </a:rPr>
              <a:t>db.Employees.find</a:t>
            </a:r>
            <a:r>
              <a:rPr lang="en-IN" b="1" i="1" dirty="0">
                <a:solidFill>
                  <a:schemeClr val="accent1"/>
                </a:solidFill>
                <a:effectLst>
                  <a:outerShdw blurRad="38100" dist="38100" dir="2700000" algn="tl">
                    <a:srgbClr val="000000">
                      <a:alpha val="43137"/>
                    </a:srgbClr>
                  </a:outerShdw>
                </a:effectLst>
              </a:rPr>
              <a:t>({});</a:t>
            </a:r>
          </a:p>
          <a:p>
            <a:pPr marL="0" indent="0" algn="just">
              <a:buNone/>
            </a:pPr>
            <a:r>
              <a:rPr lang="en-IN" sz="3200" b="1" dirty="0" err="1">
                <a:solidFill>
                  <a:schemeClr val="accent1"/>
                </a:solidFill>
                <a:effectLst>
                  <a:outerShdw blurRad="38100" dist="38100" dir="2700000" algn="tl">
                    <a:srgbClr val="000000">
                      <a:alpha val="43137"/>
                    </a:srgbClr>
                  </a:outerShdw>
                </a:effectLst>
              </a:rPr>
              <a:t>findOne</a:t>
            </a:r>
            <a:r>
              <a:rPr lang="en-IN" sz="3200" b="1" dirty="0">
                <a:solidFill>
                  <a:schemeClr val="accent1"/>
                </a:solidFill>
                <a:effectLst>
                  <a:outerShdw blurRad="38100" dist="38100" dir="2700000" algn="tl">
                    <a:srgbClr val="000000">
                      <a:alpha val="43137"/>
                    </a:srgbClr>
                  </a:outerShdw>
                </a:effectLst>
              </a:rPr>
              <a:t>()</a:t>
            </a:r>
          </a:p>
          <a:p>
            <a:pPr marL="0" indent="0" algn="just">
              <a:buNone/>
            </a:pPr>
            <a:r>
              <a:rPr lang="en-IN" sz="1900" dirty="0"/>
              <a:t>This method returns the first matched document from the collection. You need to specify the condition inside the </a:t>
            </a:r>
            <a:r>
              <a:rPr lang="en-IN" sz="1900" dirty="0" err="1"/>
              <a:t>findOne</a:t>
            </a:r>
            <a:r>
              <a:rPr lang="en-IN" sz="1900" dirty="0"/>
              <a:t>() method.</a:t>
            </a:r>
          </a:p>
          <a:p>
            <a:pPr marL="0" indent="0" algn="ctr">
              <a:buNone/>
            </a:pPr>
            <a:r>
              <a:rPr lang="en-IN" sz="1900" b="1" dirty="0" err="1">
                <a:solidFill>
                  <a:schemeClr val="accent1"/>
                </a:solidFill>
                <a:effectLst>
                  <a:outerShdw blurRad="38100" dist="38100" dir="2700000" algn="tl">
                    <a:srgbClr val="000000">
                      <a:alpha val="43137"/>
                    </a:srgbClr>
                  </a:outerShdw>
                </a:effectLst>
              </a:rPr>
              <a:t>db.Employees.findOne</a:t>
            </a:r>
            <a:r>
              <a:rPr lang="en-IN" sz="1900" b="1" dirty="0">
                <a:solidFill>
                  <a:schemeClr val="accent1"/>
                </a:solidFill>
                <a:effectLst>
                  <a:outerShdw blurRad="38100" dist="38100" dir="2700000" algn="tl">
                    <a:srgbClr val="000000">
                      <a:alpha val="43137"/>
                    </a:srgbClr>
                  </a:outerShdw>
                </a:effectLst>
              </a:rPr>
              <a:t>({'name': 'John Smith Carlos’});</a:t>
            </a:r>
          </a:p>
          <a:p>
            <a:pPr marL="0" indent="0" algn="just">
              <a:buNone/>
            </a:pPr>
            <a:r>
              <a:rPr lang="en-IN" sz="3200" b="1" dirty="0">
                <a:solidFill>
                  <a:schemeClr val="accent1"/>
                </a:solidFill>
                <a:effectLst>
                  <a:outerShdw blurRad="38100" dist="38100" dir="2700000" algn="tl">
                    <a:srgbClr val="000000">
                      <a:alpha val="43137"/>
                    </a:srgbClr>
                  </a:outerShdw>
                </a:effectLst>
              </a:rPr>
              <a:t>pretty()</a:t>
            </a:r>
          </a:p>
          <a:p>
            <a:pPr marL="0" indent="0" algn="just">
              <a:buNone/>
            </a:pPr>
            <a:r>
              <a:rPr lang="en-IN" sz="1900" dirty="0"/>
              <a:t>This method is used to display the text in the formatted way.</a:t>
            </a:r>
          </a:p>
          <a:p>
            <a:pPr marL="0" indent="0" algn="r">
              <a:buNone/>
            </a:pPr>
            <a:r>
              <a:rPr lang="en-IN" sz="2000" i="1" dirty="0"/>
              <a:t>…to be continued</a:t>
            </a:r>
          </a:p>
          <a:p>
            <a:pPr marL="0" indent="0" algn="just">
              <a:buNone/>
            </a:pPr>
            <a:endParaRPr lang="en-IN" sz="19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6499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3" y="375146"/>
            <a:ext cx="7693922" cy="457196"/>
          </a:xfrm>
        </p:spPr>
        <p:txBody>
          <a:bodyPr>
            <a:noAutofit/>
          </a:bodyPr>
          <a:lstStyle/>
          <a:p>
            <a:r>
              <a:rPr lang="en-IN" sz="2800" dirty="0">
                <a:latin typeface="Berlin Sans FB Demi" panose="020E0802020502020306" pitchFamily="34" charset="0"/>
              </a:rPr>
              <a:t>IMPORTANT PROJECTION &amp; QUERY METHODS</a:t>
            </a:r>
            <a:endParaRPr lang="en-IN" sz="2800"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2" y="955174"/>
            <a:ext cx="7502855" cy="4353806"/>
          </a:xfrm>
        </p:spPr>
        <p:txBody>
          <a:bodyPr>
            <a:normAutofit fontScale="70000" lnSpcReduction="20000"/>
          </a:bodyPr>
          <a:lstStyle/>
          <a:p>
            <a:pPr marL="0" indent="0" algn="just">
              <a:buNone/>
            </a:pPr>
            <a:r>
              <a:rPr lang="en-IN" sz="3200" b="1" dirty="0">
                <a:solidFill>
                  <a:schemeClr val="accent1"/>
                </a:solidFill>
                <a:effectLst>
                  <a:outerShdw blurRad="38100" dist="38100" dir="2700000" algn="tl">
                    <a:srgbClr val="000000">
                      <a:alpha val="43137"/>
                    </a:srgbClr>
                  </a:outerShdw>
                </a:effectLst>
              </a:rPr>
              <a:t>distinct()</a:t>
            </a:r>
          </a:p>
          <a:p>
            <a:pPr marL="0" indent="0" algn="just">
              <a:buNone/>
            </a:pPr>
            <a:r>
              <a:rPr lang="en-IN" sz="2300" dirty="0"/>
              <a:t>distinct() is the essential method which helps in returning  an array of documents that have distinct values for a specified field.</a:t>
            </a:r>
          </a:p>
          <a:p>
            <a:pPr marL="0" indent="0" algn="ctr">
              <a:buNone/>
            </a:pPr>
            <a:r>
              <a:rPr lang="en-IN" dirty="0"/>
              <a:t> </a:t>
            </a:r>
            <a:r>
              <a:rPr lang="en-IN" sz="2900" b="1" i="1" dirty="0" err="1">
                <a:solidFill>
                  <a:schemeClr val="accent1"/>
                </a:solidFill>
                <a:effectLst>
                  <a:outerShdw blurRad="38100" dist="38100" dir="2700000" algn="tl">
                    <a:srgbClr val="000000">
                      <a:alpha val="43137"/>
                    </a:srgbClr>
                  </a:outerShdw>
                </a:effectLst>
              </a:rPr>
              <a:t>db.Employees.distinct</a:t>
            </a:r>
            <a:r>
              <a:rPr lang="en-IN" sz="2900" b="1" i="1" dirty="0">
                <a:solidFill>
                  <a:schemeClr val="accent1"/>
                </a:solidFill>
                <a:effectLst>
                  <a:outerShdw blurRad="38100" dist="38100" dir="2700000" algn="tl">
                    <a:srgbClr val="000000">
                      <a:alpha val="43137"/>
                    </a:srgbClr>
                  </a:outerShdw>
                </a:effectLst>
              </a:rPr>
              <a:t>({‘name’});</a:t>
            </a:r>
          </a:p>
          <a:p>
            <a:pPr marL="0" indent="0" algn="just">
              <a:buNone/>
            </a:pPr>
            <a:r>
              <a:rPr lang="en-IN" sz="3200" b="1" dirty="0" err="1">
                <a:solidFill>
                  <a:schemeClr val="accent1"/>
                </a:solidFill>
                <a:effectLst>
                  <a:outerShdw blurRad="38100" dist="38100" dir="2700000" algn="tl">
                    <a:srgbClr val="000000">
                      <a:alpha val="43137"/>
                    </a:srgbClr>
                  </a:outerShdw>
                </a:effectLst>
              </a:rPr>
              <a:t>isCapped</a:t>
            </a:r>
            <a:r>
              <a:rPr lang="en-IN" sz="3200" b="1" dirty="0">
                <a:solidFill>
                  <a:schemeClr val="accent1"/>
                </a:solidFill>
                <a:effectLst>
                  <a:outerShdw blurRad="38100" dist="38100" dir="2700000" algn="tl">
                    <a:srgbClr val="000000">
                      <a:alpha val="43137"/>
                    </a:srgbClr>
                  </a:outerShdw>
                </a:effectLst>
              </a:rPr>
              <a:t>()</a:t>
            </a:r>
          </a:p>
          <a:p>
            <a:pPr marL="0" indent="0" algn="just">
              <a:buNone/>
            </a:pPr>
            <a:r>
              <a:rPr lang="en-IN" sz="2300" dirty="0"/>
              <a:t>This method is used to check whether that collection is capped or not.</a:t>
            </a:r>
          </a:p>
          <a:p>
            <a:pPr marL="0" indent="0" algn="ctr">
              <a:buNone/>
            </a:pPr>
            <a:r>
              <a:rPr lang="en-IN" sz="2900" b="1" i="1" dirty="0" err="1">
                <a:solidFill>
                  <a:schemeClr val="accent1"/>
                </a:solidFill>
                <a:effectLst>
                  <a:outerShdw blurRad="38100" dist="38100" dir="2700000" algn="tl">
                    <a:srgbClr val="000000">
                      <a:alpha val="43137"/>
                    </a:srgbClr>
                  </a:outerShdw>
                </a:effectLst>
              </a:rPr>
              <a:t>db.Employees.isCapped</a:t>
            </a:r>
            <a:r>
              <a:rPr lang="en-IN" sz="2900" b="1" i="1" dirty="0">
                <a:solidFill>
                  <a:schemeClr val="accent1"/>
                </a:solidFill>
                <a:effectLst>
                  <a:outerShdw blurRad="38100" dist="38100" dir="2700000" algn="tl">
                    <a:srgbClr val="000000">
                      <a:alpha val="43137"/>
                    </a:srgbClr>
                  </a:outerShdw>
                </a:effectLst>
              </a:rPr>
              <a:t>();</a:t>
            </a:r>
          </a:p>
          <a:p>
            <a:pPr marL="0" indent="0" algn="just">
              <a:buNone/>
            </a:pPr>
            <a:r>
              <a:rPr lang="en-IN" sz="2300" dirty="0"/>
              <a:t>It will return a Boolean value. If capped then true other wise false.</a:t>
            </a:r>
          </a:p>
          <a:p>
            <a:pPr marL="0" indent="0" algn="just">
              <a:buNone/>
            </a:pPr>
            <a:r>
              <a:rPr lang="en-IN" sz="3200" b="1" dirty="0">
                <a:solidFill>
                  <a:schemeClr val="accent1"/>
                </a:solidFill>
                <a:effectLst>
                  <a:outerShdw blurRad="38100" dist="38100" dir="2700000" algn="tl">
                    <a:srgbClr val="000000">
                      <a:alpha val="43137"/>
                    </a:srgbClr>
                  </a:outerShdw>
                </a:effectLst>
              </a:rPr>
              <a:t>limit()</a:t>
            </a:r>
          </a:p>
          <a:p>
            <a:pPr marL="0" indent="0" algn="just">
              <a:buNone/>
            </a:pPr>
            <a:r>
              <a:rPr lang="en-IN" sz="2300" dirty="0"/>
              <a:t>This method is used to limit the records in MongoDB. It accepts the number type argument.</a:t>
            </a:r>
          </a:p>
          <a:p>
            <a:pPr marL="0" indent="0" algn="ctr">
              <a:buNone/>
            </a:pPr>
            <a:r>
              <a:rPr lang="en-IN" sz="2900" b="1" i="1" dirty="0" err="1">
                <a:solidFill>
                  <a:schemeClr val="accent1"/>
                </a:solidFill>
                <a:effectLst>
                  <a:outerShdw blurRad="38100" dist="38100" dir="2700000" algn="tl">
                    <a:srgbClr val="000000">
                      <a:alpha val="43137"/>
                    </a:srgbClr>
                  </a:outerShdw>
                </a:effectLst>
              </a:rPr>
              <a:t>db.Employees.find</a:t>
            </a:r>
            <a:r>
              <a:rPr lang="en-IN" sz="2900" b="1" i="1" dirty="0">
                <a:solidFill>
                  <a:schemeClr val="accent1"/>
                </a:solidFill>
                <a:effectLst>
                  <a:outerShdw blurRad="38100" dist="38100" dir="2700000" algn="tl">
                    <a:srgbClr val="000000">
                      <a:alpha val="43137"/>
                    </a:srgbClr>
                  </a:outerShdw>
                </a:effectLst>
              </a:rPr>
              <a:t>({}).limit(2);</a:t>
            </a:r>
          </a:p>
          <a:p>
            <a:pPr marL="0" indent="0" algn="just">
              <a:buNone/>
            </a:pPr>
            <a:endParaRPr lang="en-IN" sz="19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268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3" y="484328"/>
            <a:ext cx="7175307" cy="457196"/>
          </a:xfrm>
        </p:spPr>
        <p:txBody>
          <a:bodyPr>
            <a:noAutofit/>
          </a:bodyPr>
          <a:lstStyle/>
          <a:p>
            <a:r>
              <a:rPr lang="en-IN" sz="2800" dirty="0">
                <a:latin typeface="Berlin Sans FB Demi" panose="020E0802020502020306" pitchFamily="34" charset="0"/>
              </a:rPr>
              <a:t>IMPORTANT PROJECTION &amp; QUERY METHODS</a:t>
            </a:r>
            <a:endParaRPr lang="en-IN" sz="2800"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3" y="1214650"/>
            <a:ext cx="6943296" cy="4080682"/>
          </a:xfrm>
        </p:spPr>
        <p:txBody>
          <a:bodyPr>
            <a:normAutofit fontScale="92500" lnSpcReduction="10000"/>
          </a:bodyPr>
          <a:lstStyle/>
          <a:p>
            <a:pPr marL="0" indent="0" algn="just">
              <a:buNone/>
            </a:pPr>
            <a:r>
              <a:rPr lang="en-IN" sz="3500" b="1" dirty="0">
                <a:solidFill>
                  <a:schemeClr val="accent1"/>
                </a:solidFill>
                <a:effectLst>
                  <a:outerShdw blurRad="38100" dist="38100" dir="2700000" algn="tl">
                    <a:srgbClr val="000000">
                      <a:alpha val="43137"/>
                    </a:srgbClr>
                  </a:outerShdw>
                </a:effectLst>
              </a:rPr>
              <a:t>skip()</a:t>
            </a:r>
          </a:p>
          <a:p>
            <a:pPr marL="0" indent="0" algn="just">
              <a:buNone/>
            </a:pPr>
            <a:r>
              <a:rPr lang="en-IN" sz="2100" dirty="0"/>
              <a:t>This method is used to skip the number of documents. It accepts the number type argument.</a:t>
            </a:r>
          </a:p>
          <a:p>
            <a:pPr marL="0" indent="0" algn="ctr">
              <a:buNone/>
            </a:pPr>
            <a:r>
              <a:rPr lang="en-IN" sz="2600" b="1" i="1" dirty="0" err="1">
                <a:solidFill>
                  <a:schemeClr val="accent1"/>
                </a:solidFill>
                <a:effectLst>
                  <a:outerShdw blurRad="38100" dist="38100" dir="2700000" algn="tl">
                    <a:srgbClr val="000000">
                      <a:alpha val="43137"/>
                    </a:srgbClr>
                  </a:outerShdw>
                </a:effectLst>
              </a:rPr>
              <a:t>db.Employees.find</a:t>
            </a:r>
            <a:r>
              <a:rPr lang="en-IN" sz="2600" b="1" i="1" dirty="0">
                <a:solidFill>
                  <a:schemeClr val="accent1"/>
                </a:solidFill>
                <a:effectLst>
                  <a:outerShdw blurRad="38100" dist="38100" dir="2700000" algn="tl">
                    <a:srgbClr val="000000">
                      <a:alpha val="43137"/>
                    </a:srgbClr>
                  </a:outerShdw>
                </a:effectLst>
              </a:rPr>
              <a:t>({}).limit(1).skip(1);</a:t>
            </a:r>
            <a:endParaRPr lang="en-IN" sz="2600" dirty="0"/>
          </a:p>
          <a:p>
            <a:pPr marL="0" indent="0" algn="just">
              <a:buNone/>
            </a:pPr>
            <a:r>
              <a:rPr lang="en-IN" sz="3500" b="1" dirty="0">
                <a:solidFill>
                  <a:schemeClr val="accent1"/>
                </a:solidFill>
                <a:effectLst>
                  <a:outerShdw blurRad="38100" dist="38100" dir="2700000" algn="tl">
                    <a:srgbClr val="000000">
                      <a:alpha val="43137"/>
                    </a:srgbClr>
                  </a:outerShdw>
                </a:effectLst>
              </a:rPr>
              <a:t>sort()</a:t>
            </a:r>
          </a:p>
          <a:p>
            <a:pPr marL="0" indent="0" algn="just">
              <a:buNone/>
            </a:pPr>
            <a:r>
              <a:rPr lang="en-IN" sz="2300" dirty="0"/>
              <a:t>This method is used to sort the documents in MongoDB.</a:t>
            </a:r>
          </a:p>
          <a:p>
            <a:pPr marL="0" indent="0" algn="ctr">
              <a:buNone/>
            </a:pPr>
            <a:r>
              <a:rPr lang="en-IN" sz="2600" b="1" i="1" dirty="0" err="1">
                <a:solidFill>
                  <a:schemeClr val="accent1"/>
                </a:solidFill>
                <a:effectLst>
                  <a:outerShdw blurRad="38100" dist="38100" dir="2700000" algn="tl">
                    <a:srgbClr val="000000">
                      <a:alpha val="43137"/>
                    </a:srgbClr>
                  </a:outerShdw>
                </a:effectLst>
              </a:rPr>
              <a:t>db.Employees.find</a:t>
            </a:r>
            <a:r>
              <a:rPr lang="en-IN" sz="2600" b="1" i="1" dirty="0">
                <a:solidFill>
                  <a:schemeClr val="accent1"/>
                </a:solidFill>
                <a:effectLst>
                  <a:outerShdw blurRad="38100" dist="38100" dir="2700000" algn="tl">
                    <a:srgbClr val="000000">
                      <a:alpha val="43137"/>
                    </a:srgbClr>
                  </a:outerShdw>
                </a:effectLst>
              </a:rPr>
              <a:t>({}).sort({‘name’: -1});</a:t>
            </a:r>
          </a:p>
          <a:p>
            <a:pPr marL="0" indent="0" algn="just">
              <a:buNone/>
            </a:pPr>
            <a:r>
              <a:rPr lang="en-IN" sz="1900" dirty="0"/>
              <a:t>This will sort the document in descending order on the field </a:t>
            </a:r>
            <a:r>
              <a:rPr lang="en-IN" sz="1900" b="1" i="1" dirty="0">
                <a:solidFill>
                  <a:schemeClr val="accent1"/>
                </a:solidFill>
              </a:rPr>
              <a:t>name</a:t>
            </a:r>
            <a:r>
              <a:rPr lang="en-IN" sz="1900" dirty="0"/>
              <a:t>.</a:t>
            </a:r>
          </a:p>
          <a:p>
            <a:pPr marL="0" indent="0" algn="r">
              <a:buNone/>
            </a:pPr>
            <a:r>
              <a:rPr lang="en-IN" sz="2000" i="1" dirty="0"/>
              <a:t>…to be continued</a:t>
            </a:r>
          </a:p>
          <a:p>
            <a:pPr marL="0" indent="0" algn="just">
              <a:buNone/>
            </a:pPr>
            <a:endParaRPr lang="en-IN" sz="19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479379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3" y="484328"/>
            <a:ext cx="7175307" cy="457196"/>
          </a:xfrm>
        </p:spPr>
        <p:txBody>
          <a:bodyPr>
            <a:noAutofit/>
          </a:bodyPr>
          <a:lstStyle/>
          <a:p>
            <a:r>
              <a:rPr lang="en-IN" sz="2800" dirty="0">
                <a:latin typeface="Berlin Sans FB Demi" panose="020E0802020502020306" pitchFamily="34" charset="0"/>
              </a:rPr>
              <a:t>IMPORTANT operators  </a:t>
            </a:r>
            <a:endParaRPr lang="en-IN" sz="2800" dirty="0"/>
          </a:p>
        </p:txBody>
      </p:sp>
      <p:sp>
        <p:nvSpPr>
          <p:cNvPr id="3" name="Content Placeholder 2">
            <a:extLst>
              <a:ext uri="{FF2B5EF4-FFF2-40B4-BE49-F238E27FC236}">
                <a16:creationId xmlns:a16="http://schemas.microsoft.com/office/drawing/2014/main" id="{36262B5F-ABA1-417B-B998-A248C0E11CEC}"/>
              </a:ext>
            </a:extLst>
          </p:cNvPr>
          <p:cNvSpPr>
            <a:spLocks noGrp="1"/>
          </p:cNvSpPr>
          <p:nvPr>
            <p:ph idx="1"/>
          </p:nvPr>
        </p:nvSpPr>
        <p:spPr>
          <a:xfrm>
            <a:off x="685803" y="1214650"/>
            <a:ext cx="6943296" cy="4080682"/>
          </a:xfrm>
        </p:spPr>
        <p:txBody>
          <a:bodyPr>
            <a:normAutofit fontScale="85000" lnSpcReduction="20000"/>
          </a:bodyPr>
          <a:lstStyle/>
          <a:p>
            <a:pPr marL="0" indent="0" algn="just">
              <a:buNone/>
            </a:pPr>
            <a:r>
              <a:rPr lang="en-IN" sz="3500" b="1" dirty="0">
                <a:solidFill>
                  <a:schemeClr val="accent1"/>
                </a:solidFill>
                <a:effectLst>
                  <a:outerShdw blurRad="38100" dist="38100" dir="2700000" algn="tl">
                    <a:srgbClr val="000000">
                      <a:alpha val="43137"/>
                    </a:srgbClr>
                  </a:outerShdw>
                </a:effectLst>
              </a:rPr>
              <a:t>AND </a:t>
            </a:r>
          </a:p>
          <a:p>
            <a:pPr marL="0" indent="0" algn="just">
              <a:buNone/>
            </a:pPr>
            <a:r>
              <a:rPr lang="en-IN" sz="2100" dirty="0"/>
              <a:t>This is the operator used to query the data with AND relation. It will search the document satisfying the conditions that you pass in the query.</a:t>
            </a:r>
          </a:p>
          <a:p>
            <a:pPr marL="0" indent="0" algn="ctr">
              <a:buNone/>
            </a:pPr>
            <a:r>
              <a:rPr lang="en-IN" sz="2600" b="1" i="1" dirty="0" err="1">
                <a:solidFill>
                  <a:schemeClr val="accent1"/>
                </a:solidFill>
                <a:effectLst>
                  <a:outerShdw blurRad="38100" dist="38100" dir="2700000" algn="tl">
                    <a:srgbClr val="000000">
                      <a:alpha val="43137"/>
                    </a:srgbClr>
                  </a:outerShdw>
                </a:effectLst>
              </a:rPr>
              <a:t>db.Employees.find</a:t>
            </a:r>
            <a:r>
              <a:rPr lang="en-IN" sz="2600" b="1" i="1" dirty="0">
                <a:solidFill>
                  <a:schemeClr val="accent1"/>
                </a:solidFill>
                <a:effectLst>
                  <a:outerShdw blurRad="38100" dist="38100" dir="2700000" algn="tl">
                    <a:srgbClr val="000000">
                      <a:alpha val="43137"/>
                    </a:srgbClr>
                  </a:outerShdw>
                </a:effectLst>
              </a:rPr>
              <a:t>({$and: [{‘name’: ‘John Smith Carlos’}, {‘EmpId’: ‘HL0020’}]});</a:t>
            </a:r>
            <a:endParaRPr lang="en-IN" sz="2600" dirty="0"/>
          </a:p>
          <a:p>
            <a:pPr marL="0" indent="0" algn="just">
              <a:buNone/>
            </a:pPr>
            <a:r>
              <a:rPr lang="en-IN" sz="3500" b="1" dirty="0">
                <a:solidFill>
                  <a:schemeClr val="accent1"/>
                </a:solidFill>
                <a:effectLst>
                  <a:outerShdw blurRad="38100" dist="38100" dir="2700000" algn="tl">
                    <a:srgbClr val="000000">
                      <a:alpha val="43137"/>
                    </a:srgbClr>
                  </a:outerShdw>
                </a:effectLst>
              </a:rPr>
              <a:t>OR</a:t>
            </a:r>
          </a:p>
          <a:p>
            <a:pPr marL="0" indent="0" algn="just">
              <a:buNone/>
            </a:pPr>
            <a:r>
              <a:rPr lang="en-IN" sz="2100" dirty="0"/>
              <a:t>This operator is used to query the data with OR relation. It will search the document and return the result if any of the specified condition is fulfilled.</a:t>
            </a:r>
            <a:r>
              <a:rPr lang="en-IN" sz="2100" b="1" i="1" dirty="0">
                <a:solidFill>
                  <a:schemeClr val="accent1"/>
                </a:solidFill>
                <a:effectLst>
                  <a:outerShdw blurRad="38100" dist="38100" dir="2700000" algn="tl">
                    <a:srgbClr val="000000">
                      <a:alpha val="43137"/>
                    </a:srgbClr>
                  </a:outerShdw>
                </a:effectLst>
              </a:rPr>
              <a:t> </a:t>
            </a:r>
          </a:p>
          <a:p>
            <a:pPr marL="0" indent="0" algn="ctr">
              <a:buNone/>
            </a:pPr>
            <a:r>
              <a:rPr lang="en-IN" sz="2400" b="1" i="1" dirty="0" err="1">
                <a:solidFill>
                  <a:schemeClr val="accent1"/>
                </a:solidFill>
                <a:effectLst>
                  <a:outerShdw blurRad="38100" dist="38100" dir="2700000" algn="tl">
                    <a:srgbClr val="000000">
                      <a:alpha val="43137"/>
                    </a:srgbClr>
                  </a:outerShdw>
                </a:effectLst>
              </a:rPr>
              <a:t>db.Employees.find</a:t>
            </a:r>
            <a:r>
              <a:rPr lang="en-IN" sz="2400" b="1" i="1" dirty="0">
                <a:solidFill>
                  <a:schemeClr val="accent1"/>
                </a:solidFill>
                <a:effectLst>
                  <a:outerShdw blurRad="38100" dist="38100" dir="2700000" algn="tl">
                    <a:srgbClr val="000000">
                      <a:alpha val="43137"/>
                    </a:srgbClr>
                  </a:outerShdw>
                </a:effectLst>
              </a:rPr>
              <a:t>({$or: [{‘name’: ‘John Smith Carlos’}, {‘EmpId’: ‘HL0020’}]});</a:t>
            </a:r>
            <a:r>
              <a:rPr lang="en-IN" sz="2400" dirty="0"/>
              <a:t> </a:t>
            </a:r>
          </a:p>
          <a:p>
            <a:pPr marL="0" indent="0" algn="just">
              <a:buNone/>
            </a:pPr>
            <a:endParaRPr lang="en-IN" sz="19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2885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3" y="484328"/>
            <a:ext cx="7175307" cy="566550"/>
          </a:xfrm>
        </p:spPr>
        <p:txBody>
          <a:bodyPr>
            <a:noAutofit/>
          </a:bodyPr>
          <a:lstStyle/>
          <a:p>
            <a:r>
              <a:rPr lang="en-IN" sz="2800" dirty="0">
                <a:latin typeface="Berlin Sans FB Demi" panose="020E0802020502020306" pitchFamily="34" charset="0"/>
              </a:rPr>
              <a:t>RDBMS Where clause equivalents in MongoDB</a:t>
            </a:r>
          </a:p>
        </p:txBody>
      </p:sp>
      <p:graphicFrame>
        <p:nvGraphicFramePr>
          <p:cNvPr id="7" name="Content Placeholder 6">
            <a:extLst>
              <a:ext uri="{FF2B5EF4-FFF2-40B4-BE49-F238E27FC236}">
                <a16:creationId xmlns:a16="http://schemas.microsoft.com/office/drawing/2014/main" id="{033F28AD-8057-4910-A3A8-FE99F50F02DC}"/>
              </a:ext>
            </a:extLst>
          </p:cNvPr>
          <p:cNvGraphicFramePr>
            <a:graphicFrameLocks noGrp="1"/>
          </p:cNvGraphicFramePr>
          <p:nvPr>
            <p:ph idx="1"/>
            <p:extLst>
              <p:ext uri="{D42A27DB-BD31-4B8C-83A1-F6EECF244321}">
                <p14:modId xmlns:p14="http://schemas.microsoft.com/office/powerpoint/2010/main" val="3060950794"/>
              </p:ext>
            </p:extLst>
          </p:nvPr>
        </p:nvGraphicFramePr>
        <p:xfrm>
          <a:off x="807467" y="1338773"/>
          <a:ext cx="6903518" cy="3942908"/>
        </p:xfrm>
        <a:graphic>
          <a:graphicData uri="http://schemas.openxmlformats.org/drawingml/2006/table">
            <a:tbl>
              <a:tblPr firstRow="1" firstCol="1" bandRow="1">
                <a:tableStyleId>{5C22544A-7EE6-4342-B048-85BDC9FD1C3A}</a:tableStyleId>
              </a:tblPr>
              <a:tblGrid>
                <a:gridCol w="1163328">
                  <a:extLst>
                    <a:ext uri="{9D8B030D-6E8A-4147-A177-3AD203B41FA5}">
                      <a16:colId xmlns:a16="http://schemas.microsoft.com/office/drawing/2014/main" val="2015569287"/>
                    </a:ext>
                  </a:extLst>
                </a:gridCol>
                <a:gridCol w="1697771">
                  <a:extLst>
                    <a:ext uri="{9D8B030D-6E8A-4147-A177-3AD203B41FA5}">
                      <a16:colId xmlns:a16="http://schemas.microsoft.com/office/drawing/2014/main" val="1279535946"/>
                    </a:ext>
                  </a:extLst>
                </a:gridCol>
                <a:gridCol w="2443590">
                  <a:extLst>
                    <a:ext uri="{9D8B030D-6E8A-4147-A177-3AD203B41FA5}">
                      <a16:colId xmlns:a16="http://schemas.microsoft.com/office/drawing/2014/main" val="2781319567"/>
                    </a:ext>
                  </a:extLst>
                </a:gridCol>
                <a:gridCol w="1598829">
                  <a:extLst>
                    <a:ext uri="{9D8B030D-6E8A-4147-A177-3AD203B41FA5}">
                      <a16:colId xmlns:a16="http://schemas.microsoft.com/office/drawing/2014/main" val="1670146073"/>
                    </a:ext>
                  </a:extLst>
                </a:gridCol>
              </a:tblGrid>
              <a:tr h="384644">
                <a:tc>
                  <a:txBody>
                    <a:bodyPr/>
                    <a:lstStyle/>
                    <a:p>
                      <a:pPr algn="l">
                        <a:lnSpc>
                          <a:spcPct val="107000"/>
                        </a:lnSpc>
                        <a:spcAft>
                          <a:spcPts val="1500"/>
                        </a:spcAft>
                      </a:pPr>
                      <a:r>
                        <a:rPr lang="en-IN" sz="1050" dirty="0">
                          <a:effectLst/>
                        </a:rPr>
                        <a:t>Operation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Syntax</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Example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RDBMS Equivalent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1899298293"/>
                  </a:ext>
                </a:extLst>
              </a:tr>
              <a:tr h="593044">
                <a:tc>
                  <a:txBody>
                    <a:bodyPr/>
                    <a:lstStyle/>
                    <a:p>
                      <a:pPr algn="l">
                        <a:lnSpc>
                          <a:spcPct val="107000"/>
                        </a:lnSpc>
                        <a:spcAft>
                          <a:spcPts val="1500"/>
                        </a:spcAft>
                      </a:pPr>
                      <a:r>
                        <a:rPr lang="en-IN" sz="1050" dirty="0">
                          <a:effectLst/>
                        </a:rPr>
                        <a:t>Equality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dirty="0">
                          <a:effectLst/>
                        </a:rPr>
                        <a:t>{&lt;key&gt;:&lt;value&gt;}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db.Employees.find({"name":"John Doe"}).pretty()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where name = John Doe'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1401733426"/>
                  </a:ext>
                </a:extLst>
              </a:tr>
              <a:tr h="593044">
                <a:tc>
                  <a:txBody>
                    <a:bodyPr/>
                    <a:lstStyle/>
                    <a:p>
                      <a:pPr algn="l">
                        <a:lnSpc>
                          <a:spcPct val="107000"/>
                        </a:lnSpc>
                        <a:spcAft>
                          <a:spcPts val="1500"/>
                        </a:spcAft>
                      </a:pPr>
                      <a:r>
                        <a:rPr lang="en-IN" sz="1050">
                          <a:effectLst/>
                        </a:rPr>
                        <a:t>Less Than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dirty="0">
                          <a:effectLst/>
                        </a:rPr>
                        <a:t>{&lt;key&gt;:{$</a:t>
                      </a:r>
                      <a:r>
                        <a:rPr lang="en-IN" sz="1050" dirty="0" err="1">
                          <a:effectLst/>
                        </a:rPr>
                        <a:t>lt</a:t>
                      </a:r>
                      <a:r>
                        <a:rPr lang="en-IN" sz="1050" dirty="0">
                          <a:effectLst/>
                        </a:rPr>
                        <a:t>:&lt;value&gt;}}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db.Employees.find({"salary":{$lt:20000}}).pretty()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dirty="0">
                          <a:effectLst/>
                        </a:rPr>
                        <a:t>where salary &lt; 20000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2483030777"/>
                  </a:ext>
                </a:extLst>
              </a:tr>
              <a:tr h="593044">
                <a:tc>
                  <a:txBody>
                    <a:bodyPr/>
                    <a:lstStyle/>
                    <a:p>
                      <a:pPr algn="l">
                        <a:lnSpc>
                          <a:spcPct val="107000"/>
                        </a:lnSpc>
                        <a:spcAft>
                          <a:spcPts val="1500"/>
                        </a:spcAft>
                      </a:pPr>
                      <a:r>
                        <a:rPr lang="en-IN" sz="1050">
                          <a:effectLst/>
                        </a:rPr>
                        <a:t>Less Than Equals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{&lt;key&gt;:{$lte:&lt;value&gt;}}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dirty="0" err="1">
                          <a:effectLst/>
                        </a:rPr>
                        <a:t>db.Employees.find</a:t>
                      </a:r>
                      <a:r>
                        <a:rPr lang="en-IN" sz="1050" dirty="0">
                          <a:effectLst/>
                        </a:rPr>
                        <a:t>({"salary":{$lte:20000}}).pretty()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where salary &lt;= 20000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2512204427"/>
                  </a:ext>
                </a:extLst>
              </a:tr>
              <a:tr h="593044">
                <a:tc>
                  <a:txBody>
                    <a:bodyPr/>
                    <a:lstStyle/>
                    <a:p>
                      <a:pPr algn="l">
                        <a:lnSpc>
                          <a:spcPct val="107000"/>
                        </a:lnSpc>
                        <a:spcAft>
                          <a:spcPts val="1500"/>
                        </a:spcAft>
                      </a:pPr>
                      <a:r>
                        <a:rPr lang="en-IN" sz="1050">
                          <a:effectLst/>
                        </a:rPr>
                        <a:t>Greater Than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{&lt;key&gt;:{$gt:&lt;value&gt;}}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dirty="0" err="1">
                          <a:effectLst/>
                        </a:rPr>
                        <a:t>db.Employees.find</a:t>
                      </a:r>
                      <a:r>
                        <a:rPr lang="en-IN" sz="1050" dirty="0">
                          <a:effectLst/>
                        </a:rPr>
                        <a:t>({"salary":{$gt:20000}}).pretty()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where salary &gt; 20000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3603128823"/>
                  </a:ext>
                </a:extLst>
              </a:tr>
              <a:tr h="593044">
                <a:tc>
                  <a:txBody>
                    <a:bodyPr/>
                    <a:lstStyle/>
                    <a:p>
                      <a:pPr algn="l">
                        <a:lnSpc>
                          <a:spcPct val="107000"/>
                        </a:lnSpc>
                        <a:spcAft>
                          <a:spcPts val="1500"/>
                        </a:spcAft>
                      </a:pPr>
                      <a:r>
                        <a:rPr lang="en-IN" sz="1050">
                          <a:effectLst/>
                        </a:rPr>
                        <a:t>Greater Than Equals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{&lt;key&gt;:{$gte:&lt;value&gt;}}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dirty="0" err="1">
                          <a:effectLst/>
                        </a:rPr>
                        <a:t>db.Employees.find</a:t>
                      </a:r>
                      <a:r>
                        <a:rPr lang="en-IN" sz="1050" dirty="0">
                          <a:effectLst/>
                        </a:rPr>
                        <a:t>({"salary":{$gte:20000}}).pretty()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dirty="0">
                          <a:effectLst/>
                        </a:rPr>
                        <a:t>where likes &gt;= 20000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3142384873"/>
                  </a:ext>
                </a:extLst>
              </a:tr>
              <a:tr h="593044">
                <a:tc>
                  <a:txBody>
                    <a:bodyPr/>
                    <a:lstStyle/>
                    <a:p>
                      <a:pPr algn="l">
                        <a:lnSpc>
                          <a:spcPct val="107000"/>
                        </a:lnSpc>
                        <a:spcAft>
                          <a:spcPts val="1500"/>
                        </a:spcAft>
                      </a:pPr>
                      <a:r>
                        <a:rPr lang="en-IN" sz="1050">
                          <a:effectLst/>
                        </a:rPr>
                        <a:t>Not Equals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a:effectLst/>
                        </a:rPr>
                        <a:t>{&lt;key&gt;:{$ne:&lt;value&gt;}}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dirty="0" err="1">
                          <a:effectLst/>
                        </a:rPr>
                        <a:t>db.Employees.find</a:t>
                      </a:r>
                      <a:r>
                        <a:rPr lang="en-IN" sz="1050" dirty="0">
                          <a:effectLst/>
                        </a:rPr>
                        <a:t>({"salary":{$ne:20000}}).pretty()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algn="l">
                        <a:lnSpc>
                          <a:spcPct val="107000"/>
                        </a:lnSpc>
                        <a:spcAft>
                          <a:spcPts val="1500"/>
                        </a:spcAft>
                      </a:pPr>
                      <a:r>
                        <a:rPr lang="en-IN" sz="1050" dirty="0">
                          <a:effectLst/>
                        </a:rPr>
                        <a:t>where likes != 20000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3464596265"/>
                  </a:ext>
                </a:extLst>
              </a:tr>
            </a:tbl>
          </a:graphicData>
        </a:graphic>
      </p:graphicFrame>
    </p:spTree>
    <p:extLst>
      <p:ext uri="{BB962C8B-B14F-4D97-AF65-F5344CB8AC3E}">
        <p14:creationId xmlns:p14="http://schemas.microsoft.com/office/powerpoint/2010/main" val="401021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A0B4-2438-42CF-ADB7-CAE9452593A3}"/>
              </a:ext>
            </a:extLst>
          </p:cNvPr>
          <p:cNvSpPr>
            <a:spLocks noGrp="1"/>
          </p:cNvSpPr>
          <p:nvPr>
            <p:ph type="title"/>
          </p:nvPr>
        </p:nvSpPr>
        <p:spPr>
          <a:xfrm>
            <a:off x="685803" y="329270"/>
            <a:ext cx="8312423" cy="742120"/>
          </a:xfrm>
        </p:spPr>
        <p:txBody>
          <a:bodyPr>
            <a:normAutofit fontScale="90000"/>
          </a:bodyPr>
          <a:lstStyle/>
          <a:p>
            <a:r>
              <a:rPr lang="en-IN" sz="2800" dirty="0">
                <a:latin typeface="Berlin Sans FB Demi" panose="020E0802020502020306" pitchFamily="34" charset="0"/>
              </a:rPr>
              <a:t>READ FOR STEP 2: </a:t>
            </a:r>
            <a:br>
              <a:rPr lang="en-IN" sz="2800" dirty="0">
                <a:latin typeface="Berlin Sans FB Demi" panose="020E0802020502020306" pitchFamily="34" charset="0"/>
              </a:rPr>
            </a:br>
            <a:r>
              <a:rPr lang="en-IN" sz="2800" dirty="0">
                <a:latin typeface="Berlin Sans FB Demi" panose="020E0802020502020306" pitchFamily="34" charset="0"/>
              </a:rPr>
              <a:t>Basic sql to mongodb Terminology comparison</a:t>
            </a:r>
            <a:endParaRPr lang="en-IN" sz="2800" dirty="0"/>
          </a:p>
        </p:txBody>
      </p:sp>
      <p:graphicFrame>
        <p:nvGraphicFramePr>
          <p:cNvPr id="4" name="Content Placeholder 3">
            <a:extLst>
              <a:ext uri="{FF2B5EF4-FFF2-40B4-BE49-F238E27FC236}">
                <a16:creationId xmlns:a16="http://schemas.microsoft.com/office/drawing/2014/main" id="{B79F4935-8297-4E55-B697-B0181D4C4075}"/>
              </a:ext>
            </a:extLst>
          </p:cNvPr>
          <p:cNvGraphicFramePr>
            <a:graphicFrameLocks noGrp="1"/>
          </p:cNvGraphicFramePr>
          <p:nvPr>
            <p:ph idx="1"/>
            <p:extLst>
              <p:ext uri="{D42A27DB-BD31-4B8C-83A1-F6EECF244321}">
                <p14:modId xmlns:p14="http://schemas.microsoft.com/office/powerpoint/2010/main" val="1520247696"/>
              </p:ext>
            </p:extLst>
          </p:nvPr>
        </p:nvGraphicFramePr>
        <p:xfrm>
          <a:off x="843823" y="1428349"/>
          <a:ext cx="9002524" cy="2890732"/>
        </p:xfrm>
        <a:graphic>
          <a:graphicData uri="http://schemas.openxmlformats.org/drawingml/2006/table">
            <a:tbl>
              <a:tblPr firstRow="1" firstCol="1" bandRow="1">
                <a:tableStyleId>{10A1B5D5-9B99-4C35-A422-299274C87663}</a:tableStyleId>
              </a:tblPr>
              <a:tblGrid>
                <a:gridCol w="4501262">
                  <a:extLst>
                    <a:ext uri="{9D8B030D-6E8A-4147-A177-3AD203B41FA5}">
                      <a16:colId xmlns:a16="http://schemas.microsoft.com/office/drawing/2014/main" val="3101910050"/>
                    </a:ext>
                  </a:extLst>
                </a:gridCol>
                <a:gridCol w="4501262">
                  <a:extLst>
                    <a:ext uri="{9D8B030D-6E8A-4147-A177-3AD203B41FA5}">
                      <a16:colId xmlns:a16="http://schemas.microsoft.com/office/drawing/2014/main" val="2896049754"/>
                    </a:ext>
                  </a:extLst>
                </a:gridCol>
              </a:tblGrid>
              <a:tr h="270665">
                <a:tc>
                  <a:txBody>
                    <a:bodyPr/>
                    <a:lstStyle/>
                    <a:p>
                      <a:pPr>
                        <a:lnSpc>
                          <a:spcPct val="107000"/>
                        </a:lnSpc>
                        <a:spcAft>
                          <a:spcPts val="0"/>
                        </a:spcAft>
                      </a:pPr>
                      <a:r>
                        <a:rPr lang="en-IN" sz="1400" dirty="0">
                          <a:effectLst/>
                        </a:rPr>
                        <a:t>SQL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a:effectLst/>
                        </a:rPr>
                        <a:t>MongoDB</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770754558"/>
                  </a:ext>
                </a:extLst>
              </a:tr>
              <a:tr h="270665">
                <a:tc>
                  <a:txBody>
                    <a:bodyPr/>
                    <a:lstStyle/>
                    <a:p>
                      <a:pPr>
                        <a:lnSpc>
                          <a:spcPct val="107000"/>
                        </a:lnSpc>
                        <a:spcAft>
                          <a:spcPts val="0"/>
                        </a:spcAft>
                      </a:pPr>
                      <a:r>
                        <a:rPr lang="en-IN" sz="1400">
                          <a:effectLst/>
                        </a:rPr>
                        <a:t>database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dirty="0">
                          <a:effectLst/>
                        </a:rPr>
                        <a:t>database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100547649"/>
                  </a:ext>
                </a:extLst>
              </a:tr>
              <a:tr h="254218">
                <a:tc>
                  <a:txBody>
                    <a:bodyPr/>
                    <a:lstStyle/>
                    <a:p>
                      <a:pPr>
                        <a:lnSpc>
                          <a:spcPct val="107000"/>
                        </a:lnSpc>
                        <a:spcAft>
                          <a:spcPts val="0"/>
                        </a:spcAft>
                      </a:pPr>
                      <a:r>
                        <a:rPr lang="en-IN" sz="1400">
                          <a:effectLst/>
                        </a:rPr>
                        <a:t>table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a:effectLst/>
                        </a:rPr>
                        <a:t>collection</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793254980"/>
                  </a:ext>
                </a:extLst>
              </a:tr>
              <a:tr h="270665">
                <a:tc>
                  <a:txBody>
                    <a:bodyPr/>
                    <a:lstStyle/>
                    <a:p>
                      <a:pPr>
                        <a:lnSpc>
                          <a:spcPct val="107000"/>
                        </a:lnSpc>
                        <a:spcAft>
                          <a:spcPts val="0"/>
                        </a:spcAft>
                      </a:pPr>
                      <a:r>
                        <a:rPr lang="en-IN" sz="1400">
                          <a:effectLst/>
                        </a:rPr>
                        <a:t>row</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dirty="0">
                          <a:effectLst/>
                        </a:rPr>
                        <a:t>document or BSON document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3680278330"/>
                  </a:ext>
                </a:extLst>
              </a:tr>
              <a:tr h="270665">
                <a:tc>
                  <a:txBody>
                    <a:bodyPr/>
                    <a:lstStyle/>
                    <a:p>
                      <a:pPr>
                        <a:lnSpc>
                          <a:spcPct val="107000"/>
                        </a:lnSpc>
                        <a:spcAft>
                          <a:spcPts val="0"/>
                        </a:spcAft>
                      </a:pPr>
                      <a:r>
                        <a:rPr lang="en-IN" sz="1400" dirty="0">
                          <a:effectLst/>
                        </a:rPr>
                        <a:t>column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a:effectLst/>
                        </a:rPr>
                        <a:t>field</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4242373676"/>
                  </a:ext>
                </a:extLst>
              </a:tr>
              <a:tr h="270665">
                <a:tc>
                  <a:txBody>
                    <a:bodyPr/>
                    <a:lstStyle/>
                    <a:p>
                      <a:pPr>
                        <a:lnSpc>
                          <a:spcPct val="107000"/>
                        </a:lnSpc>
                        <a:spcAft>
                          <a:spcPts val="0"/>
                        </a:spcAft>
                      </a:pPr>
                      <a:r>
                        <a:rPr lang="en-IN" sz="1400">
                          <a:effectLst/>
                        </a:rPr>
                        <a:t>index</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a:effectLst/>
                        </a:rPr>
                        <a:t>index</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3109183777"/>
                  </a:ext>
                </a:extLst>
              </a:tr>
              <a:tr h="270665">
                <a:tc>
                  <a:txBody>
                    <a:bodyPr/>
                    <a:lstStyle/>
                    <a:p>
                      <a:pPr>
                        <a:lnSpc>
                          <a:spcPct val="107000"/>
                        </a:lnSpc>
                        <a:spcAft>
                          <a:spcPts val="0"/>
                        </a:spcAft>
                      </a:pPr>
                      <a:r>
                        <a:rPr lang="en-IN" sz="1400" dirty="0">
                          <a:effectLst/>
                        </a:rPr>
                        <a:t>table joins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a:effectLst/>
                        </a:rPr>
                        <a:t>$lookup, embedded documents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1804353733"/>
                  </a:ext>
                </a:extLst>
              </a:tr>
              <a:tr h="471194">
                <a:tc>
                  <a:txBody>
                    <a:bodyPr/>
                    <a:lstStyle/>
                    <a:p>
                      <a:pPr>
                        <a:lnSpc>
                          <a:spcPct val="107000"/>
                        </a:lnSpc>
                        <a:spcAft>
                          <a:spcPts val="0"/>
                        </a:spcAft>
                      </a:pPr>
                      <a:r>
                        <a:rPr lang="en-IN" sz="1400">
                          <a:effectLst/>
                        </a:rPr>
                        <a:t>primary key (need to specify column or combination of column)</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dirty="0">
                          <a:effectLst/>
                        </a:rPr>
                        <a:t>primary key (automatically set to _id field)</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3582596036"/>
                  </a:ext>
                </a:extLst>
              </a:tr>
              <a:tr h="270665">
                <a:tc>
                  <a:txBody>
                    <a:bodyPr/>
                    <a:lstStyle/>
                    <a:p>
                      <a:pPr>
                        <a:lnSpc>
                          <a:spcPct val="107000"/>
                        </a:lnSpc>
                        <a:spcAft>
                          <a:spcPts val="0"/>
                        </a:spcAft>
                      </a:pPr>
                      <a:r>
                        <a:rPr lang="en-IN" sz="1400">
                          <a:effectLst/>
                        </a:rPr>
                        <a:t>aggregation</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a:effectLst/>
                        </a:rPr>
                        <a:t>aggregation pipeline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1484696546"/>
                  </a:ext>
                </a:extLst>
              </a:tr>
              <a:tr h="270665">
                <a:tc>
                  <a:txBody>
                    <a:bodyPr/>
                    <a:lstStyle/>
                    <a:p>
                      <a:pPr>
                        <a:lnSpc>
                          <a:spcPct val="107000"/>
                        </a:lnSpc>
                        <a:spcAft>
                          <a:spcPts val="0"/>
                        </a:spcAft>
                      </a:pP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tc>
                  <a:txBody>
                    <a:bodyPr/>
                    <a:lstStyle/>
                    <a:p>
                      <a:pPr>
                        <a:lnSpc>
                          <a:spcPct val="107000"/>
                        </a:lnSpc>
                        <a:spcAft>
                          <a:spcPts val="0"/>
                        </a:spcAft>
                      </a:pPr>
                      <a:r>
                        <a:rPr lang="en-IN" sz="14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85275" marR="85275" marT="0" marB="0"/>
                </a:tc>
                <a:extLst>
                  <a:ext uri="{0D108BD9-81ED-4DB2-BD59-A6C34878D82A}">
                    <a16:rowId xmlns:a16="http://schemas.microsoft.com/office/drawing/2014/main" val="3994784117"/>
                  </a:ext>
                </a:extLst>
              </a:tr>
            </a:tbl>
          </a:graphicData>
        </a:graphic>
      </p:graphicFrame>
      <p:sp>
        <p:nvSpPr>
          <p:cNvPr id="7" name="Rectangle 6">
            <a:extLst>
              <a:ext uri="{FF2B5EF4-FFF2-40B4-BE49-F238E27FC236}">
                <a16:creationId xmlns:a16="http://schemas.microsoft.com/office/drawing/2014/main" id="{DC4C591A-3C35-4B05-A5DB-F190DF84C13C}"/>
              </a:ext>
            </a:extLst>
          </p:cNvPr>
          <p:cNvSpPr/>
          <p:nvPr/>
        </p:nvSpPr>
        <p:spPr>
          <a:xfrm>
            <a:off x="685803" y="786938"/>
            <a:ext cx="4628319" cy="646331"/>
          </a:xfrm>
          <a:prstGeom prst="rect">
            <a:avLst/>
          </a:prstGeom>
        </p:spPr>
        <p:txBody>
          <a:bodyPr wrap="square">
            <a:spAutoFit/>
          </a:bodyPr>
          <a:lstStyle/>
          <a:p>
            <a:r>
              <a:rPr lang="en-IN" dirty="0"/>
              <a:t> </a:t>
            </a:r>
          </a:p>
          <a:p>
            <a:r>
              <a:rPr lang="en-IN" dirty="0"/>
              <a:t> Terminology &amp; Concept Comparison:</a:t>
            </a:r>
          </a:p>
        </p:txBody>
      </p:sp>
    </p:spTree>
    <p:extLst>
      <p:ext uri="{BB962C8B-B14F-4D97-AF65-F5344CB8AC3E}">
        <p14:creationId xmlns:p14="http://schemas.microsoft.com/office/powerpoint/2010/main" val="1005586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297C-398B-4E71-AAF4-E54D299D19B9}"/>
              </a:ext>
            </a:extLst>
          </p:cNvPr>
          <p:cNvSpPr>
            <a:spLocks noGrp="1"/>
          </p:cNvSpPr>
          <p:nvPr>
            <p:ph type="title"/>
          </p:nvPr>
        </p:nvSpPr>
        <p:spPr>
          <a:xfrm>
            <a:off x="685802" y="609602"/>
            <a:ext cx="7707571" cy="1055425"/>
          </a:xfrm>
        </p:spPr>
        <p:txBody>
          <a:bodyPr>
            <a:normAutofit fontScale="90000"/>
          </a:bodyPr>
          <a:lstStyle/>
          <a:p>
            <a:r>
              <a:rPr lang="en-IN" dirty="0">
                <a:latin typeface="Berlin Sans FB Demi" panose="020E0802020502020306" pitchFamily="34" charset="0"/>
              </a:rPr>
              <a:t>Where mongodb is best suitable?</a:t>
            </a:r>
            <a:endParaRPr lang="en-IN" dirty="0"/>
          </a:p>
        </p:txBody>
      </p:sp>
      <p:sp>
        <p:nvSpPr>
          <p:cNvPr id="3" name="Content Placeholder 2">
            <a:extLst>
              <a:ext uri="{FF2B5EF4-FFF2-40B4-BE49-F238E27FC236}">
                <a16:creationId xmlns:a16="http://schemas.microsoft.com/office/drawing/2014/main" id="{08B89428-5BEE-4DC1-87A9-CA810513616A}"/>
              </a:ext>
            </a:extLst>
          </p:cNvPr>
          <p:cNvSpPr>
            <a:spLocks noGrp="1"/>
          </p:cNvSpPr>
          <p:nvPr>
            <p:ph idx="1"/>
          </p:nvPr>
        </p:nvSpPr>
        <p:spPr>
          <a:xfrm>
            <a:off x="685803" y="1665027"/>
            <a:ext cx="6956944" cy="3616657"/>
          </a:xfrm>
        </p:spPr>
        <p:txBody>
          <a:bodyPr>
            <a:normAutofit/>
          </a:bodyPr>
          <a:lstStyle/>
          <a:p>
            <a:pPr marL="0" indent="0">
              <a:buNone/>
            </a:pPr>
            <a:r>
              <a:rPr lang="en-IN" dirty="0"/>
              <a:t>MongoDB is best suited for unstructured and semi-structured data such as:</a:t>
            </a:r>
          </a:p>
          <a:p>
            <a:r>
              <a:rPr lang="en-IN" dirty="0"/>
              <a:t>Social media posts</a:t>
            </a:r>
          </a:p>
          <a:p>
            <a:r>
              <a:rPr lang="en-IN" dirty="0"/>
              <a:t>Web pages</a:t>
            </a:r>
          </a:p>
          <a:p>
            <a:r>
              <a:rPr lang="en-IN" dirty="0"/>
              <a:t>Emails</a:t>
            </a:r>
          </a:p>
          <a:p>
            <a:r>
              <a:rPr lang="en-IN" dirty="0"/>
              <a:t>Medical records</a:t>
            </a:r>
          </a:p>
          <a:p>
            <a:r>
              <a:rPr lang="en-IN" dirty="0"/>
              <a:t>Reports</a:t>
            </a:r>
          </a:p>
          <a:p>
            <a:r>
              <a:rPr lang="en-IN" dirty="0"/>
              <a:t>Raw data from marketing researches</a:t>
            </a:r>
          </a:p>
          <a:p>
            <a:r>
              <a:rPr lang="en-IN" dirty="0"/>
              <a:t>Scientific data</a:t>
            </a:r>
          </a:p>
          <a:p>
            <a:endParaRPr lang="en-IN" dirty="0"/>
          </a:p>
        </p:txBody>
      </p:sp>
    </p:spTree>
    <p:extLst>
      <p:ext uri="{BB962C8B-B14F-4D97-AF65-F5344CB8AC3E}">
        <p14:creationId xmlns:p14="http://schemas.microsoft.com/office/powerpoint/2010/main" val="36104947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3" y="418377"/>
            <a:ext cx="7175307" cy="1147703"/>
          </a:xfrm>
        </p:spPr>
        <p:txBody>
          <a:bodyPr>
            <a:noAutofit/>
          </a:bodyPr>
          <a:lstStyle/>
          <a:p>
            <a:r>
              <a:rPr lang="en-IN" sz="2800" dirty="0">
                <a:latin typeface="Berlin Sans FB Demi" panose="020E0802020502020306" pitchFamily="34" charset="0"/>
              </a:rPr>
              <a:t>Excellent MongoDB learning references</a:t>
            </a:r>
          </a:p>
        </p:txBody>
      </p:sp>
      <p:sp>
        <p:nvSpPr>
          <p:cNvPr id="4" name="Content Placeholder 3">
            <a:extLst>
              <a:ext uri="{FF2B5EF4-FFF2-40B4-BE49-F238E27FC236}">
                <a16:creationId xmlns:a16="http://schemas.microsoft.com/office/drawing/2014/main" id="{C3F6C325-4978-40C9-9D69-D2A61AFFB868}"/>
              </a:ext>
            </a:extLst>
          </p:cNvPr>
          <p:cNvSpPr>
            <a:spLocks noGrp="1"/>
          </p:cNvSpPr>
          <p:nvPr>
            <p:ph idx="1"/>
          </p:nvPr>
        </p:nvSpPr>
        <p:spPr>
          <a:xfrm>
            <a:off x="685803" y="1566080"/>
            <a:ext cx="6929649" cy="4189864"/>
          </a:xfrm>
        </p:spPr>
        <p:txBody>
          <a:bodyPr>
            <a:normAutofit/>
          </a:bodyPr>
          <a:lstStyle/>
          <a:p>
            <a:r>
              <a:rPr lang="en-IN" dirty="0"/>
              <a:t>SQL to MongoDB mapping Chart</a:t>
            </a:r>
            <a:br>
              <a:rPr lang="en-IN" dirty="0"/>
            </a:br>
            <a:r>
              <a:rPr lang="en-IN" u="sng" dirty="0">
                <a:hlinkClick r:id="rId2"/>
              </a:rPr>
              <a:t>https://docs.mongodb.com/manual/reference/sql-comparison/</a:t>
            </a:r>
            <a:endParaRPr lang="en-IN" dirty="0"/>
          </a:p>
          <a:p>
            <a:r>
              <a:rPr lang="en-IN" dirty="0"/>
              <a:t>What is NoSQL?</a:t>
            </a:r>
            <a:br>
              <a:rPr lang="en-IN" dirty="0"/>
            </a:br>
            <a:r>
              <a:rPr lang="en-IN" u="sng" dirty="0">
                <a:hlinkClick r:id="rId3"/>
              </a:rPr>
              <a:t>https://www.mongodb.com/nosql-explained</a:t>
            </a:r>
            <a:endParaRPr lang="en-IN" dirty="0"/>
          </a:p>
          <a:p>
            <a:r>
              <a:rPr lang="en-IN" dirty="0"/>
              <a:t>MongoDB and MySQL Comparison</a:t>
            </a:r>
            <a:br>
              <a:rPr lang="en-IN" dirty="0"/>
            </a:br>
            <a:r>
              <a:rPr lang="en-IN" u="sng" dirty="0">
                <a:hlinkClick r:id="rId4"/>
              </a:rPr>
              <a:t>https://www.mongodb.com/compare/mongodb-mysql</a:t>
            </a:r>
            <a:endParaRPr lang="en-IN" u="sng" dirty="0"/>
          </a:p>
          <a:p>
            <a:r>
              <a:rPr lang="en-IN" dirty="0"/>
              <a:t>MongoDB Cheat Sheet</a:t>
            </a:r>
            <a:br>
              <a:rPr lang="en-IN" dirty="0"/>
            </a:br>
            <a:r>
              <a:rPr lang="en-IN" u="sng" dirty="0">
                <a:hlinkClick r:id="rId5"/>
              </a:rPr>
              <a:t>https://blog.codecentric.de/files/2012/12/MongoDB-CheatSheet-v1_0.pdf</a:t>
            </a:r>
            <a:endParaRPr lang="en-IN" dirty="0"/>
          </a:p>
          <a:p>
            <a:r>
              <a:rPr lang="en-IN" dirty="0"/>
              <a:t>Organized Reference card – PDF file – </a:t>
            </a:r>
            <a:r>
              <a:rPr lang="en-IN" dirty="0" err="1"/>
              <a:t>Dzone</a:t>
            </a:r>
            <a:br>
              <a:rPr lang="en-IN" dirty="0"/>
            </a:br>
            <a:r>
              <a:rPr lang="en-IN" u="sng" dirty="0">
                <a:hlinkClick r:id="rId6"/>
              </a:rPr>
              <a:t>https://dzone.com/refcardz/mongodb?chapter=1</a:t>
            </a:r>
            <a:endParaRPr lang="en-IN" dirty="0"/>
          </a:p>
          <a:p>
            <a:pPr marL="0" indent="0" algn="r">
              <a:buNone/>
            </a:pPr>
            <a:r>
              <a:rPr lang="en-IN" i="1" dirty="0"/>
              <a:t>…to be continued</a:t>
            </a:r>
          </a:p>
          <a:p>
            <a:pPr marL="0" indent="0">
              <a:buNone/>
            </a:pPr>
            <a:endParaRPr lang="en-IN" dirty="0"/>
          </a:p>
        </p:txBody>
      </p:sp>
    </p:spTree>
    <p:extLst>
      <p:ext uri="{BB962C8B-B14F-4D97-AF65-F5344CB8AC3E}">
        <p14:creationId xmlns:p14="http://schemas.microsoft.com/office/powerpoint/2010/main" val="2791496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01D-98E3-4632-88E4-753A99B3E3DB}"/>
              </a:ext>
            </a:extLst>
          </p:cNvPr>
          <p:cNvSpPr>
            <a:spLocks noGrp="1"/>
          </p:cNvSpPr>
          <p:nvPr>
            <p:ph type="title"/>
          </p:nvPr>
        </p:nvSpPr>
        <p:spPr>
          <a:xfrm>
            <a:off x="685803" y="409433"/>
            <a:ext cx="7175307" cy="1147703"/>
          </a:xfrm>
        </p:spPr>
        <p:txBody>
          <a:bodyPr>
            <a:noAutofit/>
          </a:bodyPr>
          <a:lstStyle/>
          <a:p>
            <a:r>
              <a:rPr lang="en-IN" sz="2800" dirty="0">
                <a:latin typeface="Berlin Sans FB Demi" panose="020E0802020502020306" pitchFamily="34" charset="0"/>
              </a:rPr>
              <a:t>Excellent MongoDB learning references</a:t>
            </a:r>
          </a:p>
        </p:txBody>
      </p:sp>
      <p:sp>
        <p:nvSpPr>
          <p:cNvPr id="4" name="Content Placeholder 3">
            <a:extLst>
              <a:ext uri="{FF2B5EF4-FFF2-40B4-BE49-F238E27FC236}">
                <a16:creationId xmlns:a16="http://schemas.microsoft.com/office/drawing/2014/main" id="{C3F6C325-4978-40C9-9D69-D2A61AFFB868}"/>
              </a:ext>
            </a:extLst>
          </p:cNvPr>
          <p:cNvSpPr>
            <a:spLocks noGrp="1"/>
          </p:cNvSpPr>
          <p:nvPr>
            <p:ph idx="1"/>
          </p:nvPr>
        </p:nvSpPr>
        <p:spPr>
          <a:xfrm>
            <a:off x="685803" y="1334068"/>
            <a:ext cx="6765875" cy="4189864"/>
          </a:xfrm>
        </p:spPr>
        <p:txBody>
          <a:bodyPr>
            <a:normAutofit/>
          </a:bodyPr>
          <a:lstStyle/>
          <a:p>
            <a:r>
              <a:rPr lang="en-IN" dirty="0"/>
              <a:t>Online Course Catalogue</a:t>
            </a:r>
            <a:br>
              <a:rPr lang="en-IN" dirty="0"/>
            </a:br>
            <a:r>
              <a:rPr lang="en-IN" u="sng" dirty="0">
                <a:hlinkClick r:id="rId2"/>
              </a:rPr>
              <a:t>https://university.mongodb.com/courses/catalog</a:t>
            </a:r>
            <a:endParaRPr lang="en-IN" dirty="0"/>
          </a:p>
          <a:p>
            <a:r>
              <a:rPr lang="en-IN" dirty="0"/>
              <a:t>MongoDB resources – starter kit</a:t>
            </a:r>
            <a:br>
              <a:rPr lang="en-IN" dirty="0"/>
            </a:br>
            <a:r>
              <a:rPr lang="en-IN" u="sng" dirty="0">
                <a:hlinkClick r:id="rId3"/>
              </a:rPr>
              <a:t>https://resources.mongodb.com/getting-started-with-mongodb</a:t>
            </a:r>
            <a:endParaRPr lang="en-IN" dirty="0"/>
          </a:p>
          <a:p>
            <a:r>
              <a:rPr lang="en-IN" dirty="0"/>
              <a:t>Brief Introduction to MongoDB by Eliot Horowitz (CTO &amp; Co-founder of MongoDB)</a:t>
            </a:r>
            <a:br>
              <a:rPr lang="en-IN" dirty="0"/>
            </a:br>
            <a:r>
              <a:rPr lang="en-IN" u="sng" dirty="0">
                <a:hlinkClick r:id="rId4"/>
              </a:rPr>
              <a:t>https://www.youtube.com/watch?v</a:t>
            </a:r>
            <a:r>
              <a:rPr lang="en-IN" u="sng">
                <a:hlinkClick r:id="rId4"/>
              </a:rPr>
              <a:t>=EE8ZTQxa0AM</a:t>
            </a:r>
            <a:endParaRPr lang="en-IN" dirty="0"/>
          </a:p>
        </p:txBody>
      </p:sp>
    </p:spTree>
    <p:extLst>
      <p:ext uri="{BB962C8B-B14F-4D97-AF65-F5344CB8AC3E}">
        <p14:creationId xmlns:p14="http://schemas.microsoft.com/office/powerpoint/2010/main" val="1508611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59AFFA6-82EE-4F04-BF03-2E1E37B9CAD8}"/>
              </a:ext>
            </a:extLst>
          </p:cNvPr>
          <p:cNvSpPr>
            <a:spLocks noGrp="1"/>
          </p:cNvSpPr>
          <p:nvPr>
            <p:ph idx="1"/>
          </p:nvPr>
        </p:nvSpPr>
        <p:spPr>
          <a:xfrm>
            <a:off x="1460309" y="1783685"/>
            <a:ext cx="8434317" cy="3811899"/>
          </a:xfrm>
        </p:spPr>
        <p:txBody>
          <a:bodyPr>
            <a:normAutofit/>
          </a:bodyPr>
          <a:lstStyle/>
          <a:p>
            <a:pPr marL="0" indent="0">
              <a:buNone/>
            </a:pPr>
            <a:r>
              <a:rPr lang="en-IN" sz="5400" b="1" dirty="0">
                <a:latin typeface="Eras Light ITC" panose="020B0402030504020804" pitchFamily="34" charset="0"/>
              </a:rPr>
              <a:t>          </a:t>
            </a:r>
            <a:r>
              <a:rPr lang="en-IN" sz="4800" b="1" dirty="0" err="1">
                <a:latin typeface="Eras Medium ITC" panose="020B0602030504020804" pitchFamily="34" charset="0"/>
              </a:rPr>
              <a:t>Habilelabs</a:t>
            </a:r>
            <a:r>
              <a:rPr lang="en-IN" sz="4800" b="1" dirty="0">
                <a:latin typeface="Eras Medium ITC" panose="020B0602030504020804" pitchFamily="34" charset="0"/>
              </a:rPr>
              <a:t> Pvt Ltd</a:t>
            </a:r>
          </a:p>
          <a:p>
            <a:pPr marL="0" indent="0" algn="ctr">
              <a:buNone/>
            </a:pPr>
            <a:r>
              <a:rPr lang="en-IN" b="1" dirty="0">
                <a:solidFill>
                  <a:schemeClr val="accent1">
                    <a:lumMod val="60000"/>
                    <a:lumOff val="40000"/>
                  </a:schemeClr>
                </a:solidFill>
                <a:effectLst>
                  <a:outerShdw blurRad="38100" dist="38100" dir="2700000" algn="tl">
                    <a:srgbClr val="000000">
                      <a:alpha val="43137"/>
                    </a:srgbClr>
                  </a:outerShdw>
                </a:effectLst>
                <a:latin typeface="Bradley Hand ITC" panose="03070402050302030203" pitchFamily="66" charset="0"/>
              </a:rPr>
              <a:t>   A premier software development company</a:t>
            </a:r>
          </a:p>
          <a:p>
            <a:pPr marL="0" indent="0" algn="ctr">
              <a:buNone/>
            </a:pPr>
            <a:r>
              <a:rPr lang="en-IN" b="1" dirty="0">
                <a:solidFill>
                  <a:schemeClr val="accent5"/>
                </a:solidFill>
                <a:effectLst>
                  <a:outerShdw blurRad="38100" dist="38100" dir="2700000" algn="tl">
                    <a:srgbClr val="000000">
                      <a:alpha val="43137"/>
                    </a:srgbClr>
                  </a:outerShdw>
                </a:effectLst>
                <a:latin typeface="Eras Demi ITC" panose="020B0805030504020804" pitchFamily="34" charset="0"/>
              </a:rPr>
              <a:t> </a:t>
            </a:r>
            <a:r>
              <a:rPr lang="en-IN" sz="2800" b="1" dirty="0">
                <a:effectLst>
                  <a:outerShdw blurRad="38100" dist="38100" dir="2700000" algn="tl">
                    <a:srgbClr val="000000">
                      <a:alpha val="43137"/>
                    </a:srgbClr>
                  </a:outerShdw>
                </a:effectLst>
                <a:latin typeface="Eras Demi ITC" panose="020B0805030504020804" pitchFamily="34" charset="0"/>
              </a:rPr>
              <a:t>Contact Us</a:t>
            </a:r>
          </a:p>
          <a:p>
            <a:pPr marL="0" indent="0" algn="ctr">
              <a:buNone/>
            </a:pPr>
            <a:r>
              <a:rPr lang="en-IN" sz="2400" b="1" dirty="0">
                <a:effectLst>
                  <a:outerShdw blurRad="50800" dist="38100" dir="5400000" algn="t" rotWithShape="0">
                    <a:prstClr val="black">
                      <a:alpha val="40000"/>
                    </a:prstClr>
                  </a:outerShdw>
                </a:effectLst>
                <a:latin typeface="Imprint MT Shadow" panose="04020605060303030202" pitchFamily="82" charset="0"/>
                <a:hlinkClick r:id="rId2"/>
              </a:rPr>
              <a:t>info@</a:t>
            </a:r>
            <a:r>
              <a:rPr lang="en-IN" sz="2400" b="1" dirty="0">
                <a:effectLst>
                  <a:glow>
                    <a:schemeClr val="accent1">
                      <a:alpha val="50000"/>
                    </a:schemeClr>
                  </a:glow>
                  <a:outerShdw blurRad="50800" dist="38100" dir="5400000" algn="t" rotWithShape="0">
                    <a:prstClr val="black">
                      <a:alpha val="40000"/>
                    </a:prstClr>
                  </a:outerShdw>
                </a:effectLst>
                <a:latin typeface="Imprint MT Shadow" panose="04020605060303030202" pitchFamily="82" charset="0"/>
                <a:hlinkClick r:id="rId2"/>
              </a:rPr>
              <a:t>habilelabs</a:t>
            </a:r>
            <a:r>
              <a:rPr lang="en-IN" sz="2400" b="1" dirty="0">
                <a:effectLst>
                  <a:outerShdw blurRad="50800" dist="38100" dir="5400000" algn="t" rotWithShape="0">
                    <a:prstClr val="black">
                      <a:alpha val="40000"/>
                    </a:prstClr>
                  </a:outerShdw>
                </a:effectLst>
                <a:latin typeface="Imprint MT Shadow" panose="04020605060303030202" pitchFamily="82" charset="0"/>
                <a:hlinkClick r:id="rId2"/>
              </a:rPr>
              <a:t>.io</a:t>
            </a:r>
            <a:endParaRPr lang="en-IN" sz="2400" b="1" dirty="0">
              <a:effectLst>
                <a:outerShdw blurRad="50800" dist="38100" dir="5400000" algn="t" rotWithShape="0">
                  <a:prstClr val="black">
                    <a:alpha val="40000"/>
                  </a:prstClr>
                </a:outerShdw>
              </a:effectLst>
              <a:latin typeface="Imprint MT Shadow" panose="04020605060303030202" pitchFamily="82" charset="0"/>
            </a:endParaRPr>
          </a:p>
          <a:p>
            <a:pPr marL="0" indent="0" algn="ctr">
              <a:buNone/>
            </a:pPr>
            <a:r>
              <a:rPr lang="en-IN" sz="2400" b="1" dirty="0">
                <a:effectLst>
                  <a:outerShdw blurRad="38100" dist="38100" dir="2700000" algn="tl">
                    <a:srgbClr val="000000">
                      <a:alpha val="43137"/>
                    </a:srgbClr>
                  </a:outerShdw>
                </a:effectLst>
                <a:latin typeface="Imprint MT Shadow" panose="04020605060303030202" pitchFamily="82" charset="0"/>
                <a:hlinkClick r:id="rId3"/>
              </a:rPr>
              <a:t>www.habilelabs.io</a:t>
            </a:r>
            <a:endParaRPr lang="en-IN" sz="2400" b="1" dirty="0">
              <a:effectLst>
                <a:outerShdw blurRad="38100" dist="38100" dir="2700000" algn="tl">
                  <a:srgbClr val="000000">
                    <a:alpha val="43137"/>
                  </a:srgbClr>
                </a:outerShdw>
              </a:effectLst>
              <a:latin typeface="Imprint MT Shadow" panose="04020605060303030202" pitchFamily="82" charset="0"/>
            </a:endParaRPr>
          </a:p>
          <a:p>
            <a:pPr marL="0" indent="0" algn="ctr">
              <a:buNone/>
            </a:pPr>
            <a:r>
              <a:rPr lang="en-IN" sz="2400" b="1" dirty="0">
                <a:effectLst>
                  <a:outerShdw blurRad="38100" dist="38100" dir="2700000" algn="tl">
                    <a:srgbClr val="000000">
                      <a:alpha val="43137"/>
                    </a:srgbClr>
                  </a:outerShdw>
                </a:effectLst>
                <a:latin typeface="Imprint MT Shadow" panose="04020605060303030202" pitchFamily="82" charset="0"/>
                <a:hlinkClick r:id="rId4"/>
              </a:rPr>
              <a:t>Follow Us On LinkedIn</a:t>
            </a:r>
            <a:endParaRPr lang="en-IN" sz="2400" b="1" dirty="0">
              <a:effectLst>
                <a:outerShdw blurRad="38100" dist="38100" dir="2700000" algn="tl">
                  <a:srgbClr val="000000">
                    <a:alpha val="43137"/>
                  </a:srgbClr>
                </a:outerShdw>
              </a:effectLst>
              <a:latin typeface="Imprint MT Shadow" panose="04020605060303030202" pitchFamily="82" charset="0"/>
            </a:endParaRPr>
          </a:p>
          <a:p>
            <a:endParaRPr lang="en-IN" dirty="0"/>
          </a:p>
        </p:txBody>
      </p:sp>
      <p:pic>
        <p:nvPicPr>
          <p:cNvPr id="5" name="Picture 4">
            <a:extLst>
              <a:ext uri="{FF2B5EF4-FFF2-40B4-BE49-F238E27FC236}">
                <a16:creationId xmlns:a16="http://schemas.microsoft.com/office/drawing/2014/main" id="{A030BCB2-6500-48CD-88F9-47F12C6967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8904" y="559722"/>
            <a:ext cx="1728192" cy="1223963"/>
          </a:xfrm>
          <a:prstGeom prst="rect">
            <a:avLst/>
          </a:prstGeom>
        </p:spPr>
      </p:pic>
    </p:spTree>
    <p:extLst>
      <p:ext uri="{BB962C8B-B14F-4D97-AF65-F5344CB8AC3E}">
        <p14:creationId xmlns:p14="http://schemas.microsoft.com/office/powerpoint/2010/main" val="10430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2AE7-8DE6-4231-9727-68DC88ED1CD0}"/>
              </a:ext>
            </a:extLst>
          </p:cNvPr>
          <p:cNvSpPr>
            <a:spLocks noGrp="1"/>
          </p:cNvSpPr>
          <p:nvPr>
            <p:ph type="title"/>
          </p:nvPr>
        </p:nvSpPr>
        <p:spPr>
          <a:xfrm>
            <a:off x="685806" y="401292"/>
            <a:ext cx="5012626" cy="1019381"/>
          </a:xfrm>
        </p:spPr>
        <p:txBody>
          <a:bodyPr>
            <a:normAutofit fontScale="90000"/>
          </a:bodyPr>
          <a:lstStyle/>
          <a:p>
            <a:r>
              <a:rPr lang="en-IN" dirty="0">
                <a:latin typeface="Berlin Sans FB Demi" panose="020E0802020502020306" pitchFamily="34" charset="0"/>
              </a:rPr>
              <a:t>READ FOR STEP 2 :</a:t>
            </a:r>
            <a:br>
              <a:rPr lang="en-IN" dirty="0">
                <a:latin typeface="Berlin Sans FB Demi" panose="020E0802020502020306" pitchFamily="34" charset="0"/>
              </a:rPr>
            </a:br>
            <a:r>
              <a:rPr lang="en-IN" dirty="0">
                <a:latin typeface="Berlin Sans FB Demi" panose="020E0802020502020306" pitchFamily="34" charset="0"/>
              </a:rPr>
              <a:t>ROLES in OLYMPICS APP:</a:t>
            </a:r>
          </a:p>
        </p:txBody>
      </p:sp>
      <p:sp>
        <p:nvSpPr>
          <p:cNvPr id="3" name="Content Placeholder 2">
            <a:extLst>
              <a:ext uri="{FF2B5EF4-FFF2-40B4-BE49-F238E27FC236}">
                <a16:creationId xmlns:a16="http://schemas.microsoft.com/office/drawing/2014/main" id="{A67B6AF2-9FE7-4C22-9792-80A8440F3BDC}"/>
              </a:ext>
            </a:extLst>
          </p:cNvPr>
          <p:cNvSpPr>
            <a:spLocks noGrp="1"/>
          </p:cNvSpPr>
          <p:nvPr>
            <p:ph idx="1"/>
          </p:nvPr>
        </p:nvSpPr>
        <p:spPr>
          <a:xfrm>
            <a:off x="685803" y="1474718"/>
            <a:ext cx="9567150" cy="4309854"/>
          </a:xfrm>
        </p:spPr>
        <p:txBody>
          <a:bodyPr>
            <a:normAutofit/>
          </a:bodyPr>
          <a:lstStyle/>
          <a:p>
            <a:pPr algn="just"/>
            <a:r>
              <a:rPr lang="en-IN" sz="2000" dirty="0"/>
              <a:t>Admin, Moderator, User – each one of them can use only his views</a:t>
            </a:r>
          </a:p>
          <a:p>
            <a:pPr algn="just"/>
            <a:endParaRPr lang="en-IN" sz="2000" dirty="0"/>
          </a:p>
          <a:p>
            <a:pPr algn="just"/>
            <a:r>
              <a:rPr lang="en-IN" sz="2000" dirty="0"/>
              <a:t>All others – are public, guests – they also could use some views</a:t>
            </a:r>
          </a:p>
          <a:p>
            <a:pPr algn="just"/>
            <a:endParaRPr lang="en-IN" sz="2400" b="1" i="1" dirty="0">
              <a:solidFill>
                <a:schemeClr val="accent1"/>
              </a:solidFill>
              <a:effectLst>
                <a:outerShdw blurRad="38100" dist="38100" dir="2700000" algn="tl">
                  <a:srgbClr val="000000">
                    <a:alpha val="43137"/>
                  </a:srgbClr>
                </a:outerShdw>
              </a:effectLst>
            </a:endParaRPr>
          </a:p>
          <a:p>
            <a:pPr algn="just"/>
            <a:r>
              <a:rPr lang="en-IN" sz="2000" dirty="0"/>
              <a:t>For this we will need</a:t>
            </a:r>
            <a:r>
              <a:rPr lang="he-IL" sz="2000" dirty="0"/>
              <a:t> </a:t>
            </a:r>
            <a:r>
              <a:rPr lang="en-US" sz="2000" dirty="0"/>
              <a:t> Database and inside it the collections of “roles” and “users”.</a:t>
            </a:r>
            <a:endParaRPr lang="en-IN" sz="2000" dirty="0"/>
          </a:p>
          <a:p>
            <a:pPr marL="0" indent="0">
              <a:buNone/>
            </a:pPr>
            <a:endParaRPr lang="en-IN" sz="2000" dirty="0"/>
          </a:p>
        </p:txBody>
      </p:sp>
      <p:pic>
        <p:nvPicPr>
          <p:cNvPr id="6" name="Picture 5">
            <a:extLst>
              <a:ext uri="{FF2B5EF4-FFF2-40B4-BE49-F238E27FC236}">
                <a16:creationId xmlns:a16="http://schemas.microsoft.com/office/drawing/2014/main" id="{BDC5BE68-C886-4A8A-80CF-D23B7C69E9BE}"/>
              </a:ext>
            </a:extLst>
          </p:cNvPr>
          <p:cNvPicPr>
            <a:picLocks noChangeAspect="1"/>
          </p:cNvPicPr>
          <p:nvPr/>
        </p:nvPicPr>
        <p:blipFill>
          <a:blip r:embed="rId3"/>
          <a:stretch>
            <a:fillRect/>
          </a:stretch>
        </p:blipFill>
        <p:spPr>
          <a:xfrm>
            <a:off x="6493569" y="455336"/>
            <a:ext cx="1298708" cy="1019381"/>
          </a:xfrm>
          <a:prstGeom prst="rect">
            <a:avLst/>
          </a:prstGeom>
        </p:spPr>
      </p:pic>
    </p:spTree>
    <p:extLst>
      <p:ext uri="{BB962C8B-B14F-4D97-AF65-F5344CB8AC3E}">
        <p14:creationId xmlns:p14="http://schemas.microsoft.com/office/powerpoint/2010/main" val="271842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2AE7-8DE6-4231-9727-68DC88ED1CD0}"/>
              </a:ext>
            </a:extLst>
          </p:cNvPr>
          <p:cNvSpPr>
            <a:spLocks noGrp="1"/>
          </p:cNvSpPr>
          <p:nvPr>
            <p:ph type="title"/>
          </p:nvPr>
        </p:nvSpPr>
        <p:spPr>
          <a:xfrm>
            <a:off x="685806" y="401292"/>
            <a:ext cx="4204246" cy="633413"/>
          </a:xfrm>
        </p:spPr>
        <p:txBody>
          <a:bodyPr>
            <a:normAutofit fontScale="90000"/>
          </a:bodyPr>
          <a:lstStyle/>
          <a:p>
            <a:r>
              <a:rPr lang="en-IN" dirty="0">
                <a:latin typeface="Berlin Sans FB Demi" panose="020E0802020502020306" pitchFamily="34" charset="0"/>
              </a:rPr>
              <a:t>STEP 2</a:t>
            </a:r>
          </a:p>
        </p:txBody>
      </p:sp>
      <p:sp>
        <p:nvSpPr>
          <p:cNvPr id="3" name="Content Placeholder 2">
            <a:extLst>
              <a:ext uri="{FF2B5EF4-FFF2-40B4-BE49-F238E27FC236}">
                <a16:creationId xmlns:a16="http://schemas.microsoft.com/office/drawing/2014/main" id="{A67B6AF2-9FE7-4C22-9792-80A8440F3BDC}"/>
              </a:ext>
            </a:extLst>
          </p:cNvPr>
          <p:cNvSpPr>
            <a:spLocks noGrp="1"/>
          </p:cNvSpPr>
          <p:nvPr>
            <p:ph idx="1"/>
          </p:nvPr>
        </p:nvSpPr>
        <p:spPr>
          <a:xfrm>
            <a:off x="685803" y="1474718"/>
            <a:ext cx="9362869" cy="4309854"/>
          </a:xfrm>
        </p:spPr>
        <p:txBody>
          <a:bodyPr>
            <a:normAutofit fontScale="92500" lnSpcReduction="20000"/>
          </a:bodyPr>
          <a:lstStyle/>
          <a:p>
            <a:r>
              <a:rPr lang="en-IN" dirty="0"/>
              <a:t>A) Use “</a:t>
            </a:r>
            <a:r>
              <a:rPr lang="en-IN" dirty="0" err="1"/>
              <a:t>Compas</a:t>
            </a:r>
            <a:r>
              <a:rPr lang="en-IN" dirty="0"/>
              <a:t>” GUI of MongoDB and create Database named “</a:t>
            </a:r>
            <a:r>
              <a:rPr lang="en-IN" dirty="0" err="1"/>
              <a:t>olympics</a:t>
            </a:r>
            <a:r>
              <a:rPr lang="en-IN" dirty="0"/>
              <a:t>” – it will ask you about the name for the first Collection – so let it be “sports”</a:t>
            </a:r>
          </a:p>
          <a:p>
            <a:r>
              <a:rPr lang="en-IN" dirty="0"/>
              <a:t>B) Now back to the server, there we install “mongoose” </a:t>
            </a:r>
          </a:p>
          <a:p>
            <a:r>
              <a:rPr lang="en-IN" dirty="0"/>
              <a:t>C) Inside </a:t>
            </a:r>
            <a:r>
              <a:rPr lang="en-IN" dirty="0" err="1"/>
              <a:t>olympics</a:t>
            </a:r>
            <a:r>
              <a:rPr lang="en-IN" dirty="0"/>
              <a:t>/server we create the file .env – for environment variables and fill it by:</a:t>
            </a:r>
            <a:br>
              <a:rPr lang="en-IN" dirty="0"/>
            </a:br>
            <a:r>
              <a:rPr lang="en-US" sz="2000" b="0" dirty="0">
                <a:solidFill>
                  <a:srgbClr val="569CD6"/>
                </a:solidFill>
                <a:effectLst/>
                <a:highlight>
                  <a:srgbClr val="000000"/>
                </a:highlight>
                <a:latin typeface="Consolas" panose="020B0609020204030204" pitchFamily="49" charset="0"/>
              </a:rPr>
              <a:t>MONGODB_URI</a:t>
            </a:r>
            <a:r>
              <a:rPr lang="en-US" sz="2000" b="0" dirty="0">
                <a:solidFill>
                  <a:srgbClr val="FFFFFF"/>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CE9178"/>
                </a:solidFill>
                <a:effectLst/>
                <a:highlight>
                  <a:srgbClr val="000000"/>
                </a:highlight>
                <a:latin typeface="Consolas" panose="020B0609020204030204" pitchFamily="49" charset="0"/>
              </a:rPr>
              <a:t>mongodb</a:t>
            </a:r>
            <a:r>
              <a:rPr lang="en-US" sz="2000" b="0" dirty="0">
                <a:solidFill>
                  <a:srgbClr val="CE9178"/>
                </a:solidFill>
                <a:effectLst/>
                <a:highlight>
                  <a:srgbClr val="000000"/>
                </a:highlight>
                <a:latin typeface="Consolas" panose="020B0609020204030204" pitchFamily="49" charset="0"/>
              </a:rPr>
              <a:t>://127.0.0.1:27017/</a:t>
            </a:r>
            <a:r>
              <a:rPr lang="en-US" sz="2000" b="0" dirty="0" err="1">
                <a:solidFill>
                  <a:srgbClr val="CE9178"/>
                </a:solidFill>
                <a:effectLst/>
                <a:highlight>
                  <a:srgbClr val="000000"/>
                </a:highlight>
                <a:latin typeface="Consolas" panose="020B0609020204030204" pitchFamily="49" charset="0"/>
              </a:rPr>
              <a:t>olympics’</a:t>
            </a:r>
            <a:endParaRPr lang="en-US" sz="2000" b="0" dirty="0">
              <a:solidFill>
                <a:srgbClr val="FFFFFF"/>
              </a:solidFill>
              <a:effectLst/>
              <a:highlight>
                <a:srgbClr val="000000"/>
              </a:highlight>
              <a:latin typeface="Consolas" panose="020B0609020204030204" pitchFamily="49" charset="0"/>
            </a:endParaRPr>
          </a:p>
          <a:p>
            <a:r>
              <a:rPr lang="en-IN" dirty="0"/>
              <a:t>D) Now stop the server. In the window of the server run:</a:t>
            </a:r>
            <a:br>
              <a:rPr lang="en-IN" dirty="0"/>
            </a:br>
            <a:r>
              <a:rPr lang="en-IN" dirty="0"/>
              <a:t>$ source .env</a:t>
            </a:r>
            <a:br>
              <a:rPr lang="en-IN" dirty="0"/>
            </a:br>
            <a:r>
              <a:rPr lang="en-IN" dirty="0"/>
              <a:t>(reminder – this command runs the script .env that creates the environment variables, for now it is only MONGODB_URI, but there will be more)</a:t>
            </a:r>
          </a:p>
          <a:p>
            <a:r>
              <a:rPr lang="en-IN" dirty="0"/>
              <a:t>E) You could also install </a:t>
            </a:r>
            <a:r>
              <a:rPr lang="en-IN" dirty="0" err="1"/>
              <a:t>dotenv</a:t>
            </a:r>
            <a:r>
              <a:rPr lang="en-IN" dirty="0"/>
              <a:t> package to perform this action automatically, but it should be never used in production, so install it for development only like this:</a:t>
            </a:r>
            <a:br>
              <a:rPr lang="en-IN" dirty="0"/>
            </a:br>
            <a:r>
              <a:rPr lang="en-IN" dirty="0"/>
              <a:t>$ npm </a:t>
            </a:r>
            <a:r>
              <a:rPr lang="en-IN" dirty="0" err="1"/>
              <a:t>i</a:t>
            </a:r>
            <a:r>
              <a:rPr lang="en-IN" dirty="0"/>
              <a:t> –D </a:t>
            </a:r>
            <a:r>
              <a:rPr lang="en-IN" dirty="0" err="1"/>
              <a:t>dotenv</a:t>
            </a:r>
            <a:br>
              <a:rPr lang="en-IN" dirty="0"/>
            </a:br>
            <a:br>
              <a:rPr lang="en-IN" dirty="0"/>
            </a:br>
            <a:r>
              <a:rPr lang="en-IN" dirty="0"/>
              <a:t>and after that put into server.js:</a:t>
            </a:r>
            <a:br>
              <a:rPr lang="en-IN" dirty="0"/>
            </a:br>
            <a:br>
              <a:rPr lang="en-IN" dirty="0"/>
            </a:b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express</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require</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'express'</a:t>
            </a:r>
            <a:r>
              <a:rPr lang="en-US" b="0" dirty="0">
                <a:solidFill>
                  <a:srgbClr val="FFFFFF"/>
                </a:solidFill>
                <a:effectLst/>
                <a:highlight>
                  <a:srgbClr val="000000"/>
                </a:highlight>
                <a:latin typeface="Consolas" panose="020B0609020204030204" pitchFamily="49" charset="0"/>
              </a:rPr>
              <a:t>);</a:t>
            </a:r>
          </a:p>
          <a:p>
            <a:r>
              <a:rPr lang="en-US" b="0" dirty="0">
                <a:solidFill>
                  <a:srgbClr val="DCDCAA"/>
                </a:solidFill>
                <a:effectLst/>
                <a:highlight>
                  <a:srgbClr val="000000"/>
                </a:highlight>
                <a:latin typeface="Consolas" panose="020B0609020204030204" pitchFamily="49" charset="0"/>
              </a:rPr>
              <a:t>require</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dotenv</a:t>
            </a:r>
            <a:r>
              <a:rPr lang="en-US" b="0" dirty="0">
                <a:solidFill>
                  <a:srgbClr val="CE9178"/>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config</a:t>
            </a:r>
            <a:r>
              <a:rPr lang="en-US" b="0" dirty="0">
                <a:solidFill>
                  <a:srgbClr val="FFFFFF"/>
                </a:solidFill>
                <a:effectLst/>
                <a:highlight>
                  <a:srgbClr val="000000"/>
                </a:highlight>
                <a:latin typeface="Consolas" panose="020B0609020204030204" pitchFamily="49" charset="0"/>
              </a:rPr>
              <a:t>();</a:t>
            </a:r>
          </a:p>
        </p:txBody>
      </p:sp>
      <p:pic>
        <p:nvPicPr>
          <p:cNvPr id="6" name="Picture 5">
            <a:extLst>
              <a:ext uri="{FF2B5EF4-FFF2-40B4-BE49-F238E27FC236}">
                <a16:creationId xmlns:a16="http://schemas.microsoft.com/office/drawing/2014/main" id="{BDC5BE68-C886-4A8A-80CF-D23B7C69E9BE}"/>
              </a:ext>
            </a:extLst>
          </p:cNvPr>
          <p:cNvPicPr>
            <a:picLocks noChangeAspect="1"/>
          </p:cNvPicPr>
          <p:nvPr/>
        </p:nvPicPr>
        <p:blipFill>
          <a:blip r:embed="rId3"/>
          <a:stretch>
            <a:fillRect/>
          </a:stretch>
        </p:blipFill>
        <p:spPr>
          <a:xfrm>
            <a:off x="6493569" y="455336"/>
            <a:ext cx="1298708" cy="1019381"/>
          </a:xfrm>
          <a:prstGeom prst="rect">
            <a:avLst/>
          </a:prstGeom>
        </p:spPr>
      </p:pic>
    </p:spTree>
    <p:extLst>
      <p:ext uri="{BB962C8B-B14F-4D97-AF65-F5344CB8AC3E}">
        <p14:creationId xmlns:p14="http://schemas.microsoft.com/office/powerpoint/2010/main" val="309116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2AE7-8DE6-4231-9727-68DC88ED1CD0}"/>
              </a:ext>
            </a:extLst>
          </p:cNvPr>
          <p:cNvSpPr>
            <a:spLocks noGrp="1"/>
          </p:cNvSpPr>
          <p:nvPr>
            <p:ph type="title"/>
          </p:nvPr>
        </p:nvSpPr>
        <p:spPr/>
        <p:txBody>
          <a:bodyPr>
            <a:normAutofit/>
          </a:bodyPr>
          <a:lstStyle/>
          <a:p>
            <a:r>
              <a:rPr lang="en-IN" dirty="0">
                <a:latin typeface="Berlin Sans FB Demi" panose="020E0802020502020306" pitchFamily="34" charset="0"/>
              </a:rPr>
              <a:t>STEP 2 - continued</a:t>
            </a:r>
          </a:p>
        </p:txBody>
      </p:sp>
      <p:sp>
        <p:nvSpPr>
          <p:cNvPr id="3" name="Content Placeholder 2">
            <a:extLst>
              <a:ext uri="{FF2B5EF4-FFF2-40B4-BE49-F238E27FC236}">
                <a16:creationId xmlns:a16="http://schemas.microsoft.com/office/drawing/2014/main" id="{A67B6AF2-9FE7-4C22-9792-80A8440F3BDC}"/>
              </a:ext>
            </a:extLst>
          </p:cNvPr>
          <p:cNvSpPr>
            <a:spLocks noGrp="1"/>
          </p:cNvSpPr>
          <p:nvPr>
            <p:ph sz="half" idx="1"/>
          </p:nvPr>
        </p:nvSpPr>
        <p:spPr>
          <a:xfrm>
            <a:off x="408562" y="1628983"/>
            <a:ext cx="5272575" cy="4742634"/>
          </a:xfrm>
        </p:spPr>
        <p:txBody>
          <a:bodyPr>
            <a:normAutofit fontScale="85000" lnSpcReduction="10000"/>
          </a:bodyPr>
          <a:lstStyle/>
          <a:p>
            <a:r>
              <a:rPr lang="en-IN" sz="2000" dirty="0"/>
              <a:t>F) Create directories </a:t>
            </a:r>
            <a:r>
              <a:rPr lang="en-IN" sz="2000" dirty="0" err="1"/>
              <a:t>olympics</a:t>
            </a:r>
            <a:r>
              <a:rPr lang="en-IN" sz="2000" dirty="0"/>
              <a:t>/server/</a:t>
            </a:r>
            <a:r>
              <a:rPr lang="en-IN" sz="2000" dirty="0" err="1"/>
              <a:t>db</a:t>
            </a:r>
            <a:r>
              <a:rPr lang="en-IN" sz="2000" dirty="0"/>
              <a:t> and </a:t>
            </a:r>
            <a:r>
              <a:rPr lang="en-IN" sz="2000" dirty="0" err="1"/>
              <a:t>olympics</a:t>
            </a:r>
            <a:r>
              <a:rPr lang="en-IN" sz="2000" dirty="0"/>
              <a:t>/server/model</a:t>
            </a:r>
          </a:p>
          <a:p>
            <a:endParaRPr lang="en-IN" sz="2000" dirty="0"/>
          </a:p>
          <a:p>
            <a:r>
              <a:rPr lang="en-IN" sz="2000" dirty="0"/>
              <a:t>G) In </a:t>
            </a:r>
            <a:r>
              <a:rPr lang="en-IN" sz="2000" dirty="0" err="1"/>
              <a:t>olympics</a:t>
            </a:r>
            <a:r>
              <a:rPr lang="en-IN" sz="2000" dirty="0"/>
              <a:t>/server/</a:t>
            </a:r>
            <a:r>
              <a:rPr lang="en-IN" sz="2000" dirty="0" err="1"/>
              <a:t>db</a:t>
            </a:r>
            <a:r>
              <a:rPr lang="en-IN" sz="2000" dirty="0"/>
              <a:t> we create file db.js and create inside async connect function, for example:</a:t>
            </a:r>
          </a:p>
          <a:p>
            <a:br>
              <a:rPr lang="en-IN" sz="2000" dirty="0"/>
            </a:br>
            <a:br>
              <a:rPr lang="en-IN" sz="2000" dirty="0"/>
            </a:br>
            <a:r>
              <a:rPr lang="en-IN" sz="2000" dirty="0"/>
              <a:t>H)  Import it into the main server file,  and run the function somewhere there (before the creation of the Express server, for example)</a:t>
            </a:r>
          </a:p>
          <a:p>
            <a:endParaRPr lang="en-IN" sz="2000" dirty="0"/>
          </a:p>
          <a:p>
            <a:r>
              <a:rPr lang="en-IN" sz="2000" dirty="0"/>
              <a:t>I) Ensure that the server connects to DB</a:t>
            </a:r>
            <a:endParaRPr lang="en-US" sz="2000" dirty="0"/>
          </a:p>
        </p:txBody>
      </p:sp>
      <p:sp>
        <p:nvSpPr>
          <p:cNvPr id="4" name="Content Placeholder 3">
            <a:extLst>
              <a:ext uri="{FF2B5EF4-FFF2-40B4-BE49-F238E27FC236}">
                <a16:creationId xmlns:a16="http://schemas.microsoft.com/office/drawing/2014/main" id="{34926DA9-F2BD-86A7-7484-FE4BEBF6A9CB}"/>
              </a:ext>
            </a:extLst>
          </p:cNvPr>
          <p:cNvSpPr>
            <a:spLocks noGrp="1"/>
          </p:cNvSpPr>
          <p:nvPr>
            <p:ph sz="half" idx="2"/>
          </p:nvPr>
        </p:nvSpPr>
        <p:spPr>
          <a:xfrm>
            <a:off x="5496128" y="223737"/>
            <a:ext cx="6624536" cy="6024662"/>
          </a:xfrm>
        </p:spPr>
        <p:txBody>
          <a:bodyPr>
            <a:normAutofit fontScale="85000" lnSpcReduction="10000"/>
          </a:bodyPr>
          <a:lstStyle/>
          <a:p>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mongoose</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require</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'mongoose'</a:t>
            </a:r>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err="1">
                <a:solidFill>
                  <a:srgbClr val="DCDCAA"/>
                </a:solidFill>
                <a:effectLst/>
                <a:highlight>
                  <a:srgbClr val="000000"/>
                </a:highlight>
                <a:latin typeface="Consolas" panose="020B0609020204030204" pitchFamily="49" charset="0"/>
              </a:rPr>
              <a:t>connectDB</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async</a:t>
            </a:r>
            <a:r>
              <a:rPr lang="en-US" b="0" dirty="0">
                <a:solidFill>
                  <a:srgbClr val="FFFFFF"/>
                </a:solidFill>
                <a:effectLst/>
                <a:highlight>
                  <a:srgbClr val="000000"/>
                </a:highlight>
                <a:latin typeface="Consolas" panose="020B0609020204030204" pitchFamily="49" charset="0"/>
              </a:rPr>
              <a:t> () </a:t>
            </a:r>
            <a:r>
              <a:rPr lang="en-US" b="0" dirty="0">
                <a:solidFill>
                  <a:srgbClr val="569CD6"/>
                </a:solidFill>
                <a:effectLst/>
                <a:highlight>
                  <a:srgbClr val="000000"/>
                </a:highlight>
                <a:latin typeface="Consolas" panose="020B0609020204030204" pitchFamily="49" charset="0"/>
              </a:rPr>
              <a:t>=&gt;</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try</a:t>
            </a:r>
            <a:r>
              <a:rPr lang="en-US" b="0" dirty="0">
                <a:solidFill>
                  <a:srgbClr val="FFFFFF"/>
                </a:solidFill>
                <a:effectLst/>
                <a:highlight>
                  <a:srgbClr val="000000"/>
                </a:highlight>
                <a:latin typeface="Consolas" panose="020B0609020204030204" pitchFamily="49" charset="0"/>
              </a:rPr>
              <a:t> {</a:t>
            </a:r>
          </a:p>
          <a:p>
            <a:br>
              <a:rPr lang="en-US" b="0" dirty="0">
                <a:solidFill>
                  <a:srgbClr val="FFFFFF"/>
                </a:solidFill>
                <a:effectLst/>
                <a:highlight>
                  <a:srgbClr val="000000"/>
                </a:highlight>
                <a:latin typeface="Consolas" panose="020B0609020204030204" pitchFamily="49" charset="0"/>
              </a:rPr>
            </a:b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console</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log</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process.env.MONGODB_URI</a:t>
            </a:r>
            <a:r>
              <a:rPr lang="en-US" b="0" dirty="0">
                <a:solidFill>
                  <a:srgbClr val="CE9178"/>
                </a:solidFill>
                <a:effectLst/>
                <a:highlight>
                  <a:srgbClr val="000000"/>
                </a:highlight>
                <a:latin typeface="Consolas" panose="020B0609020204030204" pitchFamily="49" charset="0"/>
              </a:rPr>
              <a:t> :  </a:t>
            </a:r>
            <a:br>
              <a:rPr lang="en-US" b="0" dirty="0">
                <a:solidFill>
                  <a:srgbClr val="CE9178"/>
                </a:solidFill>
                <a:effectLst/>
                <a:highlight>
                  <a:srgbClr val="000000"/>
                </a:highlight>
                <a:latin typeface="Consolas" panose="020B0609020204030204" pitchFamily="49" charset="0"/>
              </a:rPr>
            </a:br>
            <a:r>
              <a:rPr lang="en-US" b="0" dirty="0">
                <a:solidFill>
                  <a:srgbClr val="CE9178"/>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process</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env</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MONGODB_URI</a:t>
            </a:r>
            <a:r>
              <a:rPr lang="en-US" b="0" dirty="0">
                <a:solidFill>
                  <a:srgbClr val="569CD6"/>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await</a:t>
            </a:r>
            <a:r>
              <a:rPr lang="en-US" b="0" dirty="0">
                <a:solidFill>
                  <a:srgbClr val="FFFFFF"/>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mongoose</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connect</a:t>
            </a:r>
            <a:r>
              <a:rPr lang="en-US" b="0" dirty="0">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process</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env</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MONGODB_URI</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console</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log</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'Connected to MongoDB, Mazal Tov!'</a:t>
            </a:r>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r>
              <a:rPr lang="en-US" b="0" dirty="0">
                <a:solidFill>
                  <a:srgbClr val="FFFFFF"/>
                </a:solidFill>
                <a:effectLst/>
                <a:highlight>
                  <a:srgbClr val="000000"/>
                </a:highlight>
                <a:latin typeface="Consolas" panose="020B0609020204030204" pitchFamily="49" charset="0"/>
              </a:rPr>
              <a:t>    } </a:t>
            </a:r>
            <a:r>
              <a:rPr lang="en-US" b="0" dirty="0">
                <a:solidFill>
                  <a:srgbClr val="C586C0"/>
                </a:solidFill>
                <a:effectLst/>
                <a:highlight>
                  <a:srgbClr val="000000"/>
                </a:highlight>
                <a:latin typeface="Consolas" panose="020B0609020204030204" pitchFamily="49" charset="0"/>
              </a:rPr>
              <a:t>catch</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err</a:t>
            </a:r>
            <a:r>
              <a:rPr lang="en-US" b="0" dirty="0">
                <a:solidFill>
                  <a:srgbClr val="FFFFFF"/>
                </a:solidFill>
                <a:effectLst/>
                <a:highlight>
                  <a:srgbClr val="000000"/>
                </a:highlight>
                <a:latin typeface="Consolas" panose="020B0609020204030204" pitchFamily="49" charset="0"/>
              </a:rPr>
              <a:t>) {</a:t>
            </a:r>
          </a:p>
          <a:p>
            <a:br>
              <a:rPr lang="en-US" b="0" dirty="0">
                <a:solidFill>
                  <a:srgbClr val="FFFFFF"/>
                </a:solidFill>
                <a:effectLst/>
                <a:highlight>
                  <a:srgbClr val="000000"/>
                </a:highlight>
                <a:latin typeface="Consolas" panose="020B0609020204030204" pitchFamily="49" charset="0"/>
              </a:rPr>
            </a:b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console</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log</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'Error connecting to MongoDB:'</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throw</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err</a:t>
            </a:r>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module</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exports</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err="1">
                <a:solidFill>
                  <a:srgbClr val="DCDCAA"/>
                </a:solidFill>
                <a:effectLst/>
                <a:highlight>
                  <a:srgbClr val="000000"/>
                </a:highlight>
                <a:latin typeface="Consolas" panose="020B0609020204030204" pitchFamily="49" charset="0"/>
              </a:rPr>
              <a:t>connectDB</a:t>
            </a:r>
            <a:r>
              <a:rPr lang="en-US" b="0" dirty="0">
                <a:solidFill>
                  <a:srgbClr val="FFFFFF"/>
                </a:solidFill>
                <a:effectLst/>
                <a:highlight>
                  <a:srgbClr val="000000"/>
                </a:highlight>
                <a:latin typeface="Consolas" panose="020B0609020204030204" pitchFamily="49" charset="0"/>
              </a:rPr>
              <a:t>;</a:t>
            </a:r>
          </a:p>
          <a:p>
            <a:endParaRPr lang="LID4096" dirty="0"/>
          </a:p>
        </p:txBody>
      </p:sp>
      <p:pic>
        <p:nvPicPr>
          <p:cNvPr id="6" name="Picture 5">
            <a:extLst>
              <a:ext uri="{FF2B5EF4-FFF2-40B4-BE49-F238E27FC236}">
                <a16:creationId xmlns:a16="http://schemas.microsoft.com/office/drawing/2014/main" id="{BDC5BE68-C886-4A8A-80CF-D23B7C69E9BE}"/>
              </a:ext>
            </a:extLst>
          </p:cNvPr>
          <p:cNvPicPr>
            <a:picLocks noChangeAspect="1"/>
          </p:cNvPicPr>
          <p:nvPr/>
        </p:nvPicPr>
        <p:blipFill>
          <a:blip r:embed="rId3"/>
          <a:stretch>
            <a:fillRect/>
          </a:stretch>
        </p:blipFill>
        <p:spPr>
          <a:xfrm>
            <a:off x="1561646" y="61813"/>
            <a:ext cx="1298708" cy="1019381"/>
          </a:xfrm>
          <a:prstGeom prst="rect">
            <a:avLst/>
          </a:prstGeom>
        </p:spPr>
      </p:pic>
    </p:spTree>
    <p:extLst>
      <p:ext uri="{BB962C8B-B14F-4D97-AF65-F5344CB8AC3E}">
        <p14:creationId xmlns:p14="http://schemas.microsoft.com/office/powerpoint/2010/main" val="159436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2AE7-8DE6-4231-9727-68DC88ED1CD0}"/>
              </a:ext>
            </a:extLst>
          </p:cNvPr>
          <p:cNvSpPr>
            <a:spLocks noGrp="1"/>
          </p:cNvSpPr>
          <p:nvPr>
            <p:ph type="title"/>
          </p:nvPr>
        </p:nvSpPr>
        <p:spPr>
          <a:xfrm>
            <a:off x="685806" y="401292"/>
            <a:ext cx="4204246" cy="633413"/>
          </a:xfrm>
        </p:spPr>
        <p:txBody>
          <a:bodyPr>
            <a:normAutofit fontScale="90000"/>
          </a:bodyPr>
          <a:lstStyle/>
          <a:p>
            <a:r>
              <a:rPr lang="en-IN" dirty="0">
                <a:latin typeface="Berlin Sans FB Demi" panose="020E0802020502020306" pitchFamily="34" charset="0"/>
              </a:rPr>
              <a:t>STEP 2 - hints</a:t>
            </a:r>
          </a:p>
        </p:txBody>
      </p:sp>
      <p:sp>
        <p:nvSpPr>
          <p:cNvPr id="3" name="Content Placeholder 2">
            <a:extLst>
              <a:ext uri="{FF2B5EF4-FFF2-40B4-BE49-F238E27FC236}">
                <a16:creationId xmlns:a16="http://schemas.microsoft.com/office/drawing/2014/main" id="{A67B6AF2-9FE7-4C22-9792-80A8440F3BDC}"/>
              </a:ext>
            </a:extLst>
          </p:cNvPr>
          <p:cNvSpPr>
            <a:spLocks noGrp="1"/>
          </p:cNvSpPr>
          <p:nvPr>
            <p:ph idx="1"/>
          </p:nvPr>
        </p:nvSpPr>
        <p:spPr>
          <a:xfrm>
            <a:off x="685803" y="1474717"/>
            <a:ext cx="10316180" cy="4789895"/>
          </a:xfrm>
        </p:spPr>
        <p:txBody>
          <a:bodyPr>
            <a:normAutofit fontScale="85000" lnSpcReduction="20000"/>
          </a:bodyPr>
          <a:lstStyle/>
          <a:p>
            <a:r>
              <a:rPr lang="en-IN" dirty="0"/>
              <a:t>1. To import the DB connection function into the main server.js file:</a:t>
            </a:r>
          </a:p>
          <a:p>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express</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require</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'express'</a:t>
            </a:r>
            <a:r>
              <a:rPr lang="en-US" b="0" dirty="0">
                <a:solidFill>
                  <a:srgbClr val="FFFFFF"/>
                </a:solidFill>
                <a:effectLst/>
                <a:highlight>
                  <a:srgbClr val="000000"/>
                </a:highlight>
                <a:latin typeface="Consolas" panose="020B0609020204030204" pitchFamily="49" charset="0"/>
              </a:rPr>
              <a:t>);</a:t>
            </a:r>
          </a:p>
          <a:p>
            <a:r>
              <a:rPr lang="en-US" b="0" dirty="0">
                <a:solidFill>
                  <a:srgbClr val="DCDCAA"/>
                </a:solidFill>
                <a:effectLst/>
                <a:highlight>
                  <a:srgbClr val="000000"/>
                </a:highlight>
                <a:latin typeface="Consolas" panose="020B0609020204030204" pitchFamily="49" charset="0"/>
              </a:rPr>
              <a:t>require</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dotenv</a:t>
            </a:r>
            <a:r>
              <a:rPr lang="en-US" b="0" dirty="0">
                <a:solidFill>
                  <a:srgbClr val="CE9178"/>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config</a:t>
            </a:r>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err="1">
                <a:solidFill>
                  <a:srgbClr val="DCDCAA"/>
                </a:solidFill>
                <a:effectLst/>
                <a:highlight>
                  <a:srgbClr val="000000"/>
                </a:highlight>
                <a:latin typeface="Consolas" panose="020B0609020204030204" pitchFamily="49" charset="0"/>
              </a:rPr>
              <a:t>connectDB</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require</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db</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db</a:t>
            </a:r>
            <a:r>
              <a:rPr lang="en-US" b="0" dirty="0">
                <a:solidFill>
                  <a:srgbClr val="CE9178"/>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a:t>
            </a:r>
          </a:p>
          <a:p>
            <a:endParaRPr lang="en-IN" dirty="0"/>
          </a:p>
          <a:p>
            <a:r>
              <a:rPr lang="en-IN" dirty="0"/>
              <a:t>2. To run it:</a:t>
            </a:r>
          </a:p>
          <a:p>
            <a:r>
              <a:rPr lang="en-US" b="0" dirty="0" err="1">
                <a:solidFill>
                  <a:srgbClr val="DCDCAA"/>
                </a:solidFill>
                <a:effectLst/>
                <a:highlight>
                  <a:srgbClr val="000000"/>
                </a:highlight>
                <a:latin typeface="Consolas" panose="020B0609020204030204" pitchFamily="49" charset="0"/>
              </a:rPr>
              <a:t>connectDB</a:t>
            </a:r>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app</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express</a:t>
            </a:r>
            <a:r>
              <a:rPr lang="en-US" b="0" dirty="0">
                <a:solidFill>
                  <a:srgbClr val="FFFFFF"/>
                </a:solidFill>
                <a:effectLst/>
                <a:highlight>
                  <a:srgbClr val="000000"/>
                </a:highlight>
                <a:latin typeface="Consolas" panose="020B0609020204030204" pitchFamily="49" charset="0"/>
              </a:rPr>
              <a:t>();</a:t>
            </a:r>
          </a:p>
          <a:p>
            <a:r>
              <a:rPr lang="en-IN" dirty="0"/>
              <a:t>(you could use the keyword await before, but we anyway kill the process, if the server does not connect to the DB)</a:t>
            </a:r>
          </a:p>
          <a:p>
            <a:endParaRPr lang="en-IN" dirty="0"/>
          </a:p>
          <a:p>
            <a:r>
              <a:rPr lang="en-IN" dirty="0"/>
              <a:t>C) If it does not connect to the server, ensure that DB is up and you’re working OK with Compass,</a:t>
            </a:r>
          </a:p>
          <a:p>
            <a:r>
              <a:rPr lang="en-IN" dirty="0"/>
              <a:t>And ensure, that your connection line does not include “localhost” but explicit IPV4 address (as NodeJS translates localhost to IPV6 address, but </a:t>
            </a:r>
            <a:r>
              <a:rPr lang="en-IN" dirty="0" err="1"/>
              <a:t>mongodb</a:t>
            </a:r>
            <a:r>
              <a:rPr lang="en-IN" dirty="0"/>
              <a:t> does not use this form of the address yet):</a:t>
            </a:r>
          </a:p>
          <a:p>
            <a:br>
              <a:rPr lang="en-IN" dirty="0"/>
            </a:br>
            <a:r>
              <a:rPr lang="en-US" sz="2000" b="0" dirty="0">
                <a:solidFill>
                  <a:srgbClr val="569CD6"/>
                </a:solidFill>
                <a:effectLst/>
                <a:highlight>
                  <a:srgbClr val="000000"/>
                </a:highlight>
                <a:latin typeface="Consolas" panose="020B0609020204030204" pitchFamily="49" charset="0"/>
              </a:rPr>
              <a:t>MONGODB_URI</a:t>
            </a:r>
            <a:r>
              <a:rPr lang="en-US" sz="2000" b="0" dirty="0">
                <a:solidFill>
                  <a:srgbClr val="FFFFFF"/>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CE9178"/>
                </a:solidFill>
                <a:effectLst/>
                <a:highlight>
                  <a:srgbClr val="000000"/>
                </a:highlight>
                <a:latin typeface="Consolas" panose="020B0609020204030204" pitchFamily="49" charset="0"/>
              </a:rPr>
              <a:t>mongodb</a:t>
            </a:r>
            <a:r>
              <a:rPr lang="en-US" sz="2000" b="0" dirty="0">
                <a:solidFill>
                  <a:srgbClr val="CE9178"/>
                </a:solidFill>
                <a:effectLst/>
                <a:highlight>
                  <a:srgbClr val="000000"/>
                </a:highlight>
                <a:latin typeface="Consolas" panose="020B0609020204030204" pitchFamily="49" charset="0"/>
              </a:rPr>
              <a:t>://127.0.0.1:27017/</a:t>
            </a:r>
            <a:r>
              <a:rPr lang="en-US" sz="2000" b="0" dirty="0" err="1">
                <a:solidFill>
                  <a:srgbClr val="CE9178"/>
                </a:solidFill>
                <a:effectLst/>
                <a:highlight>
                  <a:srgbClr val="000000"/>
                </a:highlight>
                <a:latin typeface="Consolas" panose="020B0609020204030204" pitchFamily="49" charset="0"/>
              </a:rPr>
              <a:t>olympics’</a:t>
            </a:r>
            <a:endParaRPr lang="en-US" sz="2000" b="0" dirty="0">
              <a:solidFill>
                <a:srgbClr val="FFFFFF"/>
              </a:solidFill>
              <a:effectLst/>
              <a:highlight>
                <a:srgbClr val="000000"/>
              </a:highlight>
              <a:latin typeface="Consolas" panose="020B0609020204030204" pitchFamily="49" charset="0"/>
            </a:endParaRPr>
          </a:p>
        </p:txBody>
      </p:sp>
      <p:pic>
        <p:nvPicPr>
          <p:cNvPr id="6" name="Picture 5">
            <a:extLst>
              <a:ext uri="{FF2B5EF4-FFF2-40B4-BE49-F238E27FC236}">
                <a16:creationId xmlns:a16="http://schemas.microsoft.com/office/drawing/2014/main" id="{BDC5BE68-C886-4A8A-80CF-D23B7C69E9BE}"/>
              </a:ext>
            </a:extLst>
          </p:cNvPr>
          <p:cNvPicPr>
            <a:picLocks noChangeAspect="1"/>
          </p:cNvPicPr>
          <p:nvPr/>
        </p:nvPicPr>
        <p:blipFill>
          <a:blip r:embed="rId3"/>
          <a:stretch>
            <a:fillRect/>
          </a:stretch>
        </p:blipFill>
        <p:spPr>
          <a:xfrm>
            <a:off x="6493569" y="455336"/>
            <a:ext cx="1298708" cy="1019381"/>
          </a:xfrm>
          <a:prstGeom prst="rect">
            <a:avLst/>
          </a:prstGeom>
        </p:spPr>
      </p:pic>
    </p:spTree>
    <p:extLst>
      <p:ext uri="{BB962C8B-B14F-4D97-AF65-F5344CB8AC3E}">
        <p14:creationId xmlns:p14="http://schemas.microsoft.com/office/powerpoint/2010/main" val="2944944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13666</TotalTime>
  <Words>5117</Words>
  <Application>Microsoft Office PowerPoint</Application>
  <PresentationFormat>Widescreen</PresentationFormat>
  <Paragraphs>585</Paragraphs>
  <Slides>53</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Arial</vt:lpstr>
      <vt:lpstr>Berlin Sans FB Demi</vt:lpstr>
      <vt:lpstr>Bradley Hand ITC</vt:lpstr>
      <vt:lpstr>Calibri</vt:lpstr>
      <vt:lpstr>Calibri Light</vt:lpstr>
      <vt:lpstr>Consolas</vt:lpstr>
      <vt:lpstr>Eras Demi ITC</vt:lpstr>
      <vt:lpstr>Eras Light ITC</vt:lpstr>
      <vt:lpstr>Eras Medium ITC</vt:lpstr>
      <vt:lpstr>Imprint MT Shadow</vt:lpstr>
      <vt:lpstr>source-code-pro</vt:lpstr>
      <vt:lpstr>Wingdings</vt:lpstr>
      <vt:lpstr>Celestial</vt:lpstr>
      <vt:lpstr>PowerPoint Presentation</vt:lpstr>
      <vt:lpstr>Step1</vt:lpstr>
      <vt:lpstr>Step1 hints</vt:lpstr>
      <vt:lpstr>READ FOR STEP 2 : Mongo DB</vt:lpstr>
      <vt:lpstr>READ FOR STEP 2:  Basic sql to mongodb Terminology comparison</vt:lpstr>
      <vt:lpstr>READ FOR STEP 2 : ROLES in OLYMPICS APP:</vt:lpstr>
      <vt:lpstr>STEP 2</vt:lpstr>
      <vt:lpstr>STEP 2 - continued</vt:lpstr>
      <vt:lpstr>STEP 2 - hints</vt:lpstr>
      <vt:lpstr>Read for the step3: Key features of mongodb</vt:lpstr>
      <vt:lpstr>READ FOR THE STEP 3 What BSON looks like </vt:lpstr>
      <vt:lpstr>READ FOR STEP 3:  What is objectId (_id) ?</vt:lpstr>
      <vt:lpstr>READ FOR THE STEP 3: we’ll create the models, and this includes using datatypes. Major datatypes in mongodb:</vt:lpstr>
      <vt:lpstr>Step 3</vt:lpstr>
      <vt:lpstr>STEP 3 continued</vt:lpstr>
      <vt:lpstr>STEP 3 continued</vt:lpstr>
      <vt:lpstr>Step3 – the end. To be continued …</vt:lpstr>
      <vt:lpstr>ReMINDER for the step 4 WHAT IS MONGOOSE?</vt:lpstr>
      <vt:lpstr>step 4 Add one more model and initialize</vt:lpstr>
      <vt:lpstr>STEP 4. Let’s try some routing</vt:lpstr>
      <vt:lpstr>READ FOR STEP 5: Basic crud operations</vt:lpstr>
      <vt:lpstr>STEP 5 – first of all, let’s try “POST”, but how?</vt:lpstr>
      <vt:lpstr>STEP 5 – Now we’re going to create a real API</vt:lpstr>
      <vt:lpstr>PowerPoint Presentation</vt:lpstr>
      <vt:lpstr>Why mongodb is important ?</vt:lpstr>
      <vt:lpstr>How to install &amp; run mongodb ?</vt:lpstr>
      <vt:lpstr>PowerPoint Presentation</vt:lpstr>
      <vt:lpstr>HOW TO INSTALL &amp; RUN MONGODB ? </vt:lpstr>
      <vt:lpstr>Basic crud operations</vt:lpstr>
      <vt:lpstr>Basic crud operations</vt:lpstr>
      <vt:lpstr>Basic crud operations</vt:lpstr>
      <vt:lpstr>Basic crud operations</vt:lpstr>
      <vt:lpstr>Basic crud operations</vt:lpstr>
      <vt:lpstr>Basic crud operations</vt:lpstr>
      <vt:lpstr>Basic crud operations</vt:lpstr>
      <vt:lpstr>Basic crud operations</vt:lpstr>
      <vt:lpstr>Basic crud operations</vt:lpstr>
      <vt:lpstr>Basic crud operations</vt:lpstr>
      <vt:lpstr>Basic crud operations</vt:lpstr>
      <vt:lpstr>Basic crud operations</vt:lpstr>
      <vt:lpstr>Basic crud operations</vt:lpstr>
      <vt:lpstr>Basic crud operations</vt:lpstr>
      <vt:lpstr>Basic crud operations</vt:lpstr>
      <vt:lpstr>Basic crud operations</vt:lpstr>
      <vt:lpstr>IMPORTANT PROJECTION &amp; QUERY METHODS</vt:lpstr>
      <vt:lpstr>IMPORTANT PROJECTION &amp; QUERY METHODS</vt:lpstr>
      <vt:lpstr>IMPORTANT PROJECTION &amp; QUERY METHODS</vt:lpstr>
      <vt:lpstr>IMPORTANT operators  </vt:lpstr>
      <vt:lpstr>RDBMS Where clause equivalents in MongoDB</vt:lpstr>
      <vt:lpstr>Where mongodb is best suitable?</vt:lpstr>
      <vt:lpstr>Excellent MongoDB learning references</vt:lpstr>
      <vt:lpstr>Excellent MongoDB learning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Kumar Singh</dc:creator>
  <cp:lastModifiedBy>Natalie Shif</cp:lastModifiedBy>
  <cp:revision>231</cp:revision>
  <dcterms:created xsi:type="dcterms:W3CDTF">2018-11-14T08:16:38Z</dcterms:created>
  <dcterms:modified xsi:type="dcterms:W3CDTF">2024-07-31T06:28:08Z</dcterms:modified>
</cp:coreProperties>
</file>