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5"/>
  </p:notesMasterIdLst>
  <p:handoutMasterIdLst>
    <p:handoutMasterId r:id="rId6"/>
  </p:handoutMasterIdLst>
  <p:sldIdLst>
    <p:sldId id="259" r:id="rId2"/>
    <p:sldId id="313" r:id="rId3"/>
    <p:sldId id="261"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autoAdjust="0"/>
  </p:normalViewPr>
  <p:slideViewPr>
    <p:cSldViewPr snapToGrid="0">
      <p:cViewPr varScale="1">
        <p:scale>
          <a:sx n="82" d="100"/>
          <a:sy n="82" d="100"/>
        </p:scale>
        <p:origin x="74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15C63A-5773-452F-B688-F306EDF895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2032DED-DE25-4E68-B382-2092B76A14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CC8DA5-D0A4-4326-9A63-531F37D488D9}" type="datetimeFigureOut">
              <a:rPr lang="en-IN" smtClean="0"/>
              <a:t>31-07-2024</a:t>
            </a:fld>
            <a:endParaRPr lang="en-IN"/>
          </a:p>
        </p:txBody>
      </p:sp>
      <p:sp>
        <p:nvSpPr>
          <p:cNvPr id="4" name="Footer Placeholder 3">
            <a:extLst>
              <a:ext uri="{FF2B5EF4-FFF2-40B4-BE49-F238E27FC236}">
                <a16:creationId xmlns:a16="http://schemas.microsoft.com/office/drawing/2014/main" id="{5A17434D-8610-4258-ACD1-DA10ACAA1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B268EF6-7317-48CA-BCD8-94C6AD74CB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8A958-E0CF-45C6-ABA6-78B4899F7491}" type="slidenum">
              <a:rPr lang="en-IN" smtClean="0"/>
              <a:t>‹#›</a:t>
            </a:fld>
            <a:endParaRPr lang="en-IN"/>
          </a:p>
        </p:txBody>
      </p:sp>
    </p:spTree>
    <p:extLst>
      <p:ext uri="{BB962C8B-B14F-4D97-AF65-F5344CB8AC3E}">
        <p14:creationId xmlns:p14="http://schemas.microsoft.com/office/powerpoint/2010/main" val="3562380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E7FE5-4027-4852-ACB7-0E3D6A24DBC0}"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8A52A-BA7A-439C-83AE-7C82A5AE3454}" type="slidenum">
              <a:rPr lang="en-IN" smtClean="0"/>
              <a:t>‹#›</a:t>
            </a:fld>
            <a:endParaRPr lang="en-IN"/>
          </a:p>
        </p:txBody>
      </p:sp>
    </p:spTree>
    <p:extLst>
      <p:ext uri="{BB962C8B-B14F-4D97-AF65-F5344CB8AC3E}">
        <p14:creationId xmlns:p14="http://schemas.microsoft.com/office/powerpoint/2010/main" val="404214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1</a:t>
            </a:fld>
            <a:endParaRPr lang="en-IN"/>
          </a:p>
        </p:txBody>
      </p:sp>
    </p:spTree>
    <p:extLst>
      <p:ext uri="{BB962C8B-B14F-4D97-AF65-F5344CB8AC3E}">
        <p14:creationId xmlns:p14="http://schemas.microsoft.com/office/powerpoint/2010/main" val="194292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28A52A-BA7A-439C-83AE-7C82A5AE3454}" type="slidenum">
              <a:rPr lang="en-IN" smtClean="0"/>
              <a:t>2</a:t>
            </a:fld>
            <a:endParaRPr lang="en-IN"/>
          </a:p>
        </p:txBody>
      </p:sp>
    </p:spTree>
    <p:extLst>
      <p:ext uri="{BB962C8B-B14F-4D97-AF65-F5344CB8AC3E}">
        <p14:creationId xmlns:p14="http://schemas.microsoft.com/office/powerpoint/2010/main" val="918051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ctrTitle"/>
          </p:nvPr>
        </p:nvSpPr>
        <p:spPr>
          <a:xfrm>
            <a:off x="3962399" y="1964267"/>
            <a:ext cx="7197727"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4"/>
            <a:ext cx="7197727" cy="1405467"/>
          </a:xfrm>
        </p:spPr>
        <p:txBody>
          <a:bodyPr anchor="t">
            <a:normAutofit/>
          </a:bodyPr>
          <a:lstStyle>
            <a:lvl1pPr marL="0" indent="0" algn="r">
              <a:buNone/>
              <a:defRPr sz="1800" cap="all">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9" y="5870577"/>
            <a:ext cx="1600200" cy="377825"/>
          </a:xfrm>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a:xfrm>
            <a:off x="3962399" y="5870577"/>
            <a:ext cx="4893959" cy="377825"/>
          </a:xfrm>
        </p:spPr>
        <p:txBody>
          <a:bodyPr/>
          <a:lstStyle/>
          <a:p>
            <a:endParaRPr lang="en-US" dirty="0"/>
          </a:p>
        </p:txBody>
      </p:sp>
      <p:sp>
        <p:nvSpPr>
          <p:cNvPr id="6" name="Slide Number Placeholder 5"/>
          <p:cNvSpPr>
            <a:spLocks noGrp="1"/>
          </p:cNvSpPr>
          <p:nvPr>
            <p:ph type="sldNum" sz="quarter" idx="12"/>
          </p:nvPr>
        </p:nvSpPr>
        <p:spPr>
          <a:xfrm>
            <a:off x="10608959" y="5870577"/>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32769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1"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1" y="5299603"/>
            <a:ext cx="10131427" cy="49371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094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368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9" y="609603"/>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87466" y="4343400"/>
            <a:ext cx="10152367" cy="1447800"/>
          </a:xfrm>
        </p:spPr>
        <p:txBody>
          <a:bodyPr anchor="ctr">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748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4"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7" cy="860400"/>
          </a:xfrm>
        </p:spPr>
        <p:txBody>
          <a:bodyPr anchor="t">
            <a:normAutofit/>
          </a:bodyPr>
          <a:lstStyle>
            <a:lvl1pPr marL="0" indent="0" algn="l">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468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9" y="609603"/>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1"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322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2"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6331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8" name="Title 1"/>
          <p:cNvSpPr>
            <a:spLocks noGrp="1"/>
          </p:cNvSpPr>
          <p:nvPr>
            <p:ph type="title"/>
          </p:nvPr>
        </p:nvSpPr>
        <p:spPr>
          <a:xfrm>
            <a:off x="685802" y="609602"/>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50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Vertical Title 1"/>
          <p:cNvSpPr>
            <a:spLocks noGrp="1"/>
          </p:cNvSpPr>
          <p:nvPr>
            <p:ph type="title" orient="vert"/>
          </p:nvPr>
        </p:nvSpPr>
        <p:spPr>
          <a:xfrm>
            <a:off x="8658675" y="609601"/>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1"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81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96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718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5"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9"/>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55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5" cy="576262"/>
          </a:xfrm>
        </p:spPr>
        <p:txBody>
          <a:bodyPr anchor="b">
            <a:noAutofit/>
          </a:bodyPr>
          <a:lstStyle>
            <a:lvl1pPr marL="0" indent="0">
              <a:buNone/>
              <a:defRPr sz="2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4" y="2226734"/>
            <a:ext cx="4722813" cy="576262"/>
          </a:xfrm>
        </p:spPr>
        <p:txBody>
          <a:bodyPr anchor="b">
            <a:noAutofit/>
          </a:bodyPr>
          <a:lstStyle>
            <a:lvl1pPr marL="0" indent="0">
              <a:buNone/>
              <a:defRPr sz="28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5"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659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2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71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7"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248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4" y="914400"/>
            <a:ext cx="3280975"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47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09602"/>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2" y="2142069"/>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7"/>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3"/>
          </p:nvPr>
        </p:nvSpPr>
        <p:spPr>
          <a:xfrm>
            <a:off x="685801" y="5870577"/>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2" y="5870577"/>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59126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32" indent="-285744" algn="l" defTabSz="457189"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21" indent="-285744" algn="l" defTabSz="457189"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12" indent="-171446"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01" indent="-171446"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537"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726"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8914"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103" indent="-228594" algn="l" defTabSz="457189"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40A-53A6-4C5C-8C20-6E86D3E5727A}"/>
              </a:ext>
            </a:extLst>
          </p:cNvPr>
          <p:cNvSpPr>
            <a:spLocks noGrp="1"/>
          </p:cNvSpPr>
          <p:nvPr>
            <p:ph type="title"/>
          </p:nvPr>
        </p:nvSpPr>
        <p:spPr>
          <a:xfrm>
            <a:off x="685805" y="277881"/>
            <a:ext cx="10131425" cy="690563"/>
          </a:xfrm>
        </p:spPr>
        <p:txBody>
          <a:bodyPr>
            <a:normAutofit fontScale="90000"/>
          </a:bodyPr>
          <a:lstStyle/>
          <a:p>
            <a:r>
              <a:rPr lang="en-IN" dirty="0" err="1">
                <a:latin typeface="Berlin Sans FB Demi" panose="020E0802020502020306" pitchFamily="34" charset="0"/>
              </a:rPr>
              <a:t>ReMINDER</a:t>
            </a:r>
            <a:r>
              <a:rPr lang="en-IN" dirty="0">
                <a:latin typeface="Berlin Sans FB Demi" panose="020E0802020502020306" pitchFamily="34" charset="0"/>
              </a:rPr>
              <a:t> for the step 4</a:t>
            </a:r>
            <a:br>
              <a:rPr lang="en-IN" dirty="0">
                <a:latin typeface="Berlin Sans FB Demi" panose="020E0802020502020306" pitchFamily="34" charset="0"/>
              </a:rPr>
            </a:br>
            <a:r>
              <a:rPr lang="en-IN" dirty="0">
                <a:latin typeface="Berlin Sans FB Demi" panose="020E0802020502020306" pitchFamily="34" charset="0"/>
              </a:rPr>
              <a:t>WHAT IS MONGOOSE?</a:t>
            </a:r>
            <a:endParaRPr lang="en-IN" dirty="0"/>
          </a:p>
        </p:txBody>
      </p:sp>
      <p:sp>
        <p:nvSpPr>
          <p:cNvPr id="3" name="Content Placeholder 2">
            <a:extLst>
              <a:ext uri="{FF2B5EF4-FFF2-40B4-BE49-F238E27FC236}">
                <a16:creationId xmlns:a16="http://schemas.microsoft.com/office/drawing/2014/main" id="{E02FDE3E-399B-4FA3-809B-D61F0EB4800B}"/>
              </a:ext>
            </a:extLst>
          </p:cNvPr>
          <p:cNvSpPr>
            <a:spLocks noGrp="1"/>
          </p:cNvSpPr>
          <p:nvPr>
            <p:ph idx="1"/>
          </p:nvPr>
        </p:nvSpPr>
        <p:spPr>
          <a:xfrm>
            <a:off x="536511" y="987702"/>
            <a:ext cx="2866534" cy="5366445"/>
          </a:xfrm>
        </p:spPr>
        <p:txBody>
          <a:bodyPr>
            <a:normAutofit/>
          </a:bodyPr>
          <a:lstStyle/>
          <a:p>
            <a:pPr algn="just"/>
            <a:r>
              <a:rPr lang="en-US" dirty="0"/>
              <a:t>Mongoose is an Object Data Modeling (ODM) library for MongoDB and Node.js. It manages relationships between data, provides schema validation, and is used to translate between objects in code and the representation of those objects in MongoDB.</a:t>
            </a:r>
          </a:p>
          <a:p>
            <a:pPr algn="just"/>
            <a:r>
              <a:rPr lang="en-US" b="1" dirty="0"/>
              <a:t>We could create our models directly in the code – and they will be mirrored in the DB – no need to create special scripts for DB, everything in one place</a:t>
            </a:r>
            <a:endParaRPr lang="en-IN" b="1" dirty="0"/>
          </a:p>
        </p:txBody>
      </p:sp>
      <p:pic>
        <p:nvPicPr>
          <p:cNvPr id="2050" name="Picture 2">
            <a:extLst>
              <a:ext uri="{FF2B5EF4-FFF2-40B4-BE49-F238E27FC236}">
                <a16:creationId xmlns:a16="http://schemas.microsoft.com/office/drawing/2014/main" id="{A010233A-6AB1-0503-5545-D4E40C00B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340" y="1893819"/>
            <a:ext cx="83343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58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040A-53A6-4C5C-8C20-6E86D3E5727A}"/>
              </a:ext>
            </a:extLst>
          </p:cNvPr>
          <p:cNvSpPr>
            <a:spLocks noGrp="1"/>
          </p:cNvSpPr>
          <p:nvPr>
            <p:ph type="title"/>
          </p:nvPr>
        </p:nvSpPr>
        <p:spPr>
          <a:xfrm>
            <a:off x="685805" y="277881"/>
            <a:ext cx="10131425" cy="690563"/>
          </a:xfrm>
        </p:spPr>
        <p:txBody>
          <a:bodyPr>
            <a:normAutofit fontScale="90000"/>
          </a:bodyPr>
          <a:lstStyle/>
          <a:p>
            <a:r>
              <a:rPr lang="en-IN" dirty="0">
                <a:latin typeface="Berlin Sans FB Demi" panose="020E0802020502020306" pitchFamily="34" charset="0"/>
              </a:rPr>
              <a:t>step 4</a:t>
            </a:r>
            <a:br>
              <a:rPr lang="en-IN" dirty="0">
                <a:latin typeface="Berlin Sans FB Demi" panose="020E0802020502020306" pitchFamily="34" charset="0"/>
              </a:rPr>
            </a:br>
            <a:r>
              <a:rPr lang="en-IN" dirty="0">
                <a:latin typeface="Berlin Sans FB Demi" panose="020E0802020502020306" pitchFamily="34" charset="0"/>
              </a:rPr>
              <a:t>Add one more model and initialize</a:t>
            </a:r>
            <a:endParaRPr lang="en-IN" dirty="0"/>
          </a:p>
        </p:txBody>
      </p:sp>
      <p:sp>
        <p:nvSpPr>
          <p:cNvPr id="3" name="Content Placeholder 2">
            <a:extLst>
              <a:ext uri="{FF2B5EF4-FFF2-40B4-BE49-F238E27FC236}">
                <a16:creationId xmlns:a16="http://schemas.microsoft.com/office/drawing/2014/main" id="{E02FDE3E-399B-4FA3-809B-D61F0EB4800B}"/>
              </a:ext>
            </a:extLst>
          </p:cNvPr>
          <p:cNvSpPr>
            <a:spLocks noGrp="1"/>
          </p:cNvSpPr>
          <p:nvPr>
            <p:ph idx="1"/>
          </p:nvPr>
        </p:nvSpPr>
        <p:spPr>
          <a:xfrm>
            <a:off x="685805" y="1388918"/>
            <a:ext cx="8206403" cy="4432435"/>
          </a:xfrm>
        </p:spPr>
        <p:txBody>
          <a:bodyPr>
            <a:normAutofit/>
          </a:bodyPr>
          <a:lstStyle/>
          <a:p>
            <a:r>
              <a:rPr lang="en-IN" b="1" dirty="0"/>
              <a:t>A) Like we did with User and Role, add model Sport,</a:t>
            </a:r>
            <a:br>
              <a:rPr lang="en-IN" b="1" dirty="0"/>
            </a:br>
            <a:r>
              <a:rPr lang="en-IN" b="1" dirty="0"/>
              <a:t>       It’s schema could be for example:</a:t>
            </a:r>
            <a:br>
              <a:rPr lang="en-IN" b="1" dirty="0"/>
            </a:br>
            <a:br>
              <a:rPr lang="en-IN" b="1" dirty="0"/>
            </a:br>
            <a:r>
              <a:rPr lang="en-US" b="0" dirty="0">
                <a:solidFill>
                  <a:srgbClr val="9CDCFE"/>
                </a:solidFill>
                <a:effectLst/>
                <a:highlight>
                  <a:srgbClr val="000000"/>
                </a:highlight>
                <a:latin typeface="Consolas" panose="020B0609020204030204" pitchFamily="49" charset="0"/>
              </a:rPr>
              <a:t>name:</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isOlympic</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Boolean</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isSummerOlympic</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Boolean</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required:</a:t>
            </a:r>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true</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img:</a:t>
            </a:r>
            <a:r>
              <a:rPr lang="en-US" b="0" dirty="0">
                <a:solidFill>
                  <a:srgbClr val="FFFFFF"/>
                </a:solidFill>
                <a:effectLst/>
                <a:highlight>
                  <a:srgbClr val="000000"/>
                </a:highlight>
                <a:latin typeface="Consolas" panose="020B0609020204030204" pitchFamily="49" charset="0"/>
              </a:rPr>
              <a:t> { </a:t>
            </a:r>
            <a:r>
              <a:rPr lang="en-US" b="0" dirty="0">
                <a:solidFill>
                  <a:srgbClr val="4EC9B0"/>
                </a:solidFill>
                <a:effectLst/>
                <a:highlight>
                  <a:srgbClr val="000000"/>
                </a:highlight>
                <a:latin typeface="Consolas" panose="020B0609020204030204" pitchFamily="49" charset="0"/>
              </a:rPr>
              <a:t>type</a:t>
            </a:r>
            <a:r>
              <a:rPr lang="en-US" b="0" dirty="0">
                <a:solidFill>
                  <a:srgbClr val="9CDCFE"/>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4EC9B0"/>
                </a:solidFill>
                <a:effectLst/>
                <a:highlight>
                  <a:srgbClr val="000000"/>
                </a:highlight>
                <a:latin typeface="Consolas" panose="020B0609020204030204" pitchFamily="49" charset="0"/>
              </a:rPr>
              <a:t>String</a:t>
            </a:r>
            <a:r>
              <a:rPr lang="en-US" b="0" dirty="0">
                <a:solidFill>
                  <a:srgbClr val="FFFFFF"/>
                </a:solidFill>
                <a:effectLst/>
                <a:highlight>
                  <a:srgbClr val="000000"/>
                </a:highlight>
                <a:latin typeface="Consolas" panose="020B0609020204030204" pitchFamily="49" charset="0"/>
              </a:rPr>
              <a:t> }</a:t>
            </a:r>
          </a:p>
          <a:p>
            <a:pPr algn="just"/>
            <a:endParaRPr lang="en-IN" b="1" dirty="0"/>
          </a:p>
          <a:p>
            <a:r>
              <a:rPr lang="en-IN" b="1" dirty="0"/>
              <a:t>                                           B) Now initialize it with ‘judo’ document – it is Olympic </a:t>
            </a:r>
            <a:br>
              <a:rPr lang="en-IN" b="1" dirty="0"/>
            </a:br>
            <a:r>
              <a:rPr lang="en-IN" b="1" dirty="0"/>
              <a:t>                                              and Summer Olympic too (you could download the </a:t>
            </a:r>
            <a:br>
              <a:rPr lang="en-IN" b="1" dirty="0"/>
            </a:br>
            <a:r>
              <a:rPr lang="en-IN" b="1" dirty="0"/>
              <a:t>                                              images from here – and set them in some assets/images </a:t>
            </a:r>
            <a:br>
              <a:rPr lang="en-IN" b="1" dirty="0"/>
            </a:br>
            <a:r>
              <a:rPr lang="en-IN" b="1" dirty="0"/>
              <a:t>                                              directory – so you’ll get the image names)</a:t>
            </a:r>
          </a:p>
        </p:txBody>
      </p:sp>
      <p:pic>
        <p:nvPicPr>
          <p:cNvPr id="5" name="Graphic 4">
            <a:extLst>
              <a:ext uri="{FF2B5EF4-FFF2-40B4-BE49-F238E27FC236}">
                <a16:creationId xmlns:a16="http://schemas.microsoft.com/office/drawing/2014/main" id="{5D825356-1F6B-9EB2-2496-69870B49CF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3957" y="3967841"/>
            <a:ext cx="2857500" cy="2857500"/>
          </a:xfrm>
          <a:prstGeom prst="rect">
            <a:avLst/>
          </a:prstGeom>
        </p:spPr>
      </p:pic>
      <p:pic>
        <p:nvPicPr>
          <p:cNvPr id="7" name="Graphic 6">
            <a:extLst>
              <a:ext uri="{FF2B5EF4-FFF2-40B4-BE49-F238E27FC236}">
                <a16:creationId xmlns:a16="http://schemas.microsoft.com/office/drawing/2014/main" id="{BCD34F6B-5125-FFD8-5BB9-ADE592B847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9413" y="358767"/>
            <a:ext cx="2857500" cy="2857500"/>
          </a:xfrm>
          <a:prstGeom prst="rect">
            <a:avLst/>
          </a:prstGeom>
        </p:spPr>
      </p:pic>
      <p:pic>
        <p:nvPicPr>
          <p:cNvPr id="9" name="Graphic 8">
            <a:extLst>
              <a:ext uri="{FF2B5EF4-FFF2-40B4-BE49-F238E27FC236}">
                <a16:creationId xmlns:a16="http://schemas.microsoft.com/office/drawing/2014/main" id="{E09EC315-DA80-41A6-AF0C-64D674F3D8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44730" y="3242642"/>
            <a:ext cx="2857500" cy="2857500"/>
          </a:xfrm>
          <a:prstGeom prst="rect">
            <a:avLst/>
          </a:prstGeom>
        </p:spPr>
      </p:pic>
    </p:spTree>
    <p:extLst>
      <p:ext uri="{BB962C8B-B14F-4D97-AF65-F5344CB8AC3E}">
        <p14:creationId xmlns:p14="http://schemas.microsoft.com/office/powerpoint/2010/main" val="353058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43B3-2B5E-4D3E-9367-897B80EDDBA3}"/>
              </a:ext>
            </a:extLst>
          </p:cNvPr>
          <p:cNvSpPr>
            <a:spLocks noGrp="1"/>
          </p:cNvSpPr>
          <p:nvPr>
            <p:ph type="title"/>
          </p:nvPr>
        </p:nvSpPr>
        <p:spPr>
          <a:xfrm>
            <a:off x="685802" y="357809"/>
            <a:ext cx="10131425" cy="609600"/>
          </a:xfrm>
        </p:spPr>
        <p:txBody>
          <a:bodyPr>
            <a:normAutofit fontScale="90000"/>
          </a:bodyPr>
          <a:lstStyle/>
          <a:p>
            <a:r>
              <a:rPr lang="en-IN" dirty="0">
                <a:latin typeface="Berlin Sans FB Demi" panose="020E0802020502020306" pitchFamily="34" charset="0"/>
              </a:rPr>
              <a:t>STEP 4. Let’s try some routing</a:t>
            </a:r>
            <a:endParaRPr lang="en-IN" dirty="0"/>
          </a:p>
        </p:txBody>
      </p:sp>
      <p:sp>
        <p:nvSpPr>
          <p:cNvPr id="3" name="Content Placeholder 2">
            <a:extLst>
              <a:ext uri="{FF2B5EF4-FFF2-40B4-BE49-F238E27FC236}">
                <a16:creationId xmlns:a16="http://schemas.microsoft.com/office/drawing/2014/main" id="{2E7EC9F9-A619-4B3D-9E96-63395D059D51}"/>
              </a:ext>
            </a:extLst>
          </p:cNvPr>
          <p:cNvSpPr>
            <a:spLocks noGrp="1"/>
          </p:cNvSpPr>
          <p:nvPr>
            <p:ph idx="1"/>
          </p:nvPr>
        </p:nvSpPr>
        <p:spPr>
          <a:xfrm>
            <a:off x="685803" y="967409"/>
            <a:ext cx="8484701" cy="5657325"/>
          </a:xfrm>
        </p:spPr>
        <p:txBody>
          <a:bodyPr>
            <a:normAutofit fontScale="92500" lnSpcReduction="20000"/>
          </a:bodyPr>
          <a:lstStyle/>
          <a:p>
            <a:pPr algn="just"/>
            <a:r>
              <a:rPr lang="en-IN" dirty="0"/>
              <a:t>A) Let’s create in server.js a route for getting all the sports</a:t>
            </a:r>
          </a:p>
          <a:p>
            <a:pPr algn="just"/>
            <a:r>
              <a:rPr lang="en-IN" dirty="0"/>
              <a:t>The start of it will be </a:t>
            </a:r>
            <a:r>
              <a:rPr lang="en-IN" dirty="0" err="1"/>
              <a:t>app.get</a:t>
            </a:r>
            <a:r>
              <a:rPr lang="en-IN" dirty="0"/>
              <a:t>(‘/</a:t>
            </a:r>
            <a:r>
              <a:rPr lang="en-IN" dirty="0" err="1"/>
              <a:t>api</a:t>
            </a:r>
            <a:r>
              <a:rPr lang="en-IN" dirty="0"/>
              <a:t>/sports’ …. </a:t>
            </a:r>
          </a:p>
          <a:p>
            <a:pPr algn="just"/>
            <a:r>
              <a:rPr lang="en-IN" dirty="0"/>
              <a:t>And it will use the function like</a:t>
            </a:r>
          </a:p>
          <a:p>
            <a:pPr algn="just"/>
            <a:endParaRPr lang="en-IN" dirty="0"/>
          </a:p>
          <a:p>
            <a:pPr algn="just"/>
            <a:endParaRPr lang="en-IN" dirty="0"/>
          </a:p>
          <a:p>
            <a:r>
              <a:rPr lang="en-US" b="0" dirty="0">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req</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res</a:t>
            </a:r>
            <a:r>
              <a:rPr lang="en-US" b="0" dirty="0">
                <a:solidFill>
                  <a:srgbClr val="FFFFFF"/>
                </a:solidFill>
                <a:effectLst/>
                <a:highlight>
                  <a:srgbClr val="000000"/>
                </a:highlight>
                <a:latin typeface="Consolas" panose="020B0609020204030204" pitchFamily="49" charset="0"/>
              </a:rPr>
              <a:t>)</a:t>
            </a:r>
            <a:r>
              <a:rPr lang="en-US" b="0" dirty="0">
                <a:solidFill>
                  <a:srgbClr val="569CD6"/>
                </a:solidFill>
                <a:effectLst/>
                <a:highlight>
                  <a:srgbClr val="000000"/>
                </a:highlight>
                <a:latin typeface="Consolas" panose="020B0609020204030204" pitchFamily="49" charset="0"/>
              </a:rPr>
              <a:t>=&gt;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try</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const</a:t>
            </a:r>
            <a:r>
              <a:rPr lang="en-US" b="0" dirty="0">
                <a:solidFill>
                  <a:srgbClr val="FFFFFF"/>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sport</a:t>
            </a:r>
            <a:r>
              <a:rPr lang="en-US" b="0" dirty="0">
                <a:solidFill>
                  <a:srgbClr val="FFFFFF"/>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await</a:t>
            </a:r>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Sport</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find</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res</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status</a:t>
            </a:r>
            <a:r>
              <a:rPr lang="en-US" b="0" dirty="0">
                <a:solidFill>
                  <a:srgbClr val="FFFFFF"/>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200</a:t>
            </a:r>
            <a:r>
              <a:rPr lang="en-US" b="0" dirty="0">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json</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sport</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a:solidFill>
                  <a:srgbClr val="C586C0"/>
                </a:solidFill>
                <a:effectLst/>
                <a:highlight>
                  <a:srgbClr val="000000"/>
                </a:highlight>
                <a:latin typeface="Consolas" panose="020B0609020204030204" pitchFamily="49" charset="0"/>
              </a:rPr>
              <a:t>catch</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console</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error</a:t>
            </a:r>
            <a:r>
              <a:rPr lang="en-US" b="0" dirty="0">
                <a:solidFill>
                  <a:srgbClr val="FFFFFF"/>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"There is an </a:t>
            </a:r>
            <a:r>
              <a:rPr lang="en-US" b="0" dirty="0" err="1">
                <a:solidFill>
                  <a:srgbClr val="CE9178"/>
                </a:solidFill>
                <a:effectLst/>
                <a:highlight>
                  <a:srgbClr val="000000"/>
                </a:highlight>
                <a:latin typeface="Consolas" panose="020B0609020204030204" pitchFamily="49" charset="0"/>
              </a:rPr>
              <a:t>error:"</a:t>
            </a:r>
            <a:r>
              <a:rPr lang="en-US" b="0" dirty="0" err="1">
                <a:solidFill>
                  <a:srgbClr val="FFFFFF"/>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res</a:t>
            </a:r>
            <a:r>
              <a:rPr lang="en-US" b="0" dirty="0" err="1">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status</a:t>
            </a:r>
            <a:r>
              <a:rPr lang="en-US" b="0" dirty="0">
                <a:solidFill>
                  <a:srgbClr val="FFFFFF"/>
                </a:solidFill>
                <a:effectLst/>
                <a:highlight>
                  <a:srgbClr val="000000"/>
                </a:highlight>
                <a:latin typeface="Consolas" panose="020B0609020204030204" pitchFamily="49" charset="0"/>
              </a:rPr>
              <a:t>(</a:t>
            </a:r>
            <a:r>
              <a:rPr lang="en-US" b="0" dirty="0">
                <a:solidFill>
                  <a:srgbClr val="B5CEA8"/>
                </a:solidFill>
                <a:effectLst/>
                <a:highlight>
                  <a:srgbClr val="000000"/>
                </a:highlight>
                <a:latin typeface="Consolas" panose="020B0609020204030204" pitchFamily="49" charset="0"/>
              </a:rPr>
              <a:t>500</a:t>
            </a:r>
            <a:r>
              <a:rPr lang="en-US" b="0" dirty="0">
                <a:solidFill>
                  <a:srgbClr val="FFFFFF"/>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json</a:t>
            </a:r>
            <a:r>
              <a:rPr lang="en-US" b="0" dirty="0">
                <a:solidFill>
                  <a:srgbClr val="FFFFFF"/>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err:</a:t>
            </a:r>
            <a:r>
              <a:rPr lang="en-US" b="0" dirty="0">
                <a:solidFill>
                  <a:srgbClr val="FFFFFF"/>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"Internal error"</a:t>
            </a:r>
            <a:r>
              <a:rPr lang="en-US" b="0" dirty="0">
                <a:solidFill>
                  <a:srgbClr val="FFFFFF"/>
                </a:solidFill>
                <a:effectLst/>
                <a:highlight>
                  <a:srgbClr val="000000"/>
                </a:highlight>
                <a:latin typeface="Consolas" panose="020B0609020204030204" pitchFamily="49" charset="0"/>
              </a:rPr>
              <a:t>})</a:t>
            </a:r>
          </a:p>
          <a:p>
            <a:r>
              <a:rPr lang="en-US" b="0" dirty="0">
                <a:solidFill>
                  <a:srgbClr val="FFFFFF"/>
                </a:solidFill>
                <a:effectLst/>
                <a:highlight>
                  <a:srgbClr val="000000"/>
                </a:highlight>
                <a:latin typeface="Consolas" panose="020B0609020204030204" pitchFamily="49" charset="0"/>
              </a:rPr>
              <a:t>    }</a:t>
            </a:r>
          </a:p>
          <a:p>
            <a:r>
              <a:rPr lang="en-US" b="0" dirty="0">
                <a:solidFill>
                  <a:srgbClr val="FFFFFF"/>
                </a:solidFill>
                <a:effectLst/>
                <a:highlight>
                  <a:srgbClr val="000000"/>
                </a:highlight>
                <a:latin typeface="Consolas" panose="020B0609020204030204" pitchFamily="49" charset="0"/>
              </a:rPr>
              <a:t>}</a:t>
            </a:r>
          </a:p>
          <a:p>
            <a:pPr algn="just"/>
            <a:endParaRPr lang="en-IN" dirty="0"/>
          </a:p>
          <a:p>
            <a:pPr algn="just"/>
            <a:r>
              <a:rPr lang="en-IN" dirty="0"/>
              <a:t>B) Make it work – try it from the browser</a:t>
            </a:r>
          </a:p>
        </p:txBody>
      </p:sp>
    </p:spTree>
    <p:extLst>
      <p:ext uri="{BB962C8B-B14F-4D97-AF65-F5344CB8AC3E}">
        <p14:creationId xmlns:p14="http://schemas.microsoft.com/office/powerpoint/2010/main" val="891880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13667</TotalTime>
  <Words>336</Words>
  <Application>Microsoft Office PowerPoint</Application>
  <PresentationFormat>Widescreen</PresentationFormat>
  <Paragraphs>29</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Berlin Sans FB Demi</vt:lpstr>
      <vt:lpstr>Calibri</vt:lpstr>
      <vt:lpstr>Calibri Light</vt:lpstr>
      <vt:lpstr>Consolas</vt:lpstr>
      <vt:lpstr>Celestial</vt:lpstr>
      <vt:lpstr>ReMINDER for the step 4 WHAT IS MONGOOSE?</vt:lpstr>
      <vt:lpstr>step 4 Add one more model and initialize</vt:lpstr>
      <vt:lpstr>STEP 4. Let’s try some routing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Kumar Singh</dc:creator>
  <cp:lastModifiedBy>Natalie Shif</cp:lastModifiedBy>
  <cp:revision>232</cp:revision>
  <dcterms:created xsi:type="dcterms:W3CDTF">2018-11-14T08:16:38Z</dcterms:created>
  <dcterms:modified xsi:type="dcterms:W3CDTF">2024-07-31T06:30:43Z</dcterms:modified>
</cp:coreProperties>
</file>