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sldIdLst>
    <p:sldId id="256" r:id="rId2"/>
    <p:sldId id="257" r:id="rId3"/>
    <p:sldId id="259" r:id="rId4"/>
    <p:sldId id="260" r:id="rId5"/>
    <p:sldId id="261" r:id="rId6"/>
    <p:sldId id="258" r:id="rId7"/>
    <p:sldId id="262" r:id="rId8"/>
    <p:sldId id="263" r:id="rId9"/>
    <p:sldId id="264" r:id="rId10"/>
    <p:sldId id="268"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82717687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5393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08026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53347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4264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2289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5443669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1051790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7172740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41643266"/>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2207316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3228375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96543151"/>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6485337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9867012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7572141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5/23/2025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413754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ransition spd="slow">
    <p:push dir="u"/>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2643-FC1E-4FF4-9901-1E2ED67AC50B}"/>
              </a:ext>
            </a:extLst>
          </p:cNvPr>
          <p:cNvSpPr>
            <a:spLocks noGrp="1"/>
          </p:cNvSpPr>
          <p:nvPr>
            <p:ph type="ctrTitle"/>
          </p:nvPr>
        </p:nvSpPr>
        <p:spPr>
          <a:xfrm>
            <a:off x="1072982" y="1253409"/>
            <a:ext cx="9440034" cy="1222744"/>
          </a:xfrm>
        </p:spPr>
        <p:txBody>
          <a:bodyPr>
            <a:normAutofit fontScale="90000"/>
          </a:bodyPr>
          <a:lstStyle/>
          <a:p>
            <a:r>
              <a:rPr lang="en-US" b="1" dirty="0"/>
              <a:t>Aura Watches Website Project</a:t>
            </a:r>
          </a:p>
        </p:txBody>
      </p:sp>
      <p:sp>
        <p:nvSpPr>
          <p:cNvPr id="3" name="Subtitle 2">
            <a:extLst>
              <a:ext uri="{FF2B5EF4-FFF2-40B4-BE49-F238E27FC236}">
                <a16:creationId xmlns:a16="http://schemas.microsoft.com/office/drawing/2014/main" id="{93935523-BB20-4F8D-9B1C-3C2F2FA0F3C9}"/>
              </a:ext>
            </a:extLst>
          </p:cNvPr>
          <p:cNvSpPr>
            <a:spLocks noGrp="1"/>
          </p:cNvSpPr>
          <p:nvPr>
            <p:ph type="subTitle" idx="1"/>
          </p:nvPr>
        </p:nvSpPr>
        <p:spPr>
          <a:xfrm>
            <a:off x="1072982" y="3074506"/>
            <a:ext cx="9440034" cy="3299790"/>
          </a:xfrm>
        </p:spPr>
        <p:txBody>
          <a:bodyPr>
            <a:normAutofit fontScale="47500" lnSpcReduction="20000"/>
          </a:bodyPr>
          <a:lstStyle/>
          <a:p>
            <a:pPr algn="just"/>
            <a:r>
              <a:rPr lang="en-US" sz="7200" dirty="0"/>
              <a:t>A user-friendly Aura Watches website built using HTML5, CSS, JavaScript, and 		                        Bootstrap</a:t>
            </a:r>
          </a:p>
          <a:p>
            <a:pPr algn="just"/>
            <a:endParaRPr lang="en-US" sz="7200" dirty="0"/>
          </a:p>
          <a:p>
            <a:pPr algn="l"/>
            <a:r>
              <a:rPr lang="en-US" sz="7200" dirty="0"/>
              <a:t>Muhammad Rizwan</a:t>
            </a:r>
          </a:p>
          <a:p>
            <a:pPr algn="l"/>
            <a:r>
              <a:rPr lang="en-US" sz="7200" dirty="0"/>
              <a:t>Mohammad Talha</a:t>
            </a:r>
          </a:p>
        </p:txBody>
      </p:sp>
    </p:spTree>
    <p:extLst>
      <p:ext uri="{BB962C8B-B14F-4D97-AF65-F5344CB8AC3E}">
        <p14:creationId xmlns:p14="http://schemas.microsoft.com/office/powerpoint/2010/main" val="35722221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4" fill="hold" grpId="0" nodeType="afterEffect">
                                  <p:stCondLst>
                                    <p:cond delay="25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par>
                          <p:cTn id="14" fill="hold">
                            <p:stCondLst>
                              <p:cond delay="1500"/>
                            </p:stCondLst>
                            <p:childTnLst>
                              <p:par>
                                <p:cTn id="15" presetID="22" presetClass="entr" presetSubtype="4" fill="hold" grpId="0" nodeType="after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9EDA1-8B02-4B26-AE90-1F3F21616AF4}"/>
              </a:ext>
            </a:extLst>
          </p:cNvPr>
          <p:cNvSpPr>
            <a:spLocks noGrp="1"/>
          </p:cNvSpPr>
          <p:nvPr>
            <p:ph type="title"/>
          </p:nvPr>
        </p:nvSpPr>
        <p:spPr>
          <a:xfrm>
            <a:off x="477078" y="172278"/>
            <a:ext cx="10353762" cy="970450"/>
          </a:xfrm>
        </p:spPr>
        <p:txBody>
          <a:bodyPr>
            <a:normAutofit/>
          </a:bodyPr>
          <a:lstStyle/>
          <a:p>
            <a:r>
              <a:rPr lang="en-US" sz="4400" b="1" dirty="0"/>
              <a:t>User Interface &amp; Design Features</a:t>
            </a:r>
          </a:p>
        </p:txBody>
      </p:sp>
      <p:sp>
        <p:nvSpPr>
          <p:cNvPr id="5" name="Text Placeholder 4">
            <a:extLst>
              <a:ext uri="{FF2B5EF4-FFF2-40B4-BE49-F238E27FC236}">
                <a16:creationId xmlns:a16="http://schemas.microsoft.com/office/drawing/2014/main" id="{A81DDF37-BF20-402F-8B3D-2ECEB8247E52}"/>
              </a:ext>
            </a:extLst>
          </p:cNvPr>
          <p:cNvSpPr>
            <a:spLocks noGrp="1"/>
          </p:cNvSpPr>
          <p:nvPr>
            <p:ph type="body" sz="half" idx="4294967295"/>
          </p:nvPr>
        </p:nvSpPr>
        <p:spPr>
          <a:xfrm>
            <a:off x="0" y="1630363"/>
            <a:ext cx="5075238" cy="3378200"/>
          </a:xfrm>
        </p:spPr>
        <p:txBody>
          <a:bodyPr>
            <a:normAutofit/>
          </a:bodyPr>
          <a:lstStyle/>
          <a:p>
            <a:r>
              <a:rPr lang="en-US" sz="2400" dirty="0"/>
              <a:t>Responsive Bootstrap layout</a:t>
            </a:r>
          </a:p>
          <a:p>
            <a:r>
              <a:rPr lang="en-US" sz="2400" dirty="0"/>
              <a:t>Top menu navigation</a:t>
            </a:r>
          </a:p>
          <a:p>
            <a:r>
              <a:rPr lang="en-US" sz="2400" dirty="0"/>
              <a:t>Clean color scheme and consistent fonts</a:t>
            </a:r>
          </a:p>
          <a:p>
            <a:r>
              <a:rPr lang="en-US" sz="2400" dirty="0"/>
              <a:t>Mobile and desktop compatibility</a:t>
            </a:r>
            <a:endParaRPr lang="en-US" dirty="0"/>
          </a:p>
        </p:txBody>
      </p:sp>
      <p:sp>
        <p:nvSpPr>
          <p:cNvPr id="2" name="Rectangle 1">
            <a:extLst>
              <a:ext uri="{FF2B5EF4-FFF2-40B4-BE49-F238E27FC236}">
                <a16:creationId xmlns:a16="http://schemas.microsoft.com/office/drawing/2014/main" id="{25E5E3F3-ED07-4FCF-BA08-D4D6AB578441}"/>
              </a:ext>
            </a:extLst>
          </p:cNvPr>
          <p:cNvSpPr/>
          <p:nvPr/>
        </p:nvSpPr>
        <p:spPr>
          <a:xfrm>
            <a:off x="7381461" y="1550849"/>
            <a:ext cx="4240695" cy="3948803"/>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330601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750"/>
                            </p:stCondLst>
                            <p:childTnLst>
                              <p:par>
                                <p:cTn id="9" presetID="22" presetClass="entr" presetSubtype="4" fill="hold" grpId="0" nodeType="afterEffect">
                                  <p:stCondLst>
                                    <p:cond delay="25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down)">
                                      <p:cBhvr>
                                        <p:cTn id="11" dur="500"/>
                                        <p:tgtEl>
                                          <p:spTgt spid="5">
                                            <p:txEl>
                                              <p:pRg st="0" end="0"/>
                                            </p:txEl>
                                          </p:spTgt>
                                        </p:tgtEl>
                                      </p:cBhvr>
                                    </p:animEffect>
                                  </p:childTnLst>
                                </p:cTn>
                              </p:par>
                            </p:childTnLst>
                          </p:cTn>
                        </p:par>
                        <p:par>
                          <p:cTn id="12" fill="hold">
                            <p:stCondLst>
                              <p:cond delay="1500"/>
                            </p:stCondLst>
                            <p:childTnLst>
                              <p:par>
                                <p:cTn id="13" presetID="22" presetClass="entr" presetSubtype="4" fill="hold" grpId="0" nodeType="afterEffect">
                                  <p:stCondLst>
                                    <p:cond delay="25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par>
                          <p:cTn id="16" fill="hold">
                            <p:stCondLst>
                              <p:cond delay="2250"/>
                            </p:stCondLst>
                            <p:childTnLst>
                              <p:par>
                                <p:cTn id="17" presetID="22" presetClass="entr" presetSubtype="4" fill="hold" grpId="0" nodeType="afterEffect">
                                  <p:stCondLst>
                                    <p:cond delay="25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down)">
                                      <p:cBhvr>
                                        <p:cTn id="19" dur="500"/>
                                        <p:tgtEl>
                                          <p:spTgt spid="5">
                                            <p:txEl>
                                              <p:pRg st="2" end="2"/>
                                            </p:txEl>
                                          </p:spTgt>
                                        </p:tgtEl>
                                      </p:cBhvr>
                                    </p:animEffect>
                                  </p:childTnLst>
                                </p:cTn>
                              </p:par>
                            </p:childTnLst>
                          </p:cTn>
                        </p:par>
                        <p:par>
                          <p:cTn id="20" fill="hold">
                            <p:stCondLst>
                              <p:cond delay="3000"/>
                            </p:stCondLst>
                            <p:childTnLst>
                              <p:par>
                                <p:cTn id="21" presetID="22" presetClass="entr" presetSubtype="4" fill="hold" grpId="0" nodeType="afterEffect">
                                  <p:stCondLst>
                                    <p:cond delay="25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down)">
                                      <p:cBhvr>
                                        <p:cTn id="2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Aura Watches Technology</a:t>
            </a:r>
          </a:p>
        </p:txBody>
      </p:sp>
      <p:sp>
        <p:nvSpPr>
          <p:cNvPr id="3" name="Subtitle 2">
            <a:extLst>
              <a:ext uri="{FF2B5EF4-FFF2-40B4-BE49-F238E27FC236}">
                <a16:creationId xmlns:a16="http://schemas.microsoft.com/office/drawing/2014/main" id="{93935523-BB20-4F8D-9B1C-3C2F2FA0F3C9}"/>
              </a:ext>
            </a:extLst>
          </p:cNvPr>
          <p:cNvSpPr>
            <a:spLocks noGrp="1"/>
          </p:cNvSpPr>
          <p:nvPr>
            <p:ph type="subTitle" idx="4294967295"/>
          </p:nvPr>
        </p:nvSpPr>
        <p:spPr>
          <a:xfrm>
            <a:off x="1517650" y="1946275"/>
            <a:ext cx="10674350" cy="2060575"/>
          </a:xfrm>
        </p:spPr>
        <p:txBody>
          <a:bodyPr numCol="2">
            <a:normAutofit/>
          </a:bodyPr>
          <a:lstStyle/>
          <a:p>
            <a:r>
              <a:rPr lang="en-US" sz="1800" dirty="0"/>
              <a:t>Informative and well-organized astronomy website</a:t>
            </a:r>
          </a:p>
          <a:p>
            <a:r>
              <a:rPr lang="en-US" sz="1800" dirty="0"/>
              <a:t>Meets platform and browser requirements</a:t>
            </a:r>
          </a:p>
          <a:p>
            <a:r>
              <a:rPr lang="en-US" sz="1800" dirty="0"/>
              <a:t>Rich visual design using HTML5, CSS, and Bootstrap</a:t>
            </a:r>
          </a:p>
          <a:p>
            <a:r>
              <a:rPr lang="en-US" sz="1800" dirty="0"/>
              <a:t>Interactive and educational experience for users</a:t>
            </a:r>
          </a:p>
          <a:p>
            <a:endParaRPr lang="en-US" sz="1800" dirty="0"/>
          </a:p>
        </p:txBody>
      </p:sp>
      <p:pic>
        <p:nvPicPr>
          <p:cNvPr id="5" name="Picture 4">
            <a:extLst>
              <a:ext uri="{FF2B5EF4-FFF2-40B4-BE49-F238E27FC236}">
                <a16:creationId xmlns:a16="http://schemas.microsoft.com/office/drawing/2014/main" id="{712602FA-FBA5-4EA0-B2D6-3808724B8791}"/>
              </a:ext>
            </a:extLst>
          </p:cNvPr>
          <p:cNvPicPr>
            <a:picLocks noChangeAspect="1"/>
          </p:cNvPicPr>
          <p:nvPr/>
        </p:nvPicPr>
        <p:blipFill>
          <a:blip r:embed="rId2"/>
          <a:stretch>
            <a:fillRect/>
          </a:stretch>
        </p:blipFill>
        <p:spPr>
          <a:xfrm>
            <a:off x="1678941" y="3723862"/>
            <a:ext cx="7595061" cy="2935357"/>
          </a:xfrm>
          <a:prstGeom prst="rect">
            <a:avLst/>
          </a:prstGeom>
        </p:spPr>
      </p:pic>
    </p:spTree>
    <p:extLst>
      <p:ext uri="{BB962C8B-B14F-4D97-AF65-F5344CB8AC3E}">
        <p14:creationId xmlns:p14="http://schemas.microsoft.com/office/powerpoint/2010/main" val="39267629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750"/>
                            </p:stCondLst>
                            <p:childTnLst>
                              <p:par>
                                <p:cTn id="9" presetID="22" presetClass="entr" presetSubtype="4" fill="hold" grpId="0" nodeType="afterEffect">
                                  <p:stCondLst>
                                    <p:cond delay="2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500"/>
                            </p:stCondLst>
                            <p:childTnLst>
                              <p:par>
                                <p:cTn id="13" presetID="22" presetClass="entr" presetSubtype="4" fill="hold" grpId="0" nodeType="afterEffect">
                                  <p:stCondLst>
                                    <p:cond delay="2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2250"/>
                            </p:stCondLst>
                            <p:childTnLst>
                              <p:par>
                                <p:cTn id="17" presetID="22" presetClass="entr" presetSubtype="4" fill="hold" grpId="0" nodeType="afterEffect">
                                  <p:stCondLst>
                                    <p:cond delay="25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2643-FC1E-4FF4-9901-1E2ED67AC50B}"/>
              </a:ext>
            </a:extLst>
          </p:cNvPr>
          <p:cNvSpPr>
            <a:spLocks noGrp="1"/>
          </p:cNvSpPr>
          <p:nvPr>
            <p:ph type="ctrTitle"/>
          </p:nvPr>
        </p:nvSpPr>
        <p:spPr>
          <a:xfrm>
            <a:off x="1072981" y="1743740"/>
            <a:ext cx="9440034" cy="1222744"/>
          </a:xfrm>
        </p:spPr>
        <p:txBody>
          <a:bodyPr>
            <a:normAutofit/>
          </a:bodyPr>
          <a:lstStyle/>
          <a:p>
            <a:pPr algn="ctr"/>
            <a:r>
              <a:rPr lang="en-US" b="1" dirty="0"/>
              <a:t>Thank You!</a:t>
            </a:r>
          </a:p>
        </p:txBody>
      </p:sp>
      <p:sp>
        <p:nvSpPr>
          <p:cNvPr id="3" name="Subtitle 2">
            <a:extLst>
              <a:ext uri="{FF2B5EF4-FFF2-40B4-BE49-F238E27FC236}">
                <a16:creationId xmlns:a16="http://schemas.microsoft.com/office/drawing/2014/main" id="{93935523-BB20-4F8D-9B1C-3C2F2FA0F3C9}"/>
              </a:ext>
            </a:extLst>
          </p:cNvPr>
          <p:cNvSpPr>
            <a:spLocks noGrp="1"/>
          </p:cNvSpPr>
          <p:nvPr>
            <p:ph type="subTitle" idx="1"/>
          </p:nvPr>
        </p:nvSpPr>
        <p:spPr>
          <a:xfrm>
            <a:off x="3772041" y="3073768"/>
            <a:ext cx="4041913" cy="524933"/>
          </a:xfrm>
        </p:spPr>
        <p:txBody>
          <a:bodyPr>
            <a:normAutofit/>
          </a:bodyPr>
          <a:lstStyle/>
          <a:p>
            <a:pPr algn="ctr"/>
            <a:r>
              <a:rPr lang="en-US" dirty="0"/>
              <a:t>Questions &amp; Feedback</a:t>
            </a:r>
          </a:p>
          <a:p>
            <a:endParaRPr lang="en-US" dirty="0"/>
          </a:p>
        </p:txBody>
      </p:sp>
    </p:spTree>
    <p:extLst>
      <p:ext uri="{BB962C8B-B14F-4D97-AF65-F5344CB8AC3E}">
        <p14:creationId xmlns:p14="http://schemas.microsoft.com/office/powerpoint/2010/main" val="7381787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4" fill="hold" grpId="0" nodeType="afterEffect">
                                  <p:stCondLst>
                                    <p:cond delay="25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2643-FC1E-4FF4-9901-1E2ED67AC50B}"/>
              </a:ext>
            </a:extLst>
          </p:cNvPr>
          <p:cNvSpPr>
            <a:spLocks noGrp="1"/>
          </p:cNvSpPr>
          <p:nvPr>
            <p:ph type="title"/>
          </p:nvPr>
        </p:nvSpPr>
        <p:spPr>
          <a:xfrm>
            <a:off x="2729949" y="580323"/>
            <a:ext cx="5249094" cy="970450"/>
          </a:xfrm>
        </p:spPr>
        <p:txBody>
          <a:bodyPr>
            <a:noAutofit/>
          </a:bodyPr>
          <a:lstStyle/>
          <a:p>
            <a:r>
              <a:rPr lang="en-US" sz="4400" b="1" dirty="0"/>
              <a:t>Problem Statement</a:t>
            </a:r>
          </a:p>
        </p:txBody>
      </p:sp>
      <p:sp>
        <p:nvSpPr>
          <p:cNvPr id="3" name="Subtitle 2">
            <a:extLst>
              <a:ext uri="{FF2B5EF4-FFF2-40B4-BE49-F238E27FC236}">
                <a16:creationId xmlns:a16="http://schemas.microsoft.com/office/drawing/2014/main" id="{93935523-BB20-4F8D-9B1C-3C2F2FA0F3C9}"/>
              </a:ext>
            </a:extLst>
          </p:cNvPr>
          <p:cNvSpPr>
            <a:spLocks noGrp="1"/>
          </p:cNvSpPr>
          <p:nvPr>
            <p:ph type="subTitle" idx="4294967295"/>
          </p:nvPr>
        </p:nvSpPr>
        <p:spPr>
          <a:xfrm>
            <a:off x="0" y="2133600"/>
            <a:ext cx="8909050" cy="4418013"/>
          </a:xfrm>
        </p:spPr>
        <p:txBody>
          <a:bodyPr>
            <a:noAutofit/>
          </a:bodyPr>
          <a:lstStyle/>
          <a:p>
            <a:pPr lvl="0"/>
            <a:r>
              <a:rPr lang="en-US" sz="1500" dirty="0">
                <a:effectLst/>
              </a:rPr>
              <a:t>The Home Page should have suitable logo, and decent color combination.</a:t>
            </a:r>
          </a:p>
          <a:p>
            <a:pPr lvl="0"/>
            <a:r>
              <a:rPr lang="en-US" sz="1500" dirty="0">
                <a:effectLst/>
              </a:rPr>
              <a:t>The site should display a menu which will contain the options as Products, Technology, Store Locator, Support etc.</a:t>
            </a:r>
          </a:p>
          <a:p>
            <a:pPr lvl="0"/>
            <a:r>
              <a:rPr lang="en-US" sz="1500" dirty="0">
                <a:effectLst/>
              </a:rPr>
              <a:t>Various pages having information about different types of watches and clocks, Technology used in the watches etc.</a:t>
            </a:r>
          </a:p>
          <a:p>
            <a:pPr lvl="0"/>
            <a:r>
              <a:rPr lang="en-US" sz="1500" dirty="0">
                <a:effectLst/>
              </a:rPr>
              <a:t>The information should be categorized according to different Product Line-up e.g. “SPORTZ”, “PREMIER” etc.</a:t>
            </a:r>
          </a:p>
          <a:p>
            <a:r>
              <a:rPr lang="en-US" sz="1500" dirty="0">
                <a:effectLst/>
              </a:rPr>
              <a:t>When a user selects any product line-up, complete list of watches for that product line-up will be displayed.</a:t>
            </a:r>
          </a:p>
          <a:p>
            <a:pPr lvl="0"/>
            <a:r>
              <a:rPr lang="en-US" sz="1500" dirty="0">
                <a:effectLst/>
              </a:rPr>
              <a:t>Details of the watches should be displayed on the Web Page along with the title and it should be stored in Individual Word documents which can be downloaded or viewed by the User who wishes to see the same.</a:t>
            </a:r>
          </a:p>
          <a:p>
            <a:pPr lvl="0"/>
            <a:r>
              <a:rPr lang="en-US" sz="1500" dirty="0">
                <a:effectLst/>
              </a:rPr>
              <a:t>Price List for all watches should be available for download.</a:t>
            </a:r>
          </a:p>
          <a:p>
            <a:r>
              <a:rPr lang="en-US" sz="1500" dirty="0">
                <a:effectLst/>
              </a:rPr>
              <a:t>There should be a “Contact Us” page which will have the Address of the Stores selling watches and the mail address which when clicked will invoke the local mail client from where they can send an email.</a:t>
            </a:r>
          </a:p>
          <a:p>
            <a:pPr lvl="0"/>
            <a:endParaRPr lang="en-US" sz="1400" dirty="0">
              <a:effectLst/>
            </a:endParaRPr>
          </a:p>
          <a:p>
            <a:pPr lvl="0"/>
            <a:endParaRPr lang="en-US" sz="1400" dirty="0">
              <a:effectLst/>
            </a:endParaRPr>
          </a:p>
          <a:p>
            <a:pPr lvl="0"/>
            <a:endParaRPr lang="en-US" sz="1400" dirty="0">
              <a:effectLst/>
            </a:endParaRPr>
          </a:p>
        </p:txBody>
      </p:sp>
    </p:spTree>
    <p:extLst>
      <p:ext uri="{BB962C8B-B14F-4D97-AF65-F5344CB8AC3E}">
        <p14:creationId xmlns:p14="http://schemas.microsoft.com/office/powerpoint/2010/main" val="13341399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1000"/>
                            </p:stCondLst>
                            <p:childTnLst>
                              <p:par>
                                <p:cTn id="9" presetID="22" presetClass="entr" presetSubtype="4"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750"/>
                            </p:stCondLst>
                            <p:childTnLst>
                              <p:par>
                                <p:cTn id="13" presetID="22" presetClass="entr" presetSubtype="4" fill="hold" grpId="0" nodeType="afterEffect">
                                  <p:stCondLst>
                                    <p:cond delay="2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2500"/>
                            </p:stCondLst>
                            <p:childTnLst>
                              <p:par>
                                <p:cTn id="17" presetID="22" presetClass="entr" presetSubtype="4" fill="hold" grpId="0" nodeType="afterEffect">
                                  <p:stCondLst>
                                    <p:cond delay="25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2643-FC1E-4FF4-9901-1E2ED67AC50B}"/>
              </a:ext>
            </a:extLst>
          </p:cNvPr>
          <p:cNvSpPr>
            <a:spLocks noGrp="1"/>
          </p:cNvSpPr>
          <p:nvPr>
            <p:ph type="title"/>
          </p:nvPr>
        </p:nvSpPr>
        <p:spPr>
          <a:xfrm>
            <a:off x="3125973" y="567070"/>
            <a:ext cx="4614530" cy="970450"/>
          </a:xfrm>
        </p:spPr>
        <p:txBody>
          <a:bodyPr>
            <a:normAutofit fontScale="90000"/>
          </a:bodyPr>
          <a:lstStyle/>
          <a:p>
            <a:r>
              <a:rPr lang="en-US" sz="4400" b="1" dirty="0"/>
              <a:t>Project Objective</a:t>
            </a:r>
          </a:p>
        </p:txBody>
      </p:sp>
      <p:sp>
        <p:nvSpPr>
          <p:cNvPr id="3" name="Subtitle 2">
            <a:extLst>
              <a:ext uri="{FF2B5EF4-FFF2-40B4-BE49-F238E27FC236}">
                <a16:creationId xmlns:a16="http://schemas.microsoft.com/office/drawing/2014/main" id="{93935523-BB20-4F8D-9B1C-3C2F2FA0F3C9}"/>
              </a:ext>
            </a:extLst>
          </p:cNvPr>
          <p:cNvSpPr>
            <a:spLocks noGrp="1"/>
          </p:cNvSpPr>
          <p:nvPr>
            <p:ph type="subTitle" idx="4294967295"/>
          </p:nvPr>
        </p:nvSpPr>
        <p:spPr>
          <a:xfrm>
            <a:off x="445294" y="1404730"/>
            <a:ext cx="8579436" cy="4784035"/>
          </a:xfrm>
        </p:spPr>
        <p:txBody>
          <a:bodyPr>
            <a:normAutofit/>
          </a:bodyPr>
          <a:lstStyle/>
          <a:p>
            <a:r>
              <a:rPr lang="en-US" dirty="0">
                <a:effectLst/>
              </a:rPr>
              <a:t>The Objective of this program is to give a sample project to work on real life projects. These applications help you build a larger more robust application. </a:t>
            </a:r>
          </a:p>
          <a:p>
            <a:r>
              <a:rPr lang="en-US" dirty="0">
                <a:effectLst/>
              </a:rPr>
              <a:t>The objective is not to teach you JavaScript/Dreamweaver but to provide you with a real life scenario and help you create basic applications using the tools.</a:t>
            </a:r>
          </a:p>
          <a:p>
            <a:r>
              <a:rPr lang="en-US" dirty="0">
                <a:effectLst/>
              </a:rPr>
              <a:t>You can revise the chapters before you start with the project.</a:t>
            </a:r>
          </a:p>
          <a:p>
            <a:r>
              <a:rPr lang="en-US" dirty="0">
                <a:effectLst/>
              </a:rPr>
              <a:t>This project is meant for students who have completed the module of </a:t>
            </a:r>
            <a:r>
              <a:rPr lang="en-US" b="1" i="1" dirty="0">
                <a:effectLst/>
              </a:rPr>
              <a:t>Dreamweaver</a:t>
            </a:r>
            <a:r>
              <a:rPr lang="en-US" dirty="0">
                <a:effectLst/>
              </a:rPr>
              <a:t>. These programs should be done in the Lab sessions with assistance of the faculty if required.</a:t>
            </a:r>
          </a:p>
          <a:p>
            <a:r>
              <a:rPr lang="en-US" dirty="0">
                <a:effectLst/>
              </a:rPr>
              <a:t>It is very essential that a student has a clear understanding of the subject. Students should go through the project and solve the assignments as per requirements given. </a:t>
            </a:r>
          </a:p>
          <a:p>
            <a:r>
              <a:rPr lang="en-US" dirty="0">
                <a:effectLst/>
              </a:rPr>
              <a:t>Kindly get back to </a:t>
            </a:r>
            <a:r>
              <a:rPr lang="en-US" dirty="0"/>
              <a:t>E</a:t>
            </a:r>
            <a:r>
              <a:rPr lang="en-US" dirty="0">
                <a:effectLst/>
              </a:rPr>
              <a:t>-Projects Team in case of any doubts regarding the application or its objectives.</a:t>
            </a:r>
          </a:p>
        </p:txBody>
      </p:sp>
    </p:spTree>
    <p:extLst>
      <p:ext uri="{BB962C8B-B14F-4D97-AF65-F5344CB8AC3E}">
        <p14:creationId xmlns:p14="http://schemas.microsoft.com/office/powerpoint/2010/main" val="12050712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1000"/>
                            </p:stCondLst>
                            <p:childTnLst>
                              <p:par>
                                <p:cTn id="9" presetID="22" presetClass="entr" presetSubtype="4"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750"/>
                            </p:stCondLst>
                            <p:childTnLst>
                              <p:par>
                                <p:cTn id="13" presetID="22" presetClass="entr" presetSubtype="4" fill="hold" grpId="0" nodeType="afterEffect">
                                  <p:stCondLst>
                                    <p:cond delay="2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2500"/>
                            </p:stCondLst>
                            <p:childTnLst>
                              <p:par>
                                <p:cTn id="17" presetID="22" presetClass="entr" presetSubtype="4" fill="hold" grpId="0" nodeType="afterEffect">
                                  <p:stCondLst>
                                    <p:cond delay="25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3250"/>
                            </p:stCondLst>
                            <p:childTnLst>
                              <p:par>
                                <p:cTn id="21" presetID="22" presetClass="entr" presetSubtype="4" fill="hold" grpId="0" nodeType="afterEffect">
                                  <p:stCondLst>
                                    <p:cond delay="25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par>
                          <p:cTn id="24" fill="hold">
                            <p:stCondLst>
                              <p:cond delay="4000"/>
                            </p:stCondLst>
                            <p:childTnLst>
                              <p:par>
                                <p:cTn id="25" presetID="22" presetClass="entr" presetSubtype="4" fill="hold" grpId="0" nodeType="afterEffect">
                                  <p:stCondLst>
                                    <p:cond delay="2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par>
                          <p:cTn id="28" fill="hold">
                            <p:stCondLst>
                              <p:cond delay="4750"/>
                            </p:stCondLst>
                            <p:childTnLst>
                              <p:par>
                                <p:cTn id="29" presetID="22" presetClass="entr" presetSubtype="4" fill="hold" grpId="0" nodeType="afterEffect">
                                  <p:stCondLst>
                                    <p:cond delay="25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2643-FC1E-4FF4-9901-1E2ED67AC50B}"/>
              </a:ext>
            </a:extLst>
          </p:cNvPr>
          <p:cNvSpPr>
            <a:spLocks noGrp="1"/>
          </p:cNvSpPr>
          <p:nvPr>
            <p:ph type="title"/>
          </p:nvPr>
        </p:nvSpPr>
        <p:spPr>
          <a:xfrm>
            <a:off x="2160104" y="527315"/>
            <a:ext cx="7070017" cy="970450"/>
          </a:xfrm>
        </p:spPr>
        <p:txBody>
          <a:bodyPr>
            <a:noAutofit/>
          </a:bodyPr>
          <a:lstStyle/>
          <a:p>
            <a:r>
              <a:rPr lang="en-US" sz="4400" b="1" dirty="0"/>
              <a:t>Tools &amp; Technologies Used</a:t>
            </a:r>
          </a:p>
        </p:txBody>
      </p:sp>
      <p:sp>
        <p:nvSpPr>
          <p:cNvPr id="3" name="Subtitle 2">
            <a:extLst>
              <a:ext uri="{FF2B5EF4-FFF2-40B4-BE49-F238E27FC236}">
                <a16:creationId xmlns:a16="http://schemas.microsoft.com/office/drawing/2014/main" id="{93935523-BB20-4F8D-9B1C-3C2F2FA0F3C9}"/>
              </a:ext>
            </a:extLst>
          </p:cNvPr>
          <p:cNvSpPr>
            <a:spLocks noGrp="1"/>
          </p:cNvSpPr>
          <p:nvPr>
            <p:ph type="subTitle" idx="4294967295"/>
          </p:nvPr>
        </p:nvSpPr>
        <p:spPr>
          <a:xfrm>
            <a:off x="0" y="1871663"/>
            <a:ext cx="8318500" cy="1625600"/>
          </a:xfrm>
        </p:spPr>
        <p:txBody>
          <a:bodyPr>
            <a:normAutofit/>
          </a:bodyPr>
          <a:lstStyle/>
          <a:p>
            <a:pPr algn="just"/>
            <a:r>
              <a:rPr lang="en-US" sz="2400" dirty="0"/>
              <a:t>HTML5 for structuring the web pages</a:t>
            </a:r>
          </a:p>
          <a:p>
            <a:pPr algn="just"/>
            <a:r>
              <a:rPr lang="en-US" sz="2400" dirty="0"/>
              <a:t>CSS3 &amp; Bootstrap for styling and responsiveness</a:t>
            </a:r>
          </a:p>
          <a:p>
            <a:pPr algn="just"/>
            <a:r>
              <a:rPr lang="en-US" sz="2400" dirty="0"/>
              <a:t>JavaScript for interactivity</a:t>
            </a:r>
          </a:p>
        </p:txBody>
      </p:sp>
    </p:spTree>
    <p:extLst>
      <p:ext uri="{BB962C8B-B14F-4D97-AF65-F5344CB8AC3E}">
        <p14:creationId xmlns:p14="http://schemas.microsoft.com/office/powerpoint/2010/main" val="6463461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1000"/>
                            </p:stCondLst>
                            <p:childTnLst>
                              <p:par>
                                <p:cTn id="9" presetID="22" presetClass="entr" presetSubtype="4"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750"/>
                            </p:stCondLst>
                            <p:childTnLst>
                              <p:par>
                                <p:cTn id="13" presetID="22" presetClass="entr" presetSubtype="4" fill="hold" grpId="0" nodeType="afterEffect">
                                  <p:stCondLst>
                                    <p:cond delay="2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2500"/>
                            </p:stCondLst>
                            <p:childTnLst>
                              <p:par>
                                <p:cTn id="17" presetID="22" presetClass="entr" presetSubtype="4" fill="hold" grpId="0" nodeType="afterEffect">
                                  <p:stCondLst>
                                    <p:cond delay="25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2643-FC1E-4FF4-9901-1E2ED67AC50B}"/>
              </a:ext>
            </a:extLst>
          </p:cNvPr>
          <p:cNvSpPr>
            <a:spLocks noGrp="1"/>
          </p:cNvSpPr>
          <p:nvPr>
            <p:ph type="title"/>
          </p:nvPr>
        </p:nvSpPr>
        <p:spPr>
          <a:xfrm>
            <a:off x="2662146" y="527315"/>
            <a:ext cx="5839105" cy="970450"/>
          </a:xfrm>
        </p:spPr>
        <p:txBody>
          <a:bodyPr>
            <a:normAutofit/>
          </a:bodyPr>
          <a:lstStyle/>
          <a:p>
            <a:r>
              <a:rPr lang="en-US" sz="4400" b="1" dirty="0"/>
              <a:t>Website Structure</a:t>
            </a:r>
          </a:p>
        </p:txBody>
      </p:sp>
      <p:sp>
        <p:nvSpPr>
          <p:cNvPr id="3" name="Subtitle 2">
            <a:extLst>
              <a:ext uri="{FF2B5EF4-FFF2-40B4-BE49-F238E27FC236}">
                <a16:creationId xmlns:a16="http://schemas.microsoft.com/office/drawing/2014/main" id="{93935523-BB20-4F8D-9B1C-3C2F2FA0F3C9}"/>
              </a:ext>
            </a:extLst>
          </p:cNvPr>
          <p:cNvSpPr>
            <a:spLocks noGrp="1"/>
          </p:cNvSpPr>
          <p:nvPr>
            <p:ph type="subTitle" idx="4294967295"/>
          </p:nvPr>
        </p:nvSpPr>
        <p:spPr>
          <a:xfrm>
            <a:off x="0" y="1946275"/>
            <a:ext cx="8318500" cy="2541588"/>
          </a:xfrm>
        </p:spPr>
        <p:txBody>
          <a:bodyPr>
            <a:normAutofit/>
          </a:bodyPr>
          <a:lstStyle/>
          <a:p>
            <a:pPr algn="just"/>
            <a:r>
              <a:rPr lang="en-US" sz="2400" dirty="0"/>
              <a:t>Home Page</a:t>
            </a:r>
          </a:p>
          <a:p>
            <a:pPr algn="just"/>
            <a:r>
              <a:rPr lang="en-US" sz="2400" dirty="0"/>
              <a:t>Categories: </a:t>
            </a:r>
            <a:r>
              <a:rPr lang="en-US" dirty="0" err="1">
                <a:effectLst/>
              </a:rPr>
              <a:t>Sportz</a:t>
            </a:r>
            <a:r>
              <a:rPr lang="en-US" dirty="0">
                <a:effectLst/>
              </a:rPr>
              <a:t> Watches, Premier Watches, Luxury Watches</a:t>
            </a:r>
            <a:endParaRPr lang="en-US" sz="2400" dirty="0"/>
          </a:p>
          <a:p>
            <a:pPr algn="just"/>
            <a:r>
              <a:rPr lang="en-US" sz="2400" dirty="0"/>
              <a:t>Form</a:t>
            </a:r>
          </a:p>
          <a:p>
            <a:pPr algn="just"/>
            <a:r>
              <a:rPr lang="en-US" sz="2400" dirty="0"/>
              <a:t>Add Static Maps</a:t>
            </a:r>
          </a:p>
          <a:p>
            <a:pPr algn="just"/>
            <a:r>
              <a:rPr lang="en-US" sz="2400" dirty="0"/>
              <a:t>Navigation menu at top for Watches</a:t>
            </a:r>
          </a:p>
        </p:txBody>
      </p:sp>
    </p:spTree>
    <p:extLst>
      <p:ext uri="{BB962C8B-B14F-4D97-AF65-F5344CB8AC3E}">
        <p14:creationId xmlns:p14="http://schemas.microsoft.com/office/powerpoint/2010/main" val="27921685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1000"/>
                            </p:stCondLst>
                            <p:childTnLst>
                              <p:par>
                                <p:cTn id="9" presetID="22" presetClass="entr" presetSubtype="4"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750"/>
                            </p:stCondLst>
                            <p:childTnLst>
                              <p:par>
                                <p:cTn id="13" presetID="22" presetClass="entr" presetSubtype="4" fill="hold" grpId="0" nodeType="afterEffect">
                                  <p:stCondLst>
                                    <p:cond delay="25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2500"/>
                            </p:stCondLst>
                            <p:childTnLst>
                              <p:par>
                                <p:cTn id="17" presetID="22" presetClass="entr" presetSubtype="4" fill="hold" grpId="0" nodeType="afterEffect">
                                  <p:stCondLst>
                                    <p:cond delay="25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3250"/>
                            </p:stCondLst>
                            <p:childTnLst>
                              <p:par>
                                <p:cTn id="21" presetID="22" presetClass="entr" presetSubtype="4" fill="hold" grpId="0" nodeType="afterEffect">
                                  <p:stCondLst>
                                    <p:cond delay="25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par>
                          <p:cTn id="24" fill="hold">
                            <p:stCondLst>
                              <p:cond delay="4000"/>
                            </p:stCondLst>
                            <p:childTnLst>
                              <p:par>
                                <p:cTn id="25" presetID="22" presetClass="entr" presetSubtype="4" fill="hold" grpId="0" nodeType="afterEffect">
                                  <p:stCondLst>
                                    <p:cond delay="2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9EDA1-8B02-4B26-AE90-1F3F21616AF4}"/>
              </a:ext>
            </a:extLst>
          </p:cNvPr>
          <p:cNvSpPr>
            <a:spLocks noGrp="1"/>
          </p:cNvSpPr>
          <p:nvPr>
            <p:ph type="title"/>
          </p:nvPr>
        </p:nvSpPr>
        <p:spPr>
          <a:xfrm>
            <a:off x="477078" y="172278"/>
            <a:ext cx="10353762" cy="970450"/>
          </a:xfrm>
        </p:spPr>
        <p:txBody>
          <a:bodyPr>
            <a:normAutofit/>
          </a:bodyPr>
          <a:lstStyle/>
          <a:p>
            <a:r>
              <a:rPr lang="en-US" sz="4400" b="1" dirty="0"/>
              <a:t>Home Page – Overview</a:t>
            </a:r>
          </a:p>
        </p:txBody>
      </p:sp>
      <p:sp>
        <p:nvSpPr>
          <p:cNvPr id="5" name="Text Placeholder 4">
            <a:extLst>
              <a:ext uri="{FF2B5EF4-FFF2-40B4-BE49-F238E27FC236}">
                <a16:creationId xmlns:a16="http://schemas.microsoft.com/office/drawing/2014/main" id="{A81DDF37-BF20-402F-8B3D-2ECEB8247E52}"/>
              </a:ext>
            </a:extLst>
          </p:cNvPr>
          <p:cNvSpPr>
            <a:spLocks noGrp="1"/>
          </p:cNvSpPr>
          <p:nvPr>
            <p:ph type="body" sz="half" idx="4294967295"/>
          </p:nvPr>
        </p:nvSpPr>
        <p:spPr>
          <a:xfrm>
            <a:off x="0" y="1739900"/>
            <a:ext cx="4916488" cy="3378200"/>
          </a:xfrm>
        </p:spPr>
        <p:txBody>
          <a:bodyPr>
            <a:normAutofit/>
          </a:bodyPr>
          <a:lstStyle/>
          <a:p>
            <a:pPr algn="just"/>
            <a:r>
              <a:rPr lang="en-US" sz="2400" dirty="0"/>
              <a:t>Introduction with images and links to Watches</a:t>
            </a:r>
          </a:p>
          <a:p>
            <a:pPr algn="just"/>
            <a:r>
              <a:rPr lang="en-US" sz="2400" dirty="0"/>
              <a:t>Each image navigates to detailed info.</a:t>
            </a:r>
          </a:p>
          <a:p>
            <a:pPr algn="just"/>
            <a:r>
              <a:rPr lang="en-US" sz="2400" dirty="0"/>
              <a:t>Clean layout with Bootstrap cards or grid.</a:t>
            </a:r>
          </a:p>
          <a:p>
            <a:endParaRPr lang="en-US" dirty="0"/>
          </a:p>
        </p:txBody>
      </p:sp>
      <p:pic>
        <p:nvPicPr>
          <p:cNvPr id="4" name="Picture 3"/>
          <p:cNvPicPr>
            <a:picLocks noChangeAspect="1"/>
          </p:cNvPicPr>
          <p:nvPr/>
        </p:nvPicPr>
        <p:blipFill>
          <a:blip r:embed="rId2"/>
          <a:stretch>
            <a:fillRect/>
          </a:stretch>
        </p:blipFill>
        <p:spPr>
          <a:xfrm>
            <a:off x="5897360" y="1060514"/>
            <a:ext cx="6113648" cy="3869706"/>
          </a:xfrm>
          <a:prstGeom prst="rect">
            <a:avLst/>
          </a:prstGeom>
        </p:spPr>
      </p:pic>
    </p:spTree>
    <p:extLst>
      <p:ext uri="{BB962C8B-B14F-4D97-AF65-F5344CB8AC3E}">
        <p14:creationId xmlns:p14="http://schemas.microsoft.com/office/powerpoint/2010/main" val="38663323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750"/>
                            </p:stCondLst>
                            <p:childTnLst>
                              <p:par>
                                <p:cTn id="9" presetID="22" presetClass="entr" presetSubtype="4" fill="hold" grpId="0" nodeType="afterEffect">
                                  <p:stCondLst>
                                    <p:cond delay="25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down)">
                                      <p:cBhvr>
                                        <p:cTn id="11" dur="500"/>
                                        <p:tgtEl>
                                          <p:spTgt spid="5">
                                            <p:txEl>
                                              <p:pRg st="0" end="0"/>
                                            </p:txEl>
                                          </p:spTgt>
                                        </p:tgtEl>
                                      </p:cBhvr>
                                    </p:animEffect>
                                  </p:childTnLst>
                                </p:cTn>
                              </p:par>
                            </p:childTnLst>
                          </p:cTn>
                        </p:par>
                        <p:par>
                          <p:cTn id="12" fill="hold">
                            <p:stCondLst>
                              <p:cond delay="1500"/>
                            </p:stCondLst>
                            <p:childTnLst>
                              <p:par>
                                <p:cTn id="13" presetID="22" presetClass="entr" presetSubtype="4" fill="hold" grpId="0" nodeType="afterEffect">
                                  <p:stCondLst>
                                    <p:cond delay="25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par>
                          <p:cTn id="16" fill="hold">
                            <p:stCondLst>
                              <p:cond delay="2250"/>
                            </p:stCondLst>
                            <p:childTnLst>
                              <p:par>
                                <p:cTn id="17" presetID="22" presetClass="entr" presetSubtype="4" fill="hold" grpId="0" nodeType="afterEffect">
                                  <p:stCondLst>
                                    <p:cond delay="25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down)">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9EDA1-8B02-4B26-AE90-1F3F21616AF4}"/>
              </a:ext>
            </a:extLst>
          </p:cNvPr>
          <p:cNvSpPr>
            <a:spLocks noGrp="1"/>
          </p:cNvSpPr>
          <p:nvPr>
            <p:ph type="title"/>
          </p:nvPr>
        </p:nvSpPr>
        <p:spPr>
          <a:xfrm>
            <a:off x="477078" y="172278"/>
            <a:ext cx="10353762" cy="970450"/>
          </a:xfrm>
        </p:spPr>
        <p:txBody>
          <a:bodyPr>
            <a:normAutofit/>
          </a:bodyPr>
          <a:lstStyle/>
          <a:p>
            <a:r>
              <a:rPr lang="en-US" sz="4400" b="1" dirty="0"/>
              <a:t>Shop Category</a:t>
            </a:r>
          </a:p>
        </p:txBody>
      </p:sp>
      <p:sp>
        <p:nvSpPr>
          <p:cNvPr id="5" name="Text Placeholder 4">
            <a:extLst>
              <a:ext uri="{FF2B5EF4-FFF2-40B4-BE49-F238E27FC236}">
                <a16:creationId xmlns:a16="http://schemas.microsoft.com/office/drawing/2014/main" id="{A81DDF37-BF20-402F-8B3D-2ECEB8247E52}"/>
              </a:ext>
            </a:extLst>
          </p:cNvPr>
          <p:cNvSpPr>
            <a:spLocks noGrp="1"/>
          </p:cNvSpPr>
          <p:nvPr>
            <p:ph type="body" sz="half" idx="4294967295"/>
          </p:nvPr>
        </p:nvSpPr>
        <p:spPr>
          <a:xfrm>
            <a:off x="0" y="1630363"/>
            <a:ext cx="5075238" cy="5227637"/>
          </a:xfrm>
        </p:spPr>
        <p:txBody>
          <a:bodyPr>
            <a:normAutofit/>
          </a:bodyPr>
          <a:lstStyle/>
          <a:p>
            <a:r>
              <a:rPr lang="en-US" sz="1800" b="1" dirty="0"/>
              <a:t>Luxury Smartwatches</a:t>
            </a:r>
          </a:p>
          <a:p>
            <a:r>
              <a:rPr lang="en-US" sz="1800" dirty="0"/>
              <a:t>Experience timeless design fused with cutting-edge technology — perfect for professionals and trendsetters.</a:t>
            </a:r>
          </a:p>
          <a:p>
            <a:r>
              <a:rPr lang="en-US" sz="1800" b="1" dirty="0"/>
              <a:t>Classic Digital Timepieces</a:t>
            </a:r>
          </a:p>
          <a:p>
            <a:r>
              <a:rPr lang="en-US" sz="1800" dirty="0"/>
              <a:t>Reliable, easy-to-read watches with alarms, stopwatches, and multi-time zones for everyday use.</a:t>
            </a:r>
          </a:p>
          <a:p>
            <a:r>
              <a:rPr lang="en-US" sz="1800" b="1" dirty="0"/>
              <a:t>Limited Edition Collection</a:t>
            </a:r>
          </a:p>
          <a:p>
            <a:r>
              <a:rPr lang="en-US" sz="1800" dirty="0"/>
              <a:t>Own something rare — hand-crafted models made with premium materials and bold style.</a:t>
            </a:r>
          </a:p>
          <a:p>
            <a:endParaRPr lang="en-US" sz="1800" dirty="0"/>
          </a:p>
          <a:p>
            <a:endParaRPr lang="en-US" sz="1800" dirty="0"/>
          </a:p>
        </p:txBody>
      </p:sp>
      <p:pic>
        <p:nvPicPr>
          <p:cNvPr id="6" name="Picture 5"/>
          <p:cNvPicPr>
            <a:picLocks noChangeAspect="1"/>
          </p:cNvPicPr>
          <p:nvPr/>
        </p:nvPicPr>
        <p:blipFill>
          <a:blip r:embed="rId2"/>
          <a:stretch>
            <a:fillRect/>
          </a:stretch>
        </p:blipFill>
        <p:spPr>
          <a:xfrm>
            <a:off x="5910606" y="1450425"/>
            <a:ext cx="5817542" cy="5000896"/>
          </a:xfrm>
          <a:prstGeom prst="rect">
            <a:avLst/>
          </a:prstGeom>
        </p:spPr>
      </p:pic>
    </p:spTree>
    <p:extLst>
      <p:ext uri="{BB962C8B-B14F-4D97-AF65-F5344CB8AC3E}">
        <p14:creationId xmlns:p14="http://schemas.microsoft.com/office/powerpoint/2010/main" val="16786392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750"/>
                            </p:stCondLst>
                            <p:childTnLst>
                              <p:par>
                                <p:cTn id="9" presetID="22" presetClass="entr" presetSubtype="4" fill="hold" grpId="0" nodeType="afterEffect">
                                  <p:stCondLst>
                                    <p:cond delay="25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down)">
                                      <p:cBhvr>
                                        <p:cTn id="11" dur="500"/>
                                        <p:tgtEl>
                                          <p:spTgt spid="5">
                                            <p:txEl>
                                              <p:pRg st="0" end="0"/>
                                            </p:txEl>
                                          </p:spTgt>
                                        </p:tgtEl>
                                      </p:cBhvr>
                                    </p:animEffect>
                                  </p:childTnLst>
                                </p:cTn>
                              </p:par>
                            </p:childTnLst>
                          </p:cTn>
                        </p:par>
                        <p:par>
                          <p:cTn id="12" fill="hold">
                            <p:stCondLst>
                              <p:cond delay="1500"/>
                            </p:stCondLst>
                            <p:childTnLst>
                              <p:par>
                                <p:cTn id="13" presetID="22" presetClass="entr" presetSubtype="4" fill="hold" grpId="0" nodeType="afterEffect">
                                  <p:stCondLst>
                                    <p:cond delay="25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25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down)">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25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down)">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25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down)">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25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wipe(down)">
                                      <p:cBhvr>
                                        <p:cTn id="3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9EDA1-8B02-4B26-AE90-1F3F21616AF4}"/>
              </a:ext>
            </a:extLst>
          </p:cNvPr>
          <p:cNvSpPr>
            <a:spLocks noGrp="1"/>
          </p:cNvSpPr>
          <p:nvPr>
            <p:ph type="title"/>
          </p:nvPr>
        </p:nvSpPr>
        <p:spPr>
          <a:xfrm>
            <a:off x="477078" y="172278"/>
            <a:ext cx="10353762" cy="970450"/>
          </a:xfrm>
        </p:spPr>
        <p:txBody>
          <a:bodyPr>
            <a:normAutofit/>
          </a:bodyPr>
          <a:lstStyle/>
          <a:p>
            <a:r>
              <a:rPr lang="en-US" sz="4400" b="1" dirty="0"/>
              <a:t>About Pages</a:t>
            </a:r>
          </a:p>
        </p:txBody>
      </p:sp>
      <p:sp>
        <p:nvSpPr>
          <p:cNvPr id="5" name="Text Placeholder 4">
            <a:extLst>
              <a:ext uri="{FF2B5EF4-FFF2-40B4-BE49-F238E27FC236}">
                <a16:creationId xmlns:a16="http://schemas.microsoft.com/office/drawing/2014/main" id="{A81DDF37-BF20-402F-8B3D-2ECEB8247E52}"/>
              </a:ext>
            </a:extLst>
          </p:cNvPr>
          <p:cNvSpPr>
            <a:spLocks noGrp="1"/>
          </p:cNvSpPr>
          <p:nvPr>
            <p:ph type="body" sz="half" idx="4294967295"/>
          </p:nvPr>
        </p:nvSpPr>
        <p:spPr>
          <a:xfrm>
            <a:off x="0" y="1630363"/>
            <a:ext cx="5075238" cy="3378200"/>
          </a:xfrm>
        </p:spPr>
        <p:txBody>
          <a:bodyPr>
            <a:normAutofit fontScale="77500" lnSpcReduction="20000"/>
          </a:bodyPr>
          <a:lstStyle/>
          <a:p>
            <a:r>
              <a:rPr lang="en-US" sz="1800" b="1" dirty="0"/>
              <a:t>🕰️ Who We Are</a:t>
            </a:r>
          </a:p>
          <a:p>
            <a:r>
              <a:rPr lang="en-US" sz="1800" dirty="0"/>
              <a:t>Welcome to </a:t>
            </a:r>
            <a:r>
              <a:rPr lang="en-US" sz="1800" b="1" dirty="0"/>
              <a:t>Shop Now</a:t>
            </a:r>
            <a:r>
              <a:rPr lang="en-US" sz="1800" dirty="0"/>
              <a:t> – your trusted source for premium </a:t>
            </a:r>
            <a:r>
              <a:rPr lang="en-US" sz="1800" b="1" dirty="0"/>
              <a:t>automatic</a:t>
            </a:r>
            <a:r>
              <a:rPr lang="en-US" sz="1800" dirty="0"/>
              <a:t> and </a:t>
            </a:r>
            <a:r>
              <a:rPr lang="en-US" sz="1800" b="1" dirty="0"/>
              <a:t>luxury watches</a:t>
            </a:r>
            <a:r>
              <a:rPr lang="en-US" sz="1800" dirty="0"/>
              <a:t>.</a:t>
            </a:r>
          </a:p>
          <a:p>
            <a:r>
              <a:rPr lang="en-US" sz="1800" b="1" dirty="0"/>
              <a:t>💎 Our Belief</a:t>
            </a:r>
          </a:p>
          <a:p>
            <a:r>
              <a:rPr lang="en-US" sz="1800" dirty="0"/>
              <a:t>We believe a watch is more than a timekeeper – it's a </a:t>
            </a:r>
            <a:r>
              <a:rPr lang="en-US" sz="1800" b="1" dirty="0"/>
              <a:t>symbol of personality, class, and timeless style</a:t>
            </a:r>
            <a:r>
              <a:rPr lang="en-US" sz="1800" dirty="0"/>
              <a:t>.</a:t>
            </a:r>
          </a:p>
          <a:p>
            <a:r>
              <a:rPr lang="en-US" sz="1800" b="1" dirty="0"/>
              <a:t>🎯 Our Collection</a:t>
            </a:r>
          </a:p>
          <a:p>
            <a:r>
              <a:rPr lang="en-US" sz="1800" dirty="0"/>
              <a:t>Explore a curated range of watches that celebrate </a:t>
            </a:r>
            <a:r>
              <a:rPr lang="en-US" sz="1800" b="1" dirty="0"/>
              <a:t>craftsmanship, elegance</a:t>
            </a:r>
            <a:r>
              <a:rPr lang="en-US" sz="1800" dirty="0"/>
              <a:t>, and </a:t>
            </a:r>
            <a:r>
              <a:rPr lang="en-US" sz="1800" b="1" dirty="0"/>
              <a:t>technological innovation</a:t>
            </a:r>
            <a:r>
              <a:rPr lang="en-US" sz="1800" dirty="0"/>
              <a:t>.</a:t>
            </a:r>
          </a:p>
          <a:p>
            <a:r>
              <a:rPr lang="en-US" sz="1800" b="1" dirty="0"/>
              <a:t>🌍 What We Offer</a:t>
            </a:r>
          </a:p>
          <a:p>
            <a:r>
              <a:rPr lang="en-US" sz="1800" dirty="0"/>
              <a:t>From </a:t>
            </a:r>
            <a:r>
              <a:rPr lang="en-US" sz="1800" b="1" dirty="0"/>
              <a:t>heritage classics</a:t>
            </a:r>
            <a:r>
              <a:rPr lang="en-US" sz="1800" dirty="0"/>
              <a:t> to the latest </a:t>
            </a:r>
            <a:r>
              <a:rPr lang="en-US" sz="1800" b="1" dirty="0"/>
              <a:t>smartwatch trends</a:t>
            </a:r>
            <a:r>
              <a:rPr lang="en-US" sz="1800" dirty="0"/>
              <a:t>, we bring you the </a:t>
            </a:r>
            <a:r>
              <a:rPr lang="en-US" sz="1800" b="1" dirty="0"/>
              <a:t>finest timepieces from around the world</a:t>
            </a:r>
            <a:r>
              <a:rPr lang="en-US" sz="1800" dirty="0"/>
              <a:t>.</a:t>
            </a:r>
          </a:p>
        </p:txBody>
      </p:sp>
      <p:pic>
        <p:nvPicPr>
          <p:cNvPr id="6" name="Picture 5"/>
          <p:cNvPicPr>
            <a:picLocks noChangeAspect="1"/>
          </p:cNvPicPr>
          <p:nvPr/>
        </p:nvPicPr>
        <p:blipFill>
          <a:blip r:embed="rId2"/>
          <a:stretch>
            <a:fillRect/>
          </a:stretch>
        </p:blipFill>
        <p:spPr>
          <a:xfrm>
            <a:off x="5552661" y="1142727"/>
            <a:ext cx="6544443" cy="3749783"/>
          </a:xfrm>
          <a:prstGeom prst="rect">
            <a:avLst/>
          </a:prstGeom>
        </p:spPr>
      </p:pic>
    </p:spTree>
    <p:extLst>
      <p:ext uri="{BB962C8B-B14F-4D97-AF65-F5344CB8AC3E}">
        <p14:creationId xmlns:p14="http://schemas.microsoft.com/office/powerpoint/2010/main" val="1244141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750"/>
                            </p:stCondLst>
                            <p:childTnLst>
                              <p:par>
                                <p:cTn id="9" presetID="22" presetClass="entr" presetSubtype="4" fill="hold" grpId="0" nodeType="afterEffect">
                                  <p:stCondLst>
                                    <p:cond delay="25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down)">
                                      <p:cBhvr>
                                        <p:cTn id="11" dur="500"/>
                                        <p:tgtEl>
                                          <p:spTgt spid="5">
                                            <p:txEl>
                                              <p:pRg st="0" end="0"/>
                                            </p:txEl>
                                          </p:spTgt>
                                        </p:tgtEl>
                                      </p:cBhvr>
                                    </p:animEffect>
                                  </p:childTnLst>
                                </p:cTn>
                              </p:par>
                            </p:childTnLst>
                          </p:cTn>
                        </p:par>
                        <p:par>
                          <p:cTn id="12" fill="hold">
                            <p:stCondLst>
                              <p:cond delay="1500"/>
                            </p:stCondLst>
                            <p:childTnLst>
                              <p:par>
                                <p:cTn id="13" presetID="22" presetClass="entr" presetSubtype="4" fill="hold" grpId="0" nodeType="afterEffect">
                                  <p:stCondLst>
                                    <p:cond delay="25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par>
                          <p:cTn id="16" fill="hold">
                            <p:stCondLst>
                              <p:cond delay="2250"/>
                            </p:stCondLst>
                            <p:childTnLst>
                              <p:par>
                                <p:cTn id="17" presetID="22" presetClass="entr" presetSubtype="4" fill="hold" grpId="0" nodeType="afterEffect">
                                  <p:stCondLst>
                                    <p:cond delay="25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down)">
                                      <p:cBhvr>
                                        <p:cTn id="19" dur="500"/>
                                        <p:tgtEl>
                                          <p:spTgt spid="5">
                                            <p:txEl>
                                              <p:pRg st="2" end="2"/>
                                            </p:txEl>
                                          </p:spTgt>
                                        </p:tgtEl>
                                      </p:cBhvr>
                                    </p:animEffect>
                                  </p:childTnLst>
                                </p:cTn>
                              </p:par>
                            </p:childTnLst>
                          </p:cTn>
                        </p:par>
                        <p:par>
                          <p:cTn id="20" fill="hold">
                            <p:stCondLst>
                              <p:cond delay="3000"/>
                            </p:stCondLst>
                            <p:childTnLst>
                              <p:par>
                                <p:cTn id="21" presetID="22" presetClass="entr" presetSubtype="4" fill="hold" grpId="0" nodeType="afterEffect">
                                  <p:stCondLst>
                                    <p:cond delay="25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down)">
                                      <p:cBhvr>
                                        <p:cTn id="23" dur="500"/>
                                        <p:tgtEl>
                                          <p:spTgt spid="5">
                                            <p:txEl>
                                              <p:pRg st="3" end="3"/>
                                            </p:txEl>
                                          </p:spTgt>
                                        </p:tgtEl>
                                      </p:cBhvr>
                                    </p:animEffect>
                                  </p:childTnLst>
                                </p:cTn>
                              </p:par>
                            </p:childTnLst>
                          </p:cTn>
                        </p:par>
                        <p:par>
                          <p:cTn id="24" fill="hold">
                            <p:stCondLst>
                              <p:cond delay="3750"/>
                            </p:stCondLst>
                            <p:childTnLst>
                              <p:par>
                                <p:cTn id="25" presetID="22" presetClass="entr" presetSubtype="4" fill="hold" grpId="0" nodeType="afterEffect">
                                  <p:stCondLst>
                                    <p:cond delay="25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par>
                          <p:cTn id="28" fill="hold">
                            <p:stCondLst>
                              <p:cond delay="4500"/>
                            </p:stCondLst>
                            <p:childTnLst>
                              <p:par>
                                <p:cTn id="29" presetID="22" presetClass="entr" presetSubtype="4" fill="hold" grpId="0" nodeType="afterEffect">
                                  <p:stCondLst>
                                    <p:cond delay="25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wipe(down)">
                                      <p:cBhvr>
                                        <p:cTn id="31" dur="500"/>
                                        <p:tgtEl>
                                          <p:spTgt spid="5">
                                            <p:txEl>
                                              <p:pRg st="5" end="5"/>
                                            </p:txEl>
                                          </p:spTgt>
                                        </p:tgtEl>
                                      </p:cBhvr>
                                    </p:animEffect>
                                  </p:childTnLst>
                                </p:cTn>
                              </p:par>
                            </p:childTnLst>
                          </p:cTn>
                        </p:par>
                        <p:par>
                          <p:cTn id="32" fill="hold">
                            <p:stCondLst>
                              <p:cond delay="5250"/>
                            </p:stCondLst>
                            <p:childTnLst>
                              <p:par>
                                <p:cTn id="33" presetID="22" presetClass="entr" presetSubtype="4" fill="hold" grpId="0" nodeType="afterEffect">
                                  <p:stCondLst>
                                    <p:cond delay="25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wipe(down)">
                                      <p:cBhvr>
                                        <p:cTn id="35" dur="500"/>
                                        <p:tgtEl>
                                          <p:spTgt spid="5">
                                            <p:txEl>
                                              <p:pRg st="6" end="6"/>
                                            </p:txEl>
                                          </p:spTgt>
                                        </p:tgtEl>
                                      </p:cBhvr>
                                    </p:animEffect>
                                  </p:childTnLst>
                                </p:cTn>
                              </p:par>
                            </p:childTnLst>
                          </p:cTn>
                        </p:par>
                        <p:par>
                          <p:cTn id="36" fill="hold">
                            <p:stCondLst>
                              <p:cond delay="6000"/>
                            </p:stCondLst>
                            <p:childTnLst>
                              <p:par>
                                <p:cTn id="37" presetID="22" presetClass="entr" presetSubtype="4" fill="hold" grpId="0" nodeType="afterEffect">
                                  <p:stCondLst>
                                    <p:cond delay="250"/>
                                  </p:stCondLst>
                                  <p:childTnLst>
                                    <p:set>
                                      <p:cBhvr>
                                        <p:cTn id="38" dur="1" fill="hold">
                                          <p:stCondLst>
                                            <p:cond delay="0"/>
                                          </p:stCondLst>
                                        </p:cTn>
                                        <p:tgtEl>
                                          <p:spTgt spid="5">
                                            <p:txEl>
                                              <p:pRg st="7" end="7"/>
                                            </p:txEl>
                                          </p:spTgt>
                                        </p:tgtEl>
                                        <p:attrNameLst>
                                          <p:attrName>style.visibility</p:attrName>
                                        </p:attrNameLst>
                                      </p:cBhvr>
                                      <p:to>
                                        <p:strVal val="visible"/>
                                      </p:to>
                                    </p:set>
                                    <p:animEffect transition="in" filter="wipe(down)">
                                      <p:cBhvr>
                                        <p:cTn id="39"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9EDA1-8B02-4B26-AE90-1F3F21616AF4}"/>
              </a:ext>
            </a:extLst>
          </p:cNvPr>
          <p:cNvSpPr>
            <a:spLocks noGrp="1"/>
          </p:cNvSpPr>
          <p:nvPr>
            <p:ph type="title"/>
          </p:nvPr>
        </p:nvSpPr>
        <p:spPr>
          <a:xfrm>
            <a:off x="477078" y="172278"/>
            <a:ext cx="10353762" cy="970450"/>
          </a:xfrm>
        </p:spPr>
        <p:txBody>
          <a:bodyPr>
            <a:normAutofit/>
          </a:bodyPr>
          <a:lstStyle/>
          <a:p>
            <a:r>
              <a:rPr lang="en-US" sz="4400" b="1" dirty="0"/>
              <a:t>Observatories and Solar System</a:t>
            </a:r>
          </a:p>
        </p:txBody>
      </p:sp>
      <p:sp>
        <p:nvSpPr>
          <p:cNvPr id="5" name="Text Placeholder 4">
            <a:extLst>
              <a:ext uri="{FF2B5EF4-FFF2-40B4-BE49-F238E27FC236}">
                <a16:creationId xmlns:a16="http://schemas.microsoft.com/office/drawing/2014/main" id="{A81DDF37-BF20-402F-8B3D-2ECEB8247E52}"/>
              </a:ext>
            </a:extLst>
          </p:cNvPr>
          <p:cNvSpPr>
            <a:spLocks noGrp="1"/>
          </p:cNvSpPr>
          <p:nvPr>
            <p:ph type="body" sz="half" idx="4294967295"/>
          </p:nvPr>
        </p:nvSpPr>
        <p:spPr>
          <a:xfrm>
            <a:off x="0" y="1630363"/>
            <a:ext cx="5075238" cy="5091112"/>
          </a:xfrm>
        </p:spPr>
        <p:txBody>
          <a:bodyPr>
            <a:normAutofit lnSpcReduction="10000"/>
          </a:bodyPr>
          <a:lstStyle/>
          <a:p>
            <a:r>
              <a:rPr lang="en-US" sz="1800" b="1" dirty="0"/>
              <a:t>⌚ Sports Watches</a:t>
            </a:r>
          </a:p>
          <a:p>
            <a:r>
              <a:rPr lang="en-US" sz="1800" dirty="0"/>
              <a:t>Built for </a:t>
            </a:r>
            <a:r>
              <a:rPr lang="en-US" sz="1800" b="1" dirty="0"/>
              <a:t>performance</a:t>
            </a:r>
            <a:r>
              <a:rPr lang="en-US" sz="1800" dirty="0"/>
              <a:t> – shock-resistant, waterproof, and durable.</a:t>
            </a:r>
          </a:p>
          <a:p>
            <a:r>
              <a:rPr lang="en-US" sz="1800" dirty="0"/>
              <a:t>Features like </a:t>
            </a:r>
            <a:r>
              <a:rPr lang="en-US" sz="1800" b="1" dirty="0"/>
              <a:t>stopwatch, GPS, and fitness tracking</a:t>
            </a:r>
            <a:r>
              <a:rPr lang="en-US" sz="1800" dirty="0"/>
              <a:t> for active lifestyles.</a:t>
            </a:r>
          </a:p>
          <a:p>
            <a:r>
              <a:rPr lang="en-US" sz="1800" b="1" dirty="0"/>
              <a:t>🏆 Premier Watches</a:t>
            </a:r>
          </a:p>
          <a:p>
            <a:r>
              <a:rPr lang="en-US" sz="1800" dirty="0"/>
              <a:t>A collection of </a:t>
            </a:r>
            <a:r>
              <a:rPr lang="en-US" sz="1800" b="1" dirty="0"/>
              <a:t>high-end timepieces</a:t>
            </a:r>
            <a:r>
              <a:rPr lang="en-US" sz="1800" dirty="0"/>
              <a:t> with elegant engineering.</a:t>
            </a:r>
          </a:p>
          <a:p>
            <a:r>
              <a:rPr lang="en-US" sz="1800" dirty="0"/>
              <a:t>Perfect blend of </a:t>
            </a:r>
            <a:r>
              <a:rPr lang="en-US" sz="1800" b="1" dirty="0"/>
              <a:t>style, accuracy</a:t>
            </a:r>
            <a:r>
              <a:rPr lang="en-US" sz="1800" dirty="0"/>
              <a:t>, and </a:t>
            </a:r>
            <a:r>
              <a:rPr lang="en-US" sz="1800" b="1" dirty="0"/>
              <a:t>lasting quality</a:t>
            </a:r>
            <a:r>
              <a:rPr lang="en-US" sz="1800" dirty="0"/>
              <a:t>.</a:t>
            </a:r>
          </a:p>
          <a:p>
            <a:r>
              <a:rPr lang="en-US" sz="1800" b="1" dirty="0"/>
              <a:t>💎 Luxury Watches</a:t>
            </a:r>
          </a:p>
          <a:p>
            <a:r>
              <a:rPr lang="en-US" sz="1800" dirty="0"/>
              <a:t>Showcasing </a:t>
            </a:r>
            <a:r>
              <a:rPr lang="en-US" sz="1800" b="1" dirty="0"/>
              <a:t>timeless elegance</a:t>
            </a:r>
            <a:r>
              <a:rPr lang="en-US" sz="1800" dirty="0"/>
              <a:t> and elite craftsmanship.</a:t>
            </a:r>
          </a:p>
          <a:p>
            <a:r>
              <a:rPr lang="en-US" sz="1800" dirty="0"/>
              <a:t>Embellished with </a:t>
            </a:r>
            <a:r>
              <a:rPr lang="en-US" sz="1800" b="1" dirty="0"/>
              <a:t>gold, diamonds</a:t>
            </a:r>
            <a:r>
              <a:rPr lang="en-US" sz="1800" dirty="0"/>
              <a:t>, and </a:t>
            </a:r>
            <a:r>
              <a:rPr lang="en-US" sz="1800" b="1" dirty="0"/>
              <a:t>finest leather straps</a:t>
            </a:r>
            <a:r>
              <a:rPr lang="en-US" sz="1800" dirty="0"/>
              <a:t>.</a:t>
            </a:r>
          </a:p>
          <a:p>
            <a:endParaRPr lang="en-US" sz="1800" dirty="0"/>
          </a:p>
        </p:txBody>
      </p:sp>
      <p:pic>
        <p:nvPicPr>
          <p:cNvPr id="2" name="Picture 1"/>
          <p:cNvPicPr>
            <a:picLocks noChangeAspect="1"/>
          </p:cNvPicPr>
          <p:nvPr/>
        </p:nvPicPr>
        <p:blipFill>
          <a:blip r:embed="rId2"/>
          <a:stretch>
            <a:fillRect/>
          </a:stretch>
        </p:blipFill>
        <p:spPr>
          <a:xfrm flipH="1">
            <a:off x="6473579" y="2147812"/>
            <a:ext cx="5296848" cy="3923050"/>
          </a:xfrm>
          <a:prstGeom prst="rect">
            <a:avLst/>
          </a:prstGeom>
        </p:spPr>
      </p:pic>
    </p:spTree>
    <p:extLst>
      <p:ext uri="{BB962C8B-B14F-4D97-AF65-F5344CB8AC3E}">
        <p14:creationId xmlns:p14="http://schemas.microsoft.com/office/powerpoint/2010/main" val="2328802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750"/>
                            </p:stCondLst>
                            <p:childTnLst>
                              <p:par>
                                <p:cTn id="9" presetID="22" presetClass="entr" presetSubtype="4" fill="hold" grpId="0" nodeType="afterEffect">
                                  <p:stCondLst>
                                    <p:cond delay="25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down)">
                                      <p:cBhvr>
                                        <p:cTn id="11" dur="500"/>
                                        <p:tgtEl>
                                          <p:spTgt spid="5">
                                            <p:txEl>
                                              <p:pRg st="0" end="0"/>
                                            </p:txEl>
                                          </p:spTgt>
                                        </p:tgtEl>
                                      </p:cBhvr>
                                    </p:animEffect>
                                  </p:childTnLst>
                                </p:cTn>
                              </p:par>
                            </p:childTnLst>
                          </p:cTn>
                        </p:par>
                        <p:par>
                          <p:cTn id="12" fill="hold">
                            <p:stCondLst>
                              <p:cond delay="1500"/>
                            </p:stCondLst>
                            <p:childTnLst>
                              <p:par>
                                <p:cTn id="13" presetID="22" presetClass="entr" presetSubtype="4" fill="hold" grpId="0" nodeType="afterEffect">
                                  <p:stCondLst>
                                    <p:cond delay="25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00"/>
                                        <p:tgtEl>
                                          <p:spTgt spid="5">
                                            <p:txEl>
                                              <p:pRg st="1" end="1"/>
                                            </p:txEl>
                                          </p:spTgt>
                                        </p:tgtEl>
                                      </p:cBhvr>
                                    </p:animEffect>
                                  </p:childTnLst>
                                </p:cTn>
                              </p:par>
                            </p:childTnLst>
                          </p:cTn>
                        </p:par>
                        <p:par>
                          <p:cTn id="16" fill="hold">
                            <p:stCondLst>
                              <p:cond delay="2250"/>
                            </p:stCondLst>
                            <p:childTnLst>
                              <p:par>
                                <p:cTn id="17" presetID="22" presetClass="entr" presetSubtype="4" fill="hold" grpId="0" nodeType="afterEffect">
                                  <p:stCondLst>
                                    <p:cond delay="25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wipe(down)">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25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wipe(down)">
                                      <p:cBhvr>
                                        <p:cTn id="24" dur="500"/>
                                        <p:tgtEl>
                                          <p:spTgt spid="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25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wipe(down)">
                                      <p:cBhvr>
                                        <p:cTn id="29" dur="500"/>
                                        <p:tgtEl>
                                          <p:spTgt spid="5">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25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wipe(down)">
                                      <p:cBhvr>
                                        <p:cTn id="34" dur="500"/>
                                        <p:tgtEl>
                                          <p:spTgt spid="5">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25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wipe(down)">
                                      <p:cBhvr>
                                        <p:cTn id="39" dur="500"/>
                                        <p:tgtEl>
                                          <p:spTgt spid="5">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250"/>
                                  </p:stCondLst>
                                  <p:childTnLst>
                                    <p:set>
                                      <p:cBhvr>
                                        <p:cTn id="43" dur="1" fill="hold">
                                          <p:stCondLst>
                                            <p:cond delay="0"/>
                                          </p:stCondLst>
                                        </p:cTn>
                                        <p:tgtEl>
                                          <p:spTgt spid="5">
                                            <p:txEl>
                                              <p:pRg st="7" end="7"/>
                                            </p:txEl>
                                          </p:spTgt>
                                        </p:tgtEl>
                                        <p:attrNameLst>
                                          <p:attrName>style.visibility</p:attrName>
                                        </p:attrNameLst>
                                      </p:cBhvr>
                                      <p:to>
                                        <p:strVal val="visible"/>
                                      </p:to>
                                    </p:set>
                                    <p:animEffect transition="in" filter="wipe(down)">
                                      <p:cBhvr>
                                        <p:cTn id="44" dur="500"/>
                                        <p:tgtEl>
                                          <p:spTgt spid="5">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250"/>
                                  </p:stCondLst>
                                  <p:childTnLst>
                                    <p:set>
                                      <p:cBhvr>
                                        <p:cTn id="48" dur="1" fill="hold">
                                          <p:stCondLst>
                                            <p:cond delay="0"/>
                                          </p:stCondLst>
                                        </p:cTn>
                                        <p:tgtEl>
                                          <p:spTgt spid="5">
                                            <p:txEl>
                                              <p:pRg st="8" end="8"/>
                                            </p:txEl>
                                          </p:spTgt>
                                        </p:tgtEl>
                                        <p:attrNameLst>
                                          <p:attrName>style.visibility</p:attrName>
                                        </p:attrNameLst>
                                      </p:cBhvr>
                                      <p:to>
                                        <p:strVal val="visible"/>
                                      </p:to>
                                    </p:set>
                                    <p:animEffect transition="in" filter="wipe(down)">
                                      <p:cBhvr>
                                        <p:cTn id="4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157</TotalTime>
  <Words>710</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Aura Watches Website Project</vt:lpstr>
      <vt:lpstr>Problem Statement</vt:lpstr>
      <vt:lpstr>Project Objective</vt:lpstr>
      <vt:lpstr>Tools &amp; Technologies Used</vt:lpstr>
      <vt:lpstr>Website Structure</vt:lpstr>
      <vt:lpstr>Home Page – Overview</vt:lpstr>
      <vt:lpstr>Shop Category</vt:lpstr>
      <vt:lpstr>About Pages</vt:lpstr>
      <vt:lpstr>Observatories and Solar System</vt:lpstr>
      <vt:lpstr>User Interface &amp; Design Features</vt:lpstr>
      <vt:lpstr>Aura Watches Technology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Astronomy Website Project</dc:title>
  <dc:creator>asp</dc:creator>
  <cp:lastModifiedBy>asp</cp:lastModifiedBy>
  <cp:revision>19</cp:revision>
  <dcterms:created xsi:type="dcterms:W3CDTF">2025-05-21T13:47:07Z</dcterms:created>
  <dcterms:modified xsi:type="dcterms:W3CDTF">2025-05-23T14:19:06Z</dcterms:modified>
</cp:coreProperties>
</file>