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1F497D"/>
                </a:solidFill>
              </a:defRPr>
            </a:pPr>
            <a:r>
              <a:t>BULK BOLLARD ORDER PROPOSAL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7F7F7F"/>
                </a:solidFill>
              </a:defRPr>
            </a:pPr>
            <a:r>
              <a:t>Direct-to-Manufacturer Partnership with ZASP</a:t>
            </a:r>
          </a:p>
          <a:p>
            <a:r>
              <a:t>SourceFour Industries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2400" b="1">
                <a:solidFill>
                  <a:srgbClr val="4472C4"/>
                </a:solidFill>
              </a:defRPr>
            </a:pPr>
            <a:r>
              <a:t>Opportunity Overview</a:t>
            </a:r>
          </a:p>
          <a:p>
            <a:pPr>
              <a:spcAft>
                <a:spcPts val="800"/>
              </a:spcAft>
              <a:defRPr sz="1800"/>
            </a:pPr>
            <a:r>
              <a:t>Transitioning from 1-800 Bollards distributor to direct ZASP manufacturing</a:t>
            </a:r>
          </a:p>
          <a:p>
            <a:pPr>
              <a:spcAft>
                <a:spcPts val="800"/>
              </a:spcAft>
              <a:defRPr sz="1800"/>
            </a:pPr>
            <a:r>
              <a:t>$140,087 cost savings on 500-unit initial order (62% reduction)</a:t>
            </a:r>
          </a:p>
          <a:p>
            <a:pPr>
              <a:spcAft>
                <a:spcPts val="800"/>
              </a:spcAft>
              <a:defRPr sz="1800"/>
            </a:pPr>
            <a:r>
              <a:t>Margin improvement from 29% to 72% on wholesale bollards</a:t>
            </a:r>
          </a:p>
          <a:p>
            <a:pPr>
              <a:spcAft>
                <a:spcPts val="800"/>
              </a:spcAft>
              <a:defRPr sz="1800"/>
            </a:pPr>
            <a:r>
              <a:t>$186,190 additional annual profit potential at historical sales rates</a:t>
            </a:r>
          </a:p>
          <a:p>
            <a:pPr>
              <a:spcAft>
                <a:spcPts val="800"/>
              </a:spcAft>
              <a:defRPr sz="1800"/>
            </a:pPr>
            <a:r>
              <a:t>Recommended initial order: 198 units totaling $33,599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Wholesale Pricing Comparison: ZASP vs 1-800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412480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097280"/>
                <a:gridCol w="1097280"/>
                <a:gridCol w="1097280"/>
                <a:gridCol w="1097280"/>
                <a:gridCol w="822960"/>
              </a:tblGrid>
              <a:tr h="457200"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ZASP CPU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1800 CPU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Savings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S4 Margin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Qty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$14,360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$20,668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$9,126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$14,776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4" CARBON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$16,402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4" STAINLESS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$37,533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4" BASEPLATE CARBON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6" BASEPLATE CARBON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$3,213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4" BASEPLATE STAINLESS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$5,671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6" BASEPLATE STAINLESS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$552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$17,375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1264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70AD47"/>
                </a:solidFill>
              </a:defRPr>
            </a:pPr>
            <a:r>
              <a:t>TOTAL SAVINGS: $140,087 (62% cost reduction) | ZASP Margin: 72% vs 1800 Margin: 29%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Sales Data Analysis - 35 Months Historical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2286000" cy="109728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Total Units Sold</a:t>
            </a:r>
            <a:br/>
            <a:r>
              <a:t>1,875 units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1371600"/>
            <a:ext cx="2286000" cy="1097280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Monthly Average</a:t>
            </a:r>
            <a:br/>
            <a:r>
              <a:t>53.6 units/month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1371600"/>
            <a:ext cx="2286000" cy="1097280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Total Revenue</a:t>
            </a:r>
            <a:br/>
            <a:r>
              <a:t>$1,105,239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743200"/>
          <a:ext cx="7772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533400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Units Sold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ZASP Extra Profit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$219,680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$91,072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383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$231,166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$113,184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$192,051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$85,301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4" CARBON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$149,525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$68,558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4" STAINLESS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$120,317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$93,832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Recent Sales Trends - 2025 (9 Months)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2286000" cy="1097280"/>
          </a:xfrm>
          <a:prstGeom prst="rect">
            <a:avLst/>
          </a:prstGeom>
          <a:solidFill>
            <a:srgbClr val="4472C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Total Units Sold</a:t>
            </a:r>
            <a:br/>
            <a:r>
              <a:t>421 units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0400" y="1371600"/>
            <a:ext cx="2286000" cy="1097280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Monthly Average</a:t>
            </a:r>
            <a:br/>
            <a:r>
              <a:t>46.8 units/month</a:t>
            </a:r>
          </a:p>
        </p:txBody>
      </p:sp>
      <p:sp>
        <p:nvSpPr>
          <p:cNvPr id="6" name="Rectangle 5"/>
          <p:cNvSpPr/>
          <p:nvPr/>
        </p:nvSpPr>
        <p:spPr>
          <a:xfrm>
            <a:off x="5715000" y="1371600"/>
            <a:ext cx="2286000" cy="1097280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Total Revenue</a:t>
            </a:r>
            <a:br/>
            <a:r>
              <a:t>$285,445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" y="2743200"/>
          <a:ext cx="77724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533400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Units Sold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ZASP Extra Profit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6" BASEPLATE CARBON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$47,240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$5,783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4" CARBON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$61,814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$28,539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$40,259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$19,530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$36,724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$18,618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4" STAINLESS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$63,226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$42,788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Recommended Initial Order Quantities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188720"/>
            <a:ext cx="7772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/>
            </a:pPr>
            <a:r>
              <a:t>Methodology: Based on 35-month sales velocity, weighted with recent 2025 trends. 6-month supply for high movers, 4-month for medium, 3-month for slower items.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828800"/>
          <a:ext cx="82296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/>
                <a:gridCol w="1097280"/>
                <a:gridCol w="914400"/>
                <a:gridCol w="1097280"/>
                <a:gridCol w="1005840"/>
                <a:gridCol w="914400"/>
              </a:tblGrid>
              <a:tr h="349134"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Avg/Month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Supply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Order Qty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Unit Cost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349134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$4,375</a:t>
                      </a:r>
                    </a:p>
                  </a:txBody>
                  <a:tcPr/>
                </a:tc>
              </a:tr>
              <a:tr h="349134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4" CARBON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$7,778</a:t>
                      </a:r>
                    </a:p>
                  </a:txBody>
                  <a:tcPr/>
                </a:tc>
              </a:tr>
              <a:tr h="349134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$5,619</a:t>
                      </a:r>
                    </a:p>
                  </a:txBody>
                  <a:tcPr/>
                </a:tc>
              </a:tr>
              <a:tr h="349134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7.3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$3,240</a:t>
                      </a:r>
                    </a:p>
                  </a:txBody>
                  <a:tcPr/>
                </a:tc>
              </a:tr>
              <a:tr h="349134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6" BASEPLATE CARBON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$2,500</a:t>
                      </a:r>
                    </a:p>
                  </a:txBody>
                  <a:tcPr/>
                </a:tc>
              </a:tr>
              <a:tr h="349134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4" STAINLESS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$5,492</a:t>
                      </a:r>
                    </a:p>
                  </a:txBody>
                  <a:tcPr/>
                </a:tc>
              </a:tr>
              <a:tr h="349134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$2,314</a:t>
                      </a:r>
                    </a:p>
                  </a:txBody>
                  <a:tcPr/>
                </a:tc>
              </a:tr>
              <a:tr h="349134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Monthly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$857</a:t>
                      </a:r>
                    </a:p>
                  </a:txBody>
                  <a:tcPr/>
                </a:tc>
              </a:tr>
              <a:tr h="349134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4" BASEPLATE STAINLESS STEEL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$679</a:t>
                      </a:r>
                    </a:p>
                  </a:txBody>
                  <a:tcPr/>
                </a:tc>
              </a:tr>
              <a:tr h="3491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6" BASEPLATE STAINLESS STEEL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1.1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$614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594360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70AD47"/>
                </a:solidFill>
              </a:defRPr>
            </a:pPr>
            <a:r>
              <a:t>RECOMMENDED INITIAL ORDER: 198 units | Total Investment: $33,598.53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Monthly Impact &amp; Annual Projection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371600"/>
            <a:ext cx="3657600" cy="228600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Current (1-800 Bollards)</a:t>
            </a:r>
          </a:p>
          <a:p>
            <a:br/>
            <a:pPr>
              <a:defRPr sz="1600">
                <a:solidFill>
                  <a:srgbClr val="FFFFFF"/>
                </a:solidFill>
              </a:defRPr>
            </a:pPr>
            <a:r>
              <a:t>Monthly Profit: $7,257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Annual Profit: $87,084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Margin: 23%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1371600"/>
            <a:ext cx="3657600" cy="2286000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With ZASP Direct</a:t>
            </a:r>
          </a:p>
          <a:p>
            <a:br/>
            <a:pPr>
              <a:defRPr sz="1600">
                <a:solidFill>
                  <a:srgbClr val="FFFFFF"/>
                </a:solidFill>
              </a:defRPr>
            </a:pPr>
            <a:r>
              <a:t>Monthly Profit: $22,773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Annual Profit: $273,270</a:t>
            </a: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Margin: 72%</a:t>
            </a:r>
          </a:p>
        </p:txBody>
      </p:sp>
      <p:sp>
        <p:nvSpPr>
          <p:cNvPr id="6" name="Rectangle 5"/>
          <p:cNvSpPr/>
          <p:nvPr/>
        </p:nvSpPr>
        <p:spPr>
          <a:xfrm>
            <a:off x="685800" y="4114800"/>
            <a:ext cx="7772400" cy="1645920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200" b="1">
                <a:solidFill>
                  <a:srgbClr val="FFFFFF"/>
                </a:solidFill>
              </a:defRPr>
            </a:pPr>
            <a:r>
              <a:t>ANNUAL IMPACT</a:t>
            </a:r>
          </a:p>
          <a:p>
            <a:br/>
            <a:pPr algn="ctr">
              <a:defRPr sz="2400" b="1">
                <a:solidFill>
                  <a:srgbClr val="70AD47"/>
                </a:solidFill>
              </a:defRPr>
            </a:pPr>
            <a:r>
              <a:t>+$186,186 Additional Annual Profit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t>214% Profit Increase | 49% Margin Improvement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94360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 i="1"/>
            </a:pPr>
            <a:r>
              <a:t>Based on 35-month historical average of 53.6 units/month. Initial investment of $33,599 pays back in &lt; 2 months.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Competitive Pricing Landscape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188720"/>
            <a:ext cx="7772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/>
            </a:pPr>
            <a:r>
              <a:t>Market research conducted on major bollard suppliers and manufacturers (data from industry pricing research).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" y="1828800"/>
          <a:ext cx="7772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  <a:gridCol w="1943100"/>
                <a:gridCol w="1943100"/>
              </a:tblGrid>
              <a:tr h="522514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Product Type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Market Range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1-800 Bollards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ZASP (Our Cost)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4" Removable Stainless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$400-$900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$187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6" Removable Stainless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$600-$1,100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$257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4" Removable Carbon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$250-$500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$108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6" Removable Carbon Steel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$300-$650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$421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$125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4" Retractable Stainless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$800-$1,500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$1,025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$275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</a:tr>
              <a:tr h="52251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4" Retractable 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$400-$800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$550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$222</a:t>
                      </a:r>
                    </a:p>
                  </a:txBody>
                  <a:tcPr>
                    <a:solidFill>
                      <a:srgbClr val="70AD47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" y="5760720"/>
            <a:ext cx="7772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1">
                <a:solidFill>
                  <a:srgbClr val="1F497D"/>
                </a:solidFill>
              </a:defRPr>
            </a:pPr>
            <a:r>
              <a:t>ZASP pricing is 50-75% below market rates and 60-75% below 1-800 Bollards. This allows us to maintain competitive retail pricing while dramatically improving margins.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F497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3716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Next Steps &amp; Recommendation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77724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  <a:defRPr sz="2600" b="1">
                <a:solidFill>
                  <a:srgbClr val="1F497D"/>
                </a:solidFill>
              </a:defRPr>
            </a:pPr>
            <a:r>
              <a:t>Recommendation</a:t>
            </a:r>
          </a:p>
          <a:p>
            <a:pPr>
              <a:spcAft>
                <a:spcPts val="1800"/>
              </a:spcAft>
              <a:defRPr sz="2000" b="1">
                <a:solidFill>
                  <a:srgbClr val="70AD47"/>
                </a:solidFill>
              </a:defRPr>
            </a:pPr>
            <a:r>
              <a:t>Proceed with initial bulk order of 198 units from ZASP for $33,599</a:t>
            </a:r>
          </a:p>
          <a:p>
            <a:pPr>
              <a:spcAft>
                <a:spcPts val="1200"/>
              </a:spcAft>
              <a:defRPr sz="2000" b="1">
                <a:solidFill>
                  <a:srgbClr val="4472C4"/>
                </a:solidFill>
              </a:defRPr>
            </a:pPr>
            <a:r>
              <a:t>Key Benefits:</a:t>
            </a:r>
          </a:p>
          <a:p>
            <a:pPr>
              <a:spcAft>
                <a:spcPts val="1000"/>
              </a:spcAft>
              <a:defRPr sz="1600"/>
            </a:pPr>
            <a:r>
              <a:t>Immediate cost savings of 62% per unit compared to 1-800</a:t>
            </a:r>
          </a:p>
          <a:p>
            <a:pPr>
              <a:spcAft>
                <a:spcPts val="1000"/>
              </a:spcAft>
              <a:defRPr sz="1600"/>
            </a:pPr>
            <a:r>
              <a:t>Margin improvement from 23% to 72% on wholesale bollards</a:t>
            </a:r>
          </a:p>
          <a:p>
            <a:pPr>
              <a:spcAft>
                <a:spcPts val="1000"/>
              </a:spcAft>
              <a:defRPr sz="1600"/>
            </a:pPr>
            <a:r>
              <a:t>Additional $186K annual profit at current sales velocity</a:t>
            </a:r>
          </a:p>
          <a:p>
            <a:pPr>
              <a:spcAft>
                <a:spcPts val="1000"/>
              </a:spcAft>
              <a:defRPr sz="1600"/>
            </a:pPr>
            <a:r>
              <a:t>Investment payback in less than 2 months</a:t>
            </a:r>
          </a:p>
          <a:p>
            <a:pPr>
              <a:spcAft>
                <a:spcPts val="1000"/>
              </a:spcAft>
              <a:defRPr sz="1600"/>
            </a:pPr>
            <a:r>
              <a:t>198-unit order provides 3-6 months of inventory based on velocity</a:t>
            </a:r>
          </a:p>
          <a:p>
            <a:pPr>
              <a:spcAft>
                <a:spcPts val="1000"/>
              </a:spcAft>
              <a:defRPr sz="1600"/>
            </a:pPr>
            <a:r>
              <a:t>Positions S4 competitively against market pricing</a:t>
            </a:r>
          </a:p>
          <a:p>
            <a:br/>
            <a:pPr>
              <a:spcAft>
                <a:spcPts val="1000"/>
              </a:spcAft>
              <a:defRPr sz="1400" i="1"/>
            </a:pPr>
            <a:r>
              <a:t>Next Steps: Finalize ZASP agreement and place initial order to capture margin improvement immediately.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