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41E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 rot="21300000">
            <a:off x="-914400" y="2743200"/>
            <a:ext cx="10972800" cy="2743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5400" b="1">
                <a:solidFill>
                  <a:srgbClr val="FFFFFF"/>
                </a:solidFill>
              </a:defRPr>
            </a:pPr>
            <a:r>
              <a:t>BULK BOLLARD</a:t>
            </a:r>
          </a:p>
          <a:p>
            <a:r>
              <a:t>ORDER PROPOSAL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4572000"/>
            <a:ext cx="768096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000">
                <a:solidFill>
                  <a:srgbClr val="FFFFFF"/>
                </a:solidFill>
              </a:defRPr>
            </a:pPr>
            <a:r>
              <a:t>Direct-to-Manufacturer Partnership with ZASP</a:t>
            </a:r>
          </a:p>
          <a:p>
            <a:r>
              <a:t>SourceFour Industries | 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Market Competitive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48640" y="1097280"/>
            <a:ext cx="80467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6C757D"/>
                </a:solidFill>
              </a:defRPr>
            </a:pPr>
            <a:r>
              <a:t>Real competitor pricing: 1-800 Bollards, Global Industrial, Polector, U-Line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20040" y="1417320"/>
          <a:ext cx="8503920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868680"/>
                <a:gridCol w="960120"/>
                <a:gridCol w="960120"/>
                <a:gridCol w="960120"/>
                <a:gridCol w="1234440"/>
                <a:gridCol w="1234440"/>
              </a:tblGrid>
              <a:tr h="448887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ZASP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1-800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Global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Polector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U-Line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S4 New Price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</a:tr>
              <a:tr h="44888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187.30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474.51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1,099.00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595.95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595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4888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STAINLESS STEEL REMOVABLE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257.14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670.51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1,499.00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904.95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897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4888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108.00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290.51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285.95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484.95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285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4888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CARBON STEEL REMOVABLE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125.00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420.52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355.95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564.95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355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4888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RETRACTABLE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222.22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550.25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750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4888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RETRACTABLE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274.60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1,025.26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1,400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4888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BASEPLATE CARBON STEEL - 36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65.00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84.26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109.95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95.00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129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4888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BASEPLATE CARBON STEEL - 36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100.00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164.26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150.00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199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4888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4" BASEPLATE STAINLESS STEEL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169.84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283.26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165.95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280.00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299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44889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6" BASEPLATE STAINLESS STEEL 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204.76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552.26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569.00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549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20040" y="6446520"/>
            <a:ext cx="8503920" cy="320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900">
                <a:solidFill>
                  <a:srgbClr val="6C757D"/>
                </a:solidFill>
              </a:defRPr>
            </a:pPr>
            <a:r>
              <a:t>ZASP pricing enables 50-80% margin improvement while remaining competitive. Our new pricing maintains market positioning with significantly higher profitability.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Recommendation &amp; Next Steps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640080" y="1280160"/>
            <a:ext cx="7863840" cy="109728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22960" y="1463040"/>
            <a:ext cx="7498079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PROCEED WITH INITIAL ORDER</a:t>
            </a:r>
          </a:p>
          <a:p>
            <a:pPr algn="ctr">
              <a:defRPr sz="2600" b="1">
                <a:solidFill>
                  <a:srgbClr val="FFFFFF"/>
                </a:solidFill>
              </a:defRPr>
            </a:pPr>
            <a:r>
              <a:t>198 units from ZASP for $33,599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2560320"/>
            <a:ext cx="7863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141E30"/>
                </a:solidFill>
              </a:defRPr>
            </a:pPr>
            <a:r>
              <a:t>KEY BENEFITS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3017520"/>
            <a:ext cx="786384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62% cost reduction vs 1-800 Bollards distributor</a:t>
            </a:r>
          </a:p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Margin improvement from 23% to 72%</a:t>
            </a:r>
          </a:p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Additional $186K annual profit at current velocity</a:t>
            </a:r>
          </a:p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Investment payback in less than 2 months</a:t>
            </a:r>
          </a:p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3-6 months inventory coverage based on product velocity</a:t>
            </a:r>
          </a:p>
          <a:p>
            <a:pPr>
              <a:spcAft>
                <a:spcPts val="1000"/>
              </a:spcAft>
              <a:defRPr sz="1600">
                <a:solidFill>
                  <a:srgbClr val="212529"/>
                </a:solidFill>
              </a:defRPr>
            </a:pPr>
            <a:r>
              <a:t>✓  Strong market demand: 74,000 monthly searches with explosive growth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0080" y="5943600"/>
            <a:ext cx="7863840" cy="64008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822960" y="6080760"/>
            <a:ext cx="7498079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Next: Finalize ZASP agreement → Place initial order → Scale to container-level orders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Executive Summary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548640" y="1371600"/>
            <a:ext cx="2560320" cy="100584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548640" y="1600200"/>
            <a:ext cx="256032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62%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8640" y="2025395"/>
            <a:ext cx="2560320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Cost Reduction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91840" y="1371600"/>
            <a:ext cx="2560320" cy="100584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91840" y="1600200"/>
            <a:ext cx="256032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29% → 72%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1840" y="2025395"/>
            <a:ext cx="2560320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Margin Improvement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35040" y="1371600"/>
            <a:ext cx="2560320" cy="100584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035040" y="1600200"/>
            <a:ext cx="2560320" cy="502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$186K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35040" y="2025395"/>
            <a:ext cx="2560320" cy="30175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Annual Profit Boost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8640" y="2651760"/>
            <a:ext cx="804672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Aft>
                <a:spcPts val="1400"/>
              </a:spcAft>
              <a:defRPr sz="1800">
                <a:solidFill>
                  <a:srgbClr val="212529"/>
                </a:solidFill>
              </a:defRPr>
            </a:pPr>
            <a:r>
              <a:t>• Transitioning from 1-800 Bollards distributor to direct ZASP manufacturing</a:t>
            </a:r>
          </a:p>
          <a:p>
            <a:pPr>
              <a:lnSpc>
                <a:spcPct val="130000"/>
              </a:lnSpc>
              <a:spcAft>
                <a:spcPts val="1400"/>
              </a:spcAft>
              <a:defRPr sz="1800">
                <a:solidFill>
                  <a:srgbClr val="212529"/>
                </a:solidFill>
              </a:defRPr>
            </a:pPr>
            <a:r>
              <a:t>• $140,087 total cost savings on 500-unit comparison (62% reduction)</a:t>
            </a:r>
          </a:p>
          <a:p>
            <a:pPr>
              <a:lnSpc>
                <a:spcPct val="130000"/>
              </a:lnSpc>
              <a:spcAft>
                <a:spcPts val="1400"/>
              </a:spcAft>
              <a:defRPr sz="1800">
                <a:solidFill>
                  <a:srgbClr val="212529"/>
                </a:solidFill>
              </a:defRPr>
            </a:pPr>
            <a:r>
              <a:t>• Recommended initial order: 198 units totaling $33,599</a:t>
            </a:r>
          </a:p>
          <a:p>
            <a:pPr>
              <a:lnSpc>
                <a:spcPct val="130000"/>
              </a:lnSpc>
              <a:spcAft>
                <a:spcPts val="1400"/>
              </a:spcAft>
              <a:defRPr sz="1800">
                <a:solidFill>
                  <a:srgbClr val="212529"/>
                </a:solidFill>
              </a:defRPr>
            </a:pPr>
            <a:r>
              <a:t>• Investment payback period: Less than 2 months</a:t>
            </a:r>
          </a:p>
          <a:p>
            <a:pPr>
              <a:lnSpc>
                <a:spcPct val="130000"/>
              </a:lnSpc>
              <a:spcAft>
                <a:spcPts val="1400"/>
              </a:spcAft>
              <a:defRPr sz="1800">
                <a:solidFill>
                  <a:srgbClr val="212529"/>
                </a:solidFill>
              </a:defRPr>
            </a:pPr>
            <a:r>
              <a:t>• Proven demand: 1,875 units sold over 35 months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Wholesale Pricing: ZASP vs 1-800 Bollards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48640" y="1371600"/>
          <a:ext cx="804672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6080"/>
                <a:gridCol w="1005840"/>
                <a:gridCol w="1005840"/>
                <a:gridCol w="1188720"/>
                <a:gridCol w="1005840"/>
                <a:gridCol w="914400"/>
              </a:tblGrid>
              <a:tr h="440574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ZASP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1-800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Savings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Margin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Qty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</a:tr>
              <a:tr h="440574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$187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$14,360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440574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STAINLESS STEEL REMOVABLE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$257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$671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$20,668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71%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440574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$108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$9,126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440574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CARBON STEEL REMOVABLE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$125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$421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$14,776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78%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440574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RETRACTABLE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$222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$16,402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440574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RETRACTABLE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$275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$1025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$37,533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80%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440574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BASEPLATE CARBON STEEL - 36"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$65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440574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BASEPLATE CARBON STEEL - 36"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$100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$164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$3,213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57%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440574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BASEPLATE STAINLESS STEEL - 36"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$170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$5,671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/>
                </a:tc>
              </a:tr>
              <a:tr h="44058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BASEPLATE STAINLESS STEEL - 36"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$205</a:t>
                      </a:r>
                    </a:p>
                  </a:txBody>
                  <a:tcPr>
                    <a:solidFill>
                      <a:srgbClr val="4CAF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$552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$17,375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66%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48640" y="6400800"/>
            <a:ext cx="80467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CAF50"/>
                </a:solidFill>
              </a:defRPr>
            </a:pPr>
            <a:r>
              <a:t>Total Cost Savings: $140,087 (62%) | ZASP Margin: 72% vs 1-800 Margin: 29%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Sales Performance: 35-Month Historical Data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640080" y="1280160"/>
            <a:ext cx="2377440" cy="86868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508760"/>
            <a:ext cx="237744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1,875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1844802"/>
            <a:ext cx="237744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Total Units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91840" y="1280160"/>
            <a:ext cx="2377440" cy="86868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91840" y="1508760"/>
            <a:ext cx="237744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53.6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1840" y="1844802"/>
            <a:ext cx="237744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Monthly Avg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3600" y="1280160"/>
            <a:ext cx="2377440" cy="868680"/>
          </a:xfrm>
          <a:prstGeom prst="roundRect">
            <a:avLst>
              <a:gd name="adj" fmla="val 5000"/>
            </a:avLst>
          </a:prstGeom>
          <a:solidFill>
            <a:srgbClr val="141E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943600" y="1508760"/>
            <a:ext cx="237744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$1.1M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1844802"/>
            <a:ext cx="237744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Revenue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0080" y="2377440"/>
          <a:ext cx="786384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960"/>
                <a:gridCol w="1965960"/>
                <a:gridCol w="1965960"/>
                <a:gridCol w="1965960"/>
              </a:tblGrid>
              <a:tr h="640080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Units Sold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Revenue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ZASP Extra Profit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$219,680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4CAF50"/>
                          </a:solidFill>
                        </a:defRPr>
                      </a:pPr>
                      <a:r>
                        <a:t>$91,072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6" CARBON STEEL REMOVABLE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383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$231,166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4CAF50"/>
                          </a:solidFill>
                        </a:defRPr>
                      </a:pPr>
                      <a:r>
                        <a:t>$113,184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$192,051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4CAF50"/>
                          </a:solidFill>
                        </a:defRPr>
                      </a:pPr>
                      <a:r>
                        <a:t>$85,301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RETRACTABLE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209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$149,525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4CAF50"/>
                          </a:solidFill>
                        </a:defRPr>
                      </a:pPr>
                      <a:r>
                        <a:t>$68,558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RETRACTABLE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$120,317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4CAF50"/>
                          </a:solidFill>
                        </a:defRPr>
                      </a:pPr>
                      <a:r>
                        <a:t>$93,832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Recent Sales Trends: 2025 (9 Months)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640080" y="1280160"/>
            <a:ext cx="2377440" cy="86868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508760"/>
            <a:ext cx="237744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421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" y="1844802"/>
            <a:ext cx="237744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Total Units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291840" y="1280160"/>
            <a:ext cx="2377440" cy="86868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291840" y="1508760"/>
            <a:ext cx="237744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46.8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91840" y="1844802"/>
            <a:ext cx="237744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Monthly Avg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943600" y="1280160"/>
            <a:ext cx="2377440" cy="868680"/>
          </a:xfrm>
          <a:prstGeom prst="roundRect">
            <a:avLst>
              <a:gd name="adj" fmla="val 5000"/>
            </a:avLst>
          </a:prstGeom>
          <a:solidFill>
            <a:srgbClr val="141E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5943600" y="1508760"/>
            <a:ext cx="2377440" cy="4343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$285K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943600" y="1844802"/>
            <a:ext cx="2377440" cy="2606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Revenue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640080" y="2377440"/>
          <a:ext cx="786384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5960"/>
                <a:gridCol w="1965960"/>
                <a:gridCol w="1965960"/>
                <a:gridCol w="1965960"/>
              </a:tblGrid>
              <a:tr h="640080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Units Sold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Revenue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ZASP Extra Profit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6" BASEPLATE CARBON STEEL - 36"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$47,240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4CAF50"/>
                          </a:solidFill>
                        </a:defRPr>
                      </a:pPr>
                      <a:r>
                        <a:t>$5,783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RETRACTABLE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87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$61,814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4CAF50"/>
                          </a:solidFill>
                        </a:defRPr>
                      </a:pPr>
                      <a:r>
                        <a:t>$28,539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$40,259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4CAF50"/>
                          </a:solidFill>
                        </a:defRPr>
                      </a:pPr>
                      <a:r>
                        <a:t>$19,530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6" CARBON STEEL REMOVABLE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63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$36,724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4CAF50"/>
                          </a:solidFill>
                        </a:defRPr>
                      </a:pPr>
                      <a:r>
                        <a:t>$18,618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l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RETRACTABLE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>
                          <a:solidFill>
                            <a:srgbClr val="212529"/>
                          </a:solidFill>
                        </a:defRPr>
                      </a:pPr>
                      <a:r>
                        <a:t>$63,226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4CAF50"/>
                          </a:solidFill>
                        </a:defRPr>
                      </a:pPr>
                      <a:r>
                        <a:t>$42,788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Customer Order Behavior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48640" y="1097280"/>
            <a:ext cx="80467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6C757D"/>
                </a:solidFill>
              </a:defRPr>
            </a:pPr>
            <a:r>
              <a:t>How customers buy bollards - key metrics by product category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640" y="1463040"/>
            <a:ext cx="1965960" cy="77724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48640" y="1691640"/>
            <a:ext cx="1965960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$3,110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" y="1968245"/>
            <a:ext cx="1965960" cy="2331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Avg Order Value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51760" y="1463040"/>
            <a:ext cx="1965960" cy="77724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2651760" y="1691640"/>
            <a:ext cx="1965960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4.8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51760" y="1968245"/>
            <a:ext cx="1965960" cy="2331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Bollards/Order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54880" y="1463040"/>
            <a:ext cx="1965960" cy="777240"/>
          </a:xfrm>
          <a:prstGeom prst="roundRect">
            <a:avLst>
              <a:gd name="adj" fmla="val 5000"/>
            </a:avLst>
          </a:prstGeom>
          <a:solidFill>
            <a:srgbClr val="141E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754880" y="1691640"/>
            <a:ext cx="1965960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$818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4880" y="1968245"/>
            <a:ext cx="1965960" cy="2331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Profit/Order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812280" y="1463040"/>
            <a:ext cx="1783080" cy="777240"/>
          </a:xfrm>
          <a:prstGeom prst="roundRect">
            <a:avLst>
              <a:gd name="adj" fmla="val 5000"/>
            </a:avLst>
          </a:prstGeom>
          <a:solidFill>
            <a:srgbClr val="FF9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812280" y="1691640"/>
            <a:ext cx="1783080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$331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12280" y="1968245"/>
            <a:ext cx="1783080" cy="2331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Avg Shipping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548640" y="2377440"/>
          <a:ext cx="795528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051560"/>
                <a:gridCol w="1051560"/>
                <a:gridCol w="1051560"/>
                <a:gridCol w="1051560"/>
                <a:gridCol w="1051560"/>
                <a:gridCol w="1051560"/>
              </a:tblGrid>
              <a:tr h="402336"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Category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AOV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Per Order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Profit/Order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Orders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Refund %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Discount %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</a:tr>
              <a:tr h="402336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Crash 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9977.33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2218.75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13.5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1.49%</a:t>
                      </a:r>
                    </a:p>
                  </a:txBody>
                  <a:tcPr/>
                </a:tc>
              </a:tr>
              <a:tr h="402336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Fixed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4496.53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10.2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957.08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39.3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-1.46%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3.44%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402336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3110.46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817.71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320.1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-0.55%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2.63%</a:t>
                      </a:r>
                    </a:p>
                  </a:txBody>
                  <a:tcPr/>
                </a:tc>
              </a:tr>
              <a:tr h="402336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Retractable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4437.37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5.5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1271.18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74.6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-0.60%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6.82%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48640" y="4572000"/>
            <a:ext cx="80467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141E30"/>
                </a:solidFill>
              </a:defRPr>
            </a:pPr>
            <a:r>
              <a:t>Top 5 Wholesale SKUs by Profit per Order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548640" y="4892040"/>
          <a:ext cx="804672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  <a:gridCol w="1371600"/>
                <a:gridCol w="1371600"/>
                <a:gridCol w="1645920"/>
                <a:gridCol w="1645920"/>
              </a:tblGrid>
              <a:tr h="289560"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Product SKU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Per Order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AOV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Profit/Order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Discount %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MRCS4040-Y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6976.76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1873.83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12.80%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BSSV604036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18.4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10108.22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1760.19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4.27%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MRSS4040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4205.58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1276.55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2.24%</a:t>
                      </a:r>
                    </a:p>
                  </a:txBody>
                  <a:tcPr/>
                </a:tc>
              </a:tr>
              <a:tr h="28956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RPSS6040+ESV60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5.6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5215.30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1239.59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2.52%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289560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RPSS4040+ESV40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4020.10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 b="1">
                          <a:solidFill>
                            <a:srgbClr val="4CAF50"/>
                          </a:solidFill>
                        </a:defRPr>
                      </a:pPr>
                      <a:r>
                        <a:t>951.82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900">
                          <a:solidFill>
                            <a:srgbClr val="212529"/>
                          </a:solidFill>
                        </a:defRPr>
                      </a:pPr>
                      <a:r>
                        <a:t>2.53%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Recommended Initial Order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640080" y="1188720"/>
            <a:ext cx="7863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6C757D"/>
                </a:solidFill>
              </a:defRPr>
            </a:pPr>
            <a:r>
              <a:t>Data-driven: 35-month velocity + 2025 trends | 6-month supply (high velocity), 4-month (medium), 3-month (lower)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48640" y="1645920"/>
          <a:ext cx="804672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7520"/>
                <a:gridCol w="1005840"/>
                <a:gridCol w="822960"/>
                <a:gridCol w="1005840"/>
                <a:gridCol w="1097280"/>
                <a:gridCol w="1097280"/>
              </a:tblGrid>
              <a:tr h="374072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Product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Avg/Month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Supply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Order Qty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Unit Cost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141E30"/>
                    </a:solidFill>
                  </a:tcPr>
                </a:tc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CARBON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$4,375</a:t>
                      </a:r>
                    </a:p>
                  </a:txBody>
                  <a:tcPr/>
                </a:tc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RETRACTABLE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8.2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$222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$7,778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$5,619</a:t>
                      </a:r>
                    </a:p>
                  </a:txBody>
                  <a:tcPr/>
                </a:tc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CARBON STEEL REMOVABLE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7.3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$108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$3,240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BASEPLATE CARBON STEEL - 36"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$2,500</a:t>
                      </a:r>
                    </a:p>
                  </a:txBody>
                  <a:tcPr/>
                </a:tc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STAINLESS STEEL RETRACTABLE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5.2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4mo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$275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$5,492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STAINLESS STEEL REMOVABLE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$2,314</a:t>
                      </a:r>
                    </a:p>
                  </a:txBody>
                  <a:tcPr/>
                </a:tc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Monthly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1.5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3mo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$171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$857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  <a:tr h="374072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4" BASEPLATE STAINLESS STEEL - 3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1.4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$679</a:t>
                      </a:r>
                    </a:p>
                  </a:txBody>
                  <a:tcPr/>
                </a:tc>
              </a:tr>
              <a:tr h="374080">
                <a:tc>
                  <a:txBody>
                    <a:bodyPr/>
                    <a:lstStyle/>
                    <a:p>
                      <a:pPr algn="l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6" BASEPLATE STAINLESS STEEL - 3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1.1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3mo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$205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000">
                          <a:solidFill>
                            <a:srgbClr val="212529"/>
                          </a:solidFill>
                        </a:defRPr>
                      </a:pPr>
                      <a:r>
                        <a:t>$614</a:t>
                      </a:r>
                    </a:p>
                  </a:txBody>
                  <a:tcPr>
                    <a:solidFill>
                      <a:srgbClr val="F8F9FA"/>
                    </a:solidFill>
                  </a:tcPr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48640" y="5943600"/>
            <a:ext cx="8046720" cy="73152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548640" y="6080760"/>
            <a:ext cx="80467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RECOMMENDED ORDER: 198 units | Total Investment: $33,598.53 | Payback: &lt;2 months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Financial Impact Analysis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640080" y="1371600"/>
            <a:ext cx="3749039" cy="3200400"/>
          </a:xfrm>
          <a:prstGeom prst="roundRect">
            <a:avLst>
              <a:gd name="adj" fmla="val 5000"/>
            </a:avLst>
          </a:prstGeom>
          <a:solidFill>
            <a:srgbClr val="F4433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22960" y="1554480"/>
            <a:ext cx="338328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  <a:defRPr sz="2000" b="1">
                <a:solidFill>
                  <a:srgbClr val="FFFFFF"/>
                </a:solidFill>
              </a:defRPr>
            </a:pPr>
            <a:r>
              <a:t>CURRENT STATE</a:t>
            </a:r>
          </a:p>
          <a:p>
            <a:pPr algn="ctr">
              <a:spcAft>
                <a:spcPts val="1200"/>
              </a:spcAft>
              <a:defRPr sz="1400" b="0">
                <a:solidFill>
                  <a:srgbClr val="FFFFFF"/>
                </a:solidFill>
              </a:defRPr>
            </a:pPr>
            <a:r>
              <a:t>1-800 Bollards Distributor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Monthly Profit</a:t>
            </a:r>
            <a:br/>
            <a:r>
              <a:t>$7,257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Annual Profit</a:t>
            </a:r>
            <a:br/>
            <a:r>
              <a:t>$87,084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Gross Margin</a:t>
            </a:r>
            <a:br/>
            <a:r>
              <a:t>23%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754880" y="1371600"/>
            <a:ext cx="3749039" cy="320040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937760" y="1554480"/>
            <a:ext cx="338328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2000"/>
              </a:spcAft>
              <a:defRPr sz="2000" b="1">
                <a:solidFill>
                  <a:srgbClr val="FFFFFF"/>
                </a:solidFill>
              </a:defRPr>
            </a:pPr>
            <a:r>
              <a:t>WITH ZASP DIRECT</a:t>
            </a:r>
          </a:p>
          <a:p>
            <a:pPr algn="ctr">
              <a:spcAft>
                <a:spcPts val="1200"/>
              </a:spcAft>
              <a:defRPr sz="1400" b="0">
                <a:solidFill>
                  <a:srgbClr val="FFFFFF"/>
                </a:solidFill>
              </a:defRPr>
            </a:pPr>
            <a:r>
              <a:t>Direct Manufacturing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Monthly Profit</a:t>
            </a:r>
            <a:br/>
            <a:r>
              <a:t>$22,773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Annual Profit</a:t>
            </a:r>
            <a:br/>
            <a:r>
              <a:t>$273,270</a:t>
            </a:r>
          </a:p>
          <a:p>
            <a:pPr algn="ctr">
              <a:spcAft>
                <a:spcPts val="1200"/>
              </a:spcAft>
              <a:defRPr sz="1600" b="1">
                <a:solidFill>
                  <a:srgbClr val="FFFFFF"/>
                </a:solidFill>
              </a:defRPr>
            </a:pPr>
            <a:r>
              <a:t>Gross Margin</a:t>
            </a:r>
            <a:br/>
            <a:r>
              <a:t>72%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640080" y="4846320"/>
            <a:ext cx="7863840" cy="1463040"/>
          </a:xfrm>
          <a:prstGeom prst="roundRect">
            <a:avLst>
              <a:gd name="adj" fmla="val 5000"/>
            </a:avLst>
          </a:prstGeom>
          <a:solidFill>
            <a:srgbClr val="141E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822960" y="5029200"/>
            <a:ext cx="7498079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00B0F0"/>
                </a:solidFill>
              </a:defRPr>
            </a:pPr>
            <a:r>
              <a:t>ANNUAL IMPACT</a:t>
            </a:r>
          </a:p>
          <a:p>
            <a:pPr algn="ctr">
              <a:defRPr sz="2800" b="1">
                <a:solidFill>
                  <a:srgbClr val="4CAF50"/>
                </a:solidFill>
              </a:defRPr>
            </a:pPr>
            <a:r>
              <a:t>+$186,186 Additional Profit</a:t>
            </a:r>
          </a:p>
          <a:p>
            <a:pPr algn="ctr">
              <a:defRPr sz="1400">
                <a:solidFill>
                  <a:srgbClr val="FFFFFF"/>
                </a:solidFill>
              </a:defRPr>
            </a:pPr>
            <a:r>
              <a:t>214% Profit Increase  |  49% Margin Improvement  |  &lt;2 Month ROI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3716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141E30"/>
                </a:solidFill>
              </a:defRPr>
            </a:pPr>
            <a:r>
              <a:t>Market Opportunity &amp; Search Demand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60120"/>
            <a:ext cx="1828800" cy="2743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48640" y="1097280"/>
            <a:ext cx="80467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 i="1">
                <a:solidFill>
                  <a:srgbClr val="6C757D"/>
                </a:solidFill>
              </a:defRPr>
            </a:pPr>
            <a:r>
              <a:t>Keyword research reveals 74,000 monthly searches with explosive growth opportunities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48640" y="1463040"/>
            <a:ext cx="1965960" cy="777240"/>
          </a:xfrm>
          <a:prstGeom prst="roundRect">
            <a:avLst>
              <a:gd name="adj" fmla="val 500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48640" y="1691640"/>
            <a:ext cx="1965960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74,000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8640" y="1968245"/>
            <a:ext cx="1965960" cy="2331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Total Searches/Mo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651760" y="1463040"/>
            <a:ext cx="1965960" cy="77724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2651760" y="1691640"/>
            <a:ext cx="1965960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$3.5B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651760" y="1968245"/>
            <a:ext cx="1965960" cy="2331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Market Size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754880" y="1463040"/>
            <a:ext cx="1965960" cy="777240"/>
          </a:xfrm>
          <a:prstGeom prst="roundRect">
            <a:avLst>
              <a:gd name="adj" fmla="val 5000"/>
            </a:avLst>
          </a:prstGeom>
          <a:solidFill>
            <a:srgbClr val="141E3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4754880" y="1691640"/>
            <a:ext cx="1965960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$4.5B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54880" y="1968245"/>
            <a:ext cx="1965960" cy="2331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2030 Projection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812280" y="1463040"/>
            <a:ext cx="1783080" cy="777240"/>
          </a:xfrm>
          <a:prstGeom prst="roundRect">
            <a:avLst>
              <a:gd name="adj" fmla="val 5000"/>
            </a:avLst>
          </a:prstGeom>
          <a:solidFill>
            <a:srgbClr val="FF9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812280" y="1691640"/>
            <a:ext cx="1783080" cy="3886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FFFFFF"/>
                </a:solidFill>
              </a:defRPr>
            </a:pPr>
            <a:r>
              <a:t>6-8%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12280" y="1968245"/>
            <a:ext cx="1783080" cy="23317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CAGR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48640" y="2377440"/>
            <a:ext cx="8046720" cy="20116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defRPr sz="1600" b="1">
                <a:solidFill>
                  <a:srgbClr val="141E30"/>
                </a:solidFill>
              </a:defRPr>
            </a:pPr>
            <a:r>
              <a:t>Top Growth Keywords &amp; Opportunities:</a:t>
            </a:r>
          </a:p>
          <a:p>
            <a:pPr>
              <a:spcAft>
                <a:spcPts val="800"/>
              </a:spcAft>
              <a:defRPr sz="1400">
                <a:solidFill>
                  <a:srgbClr val="212529"/>
                </a:solidFill>
              </a:defRPr>
            </a:pPr>
            <a:r>
              <a:t>• Fixed Bollards: +3,329% YoY (590/mo) - LOW competition - HIGHEST PRIORITY</a:t>
            </a:r>
          </a:p>
          <a:p>
            <a:pPr>
              <a:spcAft>
                <a:spcPts val="800"/>
              </a:spcAft>
              <a:defRPr sz="1400">
                <a:solidFill>
                  <a:srgbClr val="212529"/>
                </a:solidFill>
              </a:defRPr>
            </a:pPr>
            <a:r>
              <a:t>• Crash-Rated Bollards: +243% YoY (390/mo) - Security focus driving demand</a:t>
            </a:r>
          </a:p>
          <a:p>
            <a:pPr>
              <a:spcAft>
                <a:spcPts val="800"/>
              </a:spcAft>
              <a:defRPr sz="1400">
                <a:solidFill>
                  <a:srgbClr val="212529"/>
                </a:solidFill>
              </a:defRPr>
            </a:pPr>
            <a:r>
              <a:t>• Parking Lot Bollards: +48% YoY (1,000/mo) - Commercial growth</a:t>
            </a:r>
          </a:p>
          <a:p>
            <a:pPr>
              <a:spcAft>
                <a:spcPts val="800"/>
              </a:spcAft>
              <a:defRPr sz="1400">
                <a:solidFill>
                  <a:srgbClr val="212529"/>
                </a:solidFill>
              </a:defRPr>
            </a:pPr>
            <a:r>
              <a:t>• Yellow Bollards: +50% YoY (590/mo) - Safety/visibility trending</a:t>
            </a:r>
          </a:p>
          <a:p>
            <a:pPr>
              <a:spcAft>
                <a:spcPts val="800"/>
              </a:spcAft>
              <a:defRPr sz="1400">
                <a:solidFill>
                  <a:srgbClr val="212529"/>
                </a:solidFill>
              </a:defRPr>
            </a:pPr>
            <a:r>
              <a:t>• Security Bollards: +22% YoY (1,300/mo) - High commercial intent</a:t>
            </a:r>
          </a:p>
          <a:p>
            <a:pPr>
              <a:spcAft>
                <a:spcPts val="800"/>
              </a:spcAft>
              <a:defRPr sz="1400">
                <a:solidFill>
                  <a:srgbClr val="212529"/>
                </a:solidFill>
              </a:defRPr>
            </a:pPr>
            <a:r>
              <a:t>• Removable Parking Bollards: +40% YoY (170/mo) - Flexible access control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8640" y="4572000"/>
            <a:ext cx="8046720" cy="822960"/>
          </a:xfrm>
          <a:prstGeom prst="roundRect">
            <a:avLst>
              <a:gd name="adj" fmla="val 5000"/>
            </a:avLst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31520" y="4709160"/>
            <a:ext cx="76809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Market Shift: Commercial/Parking Growing (+26-48%) | Residential Declining (-55%)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8640" y="5577840"/>
            <a:ext cx="804672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  <a:defRPr sz="1400" b="1">
                <a:solidFill>
                  <a:srgbClr val="141E30"/>
                </a:solidFill>
              </a:defRPr>
            </a:pPr>
            <a:r>
              <a:t>Strategic Implications:</a:t>
            </a:r>
          </a:p>
          <a:p>
            <a:pPr>
              <a:spcAft>
                <a:spcPts val="600"/>
              </a:spcAft>
              <a:defRPr sz="1200">
                <a:solidFill>
                  <a:srgbClr val="212529"/>
                </a:solidFill>
              </a:defRPr>
            </a:pPr>
            <a:r>
              <a:t>• Fixed bollards represent unprecedented SEO opportunity aligning with our 4 baseplate products</a:t>
            </a:r>
          </a:p>
          <a:p>
            <a:pPr>
              <a:spcAft>
                <a:spcPts val="600"/>
              </a:spcAft>
              <a:defRPr sz="1200">
                <a:solidFill>
                  <a:srgbClr val="212529"/>
                </a:solidFill>
              </a:defRPr>
            </a:pPr>
            <a:r>
              <a:t>• Commercial focus matches our wholesale strategy and bulk order approach</a:t>
            </a:r>
          </a:p>
          <a:p>
            <a:pPr>
              <a:spcAft>
                <a:spcPts val="600"/>
              </a:spcAft>
              <a:defRPr sz="1200">
                <a:solidFill>
                  <a:srgbClr val="212529"/>
                </a:solidFill>
              </a:defRPr>
            </a:pPr>
            <a:r>
              <a:t>• Strong search demand validates proven sales history and supports scaling plan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