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 rot="21300000">
            <a:off x="-914400" y="2743200"/>
            <a:ext cx="10972800" cy="274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5400" b="1">
                <a:solidFill>
                  <a:srgbClr val="FFFFFF"/>
                </a:solidFill>
              </a:defRPr>
            </a:pPr>
            <a:r>
              <a:t>BULK BOLLARD</a:t>
            </a:r>
          </a:p>
          <a:p>
            <a:r>
              <a:t>ORDER PROPOSAL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0"/>
            <a:ext cx="76809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Direct-to-Manufacturer Partnership with ZASP</a:t>
            </a:r>
          </a:p>
          <a:p>
            <a:r>
              <a:t>SourceFour Industries | October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Executive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5486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48640" y="164592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Cost Reduction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91840" y="164592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29% → 72%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Margin Improvement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035040" y="164592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$186K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50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Annual Profit Boost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" y="2651760"/>
            <a:ext cx="804672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Transitioning from 1-800 Bollards distributor to direct ZASP manufacturing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$140,087 total cost savings on 500-unit comparison (62% reduction)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Recommended initial order: 198 units totaling $33,599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Investment payback period: Less than 2 months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Proven demand: 1,875 units sold over 35 months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Wholesale Pricing: ZASP vs 1-800 Bollards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" y="1371600"/>
          <a:ext cx="804672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/>
                <a:gridCol w="1005840"/>
                <a:gridCol w="1005840"/>
                <a:gridCol w="1188720"/>
                <a:gridCol w="1005840"/>
                <a:gridCol w="914400"/>
              </a:tblGrid>
              <a:tr h="440574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ZASP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1-800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Savings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Qty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$187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$14,360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$257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$671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$20,668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71%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$108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$9,126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$125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$421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$14,776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$222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$16,402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$275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$37,533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$65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$164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$3,213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57%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$170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8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$205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$17,375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66%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" y="6400800"/>
            <a:ext cx="8046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CAF50"/>
                </a:solidFill>
              </a:defRPr>
            </a:pPr>
            <a:r>
              <a:t>Total Cost Savings: $140,087 (62%) | ZASP Margin: 72% vs 1-800 Margin: 29%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Sales Performance: 35-Month Historical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55448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1,875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Total Units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91840" y="155448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53.6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4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Monthly Avg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943600" y="155448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$1.1M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Revenue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0080" y="2377440"/>
          <a:ext cx="786384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960"/>
                <a:gridCol w="1965960"/>
                <a:gridCol w="1965960"/>
                <a:gridCol w="1965960"/>
              </a:tblGrid>
              <a:tr h="64008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$219,680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$91,072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383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$231,166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$113,184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$192,051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$85,301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209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$149,525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$68,558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$120,317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$93,832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Recent Sales Trends: 2025 (9 Months)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55448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421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Total Units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91840" y="155448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46.8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4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Monthly Avg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943600" y="155448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$285K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Revenue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0080" y="2377440"/>
          <a:ext cx="786384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960"/>
                <a:gridCol w="1965960"/>
                <a:gridCol w="1965960"/>
                <a:gridCol w="1965960"/>
              </a:tblGrid>
              <a:tr h="64008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$47,240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$5,783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$61,814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$28,539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$40,259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$19,530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$36,724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$18,618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$63,226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$42,788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Recommended Initial Order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C757D"/>
                </a:solidFill>
              </a:defRPr>
            </a:pPr>
            <a:r>
              <a:t>Data-driven methodology: 35-month sales velocity + 2025 trends | 6-month supply for high velocity, 4-month for medium, 3-month for lower velocity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" y="1645920"/>
          <a:ext cx="80467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/>
                <a:gridCol w="1005840"/>
                <a:gridCol w="822960"/>
                <a:gridCol w="1005840"/>
                <a:gridCol w="1097280"/>
                <a:gridCol w="1097280"/>
              </a:tblGrid>
              <a:tr h="374072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Avg/Month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Supply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Order Qty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Unit Cost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$4,375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$222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$7,778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$5,619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$3,240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$2,500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$275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$5,492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$2,314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Monthly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$857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$679</a:t>
                      </a:r>
                    </a:p>
                  </a:txBody>
                  <a:tcPr/>
                </a:tc>
              </a:tr>
              <a:tr h="37408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$205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$614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48640" y="5943600"/>
            <a:ext cx="8046720" cy="73152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48640" y="6080760"/>
            <a:ext cx="80467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RECOMMENDED ORDER: 198 units | Total Investment: $33,598.53 | Payback: &lt;2 months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Financial Impact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40080" y="1371600"/>
            <a:ext cx="3749039" cy="3200400"/>
          </a:xfrm>
          <a:prstGeom prst="roundRect">
            <a:avLst>
              <a:gd name="adj" fmla="val 5000"/>
            </a:avLst>
          </a:prstGeom>
          <a:solidFill>
            <a:srgbClr val="F443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22960" y="1554480"/>
            <a:ext cx="33832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 sz="2000" b="1">
                <a:solidFill>
                  <a:srgbClr val="FFFFFF"/>
                </a:solidFill>
              </a:defRPr>
            </a:pPr>
            <a:r>
              <a:t>CURRENT STATE</a:t>
            </a:r>
          </a:p>
          <a:p>
            <a:pPr algn="ctr">
              <a:spcAft>
                <a:spcPts val="1200"/>
              </a:spcAft>
              <a:defRPr sz="1400" b="0">
                <a:solidFill>
                  <a:srgbClr val="FFFFFF"/>
                </a:solidFill>
              </a:defRPr>
            </a:pPr>
            <a:r>
              <a:t>1-800 Bollards Distributor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Monthly Profit</a:t>
            </a:r>
            <a:br/>
            <a:r>
              <a:t>$7,257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Annual Profit</a:t>
            </a:r>
            <a:br/>
            <a:r>
              <a:t>$87,084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Gross Margin</a:t>
            </a:r>
            <a:br/>
            <a:r>
              <a:t>23%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4880" y="1371600"/>
            <a:ext cx="3749039" cy="320040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937760" y="1554480"/>
            <a:ext cx="33832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 sz="2000" b="1">
                <a:solidFill>
                  <a:srgbClr val="FFFFFF"/>
                </a:solidFill>
              </a:defRPr>
            </a:pPr>
            <a:r>
              <a:t>WITH ZASP DIRECT</a:t>
            </a:r>
          </a:p>
          <a:p>
            <a:pPr algn="ctr">
              <a:spcAft>
                <a:spcPts val="1200"/>
              </a:spcAft>
              <a:defRPr sz="1400" b="0">
                <a:solidFill>
                  <a:srgbClr val="FFFFFF"/>
                </a:solidFill>
              </a:defRPr>
            </a:pPr>
            <a:r>
              <a:t>Direct Manufacturing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Monthly Profit</a:t>
            </a:r>
            <a:br/>
            <a:r>
              <a:t>$22,773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Annual Profit</a:t>
            </a:r>
            <a:br/>
            <a:r>
              <a:t>$273,270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Gross Margin</a:t>
            </a:r>
            <a:br/>
            <a:r>
              <a:t>72%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080" y="4846320"/>
            <a:ext cx="7863840" cy="146304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22960" y="5029200"/>
            <a:ext cx="7498079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B0F0"/>
                </a:solidFill>
              </a:defRPr>
            </a:pPr>
            <a:r>
              <a:t>ANNUAL IMPACT</a:t>
            </a:r>
          </a:p>
          <a:p>
            <a:pPr algn="ctr">
              <a:defRPr sz="2800" b="1">
                <a:solidFill>
                  <a:srgbClr val="4CAF50"/>
                </a:solidFill>
              </a:defRPr>
            </a:pPr>
            <a:r>
              <a:t>+$186,186 Additional Profit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214% Profit Increase  |  49% Margin Improvement  |  &lt;2 Month ROI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Market Competitive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097280"/>
            <a:ext cx="8046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6C757D"/>
                </a:solidFill>
              </a:defRPr>
            </a:pPr>
            <a:r>
              <a:t>Real competitor pricing data: 1-800 Bollards, Global Industrial, Polector, U-Line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" y="1417320"/>
          <a:ext cx="850392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68680"/>
                <a:gridCol w="960120"/>
                <a:gridCol w="960120"/>
                <a:gridCol w="960120"/>
                <a:gridCol w="1234440"/>
                <a:gridCol w="1234440"/>
              </a:tblGrid>
              <a:tr h="448887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ZASP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1-800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Global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Polector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U-Line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S4 New Price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187.30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474.51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1,099.00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595.95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595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257.14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670.51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1,499.00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904.95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897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108.00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290.51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484.95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285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125.00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420.52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355.95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564.95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355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222.22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750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274.60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1,025.26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1,400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65.00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100.00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164.26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150.00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169.84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165.95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9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204.76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552.26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569.00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549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" y="6446520"/>
            <a:ext cx="850392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6C757D"/>
                </a:solidFill>
              </a:defRPr>
            </a:pPr>
            <a:r>
              <a:t>ZASP pricing enables 50-80% margin improvement while remaining competitive with market leaders. Our new pricing maintains competitive positioning with significantly higher profitability.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Recommendation &amp; Next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7863840" cy="10972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22960" y="146304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PROCEED WITH INITIAL ORDER</a:t>
            </a:r>
          </a:p>
          <a:p>
            <a:pPr algn="ctr">
              <a:defRPr sz="2600" b="1">
                <a:solidFill>
                  <a:srgbClr val="FFFFFF"/>
                </a:solidFill>
              </a:defRPr>
            </a:pPr>
            <a:r>
              <a:t>198 units from ZASP for $33,599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5603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41E30"/>
                </a:solidFill>
              </a:defRPr>
            </a:pPr>
            <a:r>
              <a:t>KEY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3017520"/>
            <a:ext cx="786384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62% cost reduction vs 1-800 Bollards distributor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Margin improvement from 23% to 72%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Additional $186K annual profit at current velocity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Investment payback in less than 2 months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3-6 months inventory coverage based on product velocity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Competitive market positioning with pricing flexibility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080" y="5943600"/>
            <a:ext cx="7863840" cy="6400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22960" y="60807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Next: Finalize ZASP agreement → Place initial order → Scale to container-level orders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