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2280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5400" b="1">
                <a:solidFill>
                  <a:srgbClr val="FFFFFF"/>
                </a:solidFill>
              </a:defRPr>
            </a:pPr>
            <a:r>
              <a:rPr dirty="0"/>
              <a:t>BULK BOLLARD</a:t>
            </a:r>
          </a:p>
          <a:p>
            <a:r>
              <a:rPr lang="en-US" dirty="0"/>
              <a:t>First Order Proposal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731520" y="4343400"/>
            <a:ext cx="768096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>
                <a:solidFill>
                  <a:srgbClr val="FFFFFF"/>
                </a:solidFill>
              </a:defRPr>
            </a:pPr>
            <a:r>
              <a:rPr dirty="0"/>
              <a:t>Direct-to-Manufacturer Partnership with ZASP</a:t>
            </a:r>
          </a:p>
          <a:p>
            <a:r>
              <a:rPr dirty="0"/>
              <a:t>Source</a:t>
            </a:r>
            <a:r>
              <a:rPr lang="en-US" dirty="0"/>
              <a:t> 4</a:t>
            </a:r>
            <a:r>
              <a:rPr dirty="0"/>
              <a:t> Industries | October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Market Competitive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548640" y="1097280"/>
            <a:ext cx="80467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>
                <a:solidFill>
                  <a:srgbClr val="6C757D"/>
                </a:solidFill>
              </a:defRPr>
            </a:pPr>
            <a:r>
              <a:t>Real competitor pricing: 1-800 Bollards, Global Industrial, Polector, U-Line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1417320"/>
          <a:ext cx="86868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8887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ZASP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S4 MSRP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1-800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Global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Polector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U-Line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S4 New Price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S4 New Margin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REMOVABLE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$187.30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$595.00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9800"/>
                          </a:solidFill>
                        </a:defRPr>
                      </a:pPr>
                      <a:r>
                        <a:t>$474.51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$1099.00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$595.95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$595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68.50%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6" STAINLESS STEEL REMOVABLE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$257.14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$897.00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9800"/>
                          </a:solidFill>
                        </a:defRPr>
                      </a:pPr>
                      <a:r>
                        <a:t>$670.51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$1499.00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$904.95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$897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71.30%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REMOVABLE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$108.00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$475.00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$290.51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9800"/>
                          </a:solidFill>
                        </a:defRPr>
                      </a:pPr>
                      <a:r>
                        <a:t>$285.95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$484.95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$285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62.10%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6" CARBON STEEL REMOVABLE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$125.00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$560.00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$420.52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9800"/>
                          </a:solidFill>
                        </a:defRPr>
                      </a:pPr>
                      <a:r>
                        <a:t>$355.95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$564.95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$355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64.80%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RETRACTABLE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$222.22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$935.00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9800"/>
                          </a:solidFill>
                        </a:defRPr>
                      </a:pPr>
                      <a:r>
                        <a:t>$550.25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$750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70.40%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RETRACTABLE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$274.60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$1400.00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9800"/>
                          </a:solidFill>
                        </a:defRPr>
                      </a:pPr>
                      <a:r>
                        <a:t>$1025.26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$1400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80.40%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4" BASEPLATE CARBON STEEL - 36"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$65.00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$184.95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9800"/>
                          </a:solidFill>
                        </a:defRPr>
                      </a:pPr>
                      <a:r>
                        <a:t>$84.26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$109.95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$95.00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$129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49.60%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6" BASEPLATE CARBON STEEL - 36"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$100.00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$260.25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$164.26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9800"/>
                          </a:solidFill>
                        </a:defRPr>
                      </a:pPr>
                      <a:r>
                        <a:t>$150.00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$199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49.70%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4" BASEPLATE STAINLESS STEEL - 36"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$169.84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$350.25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$283.26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9800"/>
                          </a:solidFill>
                        </a:defRPr>
                      </a:pPr>
                      <a:r>
                        <a:t>$165.95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$280.00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$299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43.20%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8890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6" BASEPLATE STAINLESS STEEL - 36"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$204.76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$599.25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9800"/>
                          </a:solidFill>
                        </a:defRPr>
                      </a:pPr>
                      <a:r>
                        <a:t>$552.26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$569.00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$549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62.70%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0040" y="6446520"/>
            <a:ext cx="8503920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6C757D"/>
                </a:solidFill>
              </a:defRPr>
            </a:pPr>
            <a:r>
              <a:t>ZASP pricing enables 50-80% margin improvement while remaining competitive. Our new pricing maintains market positioning with significantly higher profitability.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Recommendation &amp; Next Steps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640080" y="1280160"/>
            <a:ext cx="7863840" cy="109728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22960" y="1463040"/>
            <a:ext cx="7498079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PROCEED WITH INITIAL ORDER</a:t>
            </a:r>
          </a:p>
          <a:p>
            <a:pPr algn="ctr">
              <a:defRPr sz="2600" b="1">
                <a:solidFill>
                  <a:srgbClr val="FFFFFF"/>
                </a:solidFill>
              </a:defRPr>
            </a:pPr>
            <a:r>
              <a:t>198 units from ZASP for $33,599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2560320"/>
            <a:ext cx="7863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41E30"/>
                </a:solidFill>
              </a:defRPr>
            </a:pPr>
            <a:r>
              <a:t>KEY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3017520"/>
            <a:ext cx="786384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62% cost reduction vs 1-800 Bollards distributor</a:t>
            </a:r>
          </a:p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Margin improvement from 23% to 72%</a:t>
            </a:r>
          </a:p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Additional $186K annual profit at current velocity</a:t>
            </a:r>
          </a:p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Investment payback in less than 2 months</a:t>
            </a:r>
          </a:p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3-6 months inventory coverage based on product velocity</a:t>
            </a:r>
          </a:p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Strong market demand: 74,000 monthly searches with explosive growth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0080" y="5943600"/>
            <a:ext cx="7863840" cy="64008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822960" y="6080760"/>
            <a:ext cx="7498079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Next: Finalize ZASP agreement → Place initial order → Scale to container-level orders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Executive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548640" y="1371600"/>
            <a:ext cx="2560320" cy="100584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48640" y="1600200"/>
            <a:ext cx="256032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62%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" y="2025395"/>
            <a:ext cx="2560320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Cost Reduction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91840" y="1371600"/>
            <a:ext cx="2560320" cy="100584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91840" y="1600200"/>
            <a:ext cx="256032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29% → 72%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1840" y="2025395"/>
            <a:ext cx="2560320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Margin Improvement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35040" y="1371600"/>
            <a:ext cx="2560320" cy="100584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6035040" y="1600200"/>
            <a:ext cx="256032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$186K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35040" y="2025395"/>
            <a:ext cx="2560320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Annual Profit Boost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" y="2651760"/>
            <a:ext cx="8046720" cy="2581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400"/>
              </a:spcAft>
              <a:defRPr sz="1800">
                <a:solidFill>
                  <a:srgbClr val="212529"/>
                </a:solidFill>
              </a:defRPr>
            </a:pPr>
            <a:r>
              <a:rPr dirty="0"/>
              <a:t>• Transitioning from 1-800 Bollards to direct ZASP </a:t>
            </a:r>
            <a:r>
              <a:rPr lang="en-US" dirty="0"/>
              <a:t>for 10 high value bollards</a:t>
            </a:r>
            <a:endParaRPr dirty="0"/>
          </a:p>
          <a:p>
            <a:pPr>
              <a:lnSpc>
                <a:spcPct val="130000"/>
              </a:lnSpc>
              <a:spcAft>
                <a:spcPts val="1400"/>
              </a:spcAft>
              <a:defRPr sz="1800">
                <a:solidFill>
                  <a:srgbClr val="212529"/>
                </a:solidFill>
              </a:defRPr>
            </a:pPr>
            <a:r>
              <a:rPr dirty="0"/>
              <a:t>• $140,087 total cost savings on 500-unit comparison (62% reduction)</a:t>
            </a:r>
          </a:p>
          <a:p>
            <a:pPr>
              <a:lnSpc>
                <a:spcPct val="130000"/>
              </a:lnSpc>
              <a:spcAft>
                <a:spcPts val="1400"/>
              </a:spcAft>
              <a:defRPr sz="1800">
                <a:solidFill>
                  <a:srgbClr val="212529"/>
                </a:solidFill>
              </a:defRPr>
            </a:pPr>
            <a:r>
              <a:rPr dirty="0"/>
              <a:t>• Recommended initial order: 198 units totaling $33,599</a:t>
            </a:r>
          </a:p>
          <a:p>
            <a:pPr>
              <a:lnSpc>
                <a:spcPct val="130000"/>
              </a:lnSpc>
              <a:spcAft>
                <a:spcPts val="1400"/>
              </a:spcAft>
              <a:defRPr sz="1800">
                <a:solidFill>
                  <a:srgbClr val="212529"/>
                </a:solidFill>
              </a:defRPr>
            </a:pPr>
            <a:r>
              <a:rPr dirty="0"/>
              <a:t>• Investment payback period: Less than 2 months</a:t>
            </a:r>
          </a:p>
          <a:p>
            <a:pPr>
              <a:lnSpc>
                <a:spcPct val="130000"/>
              </a:lnSpc>
              <a:spcAft>
                <a:spcPts val="1400"/>
              </a:spcAft>
              <a:defRPr sz="1800">
                <a:solidFill>
                  <a:srgbClr val="212529"/>
                </a:solidFill>
              </a:defRPr>
            </a:pPr>
            <a:r>
              <a:rPr dirty="0"/>
              <a:t>• Proven demand: 1,875 units sold over 35 months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Wholesale Pricing: ZASP vs 1-800 Bollards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760" y="1371600"/>
          <a:ext cx="841248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0574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MSRP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ZASP CPU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1-800 CPU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Savings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1-800 Margin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ZASP Margin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574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REMOVABLE Bollard</a:t>
                      </a:r>
                    </a:p>
                    <a:p>
                      <a:pPr>
                        <a:defRPr sz="700">
                          <a:solidFill>
                            <a:srgbClr val="6C757D"/>
                          </a:solidFill>
                        </a:defRPr>
                      </a:pPr>
                      <a:r>
                        <a:t>RPSS4040+ESV40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$595.00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$187.30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$474.51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$287.21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t>68.5%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574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212529"/>
                          </a:solidFill>
                        </a:defRPr>
                      </a:pPr>
                      <a:r>
                        <a:t>6" STAINLESS STEEL REMOVABLE Bollard</a:t>
                      </a:r>
                    </a:p>
                    <a:p>
                      <a:pPr>
                        <a:defRPr sz="700">
                          <a:solidFill>
                            <a:srgbClr val="6C757D"/>
                          </a:solidFill>
                        </a:defRPr>
                      </a:pPr>
                      <a:r>
                        <a:t>RPSS6040+ESV60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$897.00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$257.14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$670.51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$413.37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25.2%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t>71.3%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574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REMOVABLE Bollard</a:t>
                      </a:r>
                    </a:p>
                    <a:p>
                      <a:pPr>
                        <a:defRPr sz="700">
                          <a:solidFill>
                            <a:srgbClr val="6C757D"/>
                          </a:solidFill>
                        </a:defRPr>
                      </a:pPr>
                      <a:r>
                        <a:t>RPCS4040+ESV40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$289.00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$108.00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rPr dirty="0"/>
                        <a:t>$290.51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$182.51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t>62.6%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574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212529"/>
                          </a:solidFill>
                        </a:defRPr>
                      </a:pPr>
                      <a:r>
                        <a:t>6" CARBON STEEL REMOVABLE Bollard</a:t>
                      </a:r>
                    </a:p>
                    <a:p>
                      <a:pPr>
                        <a:defRPr sz="700">
                          <a:solidFill>
                            <a:srgbClr val="6C757D"/>
                          </a:solidFill>
                        </a:defRPr>
                      </a:pPr>
                      <a:r>
                        <a:t>RPCS6040+ESV60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$560.00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$125.00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$420.52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$295.52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24.9%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rPr dirty="0"/>
                        <a:t>77.7%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574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RETRACTABLE Bollard</a:t>
                      </a:r>
                    </a:p>
                    <a:p>
                      <a:pPr>
                        <a:defRPr sz="700">
                          <a:solidFill>
                            <a:srgbClr val="6C757D"/>
                          </a:solidFill>
                        </a:defRPr>
                      </a:pPr>
                      <a:r>
                        <a:t>MRCS4040-Y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$935.00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$222.22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$550.25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$328.03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41.1%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t>76.2%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574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RETRACTABLE Bollard</a:t>
                      </a:r>
                    </a:p>
                    <a:p>
                      <a:pPr>
                        <a:defRPr sz="700">
                          <a:solidFill>
                            <a:srgbClr val="6C757D"/>
                          </a:solidFill>
                        </a:defRPr>
                      </a:pPr>
                      <a:r>
                        <a:t>MRSS4040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$1400.00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$274.60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$1025.26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$750.66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26.8%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t>80.4%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574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212529"/>
                          </a:solidFill>
                        </a:defRPr>
                      </a:pPr>
                      <a:r>
                        <a:t>4" BASEPLATE CARBON STEEL - 36" Bollard</a:t>
                      </a:r>
                    </a:p>
                    <a:p>
                      <a:pPr>
                        <a:defRPr sz="700">
                          <a:solidFill>
                            <a:srgbClr val="6C757D"/>
                          </a:solidFill>
                        </a:defRPr>
                      </a:pPr>
                      <a:r>
                        <a:t>BCSV404036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$199.25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$65.00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$84.26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$19.26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57.7%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t>67.4%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574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212529"/>
                          </a:solidFill>
                        </a:defRPr>
                      </a:pPr>
                      <a:r>
                        <a:t>6" BASEPLATE CARBON STEEL - 36" Bollard</a:t>
                      </a:r>
                    </a:p>
                    <a:p>
                      <a:pPr>
                        <a:defRPr sz="700">
                          <a:solidFill>
                            <a:srgbClr val="6C757D"/>
                          </a:solidFill>
                        </a:defRPr>
                      </a:pPr>
                      <a:r>
                        <a:t>BCSV604036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$235.25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$100.00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$164.26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$64.26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30.2%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t>57.5%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574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212529"/>
                          </a:solidFill>
                        </a:defRPr>
                      </a:pPr>
                      <a:r>
                        <a:t>4" BASEPLATE STAINLESS STEEL - 36" Bollard</a:t>
                      </a:r>
                    </a:p>
                    <a:p>
                      <a:pPr>
                        <a:defRPr sz="700">
                          <a:solidFill>
                            <a:srgbClr val="6C757D"/>
                          </a:solidFill>
                        </a:defRPr>
                      </a:pPr>
                      <a:r>
                        <a:t>BSSV404036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$169.84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$283.26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$113.42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t>51.5%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580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212529"/>
                          </a:solidFill>
                        </a:defRPr>
                      </a:pPr>
                      <a:r>
                        <a:t>6" BASEPLATE STAINLESS STEEL - 36" Bollard</a:t>
                      </a:r>
                    </a:p>
                    <a:p>
                      <a:pPr>
                        <a:defRPr sz="700">
                          <a:solidFill>
                            <a:srgbClr val="6C757D"/>
                          </a:solidFill>
                        </a:defRPr>
                      </a:pPr>
                      <a:r>
                        <a:t>BSSV604036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$599.25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$204.76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$552.26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$347.50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7.8%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rPr dirty="0"/>
                        <a:t>65.8%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760" y="6400800"/>
            <a:ext cx="84124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CAF50"/>
                </a:solidFill>
              </a:defRPr>
            </a:pPr>
            <a:r>
              <a:t>Total Cost Savings: $140,087 (62%) | ZASP Margin: 72% vs 1-800 Margin: 29%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66212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rPr dirty="0"/>
              <a:t>35 Month Sales for Sampled SKUs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457200" y="1280160"/>
            <a:ext cx="2011680" cy="86868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57200" y="1508760"/>
            <a:ext cx="201168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rPr dirty="0"/>
              <a:t>1,875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44802"/>
            <a:ext cx="201168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Total Units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51760" y="1280160"/>
            <a:ext cx="2011680" cy="86868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651760" y="1508760"/>
            <a:ext cx="201168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53.6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1760" y="1844802"/>
            <a:ext cx="201168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Monthly Avg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46320" y="1280160"/>
            <a:ext cx="2011680" cy="868680"/>
          </a:xfrm>
          <a:prstGeom prst="roundRect">
            <a:avLst>
              <a:gd name="adj" fmla="val 5000"/>
            </a:avLst>
          </a:prstGeom>
          <a:solidFill>
            <a:srgbClr val="141E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4846320" y="1508760"/>
            <a:ext cx="201168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$1,136,817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46320" y="1844802"/>
            <a:ext cx="201168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Revenue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40880" y="1280160"/>
            <a:ext cx="2011680" cy="86868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7040880" y="1508760"/>
            <a:ext cx="201168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$558,569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0880" y="1844802"/>
            <a:ext cx="201168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ZASP Extra Profit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74320" y="2286000"/>
          <a:ext cx="8595360" cy="432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Units Sold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Avg Units/Mo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Revenue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Monthly Revenue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ZASP Extra Profit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ZASP Monthly Extra Profit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REMOVABLE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rPr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$192,051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$5,487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$85,301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$2,437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STAINLESS STEEL REMOVABLE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106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3.0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$95,680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$2,734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$43,817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$1,252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REMOVABLE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$219,680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$6,277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$91,072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$2,602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CARBON STEEL REMOVABLE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383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10.9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$231,166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$6,605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$113,184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$3,234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RETRACTABLE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$149,525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$4,272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$68,558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$1,959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RETRACTABLE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125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3.6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$120,317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$3,438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$93,832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$2,681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BASEPLATE CARBON STEEL - 36"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$3,201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BASEPLATE CARBON STEEL - 36"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0.5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$7,566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$216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$1,092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BASEPLATE STAINLESS STEEL - 36"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$37,781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$1,079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$13,724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BASEPLATE STAINLESS STEEL - 36"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92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2.6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$48,271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$1,379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$31,970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$913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1875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53.6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$1,105,239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$31,578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$543,053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rPr dirty="0"/>
                        <a:t>$15,516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2025 Sales for Sampled SKUs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457200" y="1280160"/>
            <a:ext cx="2011680" cy="86868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57200" y="1508760"/>
            <a:ext cx="201168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421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44802"/>
            <a:ext cx="201168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Total Units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51760" y="1280160"/>
            <a:ext cx="2011680" cy="86868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651760" y="1508760"/>
            <a:ext cx="201168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46.8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1760" y="1844802"/>
            <a:ext cx="201168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Monthly Avg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46320" y="1280160"/>
            <a:ext cx="2011680" cy="868680"/>
          </a:xfrm>
          <a:prstGeom prst="roundRect">
            <a:avLst>
              <a:gd name="adj" fmla="val 5000"/>
            </a:avLst>
          </a:prstGeom>
          <a:solidFill>
            <a:srgbClr val="141E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4846320" y="1508760"/>
            <a:ext cx="201168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$317,161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46320" y="1844802"/>
            <a:ext cx="201168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Revenue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40880" y="1280160"/>
            <a:ext cx="2011680" cy="86868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7040880" y="1508760"/>
            <a:ext cx="201168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$145,877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0880" y="1844802"/>
            <a:ext cx="201168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ZASP Extra Profit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74320" y="2286000"/>
          <a:ext cx="859536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Units Sold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Avg Units/Mo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Revenue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Monthly Revenue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ZASP Extra Profit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ZASP Monthly Extra Profit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REMOVABLE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$40,259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$4,473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$19,530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$2,170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STAINLESS STEEL REMOVABLE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3.1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$25,116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$2,791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$11,574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$1,286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REMOVABLE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$10,269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$1,141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$4,380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CARBON STEEL REMOVABLE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7.0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$36,724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$4,080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$18,618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$2,069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RETRACTABLE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$61,814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$6,868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$28,539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$3,171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RETRACTABLE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57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6.3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$63,226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$7,025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$42,788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$4,754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BASEPLATE CARBON STEEL - 36"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BASEPLATE CARBON STEEL - 36"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90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10.0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$47,240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$5,249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$5,783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$643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BASEPLATE STAINLESS STEEL - 36"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BASEPLATE STAINLESS STEEL - 36"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421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46.8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$285,444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$31,716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$131,289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$14,588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Order Analytics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548640" y="1280160"/>
            <a:ext cx="1965960" cy="86868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48640" y="1508760"/>
            <a:ext cx="196596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$3,110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" y="1844802"/>
            <a:ext cx="196596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Avg Order Value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51760" y="1280160"/>
            <a:ext cx="1965960" cy="86868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651760" y="1508760"/>
            <a:ext cx="196596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4.8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1760" y="1844802"/>
            <a:ext cx="196596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Bollards/Order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54880" y="1280160"/>
            <a:ext cx="1965960" cy="868680"/>
          </a:xfrm>
          <a:prstGeom prst="roundRect">
            <a:avLst>
              <a:gd name="adj" fmla="val 5000"/>
            </a:avLst>
          </a:prstGeom>
          <a:solidFill>
            <a:srgbClr val="141E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4754880" y="1508760"/>
            <a:ext cx="196596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$818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54880" y="1844802"/>
            <a:ext cx="196596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Profit Per Order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12280" y="1280160"/>
            <a:ext cx="1783080" cy="868680"/>
          </a:xfrm>
          <a:prstGeom prst="roundRect">
            <a:avLst>
              <a:gd name="adj" fmla="val 5000"/>
            </a:avLst>
          </a:prstGeom>
          <a:solidFill>
            <a:srgbClr val="FF9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6812280" y="1508760"/>
            <a:ext cx="178308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$331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12280" y="1844802"/>
            <a:ext cx="178308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Avg Shipping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11480" y="2286000"/>
          <a:ext cx="804672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Category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AOV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Per Order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Profit Per Order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Margin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Orders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Refund %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Discount %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Crash 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$9977.33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$2218.75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Fixed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$4496.53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10.2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$957.08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21.3%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39.3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-1.46%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3.44%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$3110.46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$817.71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320.1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-0.55%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Retractable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$4437.37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5.5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$1271.18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28.6%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74.6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-0.60%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6.82%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1480" y="4480560"/>
            <a:ext cx="83210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141E30"/>
                </a:solidFill>
              </a:defRPr>
            </a:pPr>
            <a:r>
              <a:t>Sampled SKUs Profit Per Order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11480" y="4800600"/>
          <a:ext cx="832104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567"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Product SKU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Per Order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AOV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Profit Per Order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Margin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Discount %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RPCS6040+ESV60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$2497.87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4CAF50"/>
                          </a:solidFill>
                        </a:defRPr>
                      </a:pPr>
                      <a:r>
                        <a:t>$624.51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25.0%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3.39%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RPCS4040+ESV40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4.3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$2165.73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4CAF50"/>
                          </a:solidFill>
                        </a:defRPr>
                      </a:pPr>
                      <a:r>
                        <a:t>$688.70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31.8%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2.26%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RPSS4040+ESV40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$4020.10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4CAF50"/>
                          </a:solidFill>
                        </a:defRPr>
                      </a:pPr>
                      <a:r>
                        <a:t>$951.82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23.7%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2.53%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MRCS4040-Y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10.5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$6976.76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4CAF50"/>
                          </a:solidFill>
                        </a:defRPr>
                      </a:pPr>
                      <a:r>
                        <a:t>$1873.83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26.9%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12.80%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MRSS4040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$4205.58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4CAF50"/>
                          </a:solidFill>
                        </a:defRPr>
                      </a:pPr>
                      <a:r>
                        <a:t>$1276.55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30.4%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2.24%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RPSS6040+ESV60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5.6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$5215.30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4CAF50"/>
                          </a:solidFill>
                        </a:defRPr>
                      </a:pPr>
                      <a:r>
                        <a:t>$1239.59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23.8%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2.52%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BSSV604036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18.4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$10108.22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4CAF50"/>
                          </a:solidFill>
                        </a:defRPr>
                      </a:pPr>
                      <a:r>
                        <a:t>$1760.19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17.4%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4.27%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BSSV404036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12.6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$3879.42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4CAF50"/>
                          </a:solidFill>
                        </a:defRPr>
                      </a:pPr>
                      <a:r>
                        <a:t>$775.16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20.0%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6.99%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BCSV604036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$2997.61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4CAF50"/>
                          </a:solidFill>
                        </a:defRPr>
                      </a:pPr>
                      <a:r>
                        <a:t>$703.37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23.5%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2.31%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570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BCSV404036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13.1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$2721.23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4CAF50"/>
                          </a:solidFill>
                        </a:defRPr>
                      </a:pPr>
                      <a:r>
                        <a:t>$507.65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18.7%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7.51%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Recommended Initial Order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640080" y="1188720"/>
            <a:ext cx="7863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6C757D"/>
                </a:solidFill>
              </a:defRPr>
            </a:pPr>
            <a:r>
              <a:t>Data-driven: 35-month velocity + 2025 trends | 6-month supply (high velocity), 4-month (medium), 3-month (lower)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" y="1645920"/>
          <a:ext cx="80467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4072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Avg/Month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Supply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Order Qty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Unit Cost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CARBON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$4,375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RETRACTABLE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8.2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$222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$7,778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$5,619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REMOVABLE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7.3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$108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$3,240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BASEPLATE CARBON STEEL - 36"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RETRACTABLE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5.2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$275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$5,492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STAINLESS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$2,314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Monthly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1.5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3mo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$171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$857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BASEPLATE STAINLESS STEEL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$679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08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BASEPLATE STAINLESS STEEL - 3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1.1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3mo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$205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$614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548640" y="5943600"/>
            <a:ext cx="8046720" cy="73152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548640" y="6080760"/>
            <a:ext cx="80467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RECOMMENDED ORDER: 198 units | Total Investment: $33,598.53 | Payback: &lt;2 months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Financial Impact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640080" y="1280160"/>
            <a:ext cx="7863840" cy="1463040"/>
          </a:xfrm>
          <a:prstGeom prst="roundRect">
            <a:avLst>
              <a:gd name="adj" fmla="val 5000"/>
            </a:avLst>
          </a:prstGeom>
          <a:solidFill>
            <a:srgbClr val="141E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22960" y="1463040"/>
            <a:ext cx="7498079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00B0F0"/>
                </a:solidFill>
              </a:defRPr>
            </a:pPr>
            <a:r>
              <a:t>ANNUAL IMPACT</a:t>
            </a:r>
          </a:p>
          <a:p>
            <a:pPr algn="ctr">
              <a:defRPr sz="2800" b="1">
                <a:solidFill>
                  <a:srgbClr val="4CAF50"/>
                </a:solidFill>
              </a:defRPr>
            </a:pPr>
            <a:r>
              <a:t>+$186,186 Additional Profit</a:t>
            </a:r>
          </a:p>
          <a:p>
            <a:pPr algn="ctr">
              <a:defRPr sz="1400">
                <a:solidFill>
                  <a:srgbClr val="FFFFFF"/>
                </a:solidFill>
              </a:defRPr>
            </a:pPr>
            <a:r>
              <a:t>214% Profit Increase  |  49% Margin Improvement  |  &lt;2 Month ROI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0080" y="3017520"/>
            <a:ext cx="3749039" cy="3200400"/>
          </a:xfrm>
          <a:prstGeom prst="roundRect">
            <a:avLst>
              <a:gd name="adj" fmla="val 5000"/>
            </a:avLst>
          </a:prstGeom>
          <a:solidFill>
            <a:srgbClr val="F443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822960" y="3200400"/>
            <a:ext cx="338328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  <a:defRPr sz="2000" b="1">
                <a:solidFill>
                  <a:srgbClr val="FFFFFF"/>
                </a:solidFill>
              </a:defRPr>
            </a:pPr>
            <a:r>
              <a:t>CURRENT STATE</a:t>
            </a:r>
          </a:p>
          <a:p>
            <a:pPr algn="ctr">
              <a:spcAft>
                <a:spcPts val="1200"/>
              </a:spcAft>
              <a:defRPr sz="1400" b="0">
                <a:solidFill>
                  <a:srgbClr val="FFFFFF"/>
                </a:solidFill>
              </a:defRPr>
            </a:pPr>
            <a:r>
              <a:t>1-800 Bollards Distributor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Monthly Profit</a:t>
            </a:r>
            <a:br/>
            <a:r>
              <a:t>$7,257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Annual Profit</a:t>
            </a:r>
            <a:br/>
            <a:r>
              <a:t>$87,084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Gross Margin</a:t>
            </a:r>
            <a:br/>
            <a:r>
              <a:t>23%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54880" y="3017520"/>
            <a:ext cx="3749039" cy="320040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4937760" y="3200400"/>
            <a:ext cx="338328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  <a:defRPr sz="2000" b="1">
                <a:solidFill>
                  <a:srgbClr val="FFFFFF"/>
                </a:solidFill>
              </a:defRPr>
            </a:pPr>
            <a:r>
              <a:t>WITH ZASP DIRECT</a:t>
            </a:r>
          </a:p>
          <a:p>
            <a:pPr algn="ctr">
              <a:spcAft>
                <a:spcPts val="1200"/>
              </a:spcAft>
              <a:defRPr sz="1400" b="0">
                <a:solidFill>
                  <a:srgbClr val="FFFFFF"/>
                </a:solidFill>
              </a:defRPr>
            </a:pPr>
            <a:r>
              <a:t>Direct Manufacturing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Monthly Profit</a:t>
            </a:r>
            <a:br/>
            <a:r>
              <a:t>$22,773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Annual Profit</a:t>
            </a:r>
            <a:br/>
            <a:r>
              <a:t>$273,270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Gross Margin</a:t>
            </a:r>
            <a:br/>
            <a:r>
              <a:t>72%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Market Opportunity &amp; Search Demand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548640" y="1097280"/>
            <a:ext cx="80467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>
                <a:solidFill>
                  <a:srgbClr val="6C757D"/>
                </a:solidFill>
              </a:defRPr>
            </a:pPr>
            <a:r>
              <a:t>Keyword research reveals 74,000 monthly searches with explosive growth opportunities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640" y="1463040"/>
            <a:ext cx="1965960" cy="86868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548640" y="1691640"/>
            <a:ext cx="196596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74,000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" y="2027682"/>
            <a:ext cx="196596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Total Searches/Mo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51760" y="1463040"/>
            <a:ext cx="1965960" cy="86868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2651760" y="1691640"/>
            <a:ext cx="196596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$3.5B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51760" y="2027682"/>
            <a:ext cx="196596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Market Size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754880" y="1463040"/>
            <a:ext cx="1965960" cy="868680"/>
          </a:xfrm>
          <a:prstGeom prst="roundRect">
            <a:avLst>
              <a:gd name="adj" fmla="val 5000"/>
            </a:avLst>
          </a:prstGeom>
          <a:solidFill>
            <a:srgbClr val="141E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4754880" y="1691640"/>
            <a:ext cx="196596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$4.5B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4880" y="2027682"/>
            <a:ext cx="196596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2030 Projection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812280" y="1463040"/>
            <a:ext cx="1783080" cy="868680"/>
          </a:xfrm>
          <a:prstGeom prst="roundRect">
            <a:avLst>
              <a:gd name="adj" fmla="val 5000"/>
            </a:avLst>
          </a:prstGeom>
          <a:solidFill>
            <a:srgbClr val="FF9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6812280" y="1691640"/>
            <a:ext cx="178308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6-8%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12280" y="2027682"/>
            <a:ext cx="178308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CAGR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8640" y="2377440"/>
            <a:ext cx="8046720" cy="2011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1600" b="1">
                <a:solidFill>
                  <a:srgbClr val="141E30"/>
                </a:solidFill>
              </a:defRPr>
            </a:pPr>
            <a:r>
              <a:t>Top Growth Keywords &amp; Opportunities:</a:t>
            </a:r>
          </a:p>
          <a:p>
            <a:pPr>
              <a:spcAft>
                <a:spcPts val="800"/>
              </a:spcAft>
              <a:defRPr sz="1400">
                <a:solidFill>
                  <a:srgbClr val="212529"/>
                </a:solidFill>
              </a:defRPr>
            </a:pPr>
            <a:r>
              <a:t>• Fixed Bollards: 590/mo (+3,329% YoY) - LOW competition - HIGHEST PRIORITY</a:t>
            </a:r>
          </a:p>
          <a:p>
            <a:pPr>
              <a:spcAft>
                <a:spcPts val="800"/>
              </a:spcAft>
              <a:defRPr sz="1400">
                <a:solidFill>
                  <a:srgbClr val="212529"/>
                </a:solidFill>
              </a:defRPr>
            </a:pPr>
            <a:r>
              <a:t>• Crash-Rated Bollards: 390/mo (+243% YoY) - Security focus driving demand</a:t>
            </a:r>
          </a:p>
          <a:p>
            <a:pPr>
              <a:spcAft>
                <a:spcPts val="800"/>
              </a:spcAft>
              <a:defRPr sz="1400">
                <a:solidFill>
                  <a:srgbClr val="212529"/>
                </a:solidFill>
              </a:defRPr>
            </a:pPr>
            <a:r>
              <a:t>• Parking Lot Bollards: 1,000/mo (+48% YoY) - Commercial growth</a:t>
            </a:r>
          </a:p>
          <a:p>
            <a:pPr>
              <a:spcAft>
                <a:spcPts val="800"/>
              </a:spcAft>
              <a:defRPr sz="1400">
                <a:solidFill>
                  <a:srgbClr val="212529"/>
                </a:solidFill>
              </a:defRPr>
            </a:pPr>
            <a:r>
              <a:t>• Yellow Bollards: 590/mo (+50% YoY) - Safety/visibility trending</a:t>
            </a:r>
          </a:p>
          <a:p>
            <a:pPr>
              <a:spcAft>
                <a:spcPts val="800"/>
              </a:spcAft>
              <a:defRPr sz="1400">
                <a:solidFill>
                  <a:srgbClr val="212529"/>
                </a:solidFill>
              </a:defRPr>
            </a:pPr>
            <a:r>
              <a:t>• Security Bollards: 1,300/mo (+22% YoY) - High commercial intent</a:t>
            </a:r>
          </a:p>
          <a:p>
            <a:pPr>
              <a:spcAft>
                <a:spcPts val="800"/>
              </a:spcAft>
              <a:defRPr sz="1400">
                <a:solidFill>
                  <a:srgbClr val="212529"/>
                </a:solidFill>
              </a:defRPr>
            </a:pPr>
            <a:r>
              <a:t>• Removable Parking Bollards: 170/mo (+40% YoY) - Flexible access control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8640" y="4572000"/>
            <a:ext cx="8046720" cy="82296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731520" y="4709160"/>
            <a:ext cx="76809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Market Shift: Commercial/Parking Growing (+26-48%) | Residential Declining (-55%)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640" y="5577840"/>
            <a:ext cx="804672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 b="1">
                <a:solidFill>
                  <a:srgbClr val="141E30"/>
                </a:solidFill>
              </a:defRPr>
            </a:pPr>
            <a:r>
              <a:t>Strategic Implications:</a:t>
            </a:r>
          </a:p>
          <a:p>
            <a:pPr>
              <a:spcAft>
                <a:spcPts val="600"/>
              </a:spcAft>
              <a:defRPr sz="1200">
                <a:solidFill>
                  <a:srgbClr val="212529"/>
                </a:solidFill>
              </a:defRPr>
            </a:pPr>
            <a:r>
              <a:t>• Fixed bollards represent unprecedented SEO opportunity aligning with our 4 baseplate products</a:t>
            </a:r>
          </a:p>
          <a:p>
            <a:pPr>
              <a:spcAft>
                <a:spcPts val="600"/>
              </a:spcAft>
              <a:defRPr sz="1200">
                <a:solidFill>
                  <a:srgbClr val="212529"/>
                </a:solidFill>
              </a:defRPr>
            </a:pPr>
            <a:r>
              <a:t>• Commercial focus matches our wholesale strategy and bulk order approach</a:t>
            </a:r>
          </a:p>
          <a:p>
            <a:pPr>
              <a:spcAft>
                <a:spcPts val="600"/>
              </a:spcAft>
              <a:defRPr sz="1200">
                <a:solidFill>
                  <a:srgbClr val="212529"/>
                </a:solidFill>
              </a:defRPr>
            </a:pPr>
            <a:r>
              <a:t>• Strong search demand validates proven sales history and supports scaling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1776</Words>
  <Application>Microsoft Office PowerPoint</Application>
  <PresentationFormat>On-screen Show (4:3)</PresentationFormat>
  <Paragraphs>625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Taylor Grassmick</cp:lastModifiedBy>
  <cp:revision>2</cp:revision>
  <dcterms:created xsi:type="dcterms:W3CDTF">2013-01-27T09:14:16Z</dcterms:created>
  <dcterms:modified xsi:type="dcterms:W3CDTF">2025-10-18T10:12:24Z</dcterms:modified>
  <cp:category/>
</cp:coreProperties>
</file>