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50" autoAdjust="0"/>
  </p:normalViewPr>
  <p:slideViewPr>
    <p:cSldViewPr snapToGrid="0" snapToObjects="1">
      <p:cViewPr>
        <p:scale>
          <a:sx n="300" d="100"/>
          <a:sy n="300" d="100"/>
        </p:scale>
        <p:origin x="144" y="-1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1C07F-15A4-4428-9C8C-C5499FBFB2A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5A3D-645E-4D37-A818-75F929EC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05A3D-645E-4D37-A818-75F929ECA0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0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5400" b="1">
                <a:solidFill>
                  <a:srgbClr val="FFFFFF"/>
                </a:solidFill>
              </a:defRPr>
            </a:pPr>
            <a:r>
              <a:rPr dirty="0"/>
              <a:t>BULK BOLLARD</a:t>
            </a:r>
          </a:p>
          <a:p>
            <a:r>
              <a:rPr lang="en-US" dirty="0"/>
              <a:t>First Order Proposal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4343400"/>
            <a:ext cx="76809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rPr dirty="0"/>
              <a:t>Direct-to-Manufacturer Partnership with ZASP</a:t>
            </a:r>
          </a:p>
          <a:p>
            <a:r>
              <a:rPr dirty="0"/>
              <a:t>Source</a:t>
            </a:r>
            <a:r>
              <a:rPr lang="en-US" dirty="0"/>
              <a:t> 4</a:t>
            </a:r>
            <a:r>
              <a:rPr dirty="0"/>
              <a:t> Industries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Competitive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Real competitor pricing: 1-800 Bollards, Global Industrial, Polector, U-Line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417320"/>
          <a:ext cx="86868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8887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MSRP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Global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Polector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U-Line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New Price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S4 New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$595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68.50%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$897.00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$1499.00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$904.95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$897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71.30%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$475.00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$285.95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62.10%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$355.95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$355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64.80%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$750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70.40%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$1400.00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$1400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80.40%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49.60%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$260.25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$150.00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49.70%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88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$350.25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$165.95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43.20%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890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$599.25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9800"/>
                          </a:solidFill>
                        </a:defRPr>
                      </a:pPr>
                      <a:r>
                        <a:t>$552.26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$569.00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$549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62.70%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" y="6446520"/>
            <a:ext cx="850392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6C757D"/>
                </a:solidFill>
              </a:defRPr>
            </a:pPr>
            <a:r>
              <a:t>ZASP pricing enables 50-80% margin improvement while remaining competitive. Our new pricing maintains market positioning with significantly higher profitability.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Recommendation &amp; 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0972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PROCEED WITH INITIAL ORDER</a:t>
            </a:r>
          </a:p>
          <a:p>
            <a:pPr algn="ctr">
              <a:defRPr sz="2600" b="1">
                <a:solidFill>
                  <a:srgbClr val="FFFFFF"/>
                </a:solidFill>
              </a:defRPr>
            </a:pPr>
            <a:r>
              <a:t>198 units from ZASP for $33,599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5603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41E30"/>
                </a:solidFill>
              </a:defRPr>
            </a:pPr>
            <a:r>
              <a:t>KEY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017520"/>
            <a:ext cx="7863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62% cost reduction vs 1-800 Bollards distributor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Margin improvement from 23% to 72%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Additional $186K annual profit at current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Investment payback in less than 2 months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3-6 months inventory coverage based on product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Strong market demand: 74,000 monthly searches with explosive growth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5943600"/>
            <a:ext cx="7863840" cy="6400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22960" y="60807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Next: Finalize ZASP agreement → Place initial order → Scale to container-level orders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_RPSS4040+ESV40"/>
          <p:cNvSpPr/>
          <p:nvPr/>
        </p:nvSpPr>
        <p:spPr>
          <a:xfrm>
            <a:off x="228600" y="274320"/>
            <a:ext cx="1152525" cy="1152525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471930" y="274320"/>
            <a:ext cx="2560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rPr sz="1200" dirty="0"/>
              <a:t>4" Removable Stainless Steel Bollard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1930" y="448056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rPr b="1" dirty="0"/>
              <a:t>SKU: RPSS4040+ESV40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1930" y="664845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rPr dirty="0"/>
              <a:t>Opportunity Score: TBD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3642" y="866013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rPr dirty="0"/>
              <a:t>Conservative Monthly Profit Impact: TBD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3642" y="1030605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rPr dirty="0"/>
              <a:t>Moderate Monthly Profit Impact: TBD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3642" y="1195197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rPr dirty="0"/>
              <a:t>Optimistic Monthly Profit Impact: TBD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517904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rPr dirty="0"/>
              <a:t>SALES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810512"/>
            <a:ext cx="653143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rPr dirty="0"/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456" y="1813560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Orders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3599" y="1810512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QTY Sold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59252" y="1813560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Sales Total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21608" y="1813560"/>
            <a:ext cx="615569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Profit Total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3604" y="1810512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Avg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599" y="2011680"/>
            <a:ext cx="653143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456" y="201472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rPr dirty="0"/>
              <a:t>TBD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3599" y="2011680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5536" y="201472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rPr dirty="0"/>
              <a:t>TBD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21608" y="201472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7532" y="2011680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23604" y="2011680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599" y="2212848"/>
            <a:ext cx="653143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456" y="221589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3599" y="221284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45536" y="221589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21608" y="221589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47532" y="221284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23604" y="2212848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599" y="2414016"/>
            <a:ext cx="653143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0456" y="2417064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rPr dirty="0"/>
              <a:t>TBD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53599" y="241401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45536" y="2417064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21608" y="2417064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47532" y="241401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3604" y="2414016"/>
            <a:ext cx="68580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599" y="2615184"/>
            <a:ext cx="653143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0456" y="2618232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49.8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3599" y="2615184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297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45536" y="2618232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$192,051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1608" y="2618232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$47,401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7532" y="2615184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$646.64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23604" y="2615184"/>
            <a:ext cx="68580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$462.68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$462.68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1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4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7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20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" y="4023360"/>
            <a:ext cx="4114800" cy="2616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rPr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8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7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14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7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14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  <p:pic>
        <p:nvPicPr>
          <p:cNvPr id="126" name="Picture 125" descr="A long metal pole with a metal ring&#10;&#10;AI-generated content may be incorrect.">
            <a:extLst>
              <a:ext uri="{FF2B5EF4-FFF2-40B4-BE49-F238E27FC236}">
                <a16:creationId xmlns:a16="http://schemas.microsoft.com/office/drawing/2014/main" id="{1D29A6F6-E61F-00CD-0BC7-B3832BEA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4320"/>
            <a:ext cx="1152525" cy="1152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8129" y="1810512"/>
            <a:ext cx="771525" cy="200055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rPr dirty="0"/>
              <a:t>Avg Sale</a:t>
            </a:r>
            <a:r>
              <a:rPr lang="en-US" dirty="0"/>
              <a:t> </a:t>
            </a:r>
            <a:r>
              <a:rPr dirty="0"/>
              <a:t>Price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_RPCS4040+ESV40"/>
          <p:cNvSpPr/>
          <p:nvPr/>
        </p:nvSpPr>
        <p:spPr>
          <a:xfrm>
            <a:off x="228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3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4" Removable Carbon Steel Bollard with Embedment Sleeve (36 Inch Height)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RPCS4040+ESV40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3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3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9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5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1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9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5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1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3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9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5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1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7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3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9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5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1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116.8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3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499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9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$219,680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5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$80,441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81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$440.24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$269.08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$269.08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1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4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7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20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8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7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14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7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14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  <p:sp>
        <p:nvSpPr>
          <p:cNvPr id="63" name="ImagePlaceholder_RPCS6040+ESV60"/>
          <p:cNvSpPr/>
          <p:nvPr/>
        </p:nvSpPr>
        <p:spPr>
          <a:xfrm>
            <a:off x="4800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6" Removable Carbon Steel Bollard with Embedment Sleeve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5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RPCS6040+ESV60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55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55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0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0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5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01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77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53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29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00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49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5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01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77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53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29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0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9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25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01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77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53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29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00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9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5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1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77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53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29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00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49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101.7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5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383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01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$231,166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77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$63,512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53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$603.57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29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$412.53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00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00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$412.53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623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46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69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092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00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0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29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58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886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00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00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9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858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86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0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00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_MRCS4040-Y"/>
          <p:cNvSpPr/>
          <p:nvPr/>
        </p:nvSpPr>
        <p:spPr>
          <a:xfrm>
            <a:off x="228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3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4" Manual Retractable Yellow Carbon Steel Bollard (36" Height)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MRCS4040-Y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3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3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9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5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1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9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5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1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3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9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5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1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7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3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9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5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1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20.0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3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209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9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$149,525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5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$37,477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81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$715.43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$444.57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$444.57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1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4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7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20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8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7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14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7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14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  <p:sp>
        <p:nvSpPr>
          <p:cNvPr id="63" name="ImagePlaceholder_MRSS4040"/>
          <p:cNvSpPr/>
          <p:nvPr/>
        </p:nvSpPr>
        <p:spPr>
          <a:xfrm>
            <a:off x="4800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4" Manual Retractable Stainless Steel Bollard (36" Height)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5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MRSS4040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55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55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0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0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5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01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77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53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29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00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49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5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01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77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53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29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0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9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25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01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77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53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29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00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9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5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1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77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53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29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00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49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29.6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5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125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01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$120,317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77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$37,786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53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$962.54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29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$622.97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00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00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$622.97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623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46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69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092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00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0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29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58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886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00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00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9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858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86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0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00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_BCSV404036"/>
          <p:cNvSpPr/>
          <p:nvPr/>
        </p:nvSpPr>
        <p:spPr>
          <a:xfrm>
            <a:off x="228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3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4" Carbon Steel Dome Top Bollard with Baseplate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BCSV404036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3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3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9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5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1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9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5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1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3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9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5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1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7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3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9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5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1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1.3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3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9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$3,201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5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$660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81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$188.31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$135.35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$135.35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1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4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7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20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8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7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14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7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14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  <p:sp>
        <p:nvSpPr>
          <p:cNvPr id="63" name="ImagePlaceholder_BCSV604036"/>
          <p:cNvSpPr/>
          <p:nvPr/>
        </p:nvSpPr>
        <p:spPr>
          <a:xfrm>
            <a:off x="4800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6" Carbon Steel Dome Top Bollard with Baseplate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5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BCSV604036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55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55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0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0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5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01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77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53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29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00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49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5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01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77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53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29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0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9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25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01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77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53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29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00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9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5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1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77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53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29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00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49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2.8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5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26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01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$7,566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77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$1,969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53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$291.00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29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$208.54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00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00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$208.54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623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46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69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092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00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0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29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58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886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00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00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9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858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86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0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00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Placeholder_BSSV404036"/>
          <p:cNvSpPr/>
          <p:nvPr/>
        </p:nvSpPr>
        <p:spPr>
          <a:xfrm>
            <a:off x="228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3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4" Stainless Steel Dome Top Bollard with Baseplate (36" Height)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3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BSSV404036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3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3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3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3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9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05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1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57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8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3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9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05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81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8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3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9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05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1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57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3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29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5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1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57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77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9.6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3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121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29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$37,781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05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$7,442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81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$312.24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57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$219.00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8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28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$219.00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1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74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697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20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8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57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286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14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28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8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257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286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314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28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8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  <p:sp>
        <p:nvSpPr>
          <p:cNvPr id="63" name="ImagePlaceholder_BSSV604036"/>
          <p:cNvSpPr/>
          <p:nvPr/>
        </p:nvSpPr>
        <p:spPr>
          <a:xfrm>
            <a:off x="4800600" y="274320"/>
            <a:ext cx="1371600" cy="1371600"/>
          </a:xfrm>
          <a:prstGeom prst="rect">
            <a:avLst/>
          </a:prstGeom>
          <a:solidFill>
            <a:srgbClr val="F0F0F0"/>
          </a:solidFill>
          <a:ln w="12700"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900">
                <a:solidFill>
                  <a:srgbClr val="646464"/>
                </a:solidFill>
              </a:defRPr>
            </a:pPr>
            <a:r>
              <a:t>[Add Image Here]</a:t>
            </a:r>
          </a:p>
          <a:p>
            <a:endParaRPr/>
          </a:p>
          <a:p>
            <a:r>
              <a:t>Delete this box</a:t>
            </a:r>
          </a:p>
          <a:p>
            <a:r>
              <a:t>and insert image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080" y="274320"/>
            <a:ext cx="246888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 b="1">
                <a:latin typeface="Calibri"/>
              </a:defRPr>
            </a:pPr>
            <a:r>
              <a:t>6" Stainless Steel Dome Top Bollard with Baseplate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355080" y="68580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latin typeface="Calibri"/>
              </a:defRPr>
            </a:pPr>
            <a:r>
              <a:t>SKU: BSSV604036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5080" y="960120"/>
            <a:ext cx="246888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1">
                <a:solidFill>
                  <a:srgbClr val="0070C0"/>
                </a:solidFill>
                <a:latin typeface="Calibri"/>
              </a:defRPr>
            </a:pPr>
            <a:r>
              <a:t>Opportunity Score: TBD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55080" y="1207008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Conservative Monthly Profit Impact: TBD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55080" y="1371600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Moderate Monthly Profit Impact: TBD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55080" y="1536192"/>
            <a:ext cx="2468880" cy="16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800" b="0">
                <a:latin typeface="Calibri"/>
              </a:defRPr>
            </a:pPr>
            <a:r>
              <a:t>Optimistic Monthly Profit Impact: TBD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00600" y="1828800"/>
            <a:ext cx="4114800" cy="256032"/>
          </a:xfrm>
          <a:prstGeom prst="rect">
            <a:avLst/>
          </a:prstGeom>
          <a:solidFill>
            <a:srgbClr val="4472C4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SALES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00600" y="2121408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Year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4924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Orders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5312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QTY Sold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501384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Sales Total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077456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Profit Total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53528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Sale Price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29600" y="2121408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Avg CPU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00600" y="2322576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34924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25312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01384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077456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53528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29600" y="2322576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00600" y="2523744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4924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25312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501384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077456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53528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29600" y="2523744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800600" y="2724912"/>
            <a:ext cx="548640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700" b="0">
                <a:latin typeface="Calibri"/>
              </a:defRPr>
            </a:pPr>
            <a:r>
              <a:t>2025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4924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925312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501384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077456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53528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229600" y="2724912"/>
            <a:ext cx="576072" cy="20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" b="0">
                <a:latin typeface="Calibri"/>
              </a:defRPr>
            </a:pPr>
            <a:r>
              <a:t>TBD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800600" y="2926080"/>
            <a:ext cx="548640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l">
              <a:defRPr sz="700" b="1">
                <a:latin typeface="Calibri"/>
              </a:defRPr>
            </a:pPr>
            <a:r>
              <a:t>Total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34924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5.0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925312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92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01384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$48,271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77456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$8,801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653528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$524.68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29600" y="2926080"/>
            <a:ext cx="576072" cy="201168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>
              <a:defRPr sz="700" b="1">
                <a:latin typeface="Calibri"/>
              </a:defRPr>
            </a:pPr>
            <a:r>
              <a:t>$406.60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00600" y="3200400"/>
            <a:ext cx="4114800" cy="256032"/>
          </a:xfrm>
          <a:prstGeom prst="rect">
            <a:avLst/>
          </a:prstGeom>
          <a:solidFill>
            <a:srgbClr val="70AD47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CURRENT PRICING &amp; COMPETITION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80060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$406.60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62356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ZASP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44652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Current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26948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Comp. CPU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8092440" y="3493008"/>
            <a:ext cx="804672" cy="457200"/>
          </a:xfrm>
          <a:prstGeom prst="rect">
            <a:avLst/>
          </a:prstGeom>
          <a:solidFill>
            <a:srgbClr val="F0F0F0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Impact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800600" y="4023360"/>
            <a:ext cx="4114800" cy="2560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000000"/>
                </a:solidFill>
                <a:latin typeface="Calibri"/>
              </a:defRPr>
            </a:pPr>
            <a:r>
              <a:t>RECOMMENDATIONS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06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MSRP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58293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New Margin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68580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Est. Monthly Vol.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7886700" y="4315968"/>
            <a:ext cx="1010412" cy="457200"/>
          </a:xfrm>
          <a:prstGeom prst="rect">
            <a:avLst/>
          </a:prstGeom>
          <a:solidFill>
            <a:srgbClr val="FFFAE6"/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Profit Monthly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00600" y="4846320"/>
            <a:ext cx="4114800" cy="256032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pPr algn="l">
              <a:defRPr sz="1100" b="1">
                <a:solidFill>
                  <a:srgbClr val="FFFFFF"/>
                </a:solidFill>
                <a:latin typeface="Calibri"/>
              </a:defRPr>
            </a:pPr>
            <a:r>
              <a:t>ORDER PROJECTIONS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8006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First Order Qty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8293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Sell Out Time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8580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Short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86700" y="5138928"/>
            <a:ext cx="1010412" cy="457200"/>
          </a:xfrm>
          <a:prstGeom prst="rect">
            <a:avLst/>
          </a:prstGeom>
          <a:solidFill>
            <a:srgbClr val="FFEBD7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700" b="1">
                <a:solidFill>
                  <a:srgbClr val="000000"/>
                </a:solidFill>
                <a:latin typeface="Calibri"/>
              </a:defRPr>
            </a:pPr>
            <a:r>
              <a:t>Long Profit Lift</a:t>
            </a:r>
          </a:p>
          <a:p>
            <a:pPr algn="ctr">
              <a:spcBef>
                <a:spcPts val="300"/>
              </a:spcBef>
              <a:defRPr sz="800" b="0">
                <a:solidFill>
                  <a:srgbClr val="000000"/>
                </a:solidFill>
                <a:latin typeface="Calibri"/>
              </a:defRPr>
            </a:pPr>
            <a:r>
              <a:t>TBD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00600" y="5669280"/>
            <a:ext cx="4114800" cy="228600"/>
          </a:xfrm>
          <a:prstGeom prst="rect">
            <a:avLst/>
          </a:prstGeom>
          <a:solidFill>
            <a:srgbClr val="B4B4B4"/>
          </a:solidFill>
        </p:spPr>
        <p:txBody>
          <a:bodyPr wrap="square">
            <a:spAutoFit/>
          </a:bodyPr>
          <a:lstStyle/>
          <a:p>
            <a:pPr algn="l">
              <a:defRPr sz="1000" b="1">
                <a:latin typeface="Calibri"/>
              </a:defRPr>
            </a:pPr>
            <a:r>
              <a:t>NOTES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00600" y="5925312"/>
            <a:ext cx="41148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pPr>
              <a:defRPr sz="800"/>
            </a:pPr>
            <a:r>
              <a:t>Add product-specific notes and strategic considerations 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Executive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5486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Cost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918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29% → 72%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Margin Improvement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0350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$186K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50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Annual Profit Boost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2651760"/>
            <a:ext cx="8046720" cy="258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Transitioning from 1-800 Bollards to direct ZASP </a:t>
            </a:r>
            <a:r>
              <a:rPr lang="en-US" dirty="0"/>
              <a:t>for 10 high value bollards</a:t>
            </a:r>
            <a:endParaRPr dirty="0"/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$140,087 total cost savings on 500-unit comparison (62% reduction)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Recommended initial order: 198 units totaling $33,599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Investment payback period: Less than 2 months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rPr dirty="0"/>
              <a:t>• Proven demand: 1,875 units sold over 35 months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Wholesale Pricing: ZASP vs 1-800 Bollards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760" y="1371600"/>
          <a:ext cx="84124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574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MSRP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 CPU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 CPU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Savings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 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RPSS4040+ESV40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20.3%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68.5%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RPSS6040+ESV60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$897.00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$413.37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25.2%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71.3%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RPCS4040+ESV40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rPr dirty="0"/>
                        <a:t>$290.51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$182.51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RPCS6040+ESV60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$560.00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$295.52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24.9%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rPr dirty="0"/>
                        <a:t>77.7%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MRCS4040-Y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$328.03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76.2%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MRSS4040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$1400.00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$750.66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80.4%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BCSV404036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57.7%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67.4%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BCSV604036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$235.25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30.2%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57.5%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574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BSSV404036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51.5%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58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  <a:p>
                      <a:pPr>
                        <a:defRPr sz="700">
                          <a:solidFill>
                            <a:srgbClr val="6C757D"/>
                          </a:solidFill>
                        </a:defRPr>
                      </a:pPr>
                      <a:r>
                        <a:t>BSSV604036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$599.25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$204.76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$347.50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rPr dirty="0"/>
                        <a:t>65.8%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760" y="640080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CAF50"/>
                </a:solidFill>
              </a:defRPr>
            </a:pPr>
            <a:r>
              <a:t>Total Cost Savings: $140,087 (62%) | ZASP Margin: 72% vs 1-800 Margin: 29%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66212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rPr dirty="0"/>
              <a:t>35 Month Sales for Sampled SKUs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5720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dirty="0"/>
              <a:t>1,875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53.6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84632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$1,136,817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088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04088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$558,569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088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ZASP Extra Profit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4320" y="2286000"/>
          <a:ext cx="8595360" cy="432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Avg Units/Mo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Monthly 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Monthly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rPr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$192,051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$85,301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$95,680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$2,734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$43,817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$1,252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$219,680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$91,072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$231,166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$6,605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$113,184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$3,234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$149,525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$68,558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$120,317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$3,438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$93,832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$2,681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$7,566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$1,092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$37,781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$13,724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$48,271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$1,379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$31,970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$913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1875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53.6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$1,105,239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$31,578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$543,053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$15,516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2025 Sales for Sampled SKUs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5720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46.8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84632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84632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$317,161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40880" y="1280160"/>
            <a:ext cx="201168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040880" y="1508760"/>
            <a:ext cx="20116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$145,877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0880" y="1844802"/>
            <a:ext cx="20116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ZASP Extra Profit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74320" y="2286000"/>
          <a:ext cx="859536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Avg Units/Mo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Monthly 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ZASP Monthly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$19,530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$25,116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$2,791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$11,574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$1,286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$10,269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$1,141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$36,724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$4,080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$18,618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$2,069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$61,814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$6,868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$28,539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$3,171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$63,226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$7,025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$42,788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$4,754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$47,240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$5,249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$5,783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$643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 Bollard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 Bollard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421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46.8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$285,444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$31,716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$131,289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$14,588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Order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54864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$3,110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Order Value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176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65176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5176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Bollards/Order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54880" y="128016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754880" y="150876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$818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184480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Profit Per Order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12280" y="1280160"/>
            <a:ext cx="1783080" cy="86868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812280" y="1508760"/>
            <a:ext cx="17830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$331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12280" y="1844802"/>
            <a:ext cx="17830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Shipping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1480" y="2286000"/>
          <a:ext cx="804672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Profit 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Orders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Refund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Crash 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$9977.33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$2218.75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Fixed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$4496.53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$957.08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21.3%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39.3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-1.46%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3.44%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$3110.46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$817.71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26.3%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$4437.37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$1271.18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28.6%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74.6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-0.60%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6.82%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1480" y="4480560"/>
            <a:ext cx="8321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1E30"/>
                </a:solidFill>
              </a:defRPr>
            </a:pPr>
            <a:r>
              <a:t>Sampled SKUs Profit Per Order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1480" y="4800600"/>
          <a:ext cx="832104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4567"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Product SKU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Profit 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RPCS6040+ESV60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$2497.87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$624.51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RPCS4040+ESV40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$2165.73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$688.70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31.8%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2.26%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RPSS4040+ESV40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$4020.10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$951.82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MRCS4040-Y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10.5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$6976.76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$1873.83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26.9%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12.80%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MRSS4040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$4205.58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$1276.55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30.4%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RPSS6040+ESV60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5.6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$5215.30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$1239.59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2.52%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BSSV604036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$10108.22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$1760.19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4.27%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BSSV404036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12.6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$3879.42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$775.16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20.0%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6.99%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4567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BCSV604036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$2997.61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$703.37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2.31%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570"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BCSV404036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13.1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$2721.23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 b="1">
                          <a:solidFill>
                            <a:srgbClr val="4CAF50"/>
                          </a:solidFill>
                        </a:defRPr>
                      </a:pPr>
                      <a:r>
                        <a:t>$507.65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18.7%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800">
                          <a:solidFill>
                            <a:srgbClr val="212529"/>
                          </a:solidFill>
                        </a:defRPr>
                      </a:pPr>
                      <a:r>
                        <a:t>7.51%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Recommended Initial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C757D"/>
                </a:solidFill>
              </a:defRPr>
            </a:pPr>
            <a:r>
              <a:t>Data-driven: 35-month velocity + 2025 trends | 6-month supply (high velocity), 4-month (medium), 3-month (lower)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645920"/>
          <a:ext cx="80467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Avg/Month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Supply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Order 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Unit Cost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$4,375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$7,778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$5,492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Monthly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" y="5943600"/>
            <a:ext cx="8046720" cy="73152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6080760"/>
            <a:ext cx="8046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RECOMMENDED ORDER: 198 units | Total Investment: $33,598.53 | Payback: &lt;2 months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Financial Impact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4630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B0F0"/>
                </a:solidFill>
              </a:defRPr>
            </a:pPr>
            <a:r>
              <a:t>ANNUAL IMPACT</a:t>
            </a:r>
          </a:p>
          <a:p>
            <a:pPr algn="ctr">
              <a:defRPr sz="2800" b="1">
                <a:solidFill>
                  <a:srgbClr val="4CAF50"/>
                </a:solidFill>
              </a:defRPr>
            </a:pPr>
            <a:r>
              <a:t>+$186,186 Additional Profit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214% Profit Increase  |  49% Margin Improvement  |  &lt;2 Month ROI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" y="301752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822960" y="320040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CURRENT STATE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1-800 Bollards Distributor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$7,257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$87,084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23%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54880" y="301752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937760" y="320040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WITH ZASP DIRECT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Direct Manufacturing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$22,773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$273,270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72%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Opportunity &amp; Search Demand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Keyword research reveals 74,000 monthly searches with explosive growth opportunities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4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54864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74,000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Searches/Mo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5176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65176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$3.5B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176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Market Size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1463040"/>
            <a:ext cx="196596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54880" y="1691640"/>
            <a:ext cx="196596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$4.5B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880" y="2027682"/>
            <a:ext cx="196596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2030 Projection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12280" y="1463040"/>
            <a:ext cx="1783080" cy="86868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6812280" y="1691640"/>
            <a:ext cx="178308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6-8%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2280" y="2027682"/>
            <a:ext cx="178308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CAGR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" y="2377440"/>
            <a:ext cx="80467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141E30"/>
                </a:solidFill>
              </a:defRPr>
            </a:pPr>
            <a:r>
              <a:t>Top Growth Keywords &amp; Opportunities: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Fixed Bollards: 590/mo (+3,329% YoY) - LOW competition - HIGHEST PRIORITY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Crash-Rated Bollards: 390/mo (+243% YoY) - Security focus driving demand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Parking Lot Bollards: 1,000/mo (+48% YoY) - Commercial growth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Yellow Bollards: 590/mo (+50% YoY) - Safety/visibility trending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Security Bollards: 1,300/mo (+22% YoY) - High commercial intent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Removable Parking Bollards: 170/mo (+40% YoY) - Flexible access control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8640" y="4572000"/>
            <a:ext cx="8046720" cy="82296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31520" y="470916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Market Shift: Commercial/Parking Growing (+26-48%) | Residential Declining (-55%)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55778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 b="1">
                <a:solidFill>
                  <a:srgbClr val="141E30"/>
                </a:solidFill>
              </a:defRPr>
            </a:pPr>
            <a:r>
              <a:t>Strategic Implications: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Fixed bollards represent unprecedented SEO opportunity aligning with our 4 baseplate products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Commercial focus matches our wholesale strategy and bulk order approach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Strong search demand validates proven sales history and supports scaling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3190</Words>
  <Application>Microsoft Office PowerPoint</Application>
  <PresentationFormat>On-screen Show (4:3)</PresentationFormat>
  <Paragraphs>1315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Taylor Grassmick</cp:lastModifiedBy>
  <cp:revision>3</cp:revision>
  <dcterms:created xsi:type="dcterms:W3CDTF">2013-01-27T09:14:16Z</dcterms:created>
  <dcterms:modified xsi:type="dcterms:W3CDTF">2025-10-20T15:03:38Z</dcterms:modified>
  <cp:category/>
</cp:coreProperties>
</file>