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8.xml" ContentType="application/vnd.openxmlformats-officedocument.presentationml.slide+xml"/>
  <Override PartName="/ppt/slides/slide87.xml" ContentType="application/vnd.openxmlformats-officedocument.presentationml.slide+xml"/>
  <Override PartName="/ppt/slides/slide86.xml" ContentType="application/vnd.openxmlformats-officedocument.presentationml.slide+xml"/>
  <Override PartName="/ppt/slides/slide85.xml" ContentType="application/vnd.openxmlformats-officedocument.presentationml.slide+xml"/>
  <Override PartName="/ppt/slides/slide84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80.xml" ContentType="application/vnd.openxmlformats-officedocument.presentationml.slide+xml"/>
  <Override PartName="/ppt/slides/slide78.xml" ContentType="application/vnd.openxmlformats-officedocument.presentationml.slide+xml"/>
  <Override PartName="/ppt/slides/slide77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93.xml" ContentType="application/vnd.openxmlformats-officedocument.presentationml.slide+xml"/>
  <Override PartName="/ppt/slides/slide18.xml" ContentType="application/vnd.openxmlformats-officedocument.presentationml.slide+xml"/>
  <Override PartName="/ppt/slides/slide92.xml" ContentType="application/vnd.openxmlformats-officedocument.presentationml.slide+xml"/>
  <Override PartName="/ppt/slides/slide17.xml" ContentType="application/vnd.openxmlformats-officedocument.presentationml.slide+xml"/>
  <Override PartName="/ppt/slides/slide91.xml" ContentType="application/vnd.openxmlformats-officedocument.presentationml.slide+xml"/>
  <Override PartName="/ppt/slides/slide16.xml" ContentType="application/vnd.openxmlformats-officedocument.presentationml.slide+xml"/>
  <Override PartName="/ppt/slides/slide9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57.xml" ContentType="application/vnd.openxmlformats-officedocument.presentationml.slide+xml"/>
  <Override PartName="/ppt/slides/slide9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69.xml" ContentType="application/vnd.openxmlformats-officedocument.presentationml.slide+xml"/>
  <Override PartName="/ppt/slides/slide10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_rels/slide89.xml.rels" ContentType="application/vnd.openxmlformats-package.relationships+xml"/>
  <Override PartName="/ppt/slides/_rels/slide88.xml.rels" ContentType="application/vnd.openxmlformats-package.relationships+xml"/>
  <Override PartName="/ppt/slides/_rels/slide87.xml.rels" ContentType="application/vnd.openxmlformats-package.relationships+xml"/>
  <Override PartName="/ppt/slides/_rels/slide78.xml.rels" ContentType="application/vnd.openxmlformats-package.relationships+xml"/>
  <Override PartName="/ppt/slides/_rels/slide76.xml.rels" ContentType="application/vnd.openxmlformats-package.relationships+xml"/>
  <Override PartName="/ppt/slides/_rels/slide75.xml.rels" ContentType="application/vnd.openxmlformats-package.relationships+xml"/>
  <Override PartName="/ppt/slides/_rels/slide74.xml.rels" ContentType="application/vnd.openxmlformats-package.relationships+xml"/>
  <Override PartName="/ppt/slides/_rels/slide73.xml.rels" ContentType="application/vnd.openxmlformats-package.relationships+xml"/>
  <Override PartName="/ppt/slides/_rels/slide72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66.xml.rels" ContentType="application/vnd.openxmlformats-package.relationships+xml"/>
  <Override PartName="/ppt/slides/_rels/slide65.xml.rels" ContentType="application/vnd.openxmlformats-package.relationships+xml"/>
  <Override PartName="/ppt/slides/_rels/slide64.xml.rels" ContentType="application/vnd.openxmlformats-package.relationships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79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80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69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90.xml.rels" ContentType="application/vnd.openxmlformats-package.relationships+xml"/>
  <Override PartName="/ppt/slides/_rels/slide19.xml.rels" ContentType="application/vnd.openxmlformats-package.relationships+xml"/>
  <Override PartName="/ppt/slides/_rels/slide70.xml.rels" ContentType="application/vnd.openxmlformats-package.relationships+xml"/>
  <Override PartName="/ppt/slides/_rels/slide12.xml.rels" ContentType="application/vnd.openxmlformats-package.relationships+xml"/>
  <Override PartName="/ppt/slides/_rels/slide68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83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84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1.xml.rels" ContentType="application/vnd.openxmlformats-package.relationships+xml"/>
  <Override PartName="/ppt/slides/_rels/slide23.xml.rels" ContentType="application/vnd.openxmlformats-package.relationships+xml"/>
  <Override PartName="/ppt/slides/_rels/slide85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82.xml.rels" ContentType="application/vnd.openxmlformats-package.relationships+xml"/>
  <Override PartName="/ppt/slides/_rels/slide24.xml.rels" ContentType="application/vnd.openxmlformats-package.relationships+xml"/>
  <Override PartName="/ppt/slides/_rels/slide86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58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91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92.xml.rels" ContentType="application/vnd.openxmlformats-package.relationships+xml"/>
  <Override PartName="/ppt/slides/_rels/slide34.xml.rels" ContentType="application/vnd.openxmlformats-package.relationships+xml"/>
  <Override PartName="/ppt/slides/_rels/slide77.xml.rels" ContentType="application/vnd.openxmlformats-package.relationships+xml"/>
  <Override PartName="/ppt/slides/_rels/slide45.xml.rels" ContentType="application/vnd.openxmlformats-package.relationships+xml"/>
  <Override PartName="/ppt/slides/_rels/slide93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79.xml" ContentType="application/vnd.openxmlformats-officedocument.presentationml.slide+xml"/>
  <Override PartName="/ppt/slides/slide2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8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_rels/presentation.xml.rels" ContentType="application/vnd.openxmlformats-package.relationships+xml"/>
  <Override PartName="/ppt/media/image48.png" ContentType="image/png"/>
  <Override PartName="/ppt/media/image47.png" ContentType="image/png"/>
  <Override PartName="/ppt/media/image20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9.png" ContentType="image/png"/>
  <Override PartName="/ppt/media/image3.png" ContentType="image/png"/>
  <Override PartName="/ppt/media/image38.png" ContentType="image/png"/>
  <Override PartName="/ppt/media/image22.png" ContentType="image/png"/>
  <Override PartName="/ppt/media/image7.png" ContentType="image/png"/>
  <Override PartName="/ppt/media/image2.png" ContentType="image/png"/>
  <Override PartName="/ppt/media/image37.png" ContentType="image/png"/>
  <Override PartName="/ppt/media/image21.png" ContentType="image/png"/>
  <Override PartName="/ppt/media/image6.png" ContentType="image/png"/>
  <Override PartName="/ppt/media/image1.png" ContentType="image/png"/>
  <Override PartName="/ppt/media/image36.png" ContentType="image/png"/>
  <Override PartName="/ppt/media/image8.png" ContentType="image/png"/>
  <Override PartName="/ppt/media/image23.png" ContentType="image/png"/>
  <Override PartName="/ppt/media/image10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82640" y="393912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6596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78264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1717560" y="1560240"/>
            <a:ext cx="5707800" cy="455472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1717560" y="1560240"/>
            <a:ext cx="5707800" cy="4554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782640" y="347040"/>
            <a:ext cx="7578360" cy="353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78264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6596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782640" y="393912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782640" y="393912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6596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78264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1717560" y="1560240"/>
            <a:ext cx="5707800" cy="455472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1717560" y="1560240"/>
            <a:ext cx="5707800" cy="4554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782640" y="347040"/>
            <a:ext cx="7578360" cy="353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78264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6596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782640" y="393912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782640" y="393912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6596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78264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1717560" y="1560240"/>
            <a:ext cx="5707800" cy="455472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1717560" y="1560240"/>
            <a:ext cx="5707800" cy="4554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782640" y="347040"/>
            <a:ext cx="7578360" cy="353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78264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66596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782640" y="393912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782640" y="393912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6596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78264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1717560" y="1560240"/>
            <a:ext cx="5707800" cy="455472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3"/>
          <a:stretch/>
        </p:blipFill>
        <p:spPr>
          <a:xfrm>
            <a:off x="1717560" y="1560240"/>
            <a:ext cx="5707800" cy="4554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ubTitle"/>
          </p:nvPr>
        </p:nvSpPr>
        <p:spPr>
          <a:xfrm>
            <a:off x="782640" y="347040"/>
            <a:ext cx="7578360" cy="353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78264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66596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782640" y="393912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782640" y="393912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66596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78264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82640" y="347040"/>
            <a:ext cx="7578360" cy="353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2"/>
          <a:stretch/>
        </p:blipFill>
        <p:spPr>
          <a:xfrm>
            <a:off x="1717560" y="1560240"/>
            <a:ext cx="5707800" cy="455472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3"/>
          <a:stretch/>
        </p:blipFill>
        <p:spPr>
          <a:xfrm>
            <a:off x="1717560" y="1560240"/>
            <a:ext cx="5707800" cy="4554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78264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4554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65960" y="393912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782640" y="3939120"/>
            <a:ext cx="7578360" cy="2172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20120" cy="2736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59821F2-4186-4BDA-AAC5-E6385C3DDDFF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&lt;编号&gt;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0"/>
            <a:ext cx="9143640" cy="145764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360" cy="7632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360" cy="4554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CD8F748-2C44-4192-88D0-67E897F1EFDA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&lt;编号&gt;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F144F99-2854-4D79-A0D6-A46197DD4DFC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&lt;编号&gt;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5B19467-1D91-43A7-998D-DFC70CFC177E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&lt;编号&gt;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000" cy="76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75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fullstackccu/lectures/21/lecture21.zip" TargetMode="External"/><Relationship Id="rId2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fullstackccu/fullstackccu.github.io/tree/master/lectures/21/codes/async-await-examples" TargetMode="External"/><Relationship Id="rId2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hyperlink" Target="https://fullstackccu.github.io/homeworks/5-sheets.html#using-the-gsa-sheets-node-module" TargetMode="External"/><Relationship Id="rId2" Type="http://schemas.openxmlformats.org/officeDocument/2006/relationships/slideLayout" Target="../slideLayouts/slideLayout1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hyperlink" Target="http://caniuse.com/#search=async%20functions" TargetMode="External"/><Relationship Id="rId2" Type="http://schemas.openxmlformats.org/officeDocument/2006/relationships/hyperlink" Target="http://caniuse.com/#search=async%20functions" TargetMode="External"/><Relationship Id="rId3" Type="http://schemas.openxmlformats.org/officeDocument/2006/relationships/hyperlink" Target="http://caniuse.com/#search=async%20functions" TargetMode="External"/><Relationship Id="rId4" Type="http://schemas.openxmlformats.org/officeDocument/2006/relationships/hyperlink" Target="http://caniuse.com/#search=async%20functions" TargetMode="External"/><Relationship Id="rId5" Type="http://schemas.openxmlformats.org/officeDocument/2006/relationships/hyperlink" Target="http://node.green/#ES2017-features-async-functions" TargetMode="External"/><Relationship Id="rId6" Type="http://schemas.openxmlformats.org/officeDocument/2006/relationships/hyperlink" Target="http://node.green/#ES2017-features-async-functions" TargetMode="External"/><Relationship Id="rId7" Type="http://schemas.openxmlformats.org/officeDocument/2006/relationships/hyperlink" Target="http://node.green/#ES2017-features-async-functions" TargetMode="External"/><Relationship Id="rId8" Type="http://schemas.openxmlformats.org/officeDocument/2006/relationships/hyperlink" Target="http://node.green/#ES2017-features-async-functions" TargetMode="External"/><Relationship Id="rId9" Type="http://schemas.openxmlformats.org/officeDocument/2006/relationships/hyperlink" Target="http://node.green/#ES2017-features-async-functions" TargetMode="External"/><Relationship Id="rId10" Type="http://schemas.openxmlformats.org/officeDocument/2006/relationships/hyperlink" Target="https://developer.mozilla.org/en-US/docs/Web/JavaScript/Reference/Statements/function*" TargetMode="External"/><Relationship Id="rId11" Type="http://schemas.openxmlformats.org/officeDocument/2006/relationships/slideLayout" Target="../slideLayouts/slideLayout1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JavaScript/Reference/Template_literals" TargetMode="Externa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hyperlink" Target="https://expressjs.com/en/guide/routing.html" TargetMode="External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hyperlink" Target="https://github.com/yayinternet/lecture20/tree/master/route-params" TargetMode="External"/><Relationship Id="rId4" Type="http://schemas.openxmlformats.org/officeDocument/2006/relationships/slideLayout" Target="../slideLayouts/slideLayout1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hyperlink" Target="https://expressjs.com/en/guide/routing.html" TargetMode="Externa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hyperlink" Target="https://github.com/fullstackccu/fullstackccu.github.io/tree/master/lectures/20/codes/route-params" TargetMode="External"/><Relationship Id="rId5" Type="http://schemas.openxmlformats.org/officeDocument/2006/relationships/slideLayout" Target="../slideLayouts/slideLayout1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hyperlink" Target="https://github.com/fullstackccu/fullstackccu.github.io/tree/master/lectures/21/codes/dictionary-v1-return-text" TargetMode="External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5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5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hyperlink" Target="https://github.com/fullstackccu/fullstackccu.github.io/tree/master/lectures/21/codes/dictionary-v2-return-json" TargetMode="External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hyperlink" Target="https://expressjs.com/en/api.html#res.json" TargetMode="External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5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5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5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5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hyperlink" Target="https://github.com/fullstackccu/fullstackccu.github.io/tree/master/lectures/21/codes/dictionary-v3-support-post" TargetMode="External"/><Relationship Id="rId2" Type="http://schemas.openxmlformats.org/officeDocument/2006/relationships/slideLayout" Target="../slideLayouts/slideLayout25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5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hyperlink" Target="https://github.com/fullstackccu/fullstackccu.github.io/tree/master/lectures/20/codes/post-body-no-parser" TargetMode="External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5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hyperlink" Target="https://github.com/expressjs/body-parser" TargetMode="External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hyperlink" Target="https://github.com/expressjs/body-parser" TargetMode="Externa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15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5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hyperlink" Target="https://github.com/fullstackccu/fullstackccu.github.io/tree/master/lectures/20/codes/post-body-with-parser" TargetMode="External"/><Relationship Id="rId3" Type="http://schemas.openxmlformats.org/officeDocument/2006/relationships/slideLayout" Target="../slideLayouts/slideLayout15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hyperlink" Target="https://github.com/fullstackccu/fullstackccu.github.io/tree/master/lectures/20/codes/post-body-with-parser" TargetMode="External"/><Relationship Id="rId3" Type="http://schemas.openxmlformats.org/officeDocument/2006/relationships/slideLayout" Target="../slideLayouts/slideLayout15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hyperlink" Target="https://github.com/fullstackccu/fullstackccu.github.io/blob/master/lectures/20/codes/post-body-with-parser/public/fetch.js" TargetMode="Externa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15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hyperlink" Target="https://github.com/fullstackccu/fullstackccu.github.io/tree/master/lectures/21/codes/dictionary-v3-support-post" TargetMode="External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5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5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hyperlink" Target="https://github.com/fullstackccu/fullstackccu.github.io/tree/master/lectures/20/codes/query-params" TargetMode="External"/><Relationship Id="rId4" Type="http://schemas.openxmlformats.org/officeDocument/2006/relationships/slideLayout" Target="../slideLayouts/slideLayout15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Hypertext_Transfer_Protocol#Request_methods" TargetMode="External"/><Relationship Id="rId2" Type="http://schemas.openxmlformats.org/officeDocument/2006/relationships/hyperlink" Target="https://en.wikipedia.org/wiki/POST_(HTTP)" TargetMode="External"/><Relationship Id="rId3" Type="http://schemas.openxmlformats.org/officeDocument/2006/relationships/slideLayout" Target="../slideLayouts/slideLayout15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hyperlink" Target="https://api.spotify.com/v1/albums/7aDBFWp72Pz4NZEtVBANi9" TargetMode="External"/><Relationship Id="rId2" Type="http://schemas.openxmlformats.org/officeDocument/2006/relationships/hyperlink" Target="https://api.spotify.com/v1/search?type=album&amp;q=the%20weeknd&amp;limit=10" TargetMode="External"/><Relationship Id="rId3" Type="http://schemas.openxmlformats.org/officeDocument/2006/relationships/slideLayout" Target="../slideLayouts/slideLayout15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hyperlink" Target="https://docs.npmjs.com/getting-started/using-a-package.json" TargetMode="External"/><Relationship Id="rId2" Type="http://schemas.openxmlformats.org/officeDocument/2006/relationships/slideLayout" Target="../slideLayouts/slideLayout15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hyperlink" Target="https://docs.npmjs.com/getting-started/using-a-package.json" TargetMode="External"/><Relationship Id="rId2" Type="http://schemas.openxmlformats.org/officeDocument/2006/relationships/hyperlink" Target="https://docs.npmjs.com/getting-started/using-a-package.json" TargetMode="External"/><Relationship Id="rId3" Type="http://schemas.openxmlformats.org/officeDocument/2006/relationships/hyperlink" Target="https://docs.npmjs.com/getting-started/using-a-package.json" TargetMode="External"/><Relationship Id="rId4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hyperlink" Target="https://github.com/fullstackccu/fullstackccu.github.io/tree/master/lectures/20/codes/post-body-with-parser-package-json" TargetMode="External"/><Relationship Id="rId3" Type="http://schemas.openxmlformats.org/officeDocument/2006/relationships/slideLayout" Target="../slideLayouts/slideLayout15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5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220680" y="1074600"/>
            <a:ext cx="8519760" cy="273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/>
            <a:r>
              <a:rPr b="0" lang="en-US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4102165</a:t>
            </a:r>
            <a:r>
              <a:rPr b="0" lang="en-US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驛微米黑"/>
                <a:ea typeface="Montserrat"/>
              </a:rPr>
              <a:t>Full Stack Web Development Fundamentals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11760" y="3811320"/>
            <a:ext cx="8519760" cy="197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Spring 2019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簡立仁 </a:t>
            </a: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Li-Ren Chien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ccumouse@gmail.com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78080" y="3352680"/>
            <a:ext cx="8486640" cy="318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</a:t>
            </a:r>
            <a:r>
              <a:rPr b="1" lang="en-US" sz="24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/ But this code does work: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function loadJson()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response = </a:t>
            </a:r>
            <a:r>
              <a:rPr b="1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await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fetch('albums.json');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json = </a:t>
            </a:r>
            <a:r>
              <a:rPr b="1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await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response.json();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console.log(json);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loadJson();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 /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await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782640" y="1650600"/>
            <a:ext cx="7578360" cy="1469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What if we could get the best of both worlds?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Synchronous-</a:t>
            </a:r>
            <a:r>
              <a:rPr b="0" i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looking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code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That actually ran asynchronously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TextShape 4"/>
          <p:cNvSpPr txBox="1"/>
          <p:nvPr/>
        </p:nvSpPr>
        <p:spPr>
          <a:xfrm>
            <a:off x="3934440" y="5312520"/>
            <a:ext cx="4837320" cy="1469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</a:pPr>
            <a:r>
              <a:rPr b="1" lang="en-US" sz="4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???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 functions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782640" y="1560240"/>
            <a:ext cx="7578360" cy="5463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A function marked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has the following qualities: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It will behave more or less like a normal function if you don't put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await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expression in it.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An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await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expression is of form: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await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</a:t>
            </a:r>
            <a:r>
              <a:rPr b="1" i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promise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 functions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782640" y="1560240"/>
            <a:ext cx="7578360" cy="4965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A function marked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has the following qualities: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If there is an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await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expression,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 execution of the function will pause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until 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Promise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in 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await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expression is resolved.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Note: The browser is not blocked; it will continue executing JavaScript as the async function is paused.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Then when 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Promise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is resolved, the execution of the function continues.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await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expression evaluates to the resolved value of 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Promise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209880" y="474840"/>
            <a:ext cx="4628160" cy="41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onJsonReady(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json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console.log(json);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onResponse(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response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return response</a:t>
            </a:r>
            <a:r>
              <a:rPr b="1" lang="en-US" sz="20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.json()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0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fetch('albums.json')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.then(onResponse)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.then(onJsonReady);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289440" y="4366080"/>
            <a:ext cx="6959880" cy="212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 function loadJson()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response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= await </a:t>
            </a:r>
            <a:r>
              <a:rPr b="1" lang="en-US" sz="20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fetch('albums.json')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json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= await response</a:t>
            </a:r>
            <a:r>
              <a:rPr b="1" lang="en-US" sz="20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.json()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console.log(json);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loadJson();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195840" y="4114800"/>
            <a:ext cx="8304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TextShape 4"/>
          <p:cNvSpPr txBox="1"/>
          <p:nvPr/>
        </p:nvSpPr>
        <p:spPr>
          <a:xfrm>
            <a:off x="4838400" y="986400"/>
            <a:ext cx="3586680" cy="2126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</a:pPr>
            <a:r>
              <a:rPr b="0" lang="en-US" sz="3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 methods in purple return </a:t>
            </a:r>
            <a:r>
              <a:rPr b="0" lang="en-US" sz="3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Promise</a:t>
            </a:r>
            <a:r>
              <a:rPr b="0" lang="en-US" sz="3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209880" y="474840"/>
            <a:ext cx="4628160" cy="41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onJsonReady(</a:t>
            </a: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json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console.log(json);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onResponse(</a:t>
            </a: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response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return response</a:t>
            </a:r>
            <a:r>
              <a:rPr b="0" lang="en-US" sz="20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.json()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fetch('albums.json')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.then(onResponse)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.then(onJsonReady);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289440" y="4366080"/>
            <a:ext cx="6959880" cy="212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 function loadJson()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</a:t>
            </a: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response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= await </a:t>
            </a:r>
            <a:r>
              <a:rPr b="0" lang="en-US" sz="20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fetch('albums.json')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</a:t>
            </a: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json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= await response</a:t>
            </a:r>
            <a:r>
              <a:rPr b="0" lang="en-US" sz="20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.json()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console.log(json);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loadJson();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195840" y="4114800"/>
            <a:ext cx="8304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TextShape 4"/>
          <p:cNvSpPr txBox="1"/>
          <p:nvPr/>
        </p:nvSpPr>
        <p:spPr>
          <a:xfrm>
            <a:off x="4838400" y="986400"/>
            <a:ext cx="3752640" cy="2126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</a:pPr>
            <a:r>
              <a:rPr b="0" lang="en-US" sz="3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 variables in blue are the values that the </a:t>
            </a:r>
            <a:r>
              <a:rPr b="0" lang="en-US" sz="3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Promise</a:t>
            </a:r>
            <a:r>
              <a:rPr b="0" lang="en-US" sz="3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s "resolve to".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576000" y="1795320"/>
            <a:ext cx="8015040" cy="27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 function loadJson()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response = await fetch('albums.json');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json = await response.json();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console.log(json);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loadJson();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 functions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165960" y="3978360"/>
            <a:ext cx="409680" cy="331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5200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576000" y="1795320"/>
            <a:ext cx="8015040" cy="27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 function loadJson()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response = await fetch('albums.json');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json = await response.json();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console.log(json);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loadJson();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 functions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414360" y="2358000"/>
            <a:ext cx="409680" cy="331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5200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4"/>
          <p:cNvSpPr/>
          <p:nvPr/>
        </p:nvSpPr>
        <p:spPr>
          <a:xfrm>
            <a:off x="165960" y="3978360"/>
            <a:ext cx="409680" cy="331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576000" y="1795320"/>
            <a:ext cx="8015040" cy="27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 function loadJson()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response = 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await fetch('albums.json');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json = await response.json();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console.log(json);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loadJson();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 functions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376560" y="2350440"/>
            <a:ext cx="409680" cy="331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5200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TextShape 4"/>
          <p:cNvSpPr txBox="1"/>
          <p:nvPr/>
        </p:nvSpPr>
        <p:spPr>
          <a:xfrm>
            <a:off x="426240" y="4707720"/>
            <a:ext cx="8601840" cy="1999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Since we've reached an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await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statement, two things happen: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fetch('albums.json');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runs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 execution of 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loadJson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function is paused here until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fetch('albums.json');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has completed.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165960" y="3978360"/>
            <a:ext cx="409680" cy="331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576000" y="1795320"/>
            <a:ext cx="8015040" cy="27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 function loadJson()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response = 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await fetch('albums.json');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json = await response.json();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console.log(json);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loadJson();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console.log('after loadJson');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 functions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TextShape 3"/>
          <p:cNvSpPr txBox="1"/>
          <p:nvPr/>
        </p:nvSpPr>
        <p:spPr>
          <a:xfrm>
            <a:off x="426240" y="5088960"/>
            <a:ext cx="8601840" cy="1183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At the point, the JavaScript engine will return from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loadJson()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and it will continue executing where it left off.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165960" y="3978360"/>
            <a:ext cx="409680" cy="331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5"/>
          <p:cNvSpPr/>
          <p:nvPr/>
        </p:nvSpPr>
        <p:spPr>
          <a:xfrm>
            <a:off x="382320" y="2376000"/>
            <a:ext cx="409680" cy="331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576000" y="1795320"/>
            <a:ext cx="8015040" cy="27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 function loadJson()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response = 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await fetch('albums.json');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json = await response.json();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console.log(json);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loadJson();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console.log('after loadJson');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 functions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399240" y="2365920"/>
            <a:ext cx="409680" cy="331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4"/>
          <p:cNvSpPr/>
          <p:nvPr/>
        </p:nvSpPr>
        <p:spPr>
          <a:xfrm>
            <a:off x="165960" y="3978360"/>
            <a:ext cx="409680" cy="331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5200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Schedule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782640" y="1560240"/>
            <a:ext cx="7578360" cy="4984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Today: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async/await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: A JavaScript language feature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Not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Node-specific!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Sending data to the server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Returning JSON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package.json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ff"/>
              </a:buClr>
              <a:buFont typeface="Calibri"/>
              <a:buChar char="-"/>
            </a:pPr>
            <a:r>
              <a:rPr b="1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HW5 released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000000"/>
              </a:buClr>
              <a:buFont typeface="Calibri"/>
              <a:buChar char="-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Due June 3,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but please try to complete the setup steps by May 27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576000" y="1795320"/>
            <a:ext cx="8015040" cy="27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 function loadJson()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response = 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await fetch('albums.json');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json = await response.json();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console.log(json);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loadJson();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console.log('after loadJson');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 functions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360000" y="2342880"/>
            <a:ext cx="409680" cy="331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4"/>
          <p:cNvSpPr/>
          <p:nvPr/>
        </p:nvSpPr>
        <p:spPr>
          <a:xfrm>
            <a:off x="165960" y="4435560"/>
            <a:ext cx="409680" cy="331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5200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576000" y="1795320"/>
            <a:ext cx="8015040" cy="27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 function loadJson()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response = 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await fetch('albums.json');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json = await response.json();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console.log(json);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loadJson();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console.log('after loadJson');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 functions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323280" y="2350440"/>
            <a:ext cx="409680" cy="331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4"/>
          <p:cNvSpPr/>
          <p:nvPr/>
        </p:nvSpPr>
        <p:spPr>
          <a:xfrm>
            <a:off x="165960" y="4816440"/>
            <a:ext cx="409680" cy="331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5200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576000" y="1795320"/>
            <a:ext cx="8015040" cy="27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 function loadJson()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response = 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await fetch('albums.json');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json = await response.json();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console.log(json);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loadJson();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console.log('after loadJson');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 functions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432000" y="2376000"/>
            <a:ext cx="409680" cy="331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TextShape 4"/>
          <p:cNvSpPr txBox="1"/>
          <p:nvPr/>
        </p:nvSpPr>
        <p:spPr>
          <a:xfrm>
            <a:off x="426240" y="5088960"/>
            <a:ext cx="8601840" cy="1183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If there are other events, like if a button was clicked and we had a event handler for it, JavaScript will continue executing those events.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576000" y="1795320"/>
            <a:ext cx="8015040" cy="27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 function loadJson()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response = 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await fetch('albums.json');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json = await response.json();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console.log(json);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loadJson();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console.log('after loadJson');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 functions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TextShape 3"/>
          <p:cNvSpPr txBox="1"/>
          <p:nvPr/>
        </p:nvSpPr>
        <p:spPr>
          <a:xfrm>
            <a:off x="576000" y="5088960"/>
            <a:ext cx="8452440" cy="1183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When 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fetch()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completes, the JavaScript engine will resume execution of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loadJson()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437040" y="2374920"/>
            <a:ext cx="409680" cy="331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5200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576000" y="1795320"/>
            <a:ext cx="8015040" cy="27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onResponse(</a:t>
            </a:r>
            <a:r>
              <a:rPr b="0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response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return </a:t>
            </a:r>
            <a:r>
              <a:rPr b="0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response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fetch('albums.json')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.then(onResponse)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Recall: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fetch()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resolution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TextShape 3"/>
          <p:cNvSpPr txBox="1"/>
          <p:nvPr/>
        </p:nvSpPr>
        <p:spPr>
          <a:xfrm>
            <a:off x="576000" y="4147560"/>
            <a:ext cx="8452440" cy="2329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Normally when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fetch()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finishes, it executes 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onResponse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callback, whose parameter will be response.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In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Promise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-speak: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 return value of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fetch()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is a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Promise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that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resolves to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the </a:t>
            </a:r>
            <a:r>
              <a:rPr b="0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response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object.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576000" y="1795320"/>
            <a:ext cx="8015040" cy="27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 function loadJson()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response =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await fetch('albums.json');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json = await response.json();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console.log(json);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loadJson();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console.log('after loadJson');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 functions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TextShape 3"/>
          <p:cNvSpPr txBox="1"/>
          <p:nvPr/>
        </p:nvSpPr>
        <p:spPr>
          <a:xfrm>
            <a:off x="576000" y="5088960"/>
            <a:ext cx="8452440" cy="1183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 value of 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await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expression is the value that 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Promise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resolves to, in this case </a:t>
            </a:r>
            <a:r>
              <a:rPr b="0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response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376200" y="2352240"/>
            <a:ext cx="409680" cy="331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5200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576000" y="1795320"/>
            <a:ext cx="8015040" cy="27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 function loadJson()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response = await fetch('albums.json');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json = await response.json();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console.log(json);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loadJson();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console.log('after loadJson');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async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 functions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382320" y="2808000"/>
            <a:ext cx="409680" cy="331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5200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576000" y="1795320"/>
            <a:ext cx="8015040" cy="27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 function loadJson()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response = await fetch('albums.json');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json = 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await response.json();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console.log(json);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loadJson();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 functions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382320" y="2764440"/>
            <a:ext cx="409680" cy="331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5200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TextShape 4"/>
          <p:cNvSpPr txBox="1"/>
          <p:nvPr/>
        </p:nvSpPr>
        <p:spPr>
          <a:xfrm>
            <a:off x="426240" y="4631760"/>
            <a:ext cx="8601840" cy="1999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Since we've reached an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await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statement, two things happen: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response.json();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runs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 execution of 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loadJson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function is paused here until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response.json();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has completed.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576000" y="1795320"/>
            <a:ext cx="8015040" cy="27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 function loadJson()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response = await fetch('albums.json');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json = 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await response.json();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console.log(json);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loadJson();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 functions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382320" y="2764440"/>
            <a:ext cx="409680" cy="331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TextShape 4"/>
          <p:cNvSpPr txBox="1"/>
          <p:nvPr/>
        </p:nvSpPr>
        <p:spPr>
          <a:xfrm>
            <a:off x="426240" y="5088960"/>
            <a:ext cx="8601840" cy="1183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If there are other events, like if a button was clicked and we had a event handler for it, JavaScript will continue executing those events.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576000" y="1795320"/>
            <a:ext cx="8015040" cy="27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 function loadJson()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response = await fetch('albums.json');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json = 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await response.json();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console.log(json);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loadJson();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 functions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432000" y="2808000"/>
            <a:ext cx="409680" cy="331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Lecture code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 rot="3000">
            <a:off x="782640" y="1560240"/>
            <a:ext cx="8073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 lecture code has been uploaded to this GitHub: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2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  <a:hlinkClick r:id="rId1"/>
              </a:rPr>
              <a:t>https://github.com/fullstackccu/lectures/21/lecture21.zip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576000" y="1795320"/>
            <a:ext cx="8015040" cy="27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 function loadJson()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response = await fetch('albums.json');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json = 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await response.json();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console.log(json);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loadJson();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 functions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TextShape 3"/>
          <p:cNvSpPr txBox="1"/>
          <p:nvPr/>
        </p:nvSpPr>
        <p:spPr>
          <a:xfrm>
            <a:off x="576000" y="5088960"/>
            <a:ext cx="8452440" cy="1183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When 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response.json()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completes, the JavaScript engine will resume execution of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loadJson()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4"/>
          <p:cNvSpPr/>
          <p:nvPr/>
        </p:nvSpPr>
        <p:spPr>
          <a:xfrm>
            <a:off x="432000" y="2764440"/>
            <a:ext cx="409680" cy="331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5200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576000" y="1795320"/>
            <a:ext cx="8015040" cy="27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onJsonReady(</a:t>
            </a: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jsObj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</a:t>
            </a: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jsObj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onResponse(response)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return response.json();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fetch('albums.json')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.then(onResponse)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.then(onJsonReady);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Recall: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json()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resolution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TextShape 3"/>
          <p:cNvSpPr txBox="1"/>
          <p:nvPr/>
        </p:nvSpPr>
        <p:spPr>
          <a:xfrm>
            <a:off x="499680" y="5200920"/>
            <a:ext cx="8452440" cy="1487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In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Promise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-speak: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 return value of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json()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is a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Promise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that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resolves to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the </a:t>
            </a:r>
            <a:r>
              <a:rPr b="1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jsObj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object.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TextShape 4"/>
          <p:cNvSpPr txBox="1"/>
          <p:nvPr/>
        </p:nvSpPr>
        <p:spPr>
          <a:xfrm>
            <a:off x="5476320" y="1915920"/>
            <a:ext cx="3250440" cy="2180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Normally when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json()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finishes, it executes 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onJsonReady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callback, whose parameter will be </a:t>
            </a: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jsObj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 functions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576000" y="5088960"/>
            <a:ext cx="8452440" cy="1183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 value of 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await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expression is the value that 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Promise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resolves to, in this case </a:t>
            </a:r>
            <a:r>
              <a:rPr b="0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json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576000" y="1795320"/>
            <a:ext cx="8015040" cy="27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 function loadJson()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response = await fetch('albums.json');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json =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await response.json();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console.log(json);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loadJson();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310320" y="2764440"/>
            <a:ext cx="409680" cy="331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5200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 functions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576000" y="1795320"/>
            <a:ext cx="8015040" cy="27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 function loadJson()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response = await fetch('albums.json');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json = await response.json();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console.log(json);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loadJson();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391320" y="3182760"/>
            <a:ext cx="409680" cy="331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5200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 functions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576000" y="1795320"/>
            <a:ext cx="8015040" cy="27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 function loadJson()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response = await fetch('albums.json');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json = await response.json();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console.log(json);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loadJson();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271440" y="3589920"/>
            <a:ext cx="409680" cy="331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5200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 functions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576000" y="1795320"/>
            <a:ext cx="8015040" cy="27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 function loadJson()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response = await fetch('albums.json');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json = await response.json();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console.log(json);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loadJson();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TextShape 3"/>
          <p:cNvSpPr txBox="1"/>
          <p:nvPr/>
        </p:nvSpPr>
        <p:spPr>
          <a:xfrm>
            <a:off x="576000" y="5088960"/>
            <a:ext cx="8015040" cy="1183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Note that the JS execution does *not* return back to the call site, since the JS execution already did that when we saw the first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await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expression.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Returning from async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782640" y="1712520"/>
            <a:ext cx="7642440" cy="1183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Q: What happens if we return a value from an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function?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782640" y="2804400"/>
            <a:ext cx="8015040" cy="27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 function loadJson()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response = await fetch('albums.json');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json = await response.json();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console.log(json);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1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return true;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loadJson();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Returning from async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782640" y="1712520"/>
            <a:ext cx="7642440" cy="1183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A: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functions must always return a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Promise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782640" y="2270880"/>
            <a:ext cx="8015040" cy="27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 function loadJson()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response = await fetch('albums.json');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json = await response.json();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console.log(json);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1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return true;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loadJson();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4"/>
          <p:cNvSpPr/>
          <p:nvPr/>
        </p:nvSpPr>
        <p:spPr>
          <a:xfrm>
            <a:off x="3843360" y="4523400"/>
            <a:ext cx="5033880" cy="21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If you return a value that is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not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a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Promise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(such as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true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), then the JavaScript engine will automatically wrap the value in a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Promise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that resolves to the value you returned.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Returning from async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782640" y="1586880"/>
            <a:ext cx="8015040" cy="49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loadJsonDone(value)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console.log('loadJson complete!');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// Prints "value: true"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console.log('value: ' + value);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 function loadJson()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response = await fetch('albums.json');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json = await response.json();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console.log(json);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return true;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loadJson().then(loadJsonDone)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console.log('after loadJson');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More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Constructors cannot be marked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But you can pass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functions as parameters to: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addEventListener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(Browser)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on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(NodeJS)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get/put/delete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/etc (ExpressJS)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Wherever you can pass a function as a parameter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311760" y="2867760"/>
            <a:ext cx="8520120" cy="112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hlinkClick r:id="rId1"/>
              </a:rPr>
              <a:t>async/await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311760" y="2867760"/>
            <a:ext cx="8520120" cy="112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Why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 now?!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311760" y="2867760"/>
            <a:ext cx="8520120" cy="112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Because you'll use it on HW5!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Recall: ExpressJS routes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782640" y="15602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We've been seeing ExpressJS routes that look like this, with an anonymous function parameter: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7" name="Google Shape;357;p55" descr=""/>
          <p:cNvPicPr/>
          <p:nvPr/>
        </p:nvPicPr>
        <p:blipFill>
          <a:blip r:embed="rId1"/>
          <a:stretch/>
        </p:blipFill>
        <p:spPr>
          <a:xfrm>
            <a:off x="860760" y="2704680"/>
            <a:ext cx="5543280" cy="1275840"/>
          </a:xfrm>
          <a:prstGeom prst="rect">
            <a:avLst/>
          </a:prstGeom>
          <a:ln>
            <a:noFill/>
          </a:ln>
        </p:spPr>
      </p:pic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ExpressJS routes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782640" y="15602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Of course, they can also be written like this, with a named function parameter: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0" name="Google Shape;364;p56" descr=""/>
          <p:cNvPicPr/>
          <p:nvPr/>
        </p:nvPicPr>
        <p:blipFill>
          <a:blip r:embed="rId1"/>
          <a:stretch/>
        </p:blipFill>
        <p:spPr>
          <a:xfrm>
            <a:off x="782640" y="2596680"/>
            <a:ext cx="4362120" cy="1828440"/>
          </a:xfrm>
          <a:prstGeom prst="rect">
            <a:avLst/>
          </a:prstGeom>
          <a:ln>
            <a:noFill/>
          </a:ln>
        </p:spPr>
      </p:pic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ExpressJS routes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782640" y="15602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In HW5, the starter code defines an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function parameter: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3" name="Google Shape;371;p57" descr=""/>
          <p:cNvPicPr/>
          <p:nvPr/>
        </p:nvPicPr>
        <p:blipFill>
          <a:blip r:embed="rId1"/>
          <a:stretch/>
        </p:blipFill>
        <p:spPr>
          <a:xfrm>
            <a:off x="782640" y="2773440"/>
            <a:ext cx="5428800" cy="1790280"/>
          </a:xfrm>
          <a:prstGeom prst="rect">
            <a:avLst/>
          </a:prstGeom>
          <a:ln>
            <a:noFill/>
          </a:ln>
        </p:spPr>
      </p:pic>
      <p:sp>
        <p:nvSpPr>
          <p:cNvPr id="324" name="TextShape 3"/>
          <p:cNvSpPr txBox="1"/>
          <p:nvPr/>
        </p:nvSpPr>
        <p:spPr>
          <a:xfrm>
            <a:off x="858240" y="517608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Which works about the same as a non-async function, except when you write an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await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inside of it.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gsa-sheets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 library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782640" y="1560240"/>
            <a:ext cx="7578360" cy="1016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You will need to use the provided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gsa-sheets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library, whose functions all return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Promise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27" name="Table 3"/>
          <p:cNvGraphicFramePr/>
          <p:nvPr/>
        </p:nvGraphicFramePr>
        <p:xfrm>
          <a:off x="759960" y="2745000"/>
          <a:ext cx="8095680" cy="3213000"/>
        </p:xfrm>
        <a:graphic>
          <a:graphicData uri="http://schemas.openxmlformats.org/drawingml/2006/table">
            <a:tbl>
              <a:tblPr/>
              <a:tblGrid>
                <a:gridCol w="2845440"/>
                <a:gridCol w="5250600"/>
              </a:tblGrid>
              <a:tr h="492120">
                <a:tc>
                  <a:txBody>
                    <a:bodyPr lIns="123480" rIns="123480" tIns="56880" bIns="5688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alibri"/>
                        </a:rPr>
                        <a:t>Method 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文泉驿微米黑"/>
                      </a:endParaRPr>
                    </a:p>
                  </a:txBody>
                  <a:tcPr marL="123480" marR="12348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9360">
                      <a:solidFill>
                        <a:srgbClr val="dfe2e5"/>
                      </a:solidFill>
                    </a:lnT>
                    <a:lnB w="9360">
                      <a:solidFill>
                        <a:srgbClr val="dfe2e5"/>
                      </a:solidFill>
                    </a:lnB>
                    <a:noFill/>
                  </a:tcPr>
                </a:tc>
                <a:tc>
                  <a:txBody>
                    <a:bodyPr lIns="123480" rIns="123480" tIns="56880" bIns="5688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Description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3480" marR="12348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9360">
                      <a:solidFill>
                        <a:srgbClr val="dfe2e5"/>
                      </a:solidFill>
                    </a:lnT>
                    <a:lnB w="9360">
                      <a:solidFill>
                        <a:srgbClr val="dfe2e5"/>
                      </a:solidFill>
                    </a:lnB>
                    <a:noFill/>
                  </a:tcPr>
                </a:tc>
              </a:tr>
              <a:tr h="708840">
                <a:tc>
                  <a:txBody>
                    <a:bodyPr lIns="123480" rIns="123480" tIns="56880" bIns="568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onsolas"/>
                        </a:rPr>
                        <a:t>getRows()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3480" marR="12348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9360">
                      <a:solidFill>
                        <a:srgbClr val="dfe2e5"/>
                      </a:solidFill>
                    </a:lnT>
                    <a:lnB w="9360">
                      <a:solidFill>
                        <a:srgbClr val="dfe2e5"/>
                      </a:solidFill>
                    </a:lnB>
                    <a:noFill/>
                  </a:tcPr>
                </a:tc>
                <a:tc>
                  <a:txBody>
                    <a:bodyPr lIns="123480" rIns="123480" tIns="56880" bIns="568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alibri"/>
                        </a:rPr>
                        <a:t>Returns a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onsolas"/>
                        </a:rPr>
                        <a:t>Promise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alibri"/>
                        </a:rPr>
                        <a:t> that resolves to the non-empty rows of the spreadsheet.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3480" marR="12348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9360">
                      <a:solidFill>
                        <a:srgbClr val="dfe2e5"/>
                      </a:solidFill>
                    </a:lnT>
                    <a:lnB w="9360">
                      <a:solidFill>
                        <a:srgbClr val="dfe2e5"/>
                      </a:solidFill>
                    </a:lnB>
                    <a:noFill/>
                  </a:tcPr>
                </a:tc>
              </a:tr>
              <a:tr h="1006200">
                <a:tc>
                  <a:txBody>
                    <a:bodyPr lIns="123480" rIns="123480" tIns="56880" bIns="568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onsolas"/>
                        </a:rPr>
                        <a:t>appendRow(row)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3480" marR="12348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9360">
                      <a:solidFill>
                        <a:srgbClr val="dfe2e5"/>
                      </a:solidFill>
                    </a:lnT>
                    <a:lnB w="9360">
                      <a:solidFill>
                        <a:srgbClr val="dfe2e5"/>
                      </a:solidFill>
                    </a:lnB>
                    <a:noFill/>
                  </a:tcPr>
                </a:tc>
                <a:tc>
                  <a:txBody>
                    <a:bodyPr lIns="123480" rIns="123480" tIns="56880" bIns="568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alibri"/>
                        </a:rPr>
                        <a:t>Adds the given row to the end of the spreadsheet. Returns a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onsolas"/>
                        </a:rPr>
                        <a:t>Promise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alibri"/>
                        </a:rPr>
                        <a:t> that resolves when complete.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3480" marR="12348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9360">
                      <a:solidFill>
                        <a:srgbClr val="dfe2e5"/>
                      </a:solidFill>
                    </a:lnT>
                    <a:lnB w="9360">
                      <a:solidFill>
                        <a:srgbClr val="dfe2e5"/>
                      </a:solidFill>
                    </a:lnB>
                    <a:noFill/>
                  </a:tcPr>
                </a:tc>
              </a:tr>
              <a:tr h="1006200">
                <a:tc>
                  <a:txBody>
                    <a:bodyPr lIns="123480" rIns="123480" tIns="56880" bIns="568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onsolas"/>
                        </a:rPr>
                        <a:t>deleteRow(index)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3480" marR="12348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9360">
                      <a:solidFill>
                        <a:srgbClr val="dfe2e5"/>
                      </a:solidFill>
                    </a:lnT>
                    <a:lnB w="9360">
                      <a:solidFill>
                        <a:srgbClr val="dfe2e5"/>
                      </a:solidFill>
                    </a:lnB>
                    <a:noFill/>
                  </a:tcPr>
                </a:tc>
                <a:tc>
                  <a:txBody>
                    <a:bodyPr lIns="123480" rIns="123480" tIns="56880" bIns="568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alibri"/>
                        </a:rPr>
                        <a:t>Deletes the given row in the spreadsheet. Returns a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onsolas"/>
                        </a:rPr>
                        <a:t>Promise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文泉驿微米黑"/>
                          <a:ea typeface="Calibri"/>
                        </a:rPr>
                        <a:t> that resolves when complete.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3480" marR="12348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9360">
                      <a:solidFill>
                        <a:srgbClr val="dfe2e5"/>
                      </a:solidFill>
                    </a:lnT>
                    <a:lnB w="9360">
                      <a:solidFill>
                        <a:srgbClr val="dfe2e5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8" name="TextShape 4"/>
          <p:cNvSpPr txBox="1"/>
          <p:nvPr/>
        </p:nvSpPr>
        <p:spPr>
          <a:xfrm>
            <a:off x="782640" y="6081840"/>
            <a:ext cx="7578360" cy="54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(see more details 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in the HW5 spec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ExpressJS routes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782640" y="15602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You should use 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await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expression with these method calls: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TextShape 3"/>
          <p:cNvSpPr txBox="1"/>
          <p:nvPr/>
        </p:nvSpPr>
        <p:spPr>
          <a:xfrm>
            <a:off x="858240" y="517608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This will essentially let you work with 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gsa-sheets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methods as if they returned values instead of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Promise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2" name="Google Shape;388;p59" descr=""/>
          <p:cNvPicPr/>
          <p:nvPr/>
        </p:nvPicPr>
        <p:blipFill>
          <a:blip r:embed="rId1"/>
          <a:stretch/>
        </p:blipFill>
        <p:spPr>
          <a:xfrm>
            <a:off x="782640" y="2219760"/>
            <a:ext cx="6679440" cy="2547000"/>
          </a:xfrm>
          <a:prstGeom prst="rect">
            <a:avLst/>
          </a:prstGeom>
          <a:ln>
            <a:noFill/>
          </a:ln>
        </p:spPr>
      </p:pic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 /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await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 availability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Browsers: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  <a:hlinkClick r:id="rId1"/>
              </a:rPr>
              <a:t>All major browsers support 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  <a:hlinkClick r:id="rId2"/>
              </a:rPr>
              <a:t>async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  <a:hlinkClick r:id="rId3"/>
              </a:rPr>
              <a:t> /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  <a:hlinkClick r:id="rId4"/>
              </a:rPr>
              <a:t>await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NodeJS: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  <a:hlinkClick r:id="rId5"/>
              </a:rPr>
              <a:t>async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  <a:hlinkClick r:id="rId6"/>
              </a:rPr>
              <a:t> /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  <a:hlinkClick r:id="rId7"/>
              </a:rPr>
              <a:t>await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  <a:hlinkClick r:id="rId8"/>
              </a:rPr>
              <a:t> available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  <a:hlinkClick r:id="rId9"/>
              </a:rPr>
              <a:t> in v7.5+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(FYI, underneath the covers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async/await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is implemented by </a:t>
            </a:r>
            <a:r>
              <a:rPr b="0" lang="en-US" sz="20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  <a:hlinkClick r:id="rId10"/>
              </a:rPr>
              <a:t>generator functions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, another functional programming construct)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311760" y="2867760"/>
            <a:ext cx="8520120" cy="112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One more random thing: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
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Template Literals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Template literals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782640" y="1560240"/>
            <a:ext cx="7578360" cy="1016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  <a:hlinkClick r:id="rId1"/>
              </a:rPr>
              <a:t>Template literals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allow you to embed expressions in JavaScript strings: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8" name="Google Shape;406;p62" descr=""/>
          <p:cNvPicPr/>
          <p:nvPr/>
        </p:nvPicPr>
        <p:blipFill>
          <a:blip r:embed="rId2"/>
          <a:stretch/>
        </p:blipFill>
        <p:spPr>
          <a:xfrm>
            <a:off x="894240" y="4976280"/>
            <a:ext cx="7067160" cy="1649160"/>
          </a:xfrm>
          <a:prstGeom prst="rect">
            <a:avLst/>
          </a:prstGeom>
          <a:ln w="19080">
            <a:solidFill>
              <a:srgbClr val="595959"/>
            </a:solidFill>
            <a:round/>
          </a:ln>
        </p:spPr>
      </p:pic>
      <p:pic>
        <p:nvPicPr>
          <p:cNvPr id="339" name="Google Shape;407;p62" descr=""/>
          <p:cNvPicPr/>
          <p:nvPr/>
        </p:nvPicPr>
        <p:blipFill>
          <a:blip r:embed="rId3"/>
          <a:stretch/>
        </p:blipFill>
        <p:spPr>
          <a:xfrm>
            <a:off x="894240" y="2773440"/>
            <a:ext cx="7247880" cy="1521000"/>
          </a:xfrm>
          <a:prstGeom prst="rect">
            <a:avLst/>
          </a:prstGeom>
          <a:ln w="19080">
            <a:solidFill>
              <a:srgbClr val="595959"/>
            </a:solidFill>
            <a:round/>
          </a:ln>
        </p:spPr>
      </p:pic>
      <p:sp>
        <p:nvSpPr>
          <p:cNvPr id="340" name="CustomShape 3"/>
          <p:cNvSpPr/>
          <p:nvPr/>
        </p:nvSpPr>
        <p:spPr>
          <a:xfrm>
            <a:off x="3681360" y="4416480"/>
            <a:ext cx="1054800" cy="43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720000" y="31680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Two types of asynchrony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We have been working with two broad types of asynchronous events: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StarSymbol"/>
              <a:buAutoNum type="arabicPeriod"/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Inherently asynchronous events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Example: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addEventListener('click')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. There is no such thing as a synchronous click event.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
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StarSymbol"/>
              <a:buAutoNum type="arabicPeriod"/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Annoyingly asynchronous events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Example: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fetch()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. This function would be easier to use if it were synchronous, but for performance reasons it's asynchronous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311760" y="2867760"/>
            <a:ext cx="8520120" cy="112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Sending data to the server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Route parameters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TextShape 2"/>
          <p:cNvSpPr txBox="1"/>
          <p:nvPr/>
        </p:nvSpPr>
        <p:spPr>
          <a:xfrm>
            <a:off x="782640" y="1560240"/>
            <a:ext cx="7578360" cy="4890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When we used the Spotify API, we saw a few ways to send information to the server via our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fetch()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request.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 u="sng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Example: Spotify Album API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https://api.spotify.com/v1/albums/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7aDBFWp72Pz4NZEtVBANi9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 last part of the URL is a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parameter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representing the album id,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7aDBFWp72Pz4NZEtVBANi9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A parameter defined in the URL of the request is often called a "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route parameter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."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Route parameters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TextShape 2"/>
          <p:cNvSpPr txBox="1"/>
          <p:nvPr/>
        </p:nvSpPr>
        <p:spPr>
          <a:xfrm>
            <a:off x="759960" y="1333080"/>
            <a:ext cx="7578360" cy="1823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Q: How do we read route parameters in our server?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A: We can use the 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:</a:t>
            </a:r>
            <a:r>
              <a:rPr b="1" i="1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variableName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syntax in the path to specify a route parameter (</a:t>
            </a:r>
            <a:r>
              <a:rPr b="0" lang="en-US" sz="22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  <a:hlinkClick r:id="rId1"/>
              </a:rPr>
              <a:t>Express docs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):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6" name="Google Shape;426;p65" descr=""/>
          <p:cNvPicPr/>
          <p:nvPr/>
        </p:nvPicPr>
        <p:blipFill>
          <a:blip r:embed="rId2"/>
          <a:stretch/>
        </p:blipFill>
        <p:spPr>
          <a:xfrm>
            <a:off x="809640" y="3692520"/>
            <a:ext cx="7524360" cy="2095200"/>
          </a:xfrm>
          <a:prstGeom prst="rect">
            <a:avLst/>
          </a:prstGeom>
          <a:ln>
            <a:noFill/>
          </a:ln>
        </p:spPr>
      </p:pic>
      <p:sp>
        <p:nvSpPr>
          <p:cNvPr id="347" name="TextShape 3"/>
          <p:cNvSpPr txBox="1"/>
          <p:nvPr/>
        </p:nvSpPr>
        <p:spPr>
          <a:xfrm>
            <a:off x="858960" y="5751360"/>
            <a:ext cx="7578360" cy="862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We can access the route parameters via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req.params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Route parameters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9" name="Google Shape;433;p66" descr=""/>
          <p:cNvPicPr/>
          <p:nvPr/>
        </p:nvPicPr>
        <p:blipFill>
          <a:blip r:embed="rId1"/>
          <a:stretch/>
        </p:blipFill>
        <p:spPr>
          <a:xfrm>
            <a:off x="782640" y="1731600"/>
            <a:ext cx="6663240" cy="1855440"/>
          </a:xfrm>
          <a:prstGeom prst="rect">
            <a:avLst/>
          </a:prstGeom>
          <a:ln>
            <a:noFill/>
          </a:ln>
        </p:spPr>
      </p:pic>
      <p:pic>
        <p:nvPicPr>
          <p:cNvPr id="350" name="Google Shape;434;p66" descr=""/>
          <p:cNvPicPr/>
          <p:nvPr/>
        </p:nvPicPr>
        <p:blipFill>
          <a:blip r:embed="rId2"/>
          <a:srcRect l="0" t="0" r="0" b="41955"/>
          <a:stretch/>
        </p:blipFill>
        <p:spPr>
          <a:xfrm>
            <a:off x="782640" y="3735720"/>
            <a:ext cx="6504480" cy="2194920"/>
          </a:xfrm>
          <a:prstGeom prst="rect">
            <a:avLst/>
          </a:prstGeom>
          <a:ln w="38160">
            <a:solidFill>
              <a:srgbClr val="595959"/>
            </a:solidFill>
            <a:round/>
          </a:ln>
        </p:spPr>
      </p:pic>
      <p:sp>
        <p:nvSpPr>
          <p:cNvPr id="351" name="CustomShape 2"/>
          <p:cNvSpPr/>
          <p:nvPr/>
        </p:nvSpPr>
        <p:spPr>
          <a:xfrm>
            <a:off x="782640" y="6002640"/>
            <a:ext cx="733212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3"/>
              </a:rPr>
              <a:t>GitHub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Route parameters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782640" y="1560240"/>
            <a:ext cx="7578360" cy="54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You can define multiple route parameters in a URL (</a:t>
            </a:r>
            <a:r>
              <a:rPr b="0" lang="en-US" sz="22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  <a:hlinkClick r:id="rId1"/>
              </a:rPr>
              <a:t>docs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):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4" name="Google Shape;442;p67" descr=""/>
          <p:cNvPicPr/>
          <p:nvPr/>
        </p:nvPicPr>
        <p:blipFill>
          <a:blip r:embed="rId2"/>
          <a:stretch/>
        </p:blipFill>
        <p:spPr>
          <a:xfrm>
            <a:off x="844920" y="2244960"/>
            <a:ext cx="7013160" cy="2154240"/>
          </a:xfrm>
          <a:prstGeom prst="rect">
            <a:avLst/>
          </a:prstGeom>
          <a:ln>
            <a:noFill/>
          </a:ln>
        </p:spPr>
      </p:pic>
      <p:pic>
        <p:nvPicPr>
          <p:cNvPr id="355" name="Google Shape;443;p67" descr=""/>
          <p:cNvPicPr/>
          <p:nvPr/>
        </p:nvPicPr>
        <p:blipFill>
          <a:blip r:embed="rId3"/>
          <a:srcRect l="0" t="0" r="0" b="47128"/>
          <a:stretch/>
        </p:blipFill>
        <p:spPr>
          <a:xfrm>
            <a:off x="982080" y="4246920"/>
            <a:ext cx="6101280" cy="1907280"/>
          </a:xfrm>
          <a:prstGeom prst="rect">
            <a:avLst/>
          </a:prstGeom>
          <a:ln w="38160">
            <a:solidFill>
              <a:srgbClr val="595959"/>
            </a:solidFill>
            <a:round/>
          </a:ln>
        </p:spPr>
      </p:pic>
      <p:sp>
        <p:nvSpPr>
          <p:cNvPr id="356" name="CustomShape 3"/>
          <p:cNvSpPr/>
          <p:nvPr/>
        </p:nvSpPr>
        <p:spPr>
          <a:xfrm>
            <a:off x="782640" y="6231240"/>
            <a:ext cx="733212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4"/>
              </a:rPr>
              <a:t>GitHub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Example: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  <a:hlinkClick r:id="rId1"/>
              </a:rPr>
              <a:t>Dictionary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677880" y="1584000"/>
            <a:ext cx="8034120" cy="640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Given a 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dictionary.json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file of word/value pairs, a dictionary app that lets you look up the definition of the word: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9" name="Google Shape;451;p68" descr=""/>
          <p:cNvPicPr/>
          <p:nvPr/>
        </p:nvPicPr>
        <p:blipFill>
          <a:blip r:embed="rId2"/>
          <a:srcRect l="0" t="0" r="0" b="24846"/>
          <a:stretch/>
        </p:blipFill>
        <p:spPr>
          <a:xfrm>
            <a:off x="782640" y="2714760"/>
            <a:ext cx="6197760" cy="3363120"/>
          </a:xfrm>
          <a:prstGeom prst="rect">
            <a:avLst/>
          </a:prstGeom>
          <a:ln w="19080">
            <a:solidFill>
              <a:srgbClr val="595959"/>
            </a:solidFill>
            <a:round/>
          </a:ln>
        </p:spPr>
      </p:pic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Dictionary lookup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1" name="Google Shape;457;p69" descr=""/>
          <p:cNvPicPr/>
          <p:nvPr/>
        </p:nvPicPr>
        <p:blipFill>
          <a:blip r:embed="rId1"/>
          <a:stretch/>
        </p:blipFill>
        <p:spPr>
          <a:xfrm>
            <a:off x="1080000" y="1440000"/>
            <a:ext cx="7741800" cy="5050440"/>
          </a:xfrm>
          <a:prstGeom prst="rect">
            <a:avLst/>
          </a:prstGeom>
          <a:ln>
            <a:noFill/>
          </a:ln>
        </p:spPr>
      </p:pic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Dictionary fetch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3" name="Google Shape;463;p70" descr=""/>
          <p:cNvPicPr/>
          <p:nvPr/>
        </p:nvPicPr>
        <p:blipFill>
          <a:blip r:embed="rId1"/>
          <a:stretch/>
        </p:blipFill>
        <p:spPr>
          <a:xfrm>
            <a:off x="782640" y="1802160"/>
            <a:ext cx="7338240" cy="4331880"/>
          </a:xfrm>
          <a:prstGeom prst="rect">
            <a:avLst/>
          </a:prstGeom>
          <a:ln>
            <a:noFill/>
          </a:ln>
        </p:spPr>
      </p:pic>
    </p:spTree>
  </p:cSld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Example: Dictionary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TextShape 2"/>
          <p:cNvSpPr txBox="1"/>
          <p:nvPr/>
        </p:nvSpPr>
        <p:spPr>
          <a:xfrm>
            <a:off x="782640" y="1560240"/>
            <a:ext cx="7578360" cy="640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It'd be nice to have some flexibility on the display of the definition: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6" name="Google Shape;470;p71" descr=""/>
          <p:cNvPicPr/>
          <p:nvPr/>
        </p:nvPicPr>
        <p:blipFill>
          <a:blip r:embed="rId1"/>
          <a:srcRect l="0" t="0" r="0" b="12271"/>
          <a:stretch/>
        </p:blipFill>
        <p:spPr>
          <a:xfrm>
            <a:off x="993600" y="2650320"/>
            <a:ext cx="6413400" cy="3981240"/>
          </a:xfrm>
          <a:prstGeom prst="rect">
            <a:avLst/>
          </a:prstGeom>
          <a:ln w="28440">
            <a:solidFill>
              <a:srgbClr val="595959"/>
            </a:solidFill>
            <a:round/>
          </a:ln>
        </p:spPr>
      </p:pic>
    </p:spTree>
  </p:cSld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Shape 1"/>
          <p:cNvSpPr txBox="1"/>
          <p:nvPr/>
        </p:nvSpPr>
        <p:spPr>
          <a:xfrm>
            <a:off x="311760" y="2867760"/>
            <a:ext cx="8520120" cy="112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  <a:hlinkClick r:id="rId1"/>
              </a:rPr>
              <a:t>Returning JSON from the server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Asynchronous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135680" y="1550520"/>
            <a:ext cx="4793760" cy="52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onJsonReady(json)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console.log(json);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function onResponse(response)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return response.json();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fetch('albums.json')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.then(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onResponse</a:t>
            </a:r>
            <a:r>
              <a:rPr b="0" lang="en-US" sz="20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.then(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onJsonReady</a:t>
            </a:r>
            <a:r>
              <a:rPr b="0" lang="en-US" sz="20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</a:t>
            </a: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782640" y="1650600"/>
            <a:ext cx="2879640" cy="4046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 usual asynchronous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fetch()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looks like this: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JSON response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TextShape 2"/>
          <p:cNvSpPr txBox="1"/>
          <p:nvPr/>
        </p:nvSpPr>
        <p:spPr>
          <a:xfrm>
            <a:off x="782640" y="1560240"/>
            <a:ext cx="7578360" cy="1197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If we want to return a JSON response, we should use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res.json(</a:t>
            </a:r>
            <a:r>
              <a:rPr b="1" i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object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)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instead: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TextShape 3"/>
          <p:cNvSpPr txBox="1"/>
          <p:nvPr/>
        </p:nvSpPr>
        <p:spPr>
          <a:xfrm>
            <a:off x="782640" y="5217840"/>
            <a:ext cx="7578360" cy="1197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 parameter we pass to 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  <a:hlinkClick r:id="rId1"/>
              </a:rPr>
              <a:t>res.json()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should be a JavaScript object.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1" name="Google Shape;483;p73" descr=""/>
          <p:cNvPicPr/>
          <p:nvPr/>
        </p:nvPicPr>
        <p:blipFill>
          <a:blip r:embed="rId2"/>
          <a:stretch/>
        </p:blipFill>
        <p:spPr>
          <a:xfrm>
            <a:off x="782640" y="2609280"/>
            <a:ext cx="4944600" cy="2504160"/>
          </a:xfrm>
          <a:prstGeom prst="rect">
            <a:avLst/>
          </a:prstGeom>
          <a:ln>
            <a:noFill/>
          </a:ln>
        </p:spPr>
      </p:pic>
    </p:spTree>
  </p:cSld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Example: Dictionary lookup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3" name="Google Shape;489;p74" descr=""/>
          <p:cNvPicPr/>
          <p:nvPr/>
        </p:nvPicPr>
        <p:blipFill>
          <a:blip r:embed="rId1"/>
          <a:stretch/>
        </p:blipFill>
        <p:spPr>
          <a:xfrm>
            <a:off x="782640" y="1660320"/>
            <a:ext cx="6735240" cy="5029560"/>
          </a:xfrm>
          <a:prstGeom prst="rect">
            <a:avLst/>
          </a:prstGeom>
          <a:ln>
            <a:noFill/>
          </a:ln>
        </p:spPr>
      </p:pic>
    </p:spTree>
  </p:cSld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Example: Dictionary fetch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5" name="Google Shape;495;p75" descr=""/>
          <p:cNvPicPr/>
          <p:nvPr/>
        </p:nvPicPr>
        <p:blipFill>
          <a:blip r:embed="rId1"/>
          <a:stretch/>
        </p:blipFill>
        <p:spPr>
          <a:xfrm>
            <a:off x="782640" y="1498680"/>
            <a:ext cx="7415640" cy="5242320"/>
          </a:xfrm>
          <a:prstGeom prst="rect">
            <a:avLst/>
          </a:prstGeom>
          <a:ln>
            <a:noFill/>
          </a:ln>
        </p:spPr>
      </p:pic>
    </p:spTree>
  </p:cSld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Result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7" name="Google Shape;501;p76" descr=""/>
          <p:cNvPicPr/>
          <p:nvPr/>
        </p:nvPicPr>
        <p:blipFill>
          <a:blip r:embed="rId1"/>
          <a:srcRect l="0" t="0" r="0" b="12271"/>
          <a:stretch/>
        </p:blipFill>
        <p:spPr>
          <a:xfrm>
            <a:off x="859680" y="1700280"/>
            <a:ext cx="7851240" cy="4873680"/>
          </a:xfrm>
          <a:prstGeom prst="rect">
            <a:avLst/>
          </a:prstGeom>
          <a:ln w="28440">
            <a:solidFill>
              <a:srgbClr val="595959"/>
            </a:solidFill>
            <a:round/>
          </a:ln>
        </p:spPr>
      </p:pic>
    </p:spTree>
  </p:cSld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311760" y="2867760"/>
            <a:ext cx="8520120" cy="112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Saving data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Example: Dictionary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TextShape 2"/>
          <p:cNvSpPr txBox="1"/>
          <p:nvPr/>
        </p:nvSpPr>
        <p:spPr>
          <a:xfrm>
            <a:off x="782640" y="3074760"/>
            <a:ext cx="3075480" cy="2954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What if we want to modify the definitions of words as well?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1" name="Google Shape;513;p78" descr=""/>
          <p:cNvPicPr/>
          <p:nvPr/>
        </p:nvPicPr>
        <p:blipFill>
          <a:blip r:embed="rId1"/>
          <a:stretch/>
        </p:blipFill>
        <p:spPr>
          <a:xfrm>
            <a:off x="4160520" y="1560240"/>
            <a:ext cx="4223880" cy="5122440"/>
          </a:xfrm>
          <a:prstGeom prst="rect">
            <a:avLst/>
          </a:prstGeom>
          <a:ln w="38160">
            <a:solidFill>
              <a:srgbClr val="595959"/>
            </a:solidFill>
            <a:round/>
          </a:ln>
        </p:spPr>
      </p:pic>
    </p:spTree>
  </p:cSld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311760" y="2867760"/>
            <a:ext cx="8520120" cy="112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  <a:hlinkClick r:id="rId1"/>
              </a:rPr>
              <a:t>Posting data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POST message body: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fetch()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TextShape 2"/>
          <p:cNvSpPr txBox="1"/>
          <p:nvPr/>
        </p:nvSpPr>
        <p:spPr>
          <a:xfrm>
            <a:off x="782640" y="1560240"/>
            <a:ext cx="7578360" cy="1900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Client-side: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You should specify a </a:t>
            </a:r>
            <a:r>
              <a:rPr b="1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message body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in your 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fetch()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call: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5" name="Google Shape;525;p80" descr=""/>
          <p:cNvPicPr/>
          <p:nvPr/>
        </p:nvPicPr>
        <p:blipFill>
          <a:blip r:embed="rId1"/>
          <a:stretch/>
        </p:blipFill>
        <p:spPr>
          <a:xfrm>
            <a:off x="383760" y="2932200"/>
            <a:ext cx="8376120" cy="2692080"/>
          </a:xfrm>
          <a:prstGeom prst="rect">
            <a:avLst/>
          </a:prstGeom>
          <a:ln>
            <a:noFill/>
          </a:ln>
        </p:spPr>
      </p:pic>
      <p:sp>
        <p:nvSpPr>
          <p:cNvPr id="386" name="CustomShape 3"/>
          <p:cNvSpPr/>
          <p:nvPr/>
        </p:nvSpPr>
        <p:spPr>
          <a:xfrm>
            <a:off x="5231160" y="4508640"/>
            <a:ext cx="3434040" cy="448920"/>
          </a:xfrm>
          <a:prstGeom prst="roundRect">
            <a:avLst>
              <a:gd name="adj" fmla="val 16667"/>
            </a:avLst>
          </a:prstGeom>
          <a:noFill/>
          <a:ln w="2844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Server-side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TextShape 2"/>
          <p:cNvSpPr txBox="1"/>
          <p:nvPr/>
        </p:nvSpPr>
        <p:spPr>
          <a:xfrm>
            <a:off x="782640" y="1560240"/>
            <a:ext cx="7578360" cy="1182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Server-side: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Handling the message body in NodeJS/Express is a little messy (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  <a:hlinkClick r:id="rId1"/>
              </a:rPr>
              <a:t>GitHub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):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9" name="Google Shape;533;p81" descr=""/>
          <p:cNvPicPr/>
          <p:nvPr/>
        </p:nvPicPr>
        <p:blipFill>
          <a:blip r:embed="rId2"/>
          <a:stretch/>
        </p:blipFill>
        <p:spPr>
          <a:xfrm>
            <a:off x="782640" y="2639160"/>
            <a:ext cx="6664680" cy="3972240"/>
          </a:xfrm>
          <a:prstGeom prst="rect">
            <a:avLst/>
          </a:prstGeom>
          <a:ln>
            <a:noFill/>
          </a:ln>
        </p:spPr>
      </p:pic>
    </p:spTree>
  </p:cSld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body-parser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TextShape 2"/>
          <p:cNvSpPr txBox="1"/>
          <p:nvPr/>
        </p:nvSpPr>
        <p:spPr>
          <a:xfrm>
            <a:off x="782640" y="1560240"/>
            <a:ext cx="7578360" cy="708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We can use the 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  <a:hlinkClick r:id="rId1"/>
              </a:rPr>
              <a:t>body-parser library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to help: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2" name="Google Shape;540;p82" descr=""/>
          <p:cNvPicPr/>
          <p:nvPr/>
        </p:nvPicPr>
        <p:blipFill>
          <a:blip r:embed="rId2"/>
          <a:stretch/>
        </p:blipFill>
        <p:spPr>
          <a:xfrm>
            <a:off x="782640" y="2357280"/>
            <a:ext cx="6972120" cy="628200"/>
          </a:xfrm>
          <a:prstGeom prst="rect">
            <a:avLst/>
          </a:prstGeom>
          <a:ln>
            <a:noFill/>
          </a:ln>
        </p:spPr>
      </p:pic>
      <p:sp>
        <p:nvSpPr>
          <p:cNvPr id="393" name="TextShape 3"/>
          <p:cNvSpPr txBox="1"/>
          <p:nvPr/>
        </p:nvSpPr>
        <p:spPr>
          <a:xfrm>
            <a:off x="782640" y="3387600"/>
            <a:ext cx="7578360" cy="1477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</a:t>
            </a: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his is not a NodeJS API library, so we need to install it: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$ npm install body-parser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Synchronous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fetch()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782640" y="2514600"/>
            <a:ext cx="7099920" cy="20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// THIS CODE DOESN'T 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response = fetch('albums.json');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json = response.json();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console.log(json);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782640" y="165060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A hypothetical synchronous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fetch()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might look like this: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TextShape 4"/>
          <p:cNvSpPr txBox="1"/>
          <p:nvPr/>
        </p:nvSpPr>
        <p:spPr>
          <a:xfrm>
            <a:off x="782640" y="4566960"/>
            <a:ext cx="7578360" cy="1331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This is a lot cleaner code-wise!!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However,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a synchronous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fetch()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would freeze the browser as the resource was downloading, which would be terrible for performance.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body-parser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TextShape 2"/>
          <p:cNvSpPr txBox="1"/>
          <p:nvPr/>
        </p:nvSpPr>
        <p:spPr>
          <a:xfrm>
            <a:off x="782640" y="1560240"/>
            <a:ext cx="7578360" cy="708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We can use the 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  <a:hlinkClick r:id="rId1"/>
              </a:rPr>
              <a:t>body-parser library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to help: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6" name="Google Shape;548;p83" descr=""/>
          <p:cNvPicPr/>
          <p:nvPr/>
        </p:nvPicPr>
        <p:blipFill>
          <a:blip r:embed="rId2"/>
          <a:stretch/>
        </p:blipFill>
        <p:spPr>
          <a:xfrm>
            <a:off x="782640" y="2357280"/>
            <a:ext cx="6972120" cy="628200"/>
          </a:xfrm>
          <a:prstGeom prst="rect">
            <a:avLst/>
          </a:prstGeom>
          <a:ln>
            <a:noFill/>
          </a:ln>
        </p:spPr>
      </p:pic>
      <p:sp>
        <p:nvSpPr>
          <p:cNvPr id="397" name="TextShape 3"/>
          <p:cNvSpPr txBox="1"/>
          <p:nvPr/>
        </p:nvSpPr>
        <p:spPr>
          <a:xfrm>
            <a:off x="782640" y="3926160"/>
            <a:ext cx="7578360" cy="1477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This creates a JSON parser stored in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jsonParser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, which we can then pass to routes whose message bodies we want parsed as JSON.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8" name="Google Shape;550;p83" descr=""/>
          <p:cNvPicPr/>
          <p:nvPr/>
        </p:nvPicPr>
        <p:blipFill>
          <a:blip r:embed="rId3"/>
          <a:stretch/>
        </p:blipFill>
        <p:spPr>
          <a:xfrm>
            <a:off x="782640" y="2915640"/>
            <a:ext cx="6152760" cy="704520"/>
          </a:xfrm>
          <a:prstGeom prst="rect">
            <a:avLst/>
          </a:prstGeom>
          <a:ln>
            <a:noFill/>
          </a:ln>
        </p:spPr>
      </p:pic>
    </p:spTree>
  </p:cSld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POST message body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TextShape 2"/>
          <p:cNvSpPr txBox="1"/>
          <p:nvPr/>
        </p:nvSpPr>
        <p:spPr>
          <a:xfrm>
            <a:off x="782640" y="1560240"/>
            <a:ext cx="7578360" cy="502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Now instead of this code: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1" name="Google Shape;557;p84" descr=""/>
          <p:cNvPicPr/>
          <p:nvPr/>
        </p:nvPicPr>
        <p:blipFill>
          <a:blip r:embed="rId1"/>
          <a:stretch/>
        </p:blipFill>
        <p:spPr>
          <a:xfrm>
            <a:off x="782640" y="2258280"/>
            <a:ext cx="6664680" cy="3972240"/>
          </a:xfrm>
          <a:prstGeom prst="rect">
            <a:avLst/>
          </a:prstGeom>
          <a:ln>
            <a:noFill/>
          </a:ln>
        </p:spPr>
      </p:pic>
    </p:spTree>
  </p:cSld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POST message body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TextShape 2"/>
          <p:cNvSpPr txBox="1"/>
          <p:nvPr/>
        </p:nvSpPr>
        <p:spPr>
          <a:xfrm>
            <a:off x="782640" y="1560240"/>
            <a:ext cx="7578360" cy="502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We can access the message body through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req.body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4" name="Google Shape;564;p85" descr=""/>
          <p:cNvPicPr/>
          <p:nvPr/>
        </p:nvPicPr>
        <p:blipFill>
          <a:blip r:embed="rId1"/>
          <a:stretch/>
        </p:blipFill>
        <p:spPr>
          <a:xfrm>
            <a:off x="782640" y="2283840"/>
            <a:ext cx="6933960" cy="1918080"/>
          </a:xfrm>
          <a:prstGeom prst="rect">
            <a:avLst/>
          </a:prstGeom>
          <a:ln>
            <a:noFill/>
          </a:ln>
        </p:spPr>
      </p:pic>
      <p:sp>
        <p:nvSpPr>
          <p:cNvPr id="405" name="CustomShape 3"/>
          <p:cNvSpPr/>
          <p:nvPr/>
        </p:nvSpPr>
        <p:spPr>
          <a:xfrm>
            <a:off x="782640" y="4193640"/>
            <a:ext cx="733212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GitHub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4"/>
          <p:cNvSpPr/>
          <p:nvPr/>
        </p:nvSpPr>
        <p:spPr>
          <a:xfrm>
            <a:off x="1006560" y="2513160"/>
            <a:ext cx="2981160" cy="1023840"/>
          </a:xfrm>
          <a:prstGeom prst="roundRect">
            <a:avLst>
              <a:gd name="adj" fmla="val 16667"/>
            </a:avLst>
          </a:prstGeom>
          <a:noFill/>
          <a:ln w="2844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POST message body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TextShape 2"/>
          <p:cNvSpPr txBox="1"/>
          <p:nvPr/>
        </p:nvSpPr>
        <p:spPr>
          <a:xfrm>
            <a:off x="782640" y="1560240"/>
            <a:ext cx="7578360" cy="502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We can access the message body through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req.body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TextShape 3"/>
          <p:cNvSpPr txBox="1"/>
          <p:nvPr/>
        </p:nvSpPr>
        <p:spPr>
          <a:xfrm>
            <a:off x="711720" y="5384520"/>
            <a:ext cx="7578360" cy="1119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Note that we also had to add 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jsonParser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as a parameter when defining this route.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0" name="Google Shape;574;p86" descr=""/>
          <p:cNvPicPr/>
          <p:nvPr/>
        </p:nvPicPr>
        <p:blipFill>
          <a:blip r:embed="rId1"/>
          <a:stretch/>
        </p:blipFill>
        <p:spPr>
          <a:xfrm>
            <a:off x="782640" y="2283840"/>
            <a:ext cx="6933960" cy="1918080"/>
          </a:xfrm>
          <a:prstGeom prst="rect">
            <a:avLst/>
          </a:prstGeom>
          <a:ln>
            <a:noFill/>
          </a:ln>
        </p:spPr>
      </p:pic>
      <p:sp>
        <p:nvSpPr>
          <p:cNvPr id="411" name="CustomShape 4"/>
          <p:cNvSpPr/>
          <p:nvPr/>
        </p:nvSpPr>
        <p:spPr>
          <a:xfrm>
            <a:off x="3526200" y="2230920"/>
            <a:ext cx="1562400" cy="421920"/>
          </a:xfrm>
          <a:prstGeom prst="roundRect">
            <a:avLst>
              <a:gd name="adj" fmla="val 16667"/>
            </a:avLst>
          </a:prstGeom>
          <a:noFill/>
          <a:ln w="2844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5"/>
          <p:cNvSpPr/>
          <p:nvPr/>
        </p:nvSpPr>
        <p:spPr>
          <a:xfrm>
            <a:off x="782640" y="4193640"/>
            <a:ext cx="733212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GitHub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POST message body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TextShape 2"/>
          <p:cNvSpPr txBox="1"/>
          <p:nvPr/>
        </p:nvSpPr>
        <p:spPr>
          <a:xfrm>
            <a:off x="782640" y="1560240"/>
            <a:ext cx="7578360" cy="990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Finally, we need to add JSON content-type headers on 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fetch()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-side (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  <a:hlinkClick r:id="rId1"/>
              </a:rPr>
              <a:t>GitHub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):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5" name="Google Shape;583;p87" descr=""/>
          <p:cNvPicPr/>
          <p:nvPr/>
        </p:nvPicPr>
        <p:blipFill>
          <a:blip r:embed="rId2"/>
          <a:stretch/>
        </p:blipFill>
        <p:spPr>
          <a:xfrm>
            <a:off x="782640" y="2652120"/>
            <a:ext cx="3990240" cy="4002120"/>
          </a:xfrm>
          <a:prstGeom prst="rect">
            <a:avLst/>
          </a:prstGeom>
          <a:ln>
            <a:noFill/>
          </a:ln>
        </p:spPr>
      </p:pic>
      <p:pic>
        <p:nvPicPr>
          <p:cNvPr id="416" name="Google Shape;584;p87" descr=""/>
          <p:cNvPicPr/>
          <p:nvPr/>
        </p:nvPicPr>
        <p:blipFill>
          <a:blip r:embed="rId3"/>
          <a:stretch/>
        </p:blipFill>
        <p:spPr>
          <a:xfrm>
            <a:off x="4411080" y="5202000"/>
            <a:ext cx="4511880" cy="1451880"/>
          </a:xfrm>
          <a:prstGeom prst="rect">
            <a:avLst/>
          </a:prstGeom>
          <a:ln w="38160">
            <a:solidFill>
              <a:srgbClr val="595959"/>
            </a:solidFill>
            <a:round/>
          </a:ln>
        </p:spPr>
      </p:pic>
    </p:spTree>
  </p:cSld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Example: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  <a:hlinkClick r:id="rId1"/>
              </a:rPr>
              <a:t>Dictionary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TextShape 2"/>
          <p:cNvSpPr txBox="1"/>
          <p:nvPr/>
        </p:nvSpPr>
        <p:spPr>
          <a:xfrm>
            <a:off x="782640" y="3074760"/>
            <a:ext cx="3075480" cy="2954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We will modify the dictionary example to POST the contents of the form.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9" name="Google Shape;591;p88" descr=""/>
          <p:cNvPicPr/>
          <p:nvPr/>
        </p:nvPicPr>
        <p:blipFill>
          <a:blip r:embed="rId2"/>
          <a:stretch/>
        </p:blipFill>
        <p:spPr>
          <a:xfrm>
            <a:off x="4160520" y="1560240"/>
            <a:ext cx="4223880" cy="5122440"/>
          </a:xfrm>
          <a:prstGeom prst="rect">
            <a:avLst/>
          </a:prstGeom>
          <a:ln w="38160">
            <a:solidFill>
              <a:srgbClr val="595959"/>
            </a:solidFill>
            <a:round/>
          </a:ln>
        </p:spPr>
      </p:pic>
    </p:spTree>
  </p:cSld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Example: server-side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1" name="Google Shape;597;p89" descr=""/>
          <p:cNvPicPr/>
          <p:nvPr/>
        </p:nvPicPr>
        <p:blipFill>
          <a:blip r:embed="rId1"/>
          <a:stretch/>
        </p:blipFill>
        <p:spPr>
          <a:xfrm>
            <a:off x="258120" y="1732320"/>
            <a:ext cx="8627040" cy="3587760"/>
          </a:xfrm>
          <a:prstGeom prst="rect">
            <a:avLst/>
          </a:prstGeom>
          <a:ln>
            <a:noFill/>
          </a:ln>
        </p:spPr>
      </p:pic>
    </p:spTree>
  </p:cSld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Example: fetch()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3" name="Google Shape;603;p90" descr=""/>
          <p:cNvPicPr/>
          <p:nvPr/>
        </p:nvPicPr>
        <p:blipFill>
          <a:blip r:embed="rId1"/>
          <a:stretch/>
        </p:blipFill>
        <p:spPr>
          <a:xfrm>
            <a:off x="634680" y="1678320"/>
            <a:ext cx="6388560" cy="4785480"/>
          </a:xfrm>
          <a:prstGeom prst="rect">
            <a:avLst/>
          </a:prstGeom>
          <a:ln>
            <a:noFill/>
          </a:ln>
        </p:spPr>
      </p:pic>
    </p:spTree>
  </p:cSld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Shape 1"/>
          <p:cNvSpPr txBox="1"/>
          <p:nvPr/>
        </p:nvSpPr>
        <p:spPr>
          <a:xfrm>
            <a:off x="311760" y="2867760"/>
            <a:ext cx="8520120" cy="112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Query parameters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Query parameters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TextShape 2"/>
          <p:cNvSpPr txBox="1"/>
          <p:nvPr/>
        </p:nvSpPr>
        <p:spPr>
          <a:xfrm>
            <a:off x="576000" y="1560240"/>
            <a:ext cx="7785000" cy="4890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 Spotify Search API was formed using query parameters: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 u="sng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Example: Spotify Search API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https://api.spotify.com/v1/search</a:t>
            </a:r>
            <a:r>
              <a:rPr b="1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?type=album</a:t>
            </a:r>
            <a:r>
              <a:rPr b="1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&amp;q=beyonce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There were two query parameters sent to the Spotify search endpoint: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type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, whose value is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album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cc66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q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, whose value is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beyonce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 /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await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782640" y="1650600"/>
            <a:ext cx="7578360" cy="1469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What if we could get the best of both worlds?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Synchronous-</a:t>
            </a:r>
            <a:r>
              <a:rPr b="0" i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looking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code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That actually ran asynchronously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782640" y="3733920"/>
            <a:ext cx="7099920" cy="20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// THIS CODE DOESN'T 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response = fetch('albums.json');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json = response.json();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console.log(json);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Query parameters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TextShape 2"/>
          <p:cNvSpPr txBox="1"/>
          <p:nvPr/>
        </p:nvSpPr>
        <p:spPr>
          <a:xfrm>
            <a:off x="329760" y="1424160"/>
            <a:ext cx="8145000" cy="1689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Q: How do we read query parameters in our server?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A: We can access query parameters via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req.query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Arial"/>
              </a:rPr>
              <a:t>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9" name="Google Shape;621;p93" descr=""/>
          <p:cNvPicPr/>
          <p:nvPr/>
        </p:nvPicPr>
        <p:blipFill>
          <a:blip r:embed="rId1"/>
          <a:stretch/>
        </p:blipFill>
        <p:spPr>
          <a:xfrm>
            <a:off x="782640" y="2485440"/>
            <a:ext cx="6176160" cy="1964880"/>
          </a:xfrm>
          <a:prstGeom prst="rect">
            <a:avLst/>
          </a:prstGeom>
          <a:ln>
            <a:noFill/>
          </a:ln>
        </p:spPr>
      </p:pic>
      <p:pic>
        <p:nvPicPr>
          <p:cNvPr id="430" name="Google Shape;622;p93" descr=""/>
          <p:cNvPicPr/>
          <p:nvPr/>
        </p:nvPicPr>
        <p:blipFill>
          <a:blip r:embed="rId2"/>
          <a:stretch/>
        </p:blipFill>
        <p:spPr>
          <a:xfrm>
            <a:off x="958680" y="4568760"/>
            <a:ext cx="6358320" cy="1673640"/>
          </a:xfrm>
          <a:prstGeom prst="rect">
            <a:avLst/>
          </a:prstGeom>
          <a:ln w="38160">
            <a:solidFill>
              <a:srgbClr val="595959"/>
            </a:solidFill>
            <a:round/>
          </a:ln>
        </p:spPr>
      </p:pic>
      <p:sp>
        <p:nvSpPr>
          <p:cNvPr id="431" name="CustomShape 3"/>
          <p:cNvSpPr/>
          <p:nvPr/>
        </p:nvSpPr>
        <p:spPr>
          <a:xfrm>
            <a:off x="782640" y="6307560"/>
            <a:ext cx="733212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3"/>
              </a:rPr>
              <a:t>GitHub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Recap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You can deliver parameterized information to the server in the following ways: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Route parameters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GET request with query parameters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(DISCOURAGED: </a:t>
            </a:r>
            <a:r>
              <a:rPr b="0" lang="en-US" sz="24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POST with query parameters)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POST request with message body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Q: When do you use route parameters vs query parameters vs message body?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GET vs POST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TextShape 2"/>
          <p:cNvSpPr txBox="1"/>
          <p:nvPr/>
        </p:nvSpPr>
        <p:spPr>
          <a:xfrm>
            <a:off x="360000" y="1560240"/>
            <a:ext cx="842400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Use 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  <a:hlinkClick r:id="rId1"/>
              </a:rPr>
              <a:t>GET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requests for retrieving data, not writing data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Use 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  <a:hlinkClick r:id="rId2"/>
              </a:rPr>
              <a:t>POST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requests for writing data, not retrieving data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You can also use more specific HTTP methods: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○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PATCH: Updates the specified resource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○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DELETE: Deletes the specified resource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There's nothing technically preventing you from breaking these rules, but you should use the HTTP methods for their intended purpose.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Route params vs Query params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TextShape 2"/>
          <p:cNvSpPr txBox="1"/>
          <p:nvPr/>
        </p:nvSpPr>
        <p:spPr>
          <a:xfrm>
            <a:off x="782640" y="1512720"/>
            <a:ext cx="7578360" cy="5192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Generally follow these rules: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Use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route parameters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for required parameters for the request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Use 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query parameters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for: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○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Optional parameters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434343"/>
              </a:buClr>
              <a:buFont typeface="Calibri"/>
              <a:buChar char="○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Parameters whose values can have spaces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These are conventions and are not technically enforced, nor are they followed by every REST API.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Example: Spotify API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9" name="TextShape 2"/>
          <p:cNvSpPr txBox="1"/>
          <p:nvPr/>
        </p:nvSpPr>
        <p:spPr>
          <a:xfrm>
            <a:off x="288000" y="1550880"/>
            <a:ext cx="8856000" cy="5154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 Spotify API mostly followed these conventions: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  <a:hlinkClick r:id="rId1"/>
              </a:rPr>
              <a:t>https://api.spotify.com/v1/albums/7aDBFWp72Pz4NZEtVBANi9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34343"/>
              </a:buClr>
              <a:buFont typeface="Consolas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 Album ID  is required and it is a route parameter.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  <a:hlinkClick r:id="rId2"/>
              </a:rPr>
              <a:t>https://api.spotify.com/v1/search?type=album&amp;q=the%20weeknd&amp;limit=10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34343"/>
              </a:buClr>
              <a:buFont typeface="Consolas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q is required but might have spaces, so it is a query parameter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limit is optional and is a query parameter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type is required but is a query parameter (breaks convention)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Notice both searches are GET requests, too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extShape 1"/>
          <p:cNvSpPr txBox="1"/>
          <p:nvPr/>
        </p:nvSpPr>
        <p:spPr>
          <a:xfrm>
            <a:off x="311760" y="2867760"/>
            <a:ext cx="8520120" cy="112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package.json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Installing dependencies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In our examples, we had to install the express and body-parser npm packages.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$ npm install express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$ npm install body-parser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These get written to 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node_modules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directory.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Uploading server code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When you upload NodeJS code to a GitHub repository (or any code repository), 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you should </a:t>
            </a:r>
            <a:r>
              <a:rPr b="1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not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upload the 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node_modules</a:t>
            </a:r>
            <a:r>
              <a:rPr b="0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directory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You shouldn't be modifying code in 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node_modules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directory, so there's no reason to have it under version control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This will also increase your repo size significantly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Q: But if you don't upload the node_modules directory to your code repository, how will anyone know what libraries they need to install?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Managing dependencies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If we don't include the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node_modules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directory in our repository, we need to somehow tell other people what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npm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modules they need to install.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npm</a:t>
            </a:r>
            <a:r>
              <a:rPr b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provides a mechanism for this: </a:t>
            </a:r>
            <a:r>
              <a:rPr b="1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  <a:hlinkClick r:id="rId1"/>
              </a:rPr>
              <a:t>package.json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package.json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You can put a file named 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  <a:hlinkClick r:id="rId1"/>
              </a:rPr>
              <a:t>package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  <a:hlinkClick r:id="rId2"/>
              </a:rPr>
              <a:t>.json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in the root directory of your NodeJS project to specify metadata about your project.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Create a </a:t>
            </a: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  <a:hlinkClick r:id="rId3"/>
              </a:rPr>
              <a:t>package.json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file using the following command: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$ npm init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This will ask you a series of questions then generate a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package.json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file based on your answers.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78080" y="3352680"/>
            <a:ext cx="8486640" cy="318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// But this code does work: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function loadJson()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response = </a:t>
            </a:r>
            <a:r>
              <a:rPr b="1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await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fetch('albums.json');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const json = </a:t>
            </a:r>
            <a:r>
              <a:rPr b="1" lang="en-US" sz="24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await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response.json();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 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console.log(json);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loadJson();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async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 /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await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782640" y="1650600"/>
            <a:ext cx="7578360" cy="1469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What if we could get the best of both worlds?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Synchronous-</a:t>
            </a:r>
            <a:r>
              <a:rPr b="0" i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looking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 code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That actually ran asynchronously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Auto-generated package.json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0" name="Google Shape;682;p103" descr=""/>
          <p:cNvPicPr/>
          <p:nvPr/>
        </p:nvPicPr>
        <p:blipFill>
          <a:blip r:embed="rId1"/>
          <a:stretch/>
        </p:blipFill>
        <p:spPr>
          <a:xfrm>
            <a:off x="782640" y="1620000"/>
            <a:ext cx="6644160" cy="4891320"/>
          </a:xfrm>
          <a:prstGeom prst="rect">
            <a:avLst/>
          </a:prstGeom>
          <a:ln>
            <a:noFill/>
          </a:ln>
        </p:spPr>
      </p:pic>
      <p:sp>
        <p:nvSpPr>
          <p:cNvPr id="451" name="CustomShape 2"/>
          <p:cNvSpPr/>
          <p:nvPr/>
        </p:nvSpPr>
        <p:spPr>
          <a:xfrm>
            <a:off x="6858000" y="5821560"/>
            <a:ext cx="182052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GitHub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Saving deps to package.json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TextShape 2"/>
          <p:cNvSpPr txBox="1"/>
          <p:nvPr/>
        </p:nvSpPr>
        <p:spPr>
          <a:xfrm>
            <a:off x="792000" y="127728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Now when you install packages, you should pass in the --save parameter: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$ npm install --save express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$ npm install --save body-parser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This will also add an entry for this library in package.json.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4" name="Google Shape;690;p104" descr=""/>
          <p:cNvPicPr/>
          <p:nvPr/>
        </p:nvPicPr>
        <p:blipFill>
          <a:blip r:embed="rId1"/>
          <a:srcRect l="0" t="33702" r="50932" b="50437"/>
          <a:stretch/>
        </p:blipFill>
        <p:spPr>
          <a:xfrm>
            <a:off x="910800" y="4845600"/>
            <a:ext cx="5126040" cy="1628640"/>
          </a:xfrm>
          <a:prstGeom prst="rect">
            <a:avLst/>
          </a:prstGeom>
          <a:ln>
            <a:noFill/>
          </a:ln>
        </p:spPr>
      </p:pic>
    </p:spTree>
  </p:cSld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Saving deps to package.json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6" name="TextShape 2"/>
          <p:cNvSpPr txBox="1"/>
          <p:nvPr/>
        </p:nvSpPr>
        <p:spPr>
          <a:xfrm>
            <a:off x="782640" y="1560240"/>
            <a:ext cx="7578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If you remove the node_modules directory: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$ rm -rf node_modules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You can install your project dependencies again via: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$ npm install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This also allows people who have downloaded your code from GitHub to install all your dependencies with one command instead of having to install all dependencies individually.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782640" y="347040"/>
            <a:ext cx="75783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Montserrat"/>
              </a:rPr>
              <a:t>npm scripts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TextShape 2"/>
          <p:cNvSpPr txBox="1"/>
          <p:nvPr/>
        </p:nvSpPr>
        <p:spPr>
          <a:xfrm>
            <a:off x="782640" y="1560240"/>
            <a:ext cx="7578360" cy="541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Your package.json file also defines scripts: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9" name="Google Shape;703;p106" descr=""/>
          <p:cNvPicPr/>
          <p:nvPr/>
        </p:nvPicPr>
        <p:blipFill>
          <a:blip r:embed="rId1"/>
          <a:srcRect l="0" t="64082" r="0" b="19487"/>
          <a:stretch/>
        </p:blipFill>
        <p:spPr>
          <a:xfrm>
            <a:off x="782640" y="2358720"/>
            <a:ext cx="6644160" cy="1153440"/>
          </a:xfrm>
          <a:prstGeom prst="rect">
            <a:avLst/>
          </a:prstGeom>
          <a:ln>
            <a:noFill/>
          </a:ln>
        </p:spPr>
      </p:pic>
      <p:sp>
        <p:nvSpPr>
          <p:cNvPr id="460" name="TextShape 3"/>
          <p:cNvSpPr txBox="1"/>
          <p:nvPr/>
        </p:nvSpPr>
        <p:spPr>
          <a:xfrm>
            <a:off x="782640" y="3617640"/>
            <a:ext cx="7578360" cy="2458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You can run these scripts using </a:t>
            </a: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$ npm </a:t>
            </a:r>
            <a:r>
              <a:rPr b="1" i="1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scriptName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alibri"/>
              </a:rPr>
              <a:t>E.g. the following command runs "node server.js"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Consolas"/>
              </a:rPr>
              <a:t>$ npm start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zh-CN</dc:language>
  <cp:lastModifiedBy>jjean</cp:lastModifiedBy>
  <dcterms:modified xsi:type="dcterms:W3CDTF">2019-05-22T19:43:17Z</dcterms:modified>
  <cp:revision>15</cp:revision>
  <dc:subject/>
  <dc:title/>
</cp:coreProperties>
</file>