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62FF79-EEDA-4AC4-9639-6C5754F8899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1457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72F0840-73A7-4CB2-843F-93AE4EEBAD8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9159DAF-3F68-4A09-8B0A-7AADC82BFEE0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7D2DB11-A883-4425-9C56-B7E1413B5ED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7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xpressjs.com/en/api.html#res.json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0/codes/post-body-no-parser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expressjs/body-parser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expressjs/body-parser" TargetMode="Externa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fullstackccu/fullstackccu.github.io/tree/master/lectures/20/codes/post-body-with-parser" TargetMode="External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github.com/fullstackccu/fullstackccu.github.io/tree/master/lectures/20/codes/post-body-with-parser" TargetMode="External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github.com/fullstackccu/fullstackccu.github.io/tree/master/lectures/20/codes/post-body-with-parser" TargetMode="External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0/codes/post-body-with-parser/public/fetch.js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nodejs.org/api/fs.html" TargetMode="External"/><Relationship Id="rId2" Type="http://schemas.openxmlformats.org/officeDocument/2006/relationships/hyperlink" Target="https://github.com/jprichardson/node-fs-extra" TargetMode="External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hyperlink" Target="https://github.com/fullstackccu/fullstackccu.github.io/tree/master/lectures/20/codes/query-params" TargetMode="External"/><Relationship Id="rId4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hyperlink" Target="https://en.wikipedia.org/wiki/POST_(HTTP)" TargetMode="External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api.spotify.com/v1/albums/7aDBFWp72Pz4NZEtVBANi9" TargetMode="External"/><Relationship Id="rId2" Type="http://schemas.openxmlformats.org/officeDocument/2006/relationships/hyperlink" Target="https://api.spotify.com/v1/search?type=album&amp;q=the%20weeknd&amp;limit=10" TargetMode="External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docs.npmjs.com/getting-started/using-a-package.json" TargetMode="External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docs.npmjs.com/getting-started/using-a-package.json" TargetMode="External"/><Relationship Id="rId2" Type="http://schemas.openxmlformats.org/officeDocument/2006/relationships/hyperlink" Target="https://docs.npmjs.com/getting-started/using-a-package.json" TargetMode="External"/><Relationship Id="rId3" Type="http://schemas.openxmlformats.org/officeDocument/2006/relationships/hyperlink" Target="https://docs.npmjs.com/getting-started/using-a-package.json" TargetMode="External"/><Relationship Id="rId4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hyperlink" Target="https://github.com/fullstackccu/fullstackccu.github.io/tree/master/lectures/20/codes/post-body-with-parser-package-json" TargetMode="External"/><Relationship Id="rId3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en.wikipedia.org/wiki/Document-oriented_database" TargetMode="External"/><Relationship Id="rId3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hyperlink" Target="https://www.mongodb.com/download-center#community" TargetMode="Externa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0680" y="1074600"/>
            <a:ext cx="8519760" cy="27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/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4102165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Full Stack Web Development Fundamentals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3811320"/>
            <a:ext cx="8519760" cy="19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Spring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簡立仁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Li-Ren Chien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ccumouse@gmail.com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JSON response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782640" y="1560240"/>
            <a:ext cx="7578360" cy="11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want to return a JSON response, we should use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res.json(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instead: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782640" y="5217840"/>
            <a:ext cx="7578360" cy="11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parameter we pass to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res.json()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should be a JavaScript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Google Shape;122;p23" descr=""/>
          <p:cNvPicPr/>
          <p:nvPr/>
        </p:nvPicPr>
        <p:blipFill>
          <a:blip r:embed="rId2"/>
          <a:stretch/>
        </p:blipFill>
        <p:spPr>
          <a:xfrm>
            <a:off x="782640" y="2609280"/>
            <a:ext cx="4944600" cy="2504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 lookup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Google Shape;128;p24" descr=""/>
          <p:cNvPicPr/>
          <p:nvPr/>
        </p:nvPicPr>
        <p:blipFill>
          <a:blip r:embed="rId1"/>
          <a:stretch/>
        </p:blipFill>
        <p:spPr>
          <a:xfrm>
            <a:off x="782640" y="1660320"/>
            <a:ext cx="6735240" cy="50295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Google Shape;134;p25" descr=""/>
          <p:cNvPicPr/>
          <p:nvPr/>
        </p:nvPicPr>
        <p:blipFill>
          <a:blip r:embed="rId1"/>
          <a:stretch/>
        </p:blipFill>
        <p:spPr>
          <a:xfrm>
            <a:off x="782640" y="1498680"/>
            <a:ext cx="7415640" cy="5242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Result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Google Shape;140;p26" descr=""/>
          <p:cNvPicPr/>
          <p:nvPr/>
        </p:nvPicPr>
        <p:blipFill>
          <a:blip r:embed="rId1"/>
          <a:srcRect l="0" t="0" r="0" b="12271"/>
          <a:stretch/>
        </p:blipFill>
        <p:spPr>
          <a:xfrm>
            <a:off x="859680" y="1700280"/>
            <a:ext cx="7851240" cy="4873680"/>
          </a:xfrm>
          <a:prstGeom prst="rect">
            <a:avLst/>
          </a:prstGeom>
          <a:ln w="28440">
            <a:solidFill>
              <a:srgbClr val="595959"/>
            </a:solidFill>
            <a:round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82640" y="3074760"/>
            <a:ext cx="3075480" cy="295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want to modify the definitions of words as well?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Google Shape;152;p28" descr=""/>
          <p:cNvPicPr/>
          <p:nvPr/>
        </p:nvPicPr>
        <p:blipFill>
          <a:blip r:embed="rId1"/>
          <a:stretch/>
        </p:blipFill>
        <p:spPr>
          <a:xfrm>
            <a:off x="4160520" y="1560240"/>
            <a:ext cx="4223880" cy="51224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782640" y="1560240"/>
            <a:ext cx="7578360" cy="190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Client-side: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 specify a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message body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your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call: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Google Shape;164;p30" descr=""/>
          <p:cNvPicPr/>
          <p:nvPr/>
        </p:nvPicPr>
        <p:blipFill>
          <a:blip r:embed="rId1"/>
          <a:stretch/>
        </p:blipFill>
        <p:spPr>
          <a:xfrm>
            <a:off x="383760" y="2932200"/>
            <a:ext cx="8376120" cy="269208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5231160" y="4508640"/>
            <a:ext cx="3434040" cy="4489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Server-side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782640" y="1560240"/>
            <a:ext cx="7578360" cy="118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Server-side: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Handling the message body in NodeJS/Express is a little messy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GitHub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Google Shape;172;p31" descr=""/>
          <p:cNvPicPr/>
          <p:nvPr/>
        </p:nvPicPr>
        <p:blipFill>
          <a:blip r:embed="rId2"/>
          <a:stretch/>
        </p:blipFill>
        <p:spPr>
          <a:xfrm>
            <a:off x="782640" y="2639160"/>
            <a:ext cx="6664680" cy="39722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782640" y="1560240"/>
            <a:ext cx="75783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body-parser library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to help: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Google Shape;179;p32" descr=""/>
          <p:cNvPicPr/>
          <p:nvPr/>
        </p:nvPicPr>
        <p:blipFill>
          <a:blip r:embed="rId2"/>
          <a:stretch/>
        </p:blipFill>
        <p:spPr>
          <a:xfrm>
            <a:off x="782640" y="2357280"/>
            <a:ext cx="6972120" cy="628200"/>
          </a:xfrm>
          <a:prstGeom prst="rect">
            <a:avLst/>
          </a:prstGeom>
          <a:ln>
            <a:noFill/>
          </a:ln>
        </p:spPr>
      </p:pic>
      <p:sp>
        <p:nvSpPr>
          <p:cNvPr id="232" name="TextShape 3"/>
          <p:cNvSpPr txBox="1"/>
          <p:nvPr/>
        </p:nvSpPr>
        <p:spPr>
          <a:xfrm>
            <a:off x="782640" y="3387600"/>
            <a:ext cx="7578360" cy="147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is not a NodeJS API library, so we need to install it: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Schedule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82640" y="1560240"/>
            <a:ext cx="7578360" cy="498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week: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Saving data; MongoDB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 project assigned Friday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ff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HW5 due Tuesday at 11:59pm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Server-side polish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82640" y="1560240"/>
            <a:ext cx="75783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body-parser library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to help: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Google Shape;187;p33" descr=""/>
          <p:cNvPicPr/>
          <p:nvPr/>
        </p:nvPicPr>
        <p:blipFill>
          <a:blip r:embed="rId2"/>
          <a:stretch/>
        </p:blipFill>
        <p:spPr>
          <a:xfrm>
            <a:off x="782640" y="2357280"/>
            <a:ext cx="6972120" cy="628200"/>
          </a:xfrm>
          <a:prstGeom prst="rect">
            <a:avLst/>
          </a:prstGeom>
          <a:ln>
            <a:noFill/>
          </a:ln>
        </p:spPr>
      </p:pic>
      <p:sp>
        <p:nvSpPr>
          <p:cNvPr id="236" name="TextShape 3"/>
          <p:cNvSpPr txBox="1"/>
          <p:nvPr/>
        </p:nvSpPr>
        <p:spPr>
          <a:xfrm>
            <a:off x="782640" y="3926160"/>
            <a:ext cx="7578360" cy="147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creates a JSON parser stored in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jsonParser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which we can then pass to routes whose message bodies we want parsed as JSON.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Google Shape;189;p33" descr=""/>
          <p:cNvPicPr/>
          <p:nvPr/>
        </p:nvPicPr>
        <p:blipFill>
          <a:blip r:embed="rId3"/>
          <a:stretch/>
        </p:blipFill>
        <p:spPr>
          <a:xfrm>
            <a:off x="782640" y="2915640"/>
            <a:ext cx="6152760" cy="7045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76000" y="3168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Now instead of this code: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Google Shape;196;p34" descr=""/>
          <p:cNvPicPr/>
          <p:nvPr/>
        </p:nvPicPr>
        <p:blipFill>
          <a:blip r:embed="rId1"/>
          <a:stretch/>
        </p:blipFill>
        <p:spPr>
          <a:xfrm>
            <a:off x="782640" y="2258280"/>
            <a:ext cx="6664680" cy="39722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write this code: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Google Shape;203;p35" descr=""/>
          <p:cNvPicPr/>
          <p:nvPr/>
        </p:nvPicPr>
        <p:blipFill>
          <a:blip r:embed="rId1"/>
          <a:stretch/>
        </p:blipFill>
        <p:spPr>
          <a:xfrm>
            <a:off x="782640" y="2283840"/>
            <a:ext cx="6933960" cy="19180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782640" y="4193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can access the message body through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req.body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Google Shape;211;p36" descr=""/>
          <p:cNvPicPr/>
          <p:nvPr/>
        </p:nvPicPr>
        <p:blipFill>
          <a:blip r:embed="rId1"/>
          <a:stretch/>
        </p:blipFill>
        <p:spPr>
          <a:xfrm>
            <a:off x="782640" y="2283840"/>
            <a:ext cx="6933960" cy="191808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782640" y="4193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1006560" y="2513160"/>
            <a:ext cx="2981160" cy="10238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access the message body through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req.body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711720" y="5384520"/>
            <a:ext cx="7578360" cy="111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Note that we also had to add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jsonParser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as a parameter when defining this route.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oogle Shape;221;p37" descr=""/>
          <p:cNvPicPr/>
          <p:nvPr/>
        </p:nvPicPr>
        <p:blipFill>
          <a:blip r:embed="rId1"/>
          <a:stretch/>
        </p:blipFill>
        <p:spPr>
          <a:xfrm>
            <a:off x="782640" y="2283840"/>
            <a:ext cx="6933960" cy="191808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3526200" y="2230920"/>
            <a:ext cx="1562400" cy="4219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782640" y="4193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782640" y="1560240"/>
            <a:ext cx="7578360" cy="99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Finally, we need to add JSON content-type headers on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-side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GitHub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Google Shape;230;p38" descr=""/>
          <p:cNvPicPr/>
          <p:nvPr/>
        </p:nvPicPr>
        <p:blipFill>
          <a:blip r:embed="rId2"/>
          <a:stretch/>
        </p:blipFill>
        <p:spPr>
          <a:xfrm>
            <a:off x="782640" y="2652120"/>
            <a:ext cx="3990240" cy="4002120"/>
          </a:xfrm>
          <a:prstGeom prst="rect">
            <a:avLst/>
          </a:prstGeom>
          <a:ln>
            <a:noFill/>
          </a:ln>
        </p:spPr>
      </p:pic>
      <p:pic>
        <p:nvPicPr>
          <p:cNvPr id="259" name="Google Shape;231;p38" descr=""/>
          <p:cNvPicPr/>
          <p:nvPr/>
        </p:nvPicPr>
        <p:blipFill>
          <a:blip r:embed="rId3"/>
          <a:stretch/>
        </p:blipFill>
        <p:spPr>
          <a:xfrm>
            <a:off x="4411080" y="5202000"/>
            <a:ext cx="4511880" cy="145188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782640" y="3074760"/>
            <a:ext cx="3075480" cy="295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will modify the dictionary example to POST the contents of the form.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Google Shape;238;p39" descr=""/>
          <p:cNvPicPr/>
          <p:nvPr/>
        </p:nvPicPr>
        <p:blipFill>
          <a:blip r:embed="rId1"/>
          <a:stretch/>
        </p:blipFill>
        <p:spPr>
          <a:xfrm>
            <a:off x="4160520" y="1560240"/>
            <a:ext cx="4223880" cy="51224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fs-extra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We'll use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fs-extra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library to write our change back to the dictionary.json file.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fs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NodeJS API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Uses callbacks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fs-extra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npm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Uses callbacks OR promises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fs.writeJson(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fileName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server-side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oogle Shape;250;p41" descr=""/>
          <p:cNvPicPr/>
          <p:nvPr/>
        </p:nvPicPr>
        <p:blipFill>
          <a:blip r:embed="rId1"/>
          <a:stretch/>
        </p:blipFill>
        <p:spPr>
          <a:xfrm>
            <a:off x="258120" y="1732320"/>
            <a:ext cx="8627040" cy="35877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Google Shape;256;p42" descr=""/>
          <p:cNvPicPr/>
          <p:nvPr/>
        </p:nvPicPr>
        <p:blipFill>
          <a:blip r:embed="rId1"/>
          <a:stretch/>
        </p:blipFill>
        <p:spPr>
          <a:xfrm>
            <a:off x="634680" y="1678320"/>
            <a:ext cx="6388560" cy="4785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Today's schedule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82640" y="1560240"/>
            <a:ext cx="7578360" cy="498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Today: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Saving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POST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MongoDB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System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82640" y="1560240"/>
            <a:ext cx="7578360" cy="489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Spotify Search API was formed using query parameters: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Example: Spotify Search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https://api.spotify.com/v1/search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?type=album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&amp;q=beyonce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 were two query parameters sent to the Spotify search endpoint: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type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whose value is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album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q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whose value is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beyonce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720000" y="1406880"/>
            <a:ext cx="7578360" cy="168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 we read query parameters in our server?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A: We can access query parameters via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req.query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Google Shape;274;p45" descr=""/>
          <p:cNvPicPr/>
          <p:nvPr/>
        </p:nvPicPr>
        <p:blipFill>
          <a:blip r:embed="rId1"/>
          <a:stretch/>
        </p:blipFill>
        <p:spPr>
          <a:xfrm>
            <a:off x="782640" y="2485440"/>
            <a:ext cx="6176160" cy="1964880"/>
          </a:xfrm>
          <a:prstGeom prst="rect">
            <a:avLst/>
          </a:prstGeom>
          <a:ln>
            <a:noFill/>
          </a:ln>
        </p:spPr>
      </p:pic>
      <p:pic>
        <p:nvPicPr>
          <p:cNvPr id="275" name="Google Shape;275;p45" descr=""/>
          <p:cNvPicPr/>
          <p:nvPr/>
        </p:nvPicPr>
        <p:blipFill>
          <a:blip r:embed="rId2"/>
          <a:stretch/>
        </p:blipFill>
        <p:spPr>
          <a:xfrm>
            <a:off x="958680" y="4568760"/>
            <a:ext cx="6358320" cy="16736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  <p:sp>
        <p:nvSpPr>
          <p:cNvPr id="276" name="CustomShape 3"/>
          <p:cNvSpPr/>
          <p:nvPr/>
        </p:nvSpPr>
        <p:spPr>
          <a:xfrm>
            <a:off x="782640" y="630756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Recap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deliver parameterized information to the server in the following ways: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GET request with 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(DISCOURAGED: </a:t>
            </a:r>
            <a:r>
              <a:rPr b="0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POST with query parameters)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POST request with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When do you use route parameters vs query parameters vs message body?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GET vs POST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GET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requests for retrieving data, not writing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2"/>
              </a:rPr>
              <a:t>POST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requests for writing data, not retrieving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also use more specific HTTP methods: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PATCH: Updates the specified resource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DELETE: Deletes the specified resource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There's nothing technically preventing you from breaking these rules, but you should use the HTTP methods for their intended purpose.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Route params vs Query params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782640" y="1512720"/>
            <a:ext cx="7578360" cy="519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Generally follow these rules: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route parameters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for required parameters for the request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query parameters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Optional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Parameters whose values can have spaces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These are conventions and are not technically enforced, nor are they followed by every REST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Spotify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782640" y="1550880"/>
            <a:ext cx="8036280" cy="515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Spotify API mostly followed these conventions: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https://api.spotify.com/v1/albums/7aDBFWp72Pz4NZEtVBANi9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Album ID  is required and it is a route parameter.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https://api.spotify.com/v1/search?type=album&amp;q=the%20weeknd&amp;limit=10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 is required but might have spaces, so it is a query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limit is optional and is a query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type is required but is a query parameter (breaks convention)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Notice both searches are GET requests, too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Installing dependencies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 our examples, we had to install the express and body-parser npm packages.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express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These get written to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Uploading server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you upload NodeJS code to a GitHub repository (or any code repository),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upload the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shouldn't be modifying code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directory, so there's no reason to have it under version control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also increase your repo size significantly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But if you don't upload the node_modules directory to your code repository, how will anyone know what libraries they need to install?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Last time: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82640" y="1650600"/>
            <a:ext cx="757836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could get: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Synchronous-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looking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That actually ran asynchronously?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82640" y="3733920"/>
            <a:ext cx="70999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CODE DOESN'T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Managing dependencies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don't include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 in our repository, we need to somehow tell other people what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npm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modules they need to install.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npm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provides a mechanism for this: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76000" y="2880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put a file named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package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the root directory of your NodeJS project to specify metadata about your project.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Create a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3"/>
              </a:rPr>
              <a:t>package.json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using the following command: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ask you a series of questions then generate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package.json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based on your answers.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Auto-generated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Google Shape;335;p55" descr=""/>
          <p:cNvPicPr/>
          <p:nvPr/>
        </p:nvPicPr>
        <p:blipFill>
          <a:blip r:embed="rId1"/>
          <a:stretch/>
        </p:blipFill>
        <p:spPr>
          <a:xfrm>
            <a:off x="782640" y="1620000"/>
            <a:ext cx="6644160" cy="489132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858000" y="5821560"/>
            <a:ext cx="18205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deps to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701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Now when you install packages, you should pass in the --save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--save express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--save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also add an entry for this library in package.json.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Google Shape;343;p56" descr=""/>
          <p:cNvPicPr/>
          <p:nvPr/>
        </p:nvPicPr>
        <p:blipFill>
          <a:blip r:embed="rId1"/>
          <a:srcRect l="0" t="33702" r="50932" b="50437"/>
          <a:stretch/>
        </p:blipFill>
        <p:spPr>
          <a:xfrm>
            <a:off x="910800" y="4845600"/>
            <a:ext cx="5126040" cy="162864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deps to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you remove the node_modules directory: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rm -rf node_modules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install your project dependencies again via: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also allows people who have downloaded your code from GitHub to install all your dependencies with one command instead of having to install all dependencies individually.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npm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782640" y="1560240"/>
            <a:ext cx="7578360" cy="541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our package.json file also defines scripts: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Google Shape;356;p58" descr=""/>
          <p:cNvPicPr/>
          <p:nvPr/>
        </p:nvPicPr>
        <p:blipFill>
          <a:blip r:embed="rId1"/>
          <a:srcRect l="0" t="64082" r="0" b="19487"/>
          <a:stretch/>
        </p:blipFill>
        <p:spPr>
          <a:xfrm>
            <a:off x="782640" y="2358720"/>
            <a:ext cx="6644160" cy="115344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782640" y="3617640"/>
            <a:ext cx="7578360" cy="245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run these scripts using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scriptName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E.g. the following command runs "node server.js"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start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Databases and DBMS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Database definitions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 is an organized collection of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our dictionary example, we used a JSON file to store the dictionary information.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By this definition, the JSON file can be considered a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 management system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DBMS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 is software that handles the storage, retrieval, and updating of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Examples:  MongoDB, MySQL, PostgreSQL,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Usually when people say "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", they mean data that is managed through a DBMS.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Why use a database/DBMS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542880" y="1742040"/>
            <a:ext cx="80582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Why use a DBMS instead of saving to a JSON file?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fast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can search/filter a database quickly compared to a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scalable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can handle very large data sizes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reliable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mechanisms in place for secure transactions, backups,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built-in features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can search, filter data, combine data from multiple sources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abstract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provides layer of abstraction between stored data and app(s)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679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Can change 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where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and 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how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data is stored without needing to change the code that connects to the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Why use a database/DBMS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42880" y="1742040"/>
            <a:ext cx="80582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Why use a DBMS instead of saving to a JSON file?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Also: Some services like Heroku will not permanently save files, so using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or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fs-extra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will not 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8080" y="3352680"/>
            <a:ext cx="8486640" cy="31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But this code does work: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782640" y="1650600"/>
            <a:ext cx="757836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could get the best of both worlds?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Synchronous-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looking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That actually ran asynchronously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Disclaimer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Databases and DBMS is a huge topic in CS with multiple courses dedicated to it: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Introduction to Databases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 System Principles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 System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will cover only the very basics: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How one particular DBMS works (MongoDB)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How to use MongoDB with NodeJS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(later) Basic DB design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MongoDB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MongoDB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782640" y="1560240"/>
            <a:ext cx="7578360" cy="155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MongoDB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A popular open-source DBMS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document-oriented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database as opposed to a 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relational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253800" y="3165480"/>
            <a:ext cx="3197520" cy="54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Relational database: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9" name="Table 4"/>
          <p:cNvGraphicFramePr/>
          <p:nvPr/>
        </p:nvGraphicFramePr>
        <p:xfrm>
          <a:off x="253800" y="3755160"/>
          <a:ext cx="4876560" cy="1348560"/>
        </p:xfrm>
        <a:graphic>
          <a:graphicData uri="http://schemas.openxmlformats.org/drawingml/2006/table">
            <a:tbl>
              <a:tblPr/>
              <a:tblGrid>
                <a:gridCol w="827280"/>
                <a:gridCol w="1099440"/>
                <a:gridCol w="1200960"/>
                <a:gridCol w="1749240"/>
              </a:tblGrid>
              <a:tr h="409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驿微米黑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School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Employer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Occupation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92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Lori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Self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Entrepreneur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0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Malia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Harvard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5280480" y="3677760"/>
            <a:ext cx="395100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name: "Lori",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employer: "Self",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occupation: "Entrepreneur"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name: "Malia",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school: "Harvard"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6"/>
          <p:cNvSpPr txBox="1"/>
          <p:nvPr/>
        </p:nvSpPr>
        <p:spPr>
          <a:xfrm>
            <a:off x="5435280" y="3165480"/>
            <a:ext cx="3197520" cy="54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Document-oriented DB: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7"/>
          <p:cNvSpPr txBox="1"/>
          <p:nvPr/>
        </p:nvSpPr>
        <p:spPr>
          <a:xfrm>
            <a:off x="253800" y="5477400"/>
            <a:ext cx="4575240" cy="88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Relational databases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have fixed schemas;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2"/>
              </a:rPr>
              <a:t>document-oriented databases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have flexible schemas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 flipH="1">
            <a:off x="1349280" y="2109600"/>
            <a:ext cx="2678040" cy="497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Google Shape;408;p66" descr=""/>
          <p:cNvPicPr/>
          <p:nvPr/>
        </p:nvPicPr>
        <p:blipFill>
          <a:blip r:embed="rId1"/>
          <a:stretch/>
        </p:blipFill>
        <p:spPr>
          <a:xfrm>
            <a:off x="3671640" y="907560"/>
            <a:ext cx="1779120" cy="1779480"/>
          </a:xfrm>
          <a:prstGeom prst="rect">
            <a:avLst/>
          </a:prstGeom>
          <a:ln>
            <a:noFill/>
          </a:ln>
        </p:spPr>
      </p:pic>
      <p:sp>
        <p:nvSpPr>
          <p:cNvPr id="325" name="TextShape 2"/>
          <p:cNvSpPr txBox="1"/>
          <p:nvPr/>
        </p:nvSpPr>
        <p:spPr>
          <a:xfrm>
            <a:off x="720000" y="3888000"/>
            <a:ext cx="7330680" cy="108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MongoDB is another </a:t>
            </a:r>
            <a:r>
              <a:rPr b="1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software program</a:t>
            </a:r>
            <a:r>
              <a:rPr b="0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running on the computer, alongside our NodeJS server program.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 is also known as the </a:t>
            </a:r>
            <a:r>
              <a:rPr b="1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MongoDB server</a:t>
            </a:r>
            <a:r>
              <a:rPr b="0" lang="en-US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 flipH="1" rot="10800000">
            <a:off x="7015680" y="1387440"/>
            <a:ext cx="188604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Google Shape;411;p66" descr=""/>
          <p:cNvPicPr/>
          <p:nvPr/>
        </p:nvPicPr>
        <p:blipFill>
          <a:blip r:embed="rId2"/>
          <a:stretch/>
        </p:blipFill>
        <p:spPr>
          <a:xfrm>
            <a:off x="7017480" y="275400"/>
            <a:ext cx="1129320" cy="1129320"/>
          </a:xfrm>
          <a:prstGeom prst="rect">
            <a:avLst/>
          </a:prstGeom>
          <a:ln>
            <a:noFill/>
          </a:ln>
        </p:spPr>
      </p:pic>
      <p:pic>
        <p:nvPicPr>
          <p:cNvPr id="328" name="Google Shape;412;p66" descr=""/>
          <p:cNvPicPr/>
          <p:nvPr/>
        </p:nvPicPr>
        <p:blipFill>
          <a:blip r:embed="rId3"/>
          <a:stretch/>
        </p:blipFill>
        <p:spPr>
          <a:xfrm>
            <a:off x="7017480" y="1500840"/>
            <a:ext cx="1129320" cy="1323360"/>
          </a:xfrm>
          <a:prstGeom prst="rect">
            <a:avLst/>
          </a:prstGeom>
          <a:ln>
            <a:noFill/>
          </a:ln>
        </p:spPr>
      </p:pic>
      <p:sp>
        <p:nvSpPr>
          <p:cNvPr id="329" name="CustomShape 4"/>
          <p:cNvSpPr/>
          <p:nvPr/>
        </p:nvSpPr>
        <p:spPr>
          <a:xfrm>
            <a:off x="5131080" y="1886040"/>
            <a:ext cx="205740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 flipH="1">
            <a:off x="656640" y="3050280"/>
            <a:ext cx="2981160" cy="553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Google Shape;419;p67" descr=""/>
          <p:cNvPicPr/>
          <p:nvPr/>
        </p:nvPicPr>
        <p:blipFill>
          <a:blip r:embed="rId1"/>
          <a:stretch/>
        </p:blipFill>
        <p:spPr>
          <a:xfrm>
            <a:off x="3241440" y="1712520"/>
            <a:ext cx="1980360" cy="198036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906480" y="5277600"/>
            <a:ext cx="7330680" cy="108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 are MongoDB libraries we can use in NodeJS to communicate with the MongoDB Server, which reads and writes data in the database it manages.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 flipH="1" rot="10800000">
            <a:off x="6963480" y="2246760"/>
            <a:ext cx="209916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Google Shape;422;p67" descr=""/>
          <p:cNvPicPr/>
          <p:nvPr/>
        </p:nvPicPr>
        <p:blipFill>
          <a:blip r:embed="rId2"/>
          <a:stretch/>
        </p:blipFill>
        <p:spPr>
          <a:xfrm>
            <a:off x="6965640" y="1024920"/>
            <a:ext cx="1256760" cy="1256760"/>
          </a:xfrm>
          <a:prstGeom prst="rect">
            <a:avLst/>
          </a:prstGeom>
          <a:ln>
            <a:noFill/>
          </a:ln>
        </p:spPr>
      </p:pic>
      <p:pic>
        <p:nvPicPr>
          <p:cNvPr id="335" name="Google Shape;423;p67" descr=""/>
          <p:cNvPicPr/>
          <p:nvPr/>
        </p:nvPicPr>
        <p:blipFill>
          <a:blip r:embed="rId3"/>
          <a:stretch/>
        </p:blipFill>
        <p:spPr>
          <a:xfrm>
            <a:off x="6965640" y="2388600"/>
            <a:ext cx="1256760" cy="1473120"/>
          </a:xfrm>
          <a:prstGeom prst="rect">
            <a:avLst/>
          </a:prstGeom>
          <a:ln>
            <a:noFill/>
          </a:ln>
        </p:spPr>
      </p:pic>
      <p:sp>
        <p:nvSpPr>
          <p:cNvPr id="336" name="CustomShape 4"/>
          <p:cNvSpPr/>
          <p:nvPr/>
        </p:nvSpPr>
        <p:spPr>
          <a:xfrm>
            <a:off x="4866120" y="2817720"/>
            <a:ext cx="2289600" cy="1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7226640" y="1981080"/>
            <a:ext cx="2340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>
            <a:off x="7842960" y="2100240"/>
            <a:ext cx="23400" cy="63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 flipH="1">
            <a:off x="442080" y="2823840"/>
            <a:ext cx="3071520" cy="570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Google Shape;432;p68" descr=""/>
          <p:cNvPicPr/>
          <p:nvPr/>
        </p:nvPicPr>
        <p:blipFill>
          <a:blip r:embed="rId1"/>
          <a:stretch/>
        </p:blipFill>
        <p:spPr>
          <a:xfrm>
            <a:off x="3104280" y="1445040"/>
            <a:ext cx="2041200" cy="2040840"/>
          </a:xfrm>
          <a:prstGeom prst="rect">
            <a:avLst/>
          </a:prstGeom>
          <a:ln>
            <a:noFill/>
          </a:ln>
        </p:spPr>
      </p:pic>
      <p:sp>
        <p:nvSpPr>
          <p:cNvPr id="341" name="TextShape 2"/>
          <p:cNvSpPr txBox="1"/>
          <p:nvPr/>
        </p:nvSpPr>
        <p:spPr>
          <a:xfrm>
            <a:off x="906480" y="5277600"/>
            <a:ext cx="7330680" cy="108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database the MongoDB Server manages might be local to the server computer...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 flipH="1" rot="10800000">
            <a:off x="6940440" y="1995480"/>
            <a:ext cx="216324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Google Shape;435;p68" descr=""/>
          <p:cNvPicPr/>
          <p:nvPr/>
        </p:nvPicPr>
        <p:blipFill>
          <a:blip r:embed="rId2"/>
          <a:stretch/>
        </p:blipFill>
        <p:spPr>
          <a:xfrm>
            <a:off x="6942240" y="720000"/>
            <a:ext cx="1295280" cy="1295280"/>
          </a:xfrm>
          <a:prstGeom prst="rect">
            <a:avLst/>
          </a:prstGeom>
          <a:ln>
            <a:noFill/>
          </a:ln>
        </p:spPr>
      </p:pic>
      <p:pic>
        <p:nvPicPr>
          <p:cNvPr id="344" name="Google Shape;436;p68" descr=""/>
          <p:cNvPicPr/>
          <p:nvPr/>
        </p:nvPicPr>
        <p:blipFill>
          <a:blip r:embed="rId3"/>
          <a:stretch/>
        </p:blipFill>
        <p:spPr>
          <a:xfrm>
            <a:off x="6942240" y="2125440"/>
            <a:ext cx="1295280" cy="1517760"/>
          </a:xfrm>
          <a:prstGeom prst="rect">
            <a:avLst/>
          </a:prstGeom>
          <a:ln>
            <a:noFill/>
          </a:ln>
        </p:spPr>
      </p:pic>
      <p:sp>
        <p:nvSpPr>
          <p:cNvPr id="345" name="CustomShape 4"/>
          <p:cNvSpPr/>
          <p:nvPr/>
        </p:nvSpPr>
        <p:spPr>
          <a:xfrm>
            <a:off x="4779000" y="2567520"/>
            <a:ext cx="235944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7211160" y="1704960"/>
            <a:ext cx="2448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7846560" y="1828080"/>
            <a:ext cx="2412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7"/>
          <p:cNvSpPr/>
          <p:nvPr/>
        </p:nvSpPr>
        <p:spPr>
          <a:xfrm>
            <a:off x="5145480" y="2901600"/>
            <a:ext cx="901800" cy="871200"/>
          </a:xfrm>
          <a:prstGeom prst="can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4796640" y="3010320"/>
            <a:ext cx="348840" cy="32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9"/>
          <p:cNvSpPr/>
          <p:nvPr/>
        </p:nvSpPr>
        <p:spPr>
          <a:xfrm flipH="1">
            <a:off x="6047640" y="3010320"/>
            <a:ext cx="1175760" cy="32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 flipH="1">
            <a:off x="573120" y="3315600"/>
            <a:ext cx="2145600" cy="398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Google Shape;448;p69" descr=""/>
          <p:cNvPicPr/>
          <p:nvPr/>
        </p:nvPicPr>
        <p:blipFill>
          <a:blip r:embed="rId1"/>
          <a:stretch/>
        </p:blipFill>
        <p:spPr>
          <a:xfrm>
            <a:off x="2433240" y="2352960"/>
            <a:ext cx="1425240" cy="1424880"/>
          </a:xfrm>
          <a:prstGeom prst="rect">
            <a:avLst/>
          </a:prstGeom>
          <a:ln>
            <a:noFill/>
          </a:ln>
        </p:spPr>
      </p:pic>
      <p:sp>
        <p:nvSpPr>
          <p:cNvPr id="353" name="TextShape 2"/>
          <p:cNvSpPr txBox="1"/>
          <p:nvPr/>
        </p:nvSpPr>
        <p:spPr>
          <a:xfrm>
            <a:off x="906480" y="5049000"/>
            <a:ext cx="7330680" cy="97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Or it could be stored on other server computer(s)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
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("cloud storage").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 flipH="1" rot="10800000">
            <a:off x="5113800" y="2737080"/>
            <a:ext cx="1510560" cy="3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Google Shape;451;p69" descr=""/>
          <p:cNvPicPr/>
          <p:nvPr/>
        </p:nvPicPr>
        <p:blipFill>
          <a:blip r:embed="rId2"/>
          <a:stretch/>
        </p:blipFill>
        <p:spPr>
          <a:xfrm>
            <a:off x="5113800" y="1846440"/>
            <a:ext cx="904320" cy="904320"/>
          </a:xfrm>
          <a:prstGeom prst="rect">
            <a:avLst/>
          </a:prstGeom>
          <a:ln>
            <a:noFill/>
          </a:ln>
        </p:spPr>
      </p:pic>
      <p:pic>
        <p:nvPicPr>
          <p:cNvPr id="356" name="Google Shape;452;p69" descr=""/>
          <p:cNvPicPr/>
          <p:nvPr/>
        </p:nvPicPr>
        <p:blipFill>
          <a:blip r:embed="rId3"/>
          <a:stretch/>
        </p:blipFill>
        <p:spPr>
          <a:xfrm>
            <a:off x="5113800" y="2827800"/>
            <a:ext cx="904320" cy="1060200"/>
          </a:xfrm>
          <a:prstGeom prst="rect">
            <a:avLst/>
          </a:prstGeom>
          <a:ln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3602880" y="3136680"/>
            <a:ext cx="1647720" cy="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>
            <a:off x="5301360" y="2534400"/>
            <a:ext cx="16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5744880" y="2620080"/>
            <a:ext cx="16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Google Shape;456;p69" descr=""/>
          <p:cNvPicPr/>
          <p:nvPr/>
        </p:nvPicPr>
        <p:blipFill>
          <a:blip r:embed="rId4"/>
          <a:stretch/>
        </p:blipFill>
        <p:spPr>
          <a:xfrm>
            <a:off x="7814520" y="1620000"/>
            <a:ext cx="914400" cy="914400"/>
          </a:xfrm>
          <a:prstGeom prst="rect">
            <a:avLst/>
          </a:prstGeom>
          <a:ln>
            <a:noFill/>
          </a:ln>
        </p:spPr>
      </p:pic>
      <p:sp>
        <p:nvSpPr>
          <p:cNvPr id="361" name="CustomShape 7"/>
          <p:cNvSpPr/>
          <p:nvPr/>
        </p:nvSpPr>
        <p:spPr>
          <a:xfrm flipH="1">
            <a:off x="6550920" y="2341080"/>
            <a:ext cx="1056960" cy="782280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(Routing, etc…)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 flipH="1">
            <a:off x="5896800" y="2732400"/>
            <a:ext cx="654480" cy="3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9"/>
          <p:cNvSpPr/>
          <p:nvPr/>
        </p:nvSpPr>
        <p:spPr>
          <a:xfrm flipH="1">
            <a:off x="7327440" y="2036880"/>
            <a:ext cx="654840" cy="3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464;p70" descr=""/>
          <p:cNvPicPr/>
          <p:nvPr/>
        </p:nvPicPr>
        <p:blipFill>
          <a:blip r:embed="rId1"/>
          <a:stretch/>
        </p:blipFill>
        <p:spPr>
          <a:xfrm>
            <a:off x="782640" y="2614320"/>
            <a:ext cx="2640240" cy="1729080"/>
          </a:xfrm>
          <a:prstGeom prst="rect">
            <a:avLst/>
          </a:prstGeom>
          <a:ln>
            <a:noFill/>
          </a:ln>
        </p:spPr>
      </p:pic>
      <p:sp>
        <p:nvSpPr>
          <p:cNvPr id="36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System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 flipH="1" rot="10800000">
            <a:off x="5583600" y="2860560"/>
            <a:ext cx="242064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Google Shape;467;p70" descr=""/>
          <p:cNvPicPr/>
          <p:nvPr/>
        </p:nvPicPr>
        <p:blipFill>
          <a:blip r:embed="rId2"/>
          <a:stretch/>
        </p:blipFill>
        <p:spPr>
          <a:xfrm>
            <a:off x="5583600" y="1433160"/>
            <a:ext cx="1449360" cy="1449360"/>
          </a:xfrm>
          <a:prstGeom prst="rect">
            <a:avLst/>
          </a:prstGeom>
          <a:ln>
            <a:noFill/>
          </a:ln>
        </p:spPr>
      </p:pic>
      <p:pic>
        <p:nvPicPr>
          <p:cNvPr id="368" name="Google Shape;468;p70" descr=""/>
          <p:cNvPicPr/>
          <p:nvPr/>
        </p:nvPicPr>
        <p:blipFill>
          <a:blip r:embed="rId3"/>
          <a:stretch/>
        </p:blipFill>
        <p:spPr>
          <a:xfrm>
            <a:off x="5583600" y="3005640"/>
            <a:ext cx="1449360" cy="1698480"/>
          </a:xfrm>
          <a:prstGeom prst="rect">
            <a:avLst/>
          </a:prstGeom>
          <a:ln>
            <a:noFill/>
          </a:ln>
        </p:spPr>
      </p:pic>
      <p:sp>
        <p:nvSpPr>
          <p:cNvPr id="369" name="CustomShape 3"/>
          <p:cNvSpPr/>
          <p:nvPr/>
        </p:nvSpPr>
        <p:spPr>
          <a:xfrm>
            <a:off x="3162600" y="3500280"/>
            <a:ext cx="2640240" cy="1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5884920" y="2535480"/>
            <a:ext cx="27000" cy="7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"/>
          <p:cNvSpPr/>
          <p:nvPr/>
        </p:nvSpPr>
        <p:spPr>
          <a:xfrm>
            <a:off x="6595560" y="2673000"/>
            <a:ext cx="27000" cy="7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6"/>
          <p:cNvSpPr/>
          <p:nvPr/>
        </p:nvSpPr>
        <p:spPr>
          <a:xfrm>
            <a:off x="3573000" y="3873960"/>
            <a:ext cx="1009440" cy="974880"/>
          </a:xfrm>
          <a:prstGeom prst="can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3264480" y="4269240"/>
            <a:ext cx="308160" cy="9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8"/>
          <p:cNvSpPr/>
          <p:nvPr/>
        </p:nvSpPr>
        <p:spPr>
          <a:xfrm flipH="1">
            <a:off x="4580640" y="3995640"/>
            <a:ext cx="131580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9"/>
          <p:cNvSpPr/>
          <p:nvPr/>
        </p:nvSpPr>
        <p:spPr>
          <a:xfrm rot="20922600">
            <a:off x="3186360" y="2190960"/>
            <a:ext cx="257292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node server.js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0"/>
          <p:cNvSpPr/>
          <p:nvPr/>
        </p:nvSpPr>
        <p:spPr>
          <a:xfrm rot="130800">
            <a:off x="3281040" y="3118680"/>
            <a:ext cx="21830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11"/>
          <p:cNvSpPr txBox="1"/>
          <p:nvPr/>
        </p:nvSpPr>
        <p:spPr>
          <a:xfrm>
            <a:off x="782640" y="5178600"/>
            <a:ext cx="8133840" cy="144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For development, we will have 2 processes running: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node will run the main server program on port 3000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mongod will run the database server on a port 27017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482;p71" descr=""/>
          <p:cNvPicPr/>
          <p:nvPr/>
        </p:nvPicPr>
        <p:blipFill>
          <a:blip r:embed="rId1"/>
          <a:stretch/>
        </p:blipFill>
        <p:spPr>
          <a:xfrm>
            <a:off x="782640" y="2081160"/>
            <a:ext cx="2640240" cy="1729080"/>
          </a:xfrm>
          <a:prstGeom prst="rect">
            <a:avLst/>
          </a:prstGeom>
          <a:ln>
            <a:noFill/>
          </a:ln>
        </p:spPr>
      </p:pic>
      <p:sp>
        <p:nvSpPr>
          <p:cNvPr id="37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System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0" name="Google Shape;484;p71" descr=""/>
          <p:cNvPicPr/>
          <p:nvPr/>
        </p:nvPicPr>
        <p:blipFill>
          <a:blip r:embed="rId2"/>
          <a:stretch/>
        </p:blipFill>
        <p:spPr>
          <a:xfrm>
            <a:off x="6687720" y="1631520"/>
            <a:ext cx="2110320" cy="247320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3162600" y="2351520"/>
            <a:ext cx="3844440" cy="2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3760200" y="2895840"/>
            <a:ext cx="1469880" cy="1419840"/>
          </a:xfrm>
          <a:prstGeom prst="can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3310920" y="3471120"/>
            <a:ext cx="448920" cy="1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 flipH="1">
            <a:off x="5230440" y="3073320"/>
            <a:ext cx="191592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custDash>
              <a:ds d="4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 rot="130800">
            <a:off x="3335400" y="1796400"/>
            <a:ext cx="31788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7"/>
          <p:cNvSpPr txBox="1"/>
          <p:nvPr/>
        </p:nvSpPr>
        <p:spPr>
          <a:xfrm>
            <a:off x="782640" y="4645080"/>
            <a:ext cx="8133840" cy="144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server will be bound to port 27017 by default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process will be listening for messages to manipulate the database: insert, find, delete,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417040" y="823680"/>
            <a:ext cx="5722200" cy="1885680"/>
          </a:xfrm>
          <a:custGeom>
            <a:avLst/>
            <a:gdLst/>
            <a:ahLst/>
            <a:rect l="l" t="t" r="r" b="b"/>
            <a:pathLst>
              <a:path w="228903" h="75446">
                <a:moveTo>
                  <a:pt x="0" y="63335"/>
                </a:moveTo>
                <a:cubicBezTo>
                  <a:pt x="16754" y="54756"/>
                  <a:pt x="70044" y="21551"/>
                  <a:pt x="100524" y="11862"/>
                </a:cubicBezTo>
                <a:cubicBezTo>
                  <a:pt x="131004" y="2173"/>
                  <a:pt x="161484" y="-5396"/>
                  <a:pt x="182880" y="5201"/>
                </a:cubicBezTo>
                <a:cubicBezTo>
                  <a:pt x="204277" y="15798"/>
                  <a:pt x="221233" y="63739"/>
                  <a:pt x="228903" y="75446"/>
                </a:cubicBezTo>
              </a:path>
            </a:pathLst>
          </a:custGeom>
          <a:noFill/>
          <a:ln w="381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Google Shape;496;p72" descr=""/>
          <p:cNvPicPr/>
          <p:nvPr/>
        </p:nvPicPr>
        <p:blipFill>
          <a:blip r:embed="rId1"/>
          <a:stretch/>
        </p:blipFill>
        <p:spPr>
          <a:xfrm>
            <a:off x="429120" y="2356920"/>
            <a:ext cx="2640240" cy="1729080"/>
          </a:xfrm>
          <a:prstGeom prst="rect">
            <a:avLst/>
          </a:prstGeom>
          <a:ln>
            <a:noFill/>
          </a:ln>
        </p:spPr>
      </p:pic>
      <p:sp>
        <p:nvSpPr>
          <p:cNvPr id="389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System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 flipH="1" rot="10800000">
            <a:off x="5230080" y="2603160"/>
            <a:ext cx="242064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Google Shape;499;p72" descr=""/>
          <p:cNvPicPr/>
          <p:nvPr/>
        </p:nvPicPr>
        <p:blipFill>
          <a:blip r:embed="rId2"/>
          <a:stretch/>
        </p:blipFill>
        <p:spPr>
          <a:xfrm>
            <a:off x="5230080" y="1175760"/>
            <a:ext cx="1449360" cy="144936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500;p72" descr=""/>
          <p:cNvPicPr/>
          <p:nvPr/>
        </p:nvPicPr>
        <p:blipFill>
          <a:blip r:embed="rId3"/>
          <a:stretch/>
        </p:blipFill>
        <p:spPr>
          <a:xfrm>
            <a:off x="5230080" y="2748240"/>
            <a:ext cx="1449360" cy="1698480"/>
          </a:xfrm>
          <a:prstGeom prst="rect">
            <a:avLst/>
          </a:prstGeom>
          <a:ln>
            <a:noFill/>
          </a:ln>
        </p:spPr>
      </p:pic>
      <p:sp>
        <p:nvSpPr>
          <p:cNvPr id="393" name="CustomShape 4"/>
          <p:cNvSpPr/>
          <p:nvPr/>
        </p:nvSpPr>
        <p:spPr>
          <a:xfrm>
            <a:off x="2809080" y="3242880"/>
            <a:ext cx="2640240" cy="1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>
            <a:off x="5531400" y="2278440"/>
            <a:ext cx="27000" cy="7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900ff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"/>
          <p:cNvSpPr/>
          <p:nvPr/>
        </p:nvSpPr>
        <p:spPr>
          <a:xfrm>
            <a:off x="6242040" y="2415600"/>
            <a:ext cx="27000" cy="7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900ff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7"/>
          <p:cNvSpPr/>
          <p:nvPr/>
        </p:nvSpPr>
        <p:spPr>
          <a:xfrm rot="20922600">
            <a:off x="2832840" y="1933920"/>
            <a:ext cx="257292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node server.js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 rot="130800">
            <a:off x="2927520" y="2861280"/>
            <a:ext cx="21830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9"/>
          <p:cNvSpPr txBox="1"/>
          <p:nvPr/>
        </p:nvSpPr>
        <p:spPr>
          <a:xfrm>
            <a:off x="701640" y="4401720"/>
            <a:ext cx="7578360" cy="2006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will be using two ways of communicating to the MongoDB server: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NodeJS libraries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command-line tool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9" name="Google Shape;507;p72" descr=""/>
          <p:cNvPicPr/>
          <p:nvPr/>
        </p:nvPicPr>
        <p:blipFill>
          <a:blip r:embed="rId4"/>
          <a:stretch/>
        </p:blipFill>
        <p:spPr>
          <a:xfrm>
            <a:off x="7566840" y="2647800"/>
            <a:ext cx="1147680" cy="1147680"/>
          </a:xfrm>
          <a:prstGeom prst="rect">
            <a:avLst/>
          </a:prstGeom>
          <a:ln>
            <a:noFill/>
          </a:ln>
        </p:spPr>
      </p:pic>
      <p:sp>
        <p:nvSpPr>
          <p:cNvPr id="400" name="CustomShape 10"/>
          <p:cNvSpPr/>
          <p:nvPr/>
        </p:nvSpPr>
        <p:spPr>
          <a:xfrm flipH="1">
            <a:off x="6411600" y="3315600"/>
            <a:ext cx="121068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ff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1"/>
          <p:cNvSpPr/>
          <p:nvPr/>
        </p:nvSpPr>
        <p:spPr>
          <a:xfrm flipH="1">
            <a:off x="6411600" y="3087000"/>
            <a:ext cx="121068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ff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2"/>
          <p:cNvSpPr/>
          <p:nvPr/>
        </p:nvSpPr>
        <p:spPr>
          <a:xfrm rot="19997400">
            <a:off x="2323080" y="1351440"/>
            <a:ext cx="218304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82640" y="1560240"/>
            <a:ext cx="8034120" cy="64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Given a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dictionary.json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of word/value pairs, a dictionary app that lets you look up the definition of the word: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Google Shape;95;p19" descr=""/>
          <p:cNvPicPr/>
          <p:nvPr/>
        </p:nvPicPr>
        <p:blipFill>
          <a:blip r:embed="rId1"/>
          <a:srcRect l="0" t="0" r="0" b="24846"/>
          <a:stretch/>
        </p:blipFill>
        <p:spPr>
          <a:xfrm>
            <a:off x="782640" y="2714760"/>
            <a:ext cx="6197760" cy="3363120"/>
          </a:xfrm>
          <a:prstGeom prst="rect">
            <a:avLst/>
          </a:prstGeom>
          <a:ln w="19080">
            <a:solidFill>
              <a:srgbClr val="595959"/>
            </a:solidFill>
            <a:round/>
          </a:ln>
        </p:spPr>
      </p:pic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MongoDB concepts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container of MongoDB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collections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Collection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group of MongoDB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documents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Table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a relational database)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Document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JSON-like object that represents one instance of a collection (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Row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a relational database)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Also used more generally to refer to any set of key-value pairs.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MongoDB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977080" y="3648600"/>
            <a:ext cx="2588400" cy="16952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"_id"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ObjectId("5922acf09e76403b3a7549ec"),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"style"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"graduation",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"message"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: "Hi Pooh,\n\n🎉 Congrats!!! 🎉\n\n&lt;3 Piglet" 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5977080" y="1998360"/>
            <a:ext cx="2588400" cy="1559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"_id"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ObjectId("5922b8a186ebd73e42b1b53c"),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"style"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"july4",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"message"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"Dear Chip,\n\nHappy 4th of July!\n\n❤️Dale"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5977080" y="5433840"/>
            <a:ext cx="2588400" cy="13024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"_id"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ObjectId("5922b90d86ebd73e42b1b53d"),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"style"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"fathersday", </a:t>
            </a:r>
            <a:r>
              <a:rPr b="1" lang="en-US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"message"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: "HFD"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944800" y="3565440"/>
            <a:ext cx="1998000" cy="13024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Collection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578160" y="3436560"/>
            <a:ext cx="1725480" cy="15598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Database: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ecards-db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2304000" y="421668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"/>
          <p:cNvSpPr/>
          <p:nvPr/>
        </p:nvSpPr>
        <p:spPr>
          <a:xfrm flipH="1" rot="10800000">
            <a:off x="5977080" y="4216680"/>
            <a:ext cx="1033920" cy="143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9"/>
          <p:cNvSpPr/>
          <p:nvPr/>
        </p:nvSpPr>
        <p:spPr>
          <a:xfrm>
            <a:off x="4942800" y="4216680"/>
            <a:ext cx="1033920" cy="2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0"/>
          <p:cNvSpPr/>
          <p:nvPr/>
        </p:nvSpPr>
        <p:spPr>
          <a:xfrm>
            <a:off x="4942800" y="4216680"/>
            <a:ext cx="1033920" cy="186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1"/>
          <p:cNvSpPr/>
          <p:nvPr/>
        </p:nvSpPr>
        <p:spPr>
          <a:xfrm>
            <a:off x="5883120" y="1018440"/>
            <a:ext cx="1998000" cy="13024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Documents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12"/>
          <p:cNvSpPr txBox="1"/>
          <p:nvPr/>
        </p:nvSpPr>
        <p:spPr>
          <a:xfrm>
            <a:off x="2304000" y="5744520"/>
            <a:ext cx="3103200" cy="68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document keys are called </a:t>
            </a:r>
            <a:r>
              <a:rPr b="1" lang="en-US" sz="2400" spc="-1" strike="noStrike" u="sng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: Database process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782640" y="4405320"/>
            <a:ext cx="7578360" cy="1846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you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install MongoDB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it will come with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mongod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command-line program. This launches the MongoDB database management process and binds it to port 27017: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9" name="Google Shape;539;p75" descr=""/>
          <p:cNvPicPr/>
          <p:nvPr/>
        </p:nvPicPr>
        <p:blipFill>
          <a:blip r:embed="rId2"/>
          <a:stretch/>
        </p:blipFill>
        <p:spPr>
          <a:xfrm>
            <a:off x="661680" y="1645560"/>
            <a:ext cx="3201480" cy="2096640"/>
          </a:xfrm>
          <a:prstGeom prst="rect">
            <a:avLst/>
          </a:prstGeom>
          <a:ln>
            <a:noFill/>
          </a:ln>
        </p:spPr>
      </p:pic>
      <p:pic>
        <p:nvPicPr>
          <p:cNvPr id="420" name="Google Shape;540;p75" descr=""/>
          <p:cNvPicPr/>
          <p:nvPr/>
        </p:nvPicPr>
        <p:blipFill>
          <a:blip r:embed="rId3"/>
          <a:stretch/>
        </p:blipFill>
        <p:spPr>
          <a:xfrm>
            <a:off x="6482520" y="2120040"/>
            <a:ext cx="1757160" cy="2059560"/>
          </a:xfrm>
          <a:prstGeom prst="rect">
            <a:avLst/>
          </a:prstGeom>
          <a:ln>
            <a:noFill/>
          </a:ln>
        </p:spPr>
      </p:pic>
      <p:sp>
        <p:nvSpPr>
          <p:cNvPr id="421" name="CustomShape 3"/>
          <p:cNvSpPr/>
          <p:nvPr/>
        </p:nvSpPr>
        <p:spPr>
          <a:xfrm>
            <a:off x="3547080" y="2719440"/>
            <a:ext cx="3201120" cy="17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"/>
          <p:cNvSpPr/>
          <p:nvPr/>
        </p:nvSpPr>
        <p:spPr>
          <a:xfrm rot="130800">
            <a:off x="3691080" y="2257200"/>
            <a:ext cx="2647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mongod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mongo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: Command-line interface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782640" y="4405320"/>
            <a:ext cx="7578360" cy="1846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connect to the MongoDB server through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mongo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shell: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 mongo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5" name="Google Shape;549;p76" descr=""/>
          <p:cNvPicPr/>
          <p:nvPr/>
        </p:nvPicPr>
        <p:blipFill>
          <a:blip r:embed="rId1"/>
          <a:stretch/>
        </p:blipFill>
        <p:spPr>
          <a:xfrm>
            <a:off x="661680" y="1645560"/>
            <a:ext cx="3201480" cy="2096640"/>
          </a:xfrm>
          <a:prstGeom prst="rect">
            <a:avLst/>
          </a:prstGeom>
          <a:ln>
            <a:noFill/>
          </a:ln>
        </p:spPr>
      </p:pic>
      <p:pic>
        <p:nvPicPr>
          <p:cNvPr id="426" name="Google Shape;550;p76" descr=""/>
          <p:cNvPicPr/>
          <p:nvPr/>
        </p:nvPicPr>
        <p:blipFill>
          <a:blip r:embed="rId2"/>
          <a:stretch/>
        </p:blipFill>
        <p:spPr>
          <a:xfrm>
            <a:off x="6482520" y="2120040"/>
            <a:ext cx="1757160" cy="2059560"/>
          </a:xfrm>
          <a:prstGeom prst="rect">
            <a:avLst/>
          </a:prstGeom>
          <a:ln>
            <a:noFill/>
          </a:ln>
        </p:spPr>
      </p:pic>
      <p:sp>
        <p:nvSpPr>
          <p:cNvPr id="427" name="CustomShape 3"/>
          <p:cNvSpPr/>
          <p:nvPr/>
        </p:nvSpPr>
        <p:spPr>
          <a:xfrm>
            <a:off x="3547080" y="2719440"/>
            <a:ext cx="3201120" cy="17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"/>
          <p:cNvSpPr/>
          <p:nvPr/>
        </p:nvSpPr>
        <p:spPr>
          <a:xfrm rot="130800">
            <a:off x="3691080" y="2257200"/>
            <a:ext cx="2647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 mongod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More next time!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Dictionary lookup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Google Shape;101;p20" descr=""/>
          <p:cNvPicPr/>
          <p:nvPr/>
        </p:nvPicPr>
        <p:blipFill>
          <a:blip r:embed="rId1"/>
          <a:stretch/>
        </p:blipFill>
        <p:spPr>
          <a:xfrm>
            <a:off x="782640" y="1557000"/>
            <a:ext cx="7741800" cy="50504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Dictionary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Google Shape;107;p21" descr=""/>
          <p:cNvPicPr/>
          <p:nvPr/>
        </p:nvPicPr>
        <p:blipFill>
          <a:blip r:embed="rId1"/>
          <a:stretch/>
        </p:blipFill>
        <p:spPr>
          <a:xfrm>
            <a:off x="782640" y="1802160"/>
            <a:ext cx="7338240" cy="4331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82640" y="1560240"/>
            <a:ext cx="7578360" cy="64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It'd be nice to have some flexibility on the display of the definition: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Google Shape;114;p22" descr=""/>
          <p:cNvPicPr/>
          <p:nvPr/>
        </p:nvPicPr>
        <p:blipFill>
          <a:blip r:embed="rId1"/>
          <a:srcRect l="0" t="0" r="0" b="12271"/>
          <a:stretch/>
        </p:blipFill>
        <p:spPr>
          <a:xfrm>
            <a:off x="993600" y="2650320"/>
            <a:ext cx="6413400" cy="3981240"/>
          </a:xfrm>
          <a:prstGeom prst="rect">
            <a:avLst/>
          </a:prstGeom>
          <a:ln w="28440">
            <a:solidFill>
              <a:srgbClr val="595959"/>
            </a:solidFill>
            <a:rou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>jjean</cp:lastModifiedBy>
  <dcterms:modified xsi:type="dcterms:W3CDTF">2019-05-27T20:22:09Z</dcterms:modified>
  <cp:revision>8</cp:revision>
  <dc:subject/>
  <dc:title/>
</cp:coreProperties>
</file>