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578F93B-D650-4B53-983E-6B43A89CB7B3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9143640" cy="14576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9E432A5-038C-4135-A950-C119E309797F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743F2B8-BFE6-47F8-914D-8E77968A728B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C1A9C73-9083-49CB-83C4-B780D3F700D2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90320" y="600120"/>
            <a:ext cx="6367320" cy="5454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4A5CA97-0C3B-4D35-BB8E-77B2BB72FB19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tc39/proposal-private-fields" TargetMode="External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codepen.io/fullstackccu/pen/NmbNxy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codepen.io/fullstackccu/project/editor/ZqqBOy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github.com/airbnb/javascript#naming--leading-underscore" TargetMode="External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s://codepen.io/fullstackccu/project/editor/ZqqBOy" TargetMode="External"/><Relationship Id="rId3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codepen.io/fullstackccu/project/editor/ZqqBOy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JavaScript/Reference/Operators/this" TargetMode="External"/><Relationship Id="rId2" Type="http://schemas.openxmlformats.org/officeDocument/2006/relationships/hyperlink" Target="https://developer.mozilla.org/en-US/docs/Web/JavaScript/Reference/Operators/this#As_a_DOM_event_handler" TargetMode="External"/><Relationship Id="rId3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codepen.io/fullstackccu/project/editor/ZqqBOy" TargetMode="Externa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fullstackccu.github.io/lectures/12/ex3/index.html" TargetMode="Externa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fullstackccu.github.io/lectures/12/ex3/index.html" TargetMode="External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fullstackccu.github.io/lectures/12/ex3/index.html" TargetMode="Externa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fullstackccu.github.io/lectures/13/ex1/index.html" TargetMode="External"/><Relationship Id="rId2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Guide/Events/Creating_and_triggering_events" TargetMode="External"/><Relationship Id="rId2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fullstackccu.github.io/lectures/13/ex2/index.html" TargetMode="External"/><Relationship Id="rId2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First-class_function" TargetMode="External"/><Relationship Id="rId2" Type="http://schemas.openxmlformats.org/officeDocument/2006/relationships/hyperlink" Target="https://en.wikipedia.org/wiki/Lambda_calculus" TargetMode="External"/><Relationship Id="rId3" Type="http://schemas.openxmlformats.org/officeDocument/2006/relationships/hyperlink" Target="https://www.researchgate.net/publication/232617388_A_Visual_Lambda-Calculator_Using_Typed_Mind-Maps" TargetMode="External"/><Relationship Id="rId4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hyperlink" Target="https://codepen.io/fullstackccu/pen/WWaBjB" TargetMode="External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Callback_(computer_programming)" TargetMode="External"/><Relationship Id="rId2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hyperlink" Target="https://fullstackccu.github.io/lectures/13/ex3/index.html" TargetMode="External"/><Relationship Id="rId2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hyperlink" Target="https://codepen.io/bee-arcade/project/editor/AbJmLA/#" TargetMode="External"/><Relationship Id="rId2" Type="http://schemas.openxmlformats.org/officeDocument/2006/relationships/hyperlink" Target="https://0851ba8817224b3f8d17e7221ae2c63f.production.codepen.codes/" TargetMode="External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tc39/proposal-private-fields/blob/master/METHODS.md" TargetMode="External"/><Relationship Id="rId2" Type="http://schemas.openxmlformats.org/officeDocument/2006/relationships/hyperlink" Target="https://github.com/tc39/proposal-private-fields" TargetMode="External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tc39.github.io/proposal-class-public-fields/" TargetMode="External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20680" y="1074600"/>
            <a:ext cx="8520120" cy="2736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4102165:</a:t>
            </a: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Full Stack Web Development Fundamentals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11760" y="3811320"/>
            <a:ext cx="8520120" cy="197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Spring 2019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簡立仁 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Li-Ren Chien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ccumouse@gmail.com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08760" y="43056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Public fields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58960" y="1600200"/>
            <a:ext cx="7234920" cy="3148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class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ClassName</a:t>
            </a:r>
            <a:r>
              <a:rPr b="0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constructor(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=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fieldValue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=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fieldValue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=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fieldValue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858960" y="4882680"/>
            <a:ext cx="7234920" cy="1613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You cannot define private fields… yet.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(Again, there are plans to add </a:t>
            </a:r>
            <a:r>
              <a:rPr b="0" lang="en-US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add private fields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to ES once the spec is finalized.)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Instantiation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Create new objects using the new keyword: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class SomeClass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someMethod() { … 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x = new SomeClass();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y = new SomeClass();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y.someMethod();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Why classes?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Why are we even doing this?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Why do we need to use classes when web programming?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Why can't we just keep doing things the way we've been doing things, with global functions and global variables?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Why classes?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782640" y="1560240"/>
            <a:ext cx="7578360" cy="5297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A: All kinds of reasons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For a sufficiently small task, globals variables, functions, etc. are fine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But for a larger website, your code will be hard to understand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and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easy to break if you do not organize it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Using classes and object-oriented design is the most common strategy for organizing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E.g. in the global scope, it's hard to know at a variable called "name" would be referring to, and any function could accidentally write to it.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But when defined in a Student class, it's inherently clearer what "name" means, and it's harder to accidentally write that value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Organizing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Well-engineered software is well-organized software: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Software engineering is all about knowing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What to change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Where to change 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You can read an existing codebase better if it is well-organized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"Why do I need to read a codebase?"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Because you need to modify the codebase to add features and fix bugs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Other problems with globals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Having a bunch of loose variables in the global scope is asking for trouble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Much easier to hack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Can access via extension or Web Console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Can override behaviors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Global scope gets polluted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What if you have two functions with the same name? One definition is overridden without error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Very easy to modify the wrong state variable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All these things are much easier to avoid with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Example: Present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782640" y="1560240"/>
            <a:ext cx="7578360" cy="1046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Let's create a Present class inspired by our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present example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from last week.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Google Shape;381;p56" descr=""/>
          <p:cNvPicPr/>
          <p:nvPr/>
        </p:nvPicPr>
        <p:blipFill>
          <a:blip r:embed="rId2"/>
          <a:stretch/>
        </p:blipFill>
        <p:spPr>
          <a:xfrm>
            <a:off x="3143160" y="2745000"/>
            <a:ext cx="2857320" cy="285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How to design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You may be wondering: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How do I decide what classes to write?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How do I decide what methods to add to my class?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Disclaimer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This is not a software engineering class, and this is not an object-oriented design class.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As such, we will not grade your OO design skills.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However, this also means we won't spend too much time explaining </a:t>
            </a:r>
            <a:r>
              <a:rPr b="0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how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to break down your app into well-composed objects.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(It takes practice and experience to get good at this.)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One general strategy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"Component-based" approach: Use classes to add functionality to HTML elements ("components")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Each component: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exactly one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container element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/ root element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Handles attaching/removing event listeners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Can own references to child components / child elements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(Similar strategy to ReactJS, Custom Elements, many other libraries/frameworks/APIs before them)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4102165 Structure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"Homework 0" +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5 homeworks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Each homework will be a standalone web page or a very small standalone web app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999999"/>
              </a:buClr>
              <a:buFont typeface="Calibri"/>
              <a:buChar char="-"/>
            </a:pPr>
            <a:r>
              <a:rPr b="0" i="1" lang="en-US" sz="2400" spc="-1" strike="sng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1 final project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Choice of open-ended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OR structured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ff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Basically you can do HW6 for your final project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~2 week in scope;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individual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project; no groups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0 exams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No final, no midterm, no exams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Container element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One pattern: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&lt;div id="present-container"&gt;&lt;/div&gt;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element =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document.querySelector('#present-container');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present = new Present(element);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// Immediately renders the present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Container element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 similar pattern: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&lt;div id="present-container"&gt;&lt;/div&gt;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element =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document.querySelector('#present-container');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present = new Present();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// Renders with explicit call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present.renderTo(element);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Web: Almost total freedom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Unlike most app platforms (i.e. Android or iOS), you have almost total freedom over exactly how to organize your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Pros: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Lots of control!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Cons: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Lots and lots and lots of decisions to make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Web: Almost total freedom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Unlike most app platforms (i.e. Android or iOS), you have almost total freedom over exactly how to organize your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Pros: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Lots of control!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Cons: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Lots and lots and lots of decisions to make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This is why </a:t>
            </a: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Web Frameworks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are so common: A web framework just make a bunch of software engineer decisions for you ahead of time (+provides starter code)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Don't forget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782640" y="3270600"/>
            <a:ext cx="7578360" cy="284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If the event handler function you are passing to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addEventListener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is a method in a class, you must pass "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functionName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"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finished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1" name="Google Shape;233;p41" descr=""/>
          <p:cNvPicPr/>
          <p:nvPr/>
        </p:nvPicPr>
        <p:blipFill>
          <a:blip r:embed="rId2"/>
          <a:srcRect l="4889" t="24451" r="0" b="57710"/>
          <a:stretch/>
        </p:blipFill>
        <p:spPr>
          <a:xfrm>
            <a:off x="268920" y="1793520"/>
            <a:ext cx="8605800" cy="111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"Private" with _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782640" y="1672920"/>
            <a:ext cx="7578360" cy="4913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 somewhat common JavaScript coding convention is to add an underscore to the beginning or end of private method names: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_openPresent()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I'll be doing this in this class for clarity, but note that it's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frowned upon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by some.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Solution: Present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5" name="Google Shape;245;p43" descr=""/>
          <p:cNvPicPr/>
          <p:nvPr/>
        </p:nvPicPr>
        <p:blipFill>
          <a:blip r:embed="rId1"/>
          <a:stretch/>
        </p:blipFill>
        <p:spPr>
          <a:xfrm>
            <a:off x="3143160" y="1982880"/>
            <a:ext cx="2857320" cy="2857320"/>
          </a:xfrm>
          <a:prstGeom prst="rect">
            <a:avLst/>
          </a:prstGeom>
          <a:ln>
            <a:noFill/>
          </a:ln>
        </p:spPr>
      </p:pic>
      <p:sp>
        <p:nvSpPr>
          <p:cNvPr id="246" name="TextShape 2"/>
          <p:cNvSpPr txBox="1"/>
          <p:nvPr/>
        </p:nvSpPr>
        <p:spPr>
          <a:xfrm>
            <a:off x="782640" y="4840560"/>
            <a:ext cx="7578360" cy="1046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36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CodePen finished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 in event handler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782640" y="55418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Right now we access the image we create in the constructor in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_openPresent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via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event.currentTarget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9" name="Google Shape;253;p44" descr=""/>
          <p:cNvPicPr/>
          <p:nvPr/>
        </p:nvPicPr>
        <p:blipFill>
          <a:blip r:embed="rId1"/>
          <a:stretch/>
        </p:blipFill>
        <p:spPr>
          <a:xfrm>
            <a:off x="434160" y="1415520"/>
            <a:ext cx="8274960" cy="41259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>
            <a:off x="738720" y="4205160"/>
            <a:ext cx="3481560" cy="4068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9900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629640" y="38880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 in event handler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782640" y="3660480"/>
            <a:ext cx="7578360" cy="1705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Q: What if we make the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image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a field and access it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_openPresent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via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this.image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instead of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event.currentTarget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?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Google Shape;261;p45" descr=""/>
          <p:cNvPicPr/>
          <p:nvPr/>
        </p:nvPicPr>
        <p:blipFill>
          <a:blip r:embed="rId1"/>
          <a:srcRect l="0" t="70231" r="14364" b="0"/>
          <a:stretch/>
        </p:blipFill>
        <p:spPr>
          <a:xfrm>
            <a:off x="567360" y="1798920"/>
            <a:ext cx="8008560" cy="145620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this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in event handler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845640" y="4137120"/>
            <a:ext cx="7578360" cy="1046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Error message!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36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CodePen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What's going on?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6" name="Google Shape;268;p46" descr=""/>
          <p:cNvPicPr/>
          <p:nvPr/>
        </p:nvPicPr>
        <p:blipFill>
          <a:blip r:embed="rId2"/>
          <a:srcRect l="49958" t="0" r="0" b="46010"/>
          <a:stretch/>
        </p:blipFill>
        <p:spPr>
          <a:xfrm>
            <a:off x="537840" y="1956240"/>
            <a:ext cx="8067960" cy="19317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Classes in JavaScript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JavaScript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keyword in JavaScript is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dynamically assigned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or in other words: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means different things in different contexts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mdn list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In our constructor,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refers to the instance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When called in an event handler,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refers to… the element that the event handler was attached to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2"/>
              </a:rPr>
              <a:t>mdn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 in event handler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782640" y="2891520"/>
            <a:ext cx="7578360" cy="800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That means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refers to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&lt;img&gt;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element, not the instance variable of the class...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Google Shape;281;p48" descr=""/>
          <p:cNvPicPr/>
          <p:nvPr/>
        </p:nvPicPr>
        <p:blipFill>
          <a:blip r:embed="rId1"/>
          <a:srcRect l="0" t="74407" r="15183" b="0"/>
          <a:stretch/>
        </p:blipFill>
        <p:spPr>
          <a:xfrm>
            <a:off x="295560" y="1560240"/>
            <a:ext cx="8322480" cy="1363320"/>
          </a:xfrm>
          <a:prstGeom prst="rect">
            <a:avLst/>
          </a:prstGeom>
          <a:ln>
            <a:noFill/>
          </a:ln>
        </p:spPr>
      </p:pic>
      <p:pic>
        <p:nvPicPr>
          <p:cNvPr id="262" name="Google Shape;282;p48" descr=""/>
          <p:cNvPicPr/>
          <p:nvPr/>
        </p:nvPicPr>
        <p:blipFill>
          <a:blip r:embed="rId2"/>
          <a:srcRect l="49958" t="0" r="0" b="46010"/>
          <a:stretch/>
        </p:blipFill>
        <p:spPr>
          <a:xfrm>
            <a:off x="422640" y="4205880"/>
            <a:ext cx="8067960" cy="1931760"/>
          </a:xfrm>
          <a:prstGeom prst="rect">
            <a:avLst/>
          </a:prstGeom>
          <a:ln>
            <a:noFill/>
          </a:ln>
        </p:spPr>
      </p:pic>
      <p:sp>
        <p:nvSpPr>
          <p:cNvPr id="263" name="TextShape 3"/>
          <p:cNvSpPr txBox="1"/>
          <p:nvPr/>
        </p:nvSpPr>
        <p:spPr>
          <a:xfrm>
            <a:off x="782640" y="6015600"/>
            <a:ext cx="7578360" cy="49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...which is why we get this error message.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Solution: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bind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To make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always refer to the instance object for a method in the class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(i.e. to get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to behave as you'd expect)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you can add the following line of code in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= this.</a:t>
            </a:r>
            <a:r>
              <a:rPr b="1" i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</a:t>
            </a:r>
            <a:r>
              <a:rPr b="1" lang="en-US" sz="22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bind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(this);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oogle Shape;290;p49" descr=""/>
          <p:cNvPicPr/>
          <p:nvPr/>
        </p:nvPicPr>
        <p:blipFill>
          <a:blip r:embed="rId1"/>
          <a:stretch/>
        </p:blipFill>
        <p:spPr>
          <a:xfrm>
            <a:off x="805320" y="4309920"/>
            <a:ext cx="7578360" cy="234432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Solution: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bind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782640" y="1560240"/>
            <a:ext cx="7578360" cy="1127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Now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in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_openPresent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method refers to the instance object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CodePen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9" name="Google Shape;297;p50" descr=""/>
          <p:cNvPicPr/>
          <p:nvPr/>
        </p:nvPicPr>
        <p:blipFill>
          <a:blip r:embed="rId2"/>
          <a:stretch/>
        </p:blipFill>
        <p:spPr>
          <a:xfrm>
            <a:off x="510120" y="2749320"/>
            <a:ext cx="8123760" cy="1126800"/>
          </a:xfrm>
          <a:prstGeom prst="rect">
            <a:avLst/>
          </a:prstGeom>
          <a:ln>
            <a:noFill/>
          </a:ln>
        </p:spPr>
      </p:pic>
      <p:pic>
        <p:nvPicPr>
          <p:cNvPr id="270" name="Google Shape;298;p50" descr=""/>
          <p:cNvPicPr/>
          <p:nvPr/>
        </p:nvPicPr>
        <p:blipFill>
          <a:blip r:embed="rId3"/>
          <a:stretch/>
        </p:blipFill>
        <p:spPr>
          <a:xfrm>
            <a:off x="1101960" y="4233600"/>
            <a:ext cx="2228760" cy="2125080"/>
          </a:xfrm>
          <a:prstGeom prst="rect">
            <a:avLst/>
          </a:prstGeom>
          <a:ln>
            <a:noFill/>
          </a:ln>
        </p:spPr>
      </p:pic>
      <p:sp>
        <p:nvSpPr>
          <p:cNvPr id="271" name="TextShape 3"/>
          <p:cNvSpPr txBox="1"/>
          <p:nvPr/>
        </p:nvSpPr>
        <p:spPr>
          <a:xfrm>
            <a:off x="3602160" y="4286160"/>
            <a:ext cx="5184720" cy="2019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Moral of the story: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3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Don't forget to</a:t>
            </a:r>
            <a:r>
              <a:rPr b="1" lang="en-US" sz="3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bind() </a:t>
            </a:r>
            <a:r>
              <a:rPr b="1" lang="en-US" sz="3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
</a:t>
            </a:r>
            <a:r>
              <a:rPr b="1" lang="en-US" sz="3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event listeners in your constructor!!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90320" y="600120"/>
            <a:ext cx="6367320" cy="5454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Communicating between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Multiple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782640" y="15602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Let's say that we have multiple presents now (</a:t>
            </a:r>
            <a:r>
              <a:rPr b="0" lang="en-US" sz="22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Live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Google Shape;469;p68" descr=""/>
          <p:cNvPicPr/>
          <p:nvPr/>
        </p:nvPicPr>
        <p:blipFill>
          <a:blip r:embed="rId2"/>
          <a:stretch/>
        </p:blipFill>
        <p:spPr>
          <a:xfrm>
            <a:off x="152280" y="2323800"/>
            <a:ext cx="8838720" cy="315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Multiple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782640" y="15602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And we have implemented this with two classes: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: Represents the entire page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: Represents a single present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1491480" y="3453840"/>
            <a:ext cx="1608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2870640" y="506016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5"/>
          <p:cNvSpPr/>
          <p:nvPr/>
        </p:nvSpPr>
        <p:spPr>
          <a:xfrm>
            <a:off x="2628360" y="4319640"/>
            <a:ext cx="549720" cy="72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6"/>
          <p:cNvSpPr/>
          <p:nvPr/>
        </p:nvSpPr>
        <p:spPr>
          <a:xfrm>
            <a:off x="3514320" y="4114440"/>
            <a:ext cx="211104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 list of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7"/>
          <p:cNvSpPr/>
          <p:nvPr/>
        </p:nvSpPr>
        <p:spPr>
          <a:xfrm>
            <a:off x="3023280" y="521244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8"/>
          <p:cNvSpPr/>
          <p:nvPr/>
        </p:nvSpPr>
        <p:spPr>
          <a:xfrm>
            <a:off x="3175560" y="53650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9"/>
          <p:cNvSpPr/>
          <p:nvPr/>
        </p:nvSpPr>
        <p:spPr>
          <a:xfrm>
            <a:off x="3327840" y="551736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0"/>
          <p:cNvSpPr/>
          <p:nvPr/>
        </p:nvSpPr>
        <p:spPr>
          <a:xfrm>
            <a:off x="3480480" y="566964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11"/>
          <p:cNvSpPr txBox="1"/>
          <p:nvPr/>
        </p:nvSpPr>
        <p:spPr>
          <a:xfrm>
            <a:off x="5625360" y="4130280"/>
            <a:ext cx="26395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36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Code</a:t>
            </a:r>
            <a:r>
              <a:rPr b="0" lang="en-US" sz="36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Communicating btwn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782640" y="1560240"/>
            <a:ext cx="7578360" cy="1564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What if we want to change the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title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when all present have been opened?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Code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9" name="Google Shape;491;p70" descr=""/>
          <p:cNvPicPr/>
          <p:nvPr/>
        </p:nvPicPr>
        <p:blipFill>
          <a:blip r:embed="rId2"/>
          <a:stretch/>
        </p:blipFill>
        <p:spPr>
          <a:xfrm>
            <a:off x="662400" y="3125160"/>
            <a:ext cx="7819200" cy="294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Communication btwn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782640" y="1560240"/>
            <a:ext cx="7578360" cy="1564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Communicating from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→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is easy, since App has a list of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objects.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1265040" y="3148920"/>
            <a:ext cx="1608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2644200" y="475524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2401920" y="4014720"/>
            <a:ext cx="549720" cy="72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6"/>
          <p:cNvSpPr/>
          <p:nvPr/>
        </p:nvSpPr>
        <p:spPr>
          <a:xfrm>
            <a:off x="3287880" y="3809520"/>
            <a:ext cx="211104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 list of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2796840" y="49078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8"/>
          <p:cNvSpPr/>
          <p:nvPr/>
        </p:nvSpPr>
        <p:spPr>
          <a:xfrm>
            <a:off x="2949120" y="506016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9"/>
          <p:cNvSpPr/>
          <p:nvPr/>
        </p:nvSpPr>
        <p:spPr>
          <a:xfrm>
            <a:off x="3101400" y="521244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10"/>
          <p:cNvSpPr/>
          <p:nvPr/>
        </p:nvSpPr>
        <p:spPr>
          <a:xfrm>
            <a:off x="3254040" y="53650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11"/>
          <p:cNvSpPr/>
          <p:nvPr/>
        </p:nvSpPr>
        <p:spPr>
          <a:xfrm>
            <a:off x="5016240" y="3189960"/>
            <a:ext cx="3975120" cy="21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can just call methods on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present.doWhatever();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Communication btwn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782640" y="1560240"/>
            <a:ext cx="7578360" cy="1564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However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communicating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 → App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is not as easy, because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s do not have a reference to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1265040" y="3148920"/>
            <a:ext cx="1608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2644200" y="475524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2401920" y="4014720"/>
            <a:ext cx="549720" cy="72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6"/>
          <p:cNvSpPr/>
          <p:nvPr/>
        </p:nvSpPr>
        <p:spPr>
          <a:xfrm>
            <a:off x="3287880" y="3809520"/>
            <a:ext cx="211104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Has a list of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7"/>
          <p:cNvSpPr/>
          <p:nvPr/>
        </p:nvSpPr>
        <p:spPr>
          <a:xfrm>
            <a:off x="2796840" y="49078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8"/>
          <p:cNvSpPr/>
          <p:nvPr/>
        </p:nvSpPr>
        <p:spPr>
          <a:xfrm>
            <a:off x="2949120" y="506016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9"/>
          <p:cNvSpPr/>
          <p:nvPr/>
        </p:nvSpPr>
        <p:spPr>
          <a:xfrm>
            <a:off x="3101400" y="521244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10"/>
          <p:cNvSpPr/>
          <p:nvPr/>
        </p:nvSpPr>
        <p:spPr>
          <a:xfrm>
            <a:off x="3254040" y="53650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Public methods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58960" y="1853280"/>
            <a:ext cx="3888720" cy="4023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class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ClassNam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</a:t>
            </a:r>
            <a:r>
              <a:rPr b="0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4883400" y="1853280"/>
            <a:ext cx="4008960" cy="4023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is optional.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Parameters for the constructor and methods  are defined in the same they are for global functions.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You do not use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function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keyword to define methods.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Communicating btwn classes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You have three general approaches: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Add a reference to App in Photo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This is poor software engineering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though we will allow it on the homework because this is not an OO design class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Fire a custom event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1" lang="en-US" sz="24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OK (don't forget to bind)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Add onOpened "</a:t>
            </a:r>
            <a:r>
              <a:rPr b="0" lang="en-US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callback function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" to Present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1" lang="en-US" sz="24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Best option (don't forget to bind)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Terrible style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: Presents own App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782640" y="1560240"/>
            <a:ext cx="7578360" cy="136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 naive fix is to just give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a reference to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in its constructor: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094200" y="3007080"/>
            <a:ext cx="148752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1525320" y="501732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 flipH="1">
            <a:off x="1810080" y="3401640"/>
            <a:ext cx="1283760" cy="16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6"/>
          <p:cNvSpPr/>
          <p:nvPr/>
        </p:nvSpPr>
        <p:spPr>
          <a:xfrm>
            <a:off x="879480" y="3895200"/>
            <a:ext cx="1953000" cy="73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 list of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7"/>
          <p:cNvSpPr/>
          <p:nvPr/>
        </p:nvSpPr>
        <p:spPr>
          <a:xfrm>
            <a:off x="1666440" y="515808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8"/>
          <p:cNvSpPr/>
          <p:nvPr/>
        </p:nvSpPr>
        <p:spPr>
          <a:xfrm>
            <a:off x="1807200" y="529920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9"/>
          <p:cNvSpPr/>
          <p:nvPr/>
        </p:nvSpPr>
        <p:spPr>
          <a:xfrm>
            <a:off x="1948320" y="544032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10"/>
          <p:cNvSpPr/>
          <p:nvPr/>
        </p:nvSpPr>
        <p:spPr>
          <a:xfrm>
            <a:off x="2089440" y="558108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11"/>
          <p:cNvSpPr/>
          <p:nvPr/>
        </p:nvSpPr>
        <p:spPr>
          <a:xfrm flipH="1" rot="10800000">
            <a:off x="3837960" y="5158080"/>
            <a:ext cx="1285920" cy="13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2"/>
          <p:cNvSpPr/>
          <p:nvPr/>
        </p:nvSpPr>
        <p:spPr>
          <a:xfrm flipH="1" rot="10800000">
            <a:off x="3837960" y="5298840"/>
            <a:ext cx="1144800" cy="150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3"/>
          <p:cNvSpPr/>
          <p:nvPr/>
        </p:nvSpPr>
        <p:spPr>
          <a:xfrm flipH="1" rot="10800000">
            <a:off x="3837960" y="5439960"/>
            <a:ext cx="1003680" cy="164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4"/>
          <p:cNvSpPr/>
          <p:nvPr/>
        </p:nvSpPr>
        <p:spPr>
          <a:xfrm flipH="1" rot="10800000">
            <a:off x="3833640" y="5581080"/>
            <a:ext cx="862920" cy="178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5"/>
          <p:cNvSpPr/>
          <p:nvPr/>
        </p:nvSpPr>
        <p:spPr>
          <a:xfrm flipH="1" rot="10800000">
            <a:off x="3833640" y="5014440"/>
            <a:ext cx="1404360" cy="121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TextShape 16"/>
          <p:cNvSpPr txBox="1"/>
          <p:nvPr/>
        </p:nvSpPr>
        <p:spPr>
          <a:xfrm>
            <a:off x="5548680" y="3989880"/>
            <a:ext cx="3162960" cy="1600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(Please don't do this.)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17"/>
          <p:cNvSpPr/>
          <p:nvPr/>
        </p:nvSpPr>
        <p:spPr>
          <a:xfrm>
            <a:off x="3595320" y="4422600"/>
            <a:ext cx="1953000" cy="73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Terrible style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: Presents own App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5100120" y="2850120"/>
            <a:ext cx="3867480" cy="343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Logically doesn't make sense: 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doesn't have an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Gives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way too much access to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Especially bad in JS with no private fields/ methods yet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2997360" y="2919960"/>
            <a:ext cx="148752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1428480" y="493020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 flipH="1">
            <a:off x="1713240" y="3314520"/>
            <a:ext cx="1283760" cy="16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6"/>
          <p:cNvSpPr/>
          <p:nvPr/>
        </p:nvSpPr>
        <p:spPr>
          <a:xfrm>
            <a:off x="782640" y="3808080"/>
            <a:ext cx="1953000" cy="73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 list of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1569600" y="507096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8"/>
          <p:cNvSpPr/>
          <p:nvPr/>
        </p:nvSpPr>
        <p:spPr>
          <a:xfrm>
            <a:off x="1710720" y="521208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1851480" y="535320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0"/>
          <p:cNvSpPr/>
          <p:nvPr/>
        </p:nvSpPr>
        <p:spPr>
          <a:xfrm>
            <a:off x="1992600" y="549396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1"/>
          <p:cNvSpPr/>
          <p:nvPr/>
        </p:nvSpPr>
        <p:spPr>
          <a:xfrm flipH="1" rot="10800000">
            <a:off x="3741480" y="5070960"/>
            <a:ext cx="1285920" cy="13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2"/>
          <p:cNvSpPr/>
          <p:nvPr/>
        </p:nvSpPr>
        <p:spPr>
          <a:xfrm flipH="1" rot="10800000">
            <a:off x="3741480" y="5212080"/>
            <a:ext cx="1144800" cy="150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3"/>
          <p:cNvSpPr/>
          <p:nvPr/>
        </p:nvSpPr>
        <p:spPr>
          <a:xfrm flipH="1" rot="10800000">
            <a:off x="3741480" y="5352840"/>
            <a:ext cx="1003680" cy="164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4"/>
          <p:cNvSpPr/>
          <p:nvPr/>
        </p:nvSpPr>
        <p:spPr>
          <a:xfrm flipH="1" rot="10800000">
            <a:off x="3737160" y="5493960"/>
            <a:ext cx="862920" cy="178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5"/>
          <p:cNvSpPr/>
          <p:nvPr/>
        </p:nvSpPr>
        <p:spPr>
          <a:xfrm flipH="1" rot="10800000">
            <a:off x="3737160" y="4927320"/>
            <a:ext cx="1404360" cy="121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6"/>
          <p:cNvSpPr/>
          <p:nvPr/>
        </p:nvSpPr>
        <p:spPr>
          <a:xfrm>
            <a:off x="3498480" y="4335480"/>
            <a:ext cx="1953000" cy="73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17"/>
          <p:cNvSpPr/>
          <p:nvPr/>
        </p:nvSpPr>
        <p:spPr>
          <a:xfrm>
            <a:off x="708480" y="1422720"/>
            <a:ext cx="8003160" cy="14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This is the easiest workaround, but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it's terrible software engineering.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Custom events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Custom Events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782640" y="1636560"/>
            <a:ext cx="7578360" cy="4950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You can listen to and dispatch Custom Events to communicate between classes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mdn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event = new CustomEvent(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
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eventNameString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optionalParameterObject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element.addEventListener(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eventNameString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element.dispatchEvent(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eventNameString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However, CustomEvent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can only be listened to / dispatched on HTML elements,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and not on arbitrary class instances.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Custom Events: Present 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782640" y="1560240"/>
            <a:ext cx="7974360" cy="651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Let's have the App listen for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'present-open'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event...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1341360" y="2434680"/>
            <a:ext cx="1608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2720520" y="404100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5"/>
          <p:cNvSpPr/>
          <p:nvPr/>
        </p:nvSpPr>
        <p:spPr>
          <a:xfrm>
            <a:off x="2478240" y="3300480"/>
            <a:ext cx="549720" cy="72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6"/>
          <p:cNvSpPr/>
          <p:nvPr/>
        </p:nvSpPr>
        <p:spPr>
          <a:xfrm>
            <a:off x="2872800" y="41932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7"/>
          <p:cNvSpPr/>
          <p:nvPr/>
        </p:nvSpPr>
        <p:spPr>
          <a:xfrm>
            <a:off x="3025440" y="434592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8"/>
          <p:cNvSpPr/>
          <p:nvPr/>
        </p:nvSpPr>
        <p:spPr>
          <a:xfrm>
            <a:off x="3177720" y="449820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9"/>
          <p:cNvSpPr/>
          <p:nvPr/>
        </p:nvSpPr>
        <p:spPr>
          <a:xfrm>
            <a:off x="3330000" y="46504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10"/>
          <p:cNvSpPr/>
          <p:nvPr/>
        </p:nvSpPr>
        <p:spPr>
          <a:xfrm>
            <a:off x="1307520" y="3474720"/>
            <a:ext cx="211104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Has a list of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11"/>
          <p:cNvSpPr/>
          <p:nvPr/>
        </p:nvSpPr>
        <p:spPr>
          <a:xfrm>
            <a:off x="5391000" y="4817520"/>
            <a:ext cx="2637360" cy="100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Each present fires 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'present-open'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when clicked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12"/>
          <p:cNvSpPr/>
          <p:nvPr/>
        </p:nvSpPr>
        <p:spPr>
          <a:xfrm>
            <a:off x="3041280" y="2251440"/>
            <a:ext cx="4862520" cy="6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App listens for 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'present-open'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When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present-open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has fired for each present, change the title.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TextShape 13"/>
          <p:cNvSpPr txBox="1"/>
          <p:nvPr/>
        </p:nvSpPr>
        <p:spPr>
          <a:xfrm>
            <a:off x="792000" y="5832000"/>
            <a:ext cx="7578360" cy="852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App and Present: Custom Events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First-class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Recall: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addEventListener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782640" y="1560240"/>
            <a:ext cx="7578360" cy="4770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Over the last few weeks, we've been using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functions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as a parameter to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addEventListener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dragon.addEventListener(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'pointerdown',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onDragStart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image.addEventListener(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'click',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this._openPresent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First-class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JavaScript is a language that supports </a:t>
            </a:r>
            <a:r>
              <a:rPr b="1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first-class functions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i.e. functions are treated like variables of type Function: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Can be passed as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Can be saved in variables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Can be defined without a name / indentifier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Also called an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anonymous function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Also called 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lambda function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Also called 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function literal value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Lambda_calculus (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2"/>
              </a:rPr>
              <a:t>wiki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/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3"/>
              </a:rPr>
              <a:t>Visual Lambda-Calculator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Function variables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You can declare a function in several ways: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function myFunction(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myFunction = function(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myFunction = (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=&gt;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Public methods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58960" y="1853280"/>
            <a:ext cx="3888720" cy="4023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class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ClassName</a:t>
            </a:r>
            <a:r>
              <a:rPr b="0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constructor(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methodOne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methodTwo();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methodTwo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4883400" y="1853280"/>
            <a:ext cx="4008960" cy="4023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Within the class, you must always refer to other methods in the class with the </a:t>
            </a: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prefix.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Function variables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function myFunction(</a:t>
            </a:r>
            <a:r>
              <a:rPr b="1" i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myFunction = function(</a:t>
            </a:r>
            <a:r>
              <a:rPr b="1" i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myFunction = (</a:t>
            </a:r>
            <a:r>
              <a:rPr b="1" i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=&gt;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Functions are invoked in the same way, regardless of how they were declared: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myFunction();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Simple, contrived 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782640" y="5976000"/>
            <a:ext cx="7578360" cy="367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36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CodePen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4" name="Google Shape;496;p71" descr=""/>
          <p:cNvPicPr/>
          <p:nvPr/>
        </p:nvPicPr>
        <p:blipFill>
          <a:blip r:embed="rId2"/>
          <a:stretch/>
        </p:blipFill>
        <p:spPr>
          <a:xfrm>
            <a:off x="2193120" y="1609560"/>
            <a:ext cx="4757760" cy="433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A real example: Callbacks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Another way we can communicate between classes is through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callback functions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Callback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: A function that's passed as a parameter to another function, usually in response to something.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Callback: Present 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782640" y="1407960"/>
            <a:ext cx="7974360" cy="1009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Let's have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s communicate with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via callback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parameter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: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App and Present: Callback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1341360" y="2739600"/>
            <a:ext cx="1608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2720520" y="434592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5"/>
          <p:cNvSpPr/>
          <p:nvPr/>
        </p:nvSpPr>
        <p:spPr>
          <a:xfrm>
            <a:off x="2478240" y="3605400"/>
            <a:ext cx="549720" cy="72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6"/>
          <p:cNvSpPr/>
          <p:nvPr/>
        </p:nvSpPr>
        <p:spPr>
          <a:xfrm>
            <a:off x="2872800" y="449820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7"/>
          <p:cNvSpPr/>
          <p:nvPr/>
        </p:nvSpPr>
        <p:spPr>
          <a:xfrm>
            <a:off x="3025440" y="46504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8"/>
          <p:cNvSpPr/>
          <p:nvPr/>
        </p:nvSpPr>
        <p:spPr>
          <a:xfrm>
            <a:off x="3177720" y="480312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9"/>
          <p:cNvSpPr/>
          <p:nvPr/>
        </p:nvSpPr>
        <p:spPr>
          <a:xfrm>
            <a:off x="3330000" y="495540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10"/>
          <p:cNvSpPr/>
          <p:nvPr/>
        </p:nvSpPr>
        <p:spPr>
          <a:xfrm>
            <a:off x="1307520" y="3779280"/>
            <a:ext cx="211104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Has a list of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1"/>
          <p:cNvSpPr/>
          <p:nvPr/>
        </p:nvSpPr>
        <p:spPr>
          <a:xfrm>
            <a:off x="5391000" y="4724640"/>
            <a:ext cx="3471120" cy="100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Each 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saves an 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onOpenCallback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parameter in the constructor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When the present is opened, fire the callback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388" name="CustomShape 12"/>
          <p:cNvSpPr/>
          <p:nvPr/>
        </p:nvSpPr>
        <p:spPr>
          <a:xfrm>
            <a:off x="3041280" y="2556360"/>
            <a:ext cx="551952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App has 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_onPresentOpened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When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is constructing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pass its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this._onPresentOpened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method as parameter to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constructor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Object-oriented photo album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782640" y="1560240"/>
            <a:ext cx="7578360" cy="1107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Let's look at an object-oriented version of the photo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album: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CodePen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/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2"/>
              </a:rPr>
              <a:t>Debug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3708720" y="2775960"/>
            <a:ext cx="1608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Album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392" name="CustomShape 4"/>
          <p:cNvSpPr/>
          <p:nvPr/>
        </p:nvSpPr>
        <p:spPr>
          <a:xfrm>
            <a:off x="5316840" y="4343760"/>
            <a:ext cx="2265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ModalScreen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393" name="CustomShape 5"/>
          <p:cNvSpPr/>
          <p:nvPr/>
        </p:nvSpPr>
        <p:spPr>
          <a:xfrm>
            <a:off x="5316840" y="5743800"/>
            <a:ext cx="211104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ModalPhoto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394" name="CustomShape 6"/>
          <p:cNvSpPr/>
          <p:nvPr/>
        </p:nvSpPr>
        <p:spPr>
          <a:xfrm>
            <a:off x="645120" y="426132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Thumbnail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7"/>
          <p:cNvSpPr/>
          <p:nvPr/>
        </p:nvSpPr>
        <p:spPr>
          <a:xfrm>
            <a:off x="786600" y="440280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Thumbnail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8"/>
          <p:cNvSpPr/>
          <p:nvPr/>
        </p:nvSpPr>
        <p:spPr>
          <a:xfrm>
            <a:off x="928080" y="45442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Thumbnail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9"/>
          <p:cNvSpPr/>
          <p:nvPr/>
        </p:nvSpPr>
        <p:spPr>
          <a:xfrm>
            <a:off x="1069200" y="468540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Thumbnail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10"/>
          <p:cNvSpPr/>
          <p:nvPr/>
        </p:nvSpPr>
        <p:spPr>
          <a:xfrm>
            <a:off x="1210680" y="48268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Thumbnail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399" name="CustomShape 11"/>
          <p:cNvSpPr/>
          <p:nvPr/>
        </p:nvSpPr>
        <p:spPr>
          <a:xfrm flipH="1">
            <a:off x="2548080" y="3614760"/>
            <a:ext cx="1202400" cy="65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12"/>
          <p:cNvSpPr/>
          <p:nvPr/>
        </p:nvSpPr>
        <p:spPr>
          <a:xfrm>
            <a:off x="1951200" y="3396240"/>
            <a:ext cx="211104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 list of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Thumbnails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401" name="CustomShape 13"/>
          <p:cNvSpPr/>
          <p:nvPr/>
        </p:nvSpPr>
        <p:spPr>
          <a:xfrm>
            <a:off x="5302800" y="3601080"/>
            <a:ext cx="1146600" cy="74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4"/>
          <p:cNvSpPr/>
          <p:nvPr/>
        </p:nvSpPr>
        <p:spPr>
          <a:xfrm flipH="1">
            <a:off x="6368400" y="5196960"/>
            <a:ext cx="76680" cy="54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5"/>
          <p:cNvSpPr/>
          <p:nvPr/>
        </p:nvSpPr>
        <p:spPr>
          <a:xfrm>
            <a:off x="5714640" y="3466440"/>
            <a:ext cx="211104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ModalScreen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404" name="CustomShape 16"/>
          <p:cNvSpPr/>
          <p:nvPr/>
        </p:nvSpPr>
        <p:spPr>
          <a:xfrm>
            <a:off x="6387480" y="5196960"/>
            <a:ext cx="211104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ModalPhoto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Public methods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58960" y="1853280"/>
            <a:ext cx="3888720" cy="4023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class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ClassName</a:t>
            </a:r>
            <a:r>
              <a:rPr b="0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constructor(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883400" y="1853280"/>
            <a:ext cx="4008960" cy="4023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All methods are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public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and you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cannot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specify private methods… yet.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Public methods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58960" y="1853280"/>
            <a:ext cx="3888720" cy="4023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class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ClassName</a:t>
            </a:r>
            <a:r>
              <a:rPr b="0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constructor(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4883400" y="1853280"/>
            <a:ext cx="4008960" cy="4023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As far as I can tell, private methods aren't in the language only because they are still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figuring out the spec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for it.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(They will figure out </a:t>
            </a:r>
            <a:r>
              <a:rPr b="0" lang="en-US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2"/>
              </a:rPr>
              <a:t>private fields first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Public fields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58960" y="1600200"/>
            <a:ext cx="7234920" cy="3148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class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ClassName</a:t>
            </a:r>
            <a:r>
              <a:rPr b="0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constructor(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=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fieldValue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=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fieldValue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=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fieldValue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858960" y="4882680"/>
            <a:ext cx="7234920" cy="1613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Define public fields by setting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fieldName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in the constructor… or in any other function.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(This is slightly hacky underneath the covers and </a:t>
            </a:r>
            <a:r>
              <a:rPr b="0" lang="en-US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there is a draft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to add public fields properly to ES.)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Public fields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58960" y="1600200"/>
            <a:ext cx="7234920" cy="3148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class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ClassName</a:t>
            </a:r>
            <a:r>
              <a:rPr b="0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constructor(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someField = someParam;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someValue = </a:t>
            </a:r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someField;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858960" y="4882680"/>
            <a:ext cx="7234920" cy="1613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Within the class, you must always refer to fields with the </a:t>
            </a: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prefix.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zh-CN</dc:language>
  <cp:lastModifiedBy>jjean</cp:lastModifiedBy>
  <dcterms:modified xsi:type="dcterms:W3CDTF">2019-04-24T23:10:57Z</dcterms:modified>
  <cp:revision>20</cp:revision>
  <dc:subject/>
  <dc:title/>
</cp:coreProperties>
</file>