
<file path=[Content_Types].xml><?xml version="1.0" encoding="utf-8"?>
<Types xmlns="http://schemas.openxmlformats.org/package/2006/content-types">
  <Override PartName="/_rels/.rels" ContentType="application/vnd.openxmlformats-package.relationships+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7.png" ContentType="image/png"/>
  <Override PartName="/ppt/media/image22.png" ContentType="image/png"/>
  <Override PartName="/ppt/media/image19.jpeg" ContentType="image/jpe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782640" y="156024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782640" y="393912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6596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78264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1717560" y="1560240"/>
            <a:ext cx="5707800" cy="4554720"/>
          </a:xfrm>
          <a:prstGeom prst="rect">
            <a:avLst/>
          </a:prstGeom>
          <a:ln>
            <a:noFill/>
          </a:ln>
        </p:spPr>
      </p:pic>
      <p:pic>
        <p:nvPicPr>
          <p:cNvPr id="36" name="" descr=""/>
          <p:cNvPicPr/>
          <p:nvPr/>
        </p:nvPicPr>
        <p:blipFill>
          <a:blip r:embed="rId3"/>
          <a:stretch/>
        </p:blipFill>
        <p:spPr>
          <a:xfrm>
            <a:off x="1717560" y="1560240"/>
            <a:ext cx="5707800" cy="4554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2" name="PlaceHolder 2"/>
          <p:cNvSpPr>
            <a:spLocks noGrp="1"/>
          </p:cNvSpPr>
          <p:nvPr>
            <p:ph type="subTitle"/>
          </p:nvPr>
        </p:nvSpPr>
        <p:spPr>
          <a:xfrm>
            <a:off x="782640" y="1560240"/>
            <a:ext cx="7578360" cy="4554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78264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466596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782640" y="347040"/>
            <a:ext cx="7578360" cy="3539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78264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3" name="PlaceHolder 4"/>
          <p:cNvSpPr>
            <a:spLocks noGrp="1"/>
          </p:cNvSpPr>
          <p:nvPr>
            <p:ph type="body"/>
          </p:nvPr>
        </p:nvSpPr>
        <p:spPr>
          <a:xfrm>
            <a:off x="466596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782640" y="1560240"/>
            <a:ext cx="7578360" cy="4554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78264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466596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782640" y="393912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782640" y="156024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782640" y="393912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6596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9" name="PlaceHolder 5"/>
          <p:cNvSpPr>
            <a:spLocks noGrp="1"/>
          </p:cNvSpPr>
          <p:nvPr>
            <p:ph type="body"/>
          </p:nvPr>
        </p:nvSpPr>
        <p:spPr>
          <a:xfrm>
            <a:off x="78264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3" name="" descr=""/>
          <p:cNvPicPr/>
          <p:nvPr/>
        </p:nvPicPr>
        <p:blipFill>
          <a:blip r:embed="rId2"/>
          <a:stretch/>
        </p:blipFill>
        <p:spPr>
          <a:xfrm>
            <a:off x="1717560" y="1560240"/>
            <a:ext cx="5707800" cy="4554720"/>
          </a:xfrm>
          <a:prstGeom prst="rect">
            <a:avLst/>
          </a:prstGeom>
          <a:ln>
            <a:noFill/>
          </a:ln>
        </p:spPr>
      </p:pic>
      <p:pic>
        <p:nvPicPr>
          <p:cNvPr id="74" name="" descr=""/>
          <p:cNvPicPr/>
          <p:nvPr/>
        </p:nvPicPr>
        <p:blipFill>
          <a:blip r:embed="rId3"/>
          <a:stretch/>
        </p:blipFill>
        <p:spPr>
          <a:xfrm>
            <a:off x="1717560" y="1560240"/>
            <a:ext cx="5707800" cy="4554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9" name="PlaceHolder 2"/>
          <p:cNvSpPr>
            <a:spLocks noGrp="1"/>
          </p:cNvSpPr>
          <p:nvPr>
            <p:ph type="subTitle"/>
          </p:nvPr>
        </p:nvSpPr>
        <p:spPr>
          <a:xfrm>
            <a:off x="782640" y="1560240"/>
            <a:ext cx="7578360" cy="4554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78264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466596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782640" y="347040"/>
            <a:ext cx="7578360" cy="3539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78264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466596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78264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66596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782640" y="393912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782640" y="156024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782640" y="393912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5" name="PlaceHolder 4"/>
          <p:cNvSpPr>
            <a:spLocks noGrp="1"/>
          </p:cNvSpPr>
          <p:nvPr>
            <p:ph type="body"/>
          </p:nvPr>
        </p:nvSpPr>
        <p:spPr>
          <a:xfrm>
            <a:off x="466596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6" name="PlaceHolder 5"/>
          <p:cNvSpPr>
            <a:spLocks noGrp="1"/>
          </p:cNvSpPr>
          <p:nvPr>
            <p:ph type="body"/>
          </p:nvPr>
        </p:nvSpPr>
        <p:spPr>
          <a:xfrm>
            <a:off x="78264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10" name="" descr=""/>
          <p:cNvPicPr/>
          <p:nvPr/>
        </p:nvPicPr>
        <p:blipFill>
          <a:blip r:embed="rId2"/>
          <a:stretch/>
        </p:blipFill>
        <p:spPr>
          <a:xfrm>
            <a:off x="1717560" y="1560240"/>
            <a:ext cx="5707800" cy="4554720"/>
          </a:xfrm>
          <a:prstGeom prst="rect">
            <a:avLst/>
          </a:prstGeom>
          <a:ln>
            <a:noFill/>
          </a:ln>
        </p:spPr>
      </p:pic>
      <p:pic>
        <p:nvPicPr>
          <p:cNvPr id="111" name="" descr=""/>
          <p:cNvPicPr/>
          <p:nvPr/>
        </p:nvPicPr>
        <p:blipFill>
          <a:blip r:embed="rId3"/>
          <a:stretch/>
        </p:blipFill>
        <p:spPr>
          <a:xfrm>
            <a:off x="1717560" y="1560240"/>
            <a:ext cx="5707800" cy="45547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6" name="PlaceHolder 2"/>
          <p:cNvSpPr>
            <a:spLocks noGrp="1"/>
          </p:cNvSpPr>
          <p:nvPr>
            <p:ph type="subTitle"/>
          </p:nvPr>
        </p:nvSpPr>
        <p:spPr>
          <a:xfrm>
            <a:off x="782640" y="1560240"/>
            <a:ext cx="7578360" cy="4554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78264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6596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78264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466596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782640" y="347040"/>
            <a:ext cx="7578360" cy="3539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78264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7" name="PlaceHolder 4"/>
          <p:cNvSpPr>
            <a:spLocks noGrp="1"/>
          </p:cNvSpPr>
          <p:nvPr>
            <p:ph type="body"/>
          </p:nvPr>
        </p:nvSpPr>
        <p:spPr>
          <a:xfrm>
            <a:off x="466596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78264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1" name="PlaceHolder 4"/>
          <p:cNvSpPr>
            <a:spLocks noGrp="1"/>
          </p:cNvSpPr>
          <p:nvPr>
            <p:ph type="body"/>
          </p:nvPr>
        </p:nvSpPr>
        <p:spPr>
          <a:xfrm>
            <a:off x="466596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5" name="PlaceHolder 4"/>
          <p:cNvSpPr>
            <a:spLocks noGrp="1"/>
          </p:cNvSpPr>
          <p:nvPr>
            <p:ph type="body"/>
          </p:nvPr>
        </p:nvSpPr>
        <p:spPr>
          <a:xfrm>
            <a:off x="782640" y="393912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7" name="PlaceHolder 2"/>
          <p:cNvSpPr>
            <a:spLocks noGrp="1"/>
          </p:cNvSpPr>
          <p:nvPr>
            <p:ph type="body"/>
          </p:nvPr>
        </p:nvSpPr>
        <p:spPr>
          <a:xfrm>
            <a:off x="782640" y="156024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8" name="PlaceHolder 3"/>
          <p:cNvSpPr>
            <a:spLocks noGrp="1"/>
          </p:cNvSpPr>
          <p:nvPr>
            <p:ph type="body"/>
          </p:nvPr>
        </p:nvSpPr>
        <p:spPr>
          <a:xfrm>
            <a:off x="782640" y="393912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2" name="PlaceHolder 4"/>
          <p:cNvSpPr>
            <a:spLocks noGrp="1"/>
          </p:cNvSpPr>
          <p:nvPr>
            <p:ph type="body"/>
          </p:nvPr>
        </p:nvSpPr>
        <p:spPr>
          <a:xfrm>
            <a:off x="466596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3" name="PlaceHolder 5"/>
          <p:cNvSpPr>
            <a:spLocks noGrp="1"/>
          </p:cNvSpPr>
          <p:nvPr>
            <p:ph type="body"/>
          </p:nvPr>
        </p:nvSpPr>
        <p:spPr>
          <a:xfrm>
            <a:off x="78264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6" name="PlaceHolder 3"/>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47" name="" descr=""/>
          <p:cNvPicPr/>
          <p:nvPr/>
        </p:nvPicPr>
        <p:blipFill>
          <a:blip r:embed="rId2"/>
          <a:stretch/>
        </p:blipFill>
        <p:spPr>
          <a:xfrm>
            <a:off x="1717560" y="1560240"/>
            <a:ext cx="5707800" cy="4554720"/>
          </a:xfrm>
          <a:prstGeom prst="rect">
            <a:avLst/>
          </a:prstGeom>
          <a:ln>
            <a:noFill/>
          </a:ln>
        </p:spPr>
      </p:pic>
      <p:pic>
        <p:nvPicPr>
          <p:cNvPr id="148" name="" descr=""/>
          <p:cNvPicPr/>
          <p:nvPr/>
        </p:nvPicPr>
        <p:blipFill>
          <a:blip r:embed="rId3"/>
          <a:stretch/>
        </p:blipFill>
        <p:spPr>
          <a:xfrm>
            <a:off x="1717560" y="1560240"/>
            <a:ext cx="5707800" cy="45547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53" name="PlaceHolder 2"/>
          <p:cNvSpPr>
            <a:spLocks noGrp="1"/>
          </p:cNvSpPr>
          <p:nvPr>
            <p:ph type="subTitle"/>
          </p:nvPr>
        </p:nvSpPr>
        <p:spPr>
          <a:xfrm>
            <a:off x="782640" y="1560240"/>
            <a:ext cx="7578360" cy="4554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78264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8" name="PlaceHolder 3"/>
          <p:cNvSpPr>
            <a:spLocks noGrp="1"/>
          </p:cNvSpPr>
          <p:nvPr>
            <p:ph type="body"/>
          </p:nvPr>
        </p:nvSpPr>
        <p:spPr>
          <a:xfrm>
            <a:off x="466596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782640" y="347040"/>
            <a:ext cx="7578360" cy="3539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78264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466596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78264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67"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68" name="PlaceHolder 4"/>
          <p:cNvSpPr>
            <a:spLocks noGrp="1"/>
          </p:cNvSpPr>
          <p:nvPr>
            <p:ph type="body"/>
          </p:nvPr>
        </p:nvSpPr>
        <p:spPr>
          <a:xfrm>
            <a:off x="466596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0"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2" name="PlaceHolder 4"/>
          <p:cNvSpPr>
            <a:spLocks noGrp="1"/>
          </p:cNvSpPr>
          <p:nvPr>
            <p:ph type="body"/>
          </p:nvPr>
        </p:nvSpPr>
        <p:spPr>
          <a:xfrm>
            <a:off x="782640" y="393912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4" name="PlaceHolder 2"/>
          <p:cNvSpPr>
            <a:spLocks noGrp="1"/>
          </p:cNvSpPr>
          <p:nvPr>
            <p:ph type="body"/>
          </p:nvPr>
        </p:nvSpPr>
        <p:spPr>
          <a:xfrm>
            <a:off x="782640" y="156024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5" name="PlaceHolder 3"/>
          <p:cNvSpPr>
            <a:spLocks noGrp="1"/>
          </p:cNvSpPr>
          <p:nvPr>
            <p:ph type="body"/>
          </p:nvPr>
        </p:nvSpPr>
        <p:spPr>
          <a:xfrm>
            <a:off x="782640" y="393912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9" name="PlaceHolder 4"/>
          <p:cNvSpPr>
            <a:spLocks noGrp="1"/>
          </p:cNvSpPr>
          <p:nvPr>
            <p:ph type="body"/>
          </p:nvPr>
        </p:nvSpPr>
        <p:spPr>
          <a:xfrm>
            <a:off x="466596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0" name="PlaceHolder 5"/>
          <p:cNvSpPr>
            <a:spLocks noGrp="1"/>
          </p:cNvSpPr>
          <p:nvPr>
            <p:ph type="body"/>
          </p:nvPr>
        </p:nvSpPr>
        <p:spPr>
          <a:xfrm>
            <a:off x="78264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82640" y="347040"/>
            <a:ext cx="7578360" cy="3539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82" name="PlaceHolder 2"/>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3" name="PlaceHolder 3"/>
          <p:cNvSpPr>
            <a:spLocks noGrp="1"/>
          </p:cNvSpPr>
          <p:nvPr>
            <p:ph type="body"/>
          </p:nvPr>
        </p:nvSpPr>
        <p:spPr>
          <a:xfrm>
            <a:off x="782640" y="1560240"/>
            <a:ext cx="757836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84" name="" descr=""/>
          <p:cNvPicPr/>
          <p:nvPr/>
        </p:nvPicPr>
        <p:blipFill>
          <a:blip r:embed="rId2"/>
          <a:stretch/>
        </p:blipFill>
        <p:spPr>
          <a:xfrm>
            <a:off x="1717560" y="1560240"/>
            <a:ext cx="5707800" cy="4554720"/>
          </a:xfrm>
          <a:prstGeom prst="rect">
            <a:avLst/>
          </a:prstGeom>
          <a:ln>
            <a:noFill/>
          </a:ln>
        </p:spPr>
      </p:pic>
      <p:pic>
        <p:nvPicPr>
          <p:cNvPr id="185" name="" descr=""/>
          <p:cNvPicPr/>
          <p:nvPr/>
        </p:nvPicPr>
        <p:blipFill>
          <a:blip r:embed="rId3"/>
          <a:stretch/>
        </p:blipFill>
        <p:spPr>
          <a:xfrm>
            <a:off x="1717560" y="1560240"/>
            <a:ext cx="5707800" cy="455472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78264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6596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782640" y="1560240"/>
            <a:ext cx="3697920" cy="4554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65960" y="393912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82640" y="347040"/>
            <a:ext cx="7578360" cy="7632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78264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65960" y="1560240"/>
            <a:ext cx="369792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782640" y="3939120"/>
            <a:ext cx="7578360" cy="21722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992880"/>
            <a:ext cx="8520120" cy="2736360"/>
          </a:xfrm>
          <a:prstGeom prst="rect">
            <a:avLst/>
          </a:prstGeom>
        </p:spPr>
        <p:txBody>
          <a:bodyPr lIns="0" rIns="0" tIns="0" bIns="0" anchor="ctr"/>
          <a:p>
            <a:r>
              <a:rPr b="0" lang="en-US" sz="1400" spc="-1" strike="noStrike">
                <a:solidFill>
                  <a:srgbClr val="000000"/>
                </a:solidFill>
                <a:uFill>
                  <a:solidFill>
                    <a:srgbClr val="ffffff"/>
                  </a:solidFill>
                </a:uFill>
                <a:latin typeface="Arial"/>
              </a:rPr>
              <a:t>单击鼠标编辑标题文</a:t>
            </a:r>
            <a:r>
              <a:rPr b="0" lang="en-US" sz="1400" spc="-1" strike="noStrike">
                <a:solidFill>
                  <a:srgbClr val="000000"/>
                </a:solidFill>
                <a:uFill>
                  <a:solidFill>
                    <a:srgbClr val="ffffff"/>
                  </a:solidFill>
                </a:uFill>
                <a:latin typeface="Arial"/>
              </a:rPr>
              <a:t>字格式</a:t>
            </a:r>
            <a:endParaRPr b="0" lang="en-US"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6217560"/>
            <a:ext cx="548280" cy="524520"/>
          </a:xfrm>
          <a:prstGeom prst="rect">
            <a:avLst/>
          </a:prstGeom>
        </p:spPr>
        <p:txBody>
          <a:bodyPr tIns="91440" bIns="91440" anchor="ctr"/>
          <a:p>
            <a:pPr algn="r">
              <a:lnSpc>
                <a:spcPct val="100000"/>
              </a:lnSpc>
            </a:pPr>
            <a:fld id="{B32370A4-062E-45D0-A72C-F75C6C4E8FC1}" type="slidenum">
              <a:rPr b="0" lang="en-US" sz="1000" spc="-1" strike="noStrike">
                <a:solidFill>
                  <a:srgbClr val="595959"/>
                </a:solidFill>
                <a:uFill>
                  <a:solidFill>
                    <a:srgbClr val="ffffff"/>
                  </a:solidFill>
                </a:uFill>
                <a:latin typeface="Arial"/>
                <a:ea typeface="Arial"/>
              </a:rPr>
              <a:t>&lt;编号&gt;</a:t>
            </a:fld>
            <a:endParaRPr b="0" lang="en-US" sz="10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单击鼠标编辑大纲文字格</a:t>
            </a:r>
            <a:r>
              <a:rPr b="0" lang="en-US" sz="1400" spc="-1" strike="noStrike">
                <a:solidFill>
                  <a:srgbClr val="000000"/>
                </a:solidFill>
                <a:uFill>
                  <a:solidFill>
                    <a:srgbClr val="ffffff"/>
                  </a:solidFill>
                </a:uFill>
                <a:latin typeface="Arial"/>
              </a:rPr>
              <a:t>式</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第二个大纲级</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第三大纲级别</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第四大纲</a:t>
            </a:r>
            <a:r>
              <a:rPr b="0" lang="en-US" sz="1400" spc="-1" strike="noStrike">
                <a:solidFill>
                  <a:srgbClr val="000000"/>
                </a:solidFill>
                <a:uFill>
                  <a:solidFill>
                    <a:srgbClr val="ffffff"/>
                  </a:solidFill>
                </a:uFill>
                <a:latin typeface="Arial"/>
              </a:rPr>
              <a:t>级别</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a:t>
            </a:r>
            <a:r>
              <a:rPr b="0" lang="en-US" sz="2000" spc="-1" strike="noStrike">
                <a:solidFill>
                  <a:srgbClr val="000000"/>
                </a:solidFill>
                <a:uFill>
                  <a:solidFill>
                    <a:srgbClr val="ffffff"/>
                  </a:solidFill>
                </a:uFill>
                <a:latin typeface="Arial"/>
              </a:rPr>
              <a:t>五</a:t>
            </a:r>
            <a:r>
              <a:rPr b="0" lang="en-US" sz="2000" spc="-1" strike="noStrike">
                <a:solidFill>
                  <a:srgbClr val="000000"/>
                </a:solidFill>
                <a:uFill>
                  <a:solidFill>
                    <a:srgbClr val="ffffff"/>
                  </a:solidFill>
                </a:uFill>
                <a:latin typeface="Arial"/>
              </a:rPr>
              <a:t>大</a:t>
            </a:r>
            <a:r>
              <a:rPr b="0" lang="en-US" sz="2000" spc="-1" strike="noStrike">
                <a:solidFill>
                  <a:srgbClr val="000000"/>
                </a:solidFill>
                <a:uFill>
                  <a:solidFill>
                    <a:srgbClr val="ffffff"/>
                  </a:solidFill>
                </a:uFill>
                <a:latin typeface="Arial"/>
              </a:rPr>
              <a:t>纲</a:t>
            </a:r>
            <a:r>
              <a:rPr b="0" lang="en-US" sz="2000" spc="-1" strike="noStrike">
                <a:solidFill>
                  <a:srgbClr val="000000"/>
                </a:solidFill>
                <a:uFill>
                  <a:solidFill>
                    <a:srgbClr val="ffffff"/>
                  </a:solidFill>
                </a:uFill>
                <a:latin typeface="Arial"/>
              </a:rPr>
              <a:t>级</a:t>
            </a:r>
            <a:r>
              <a:rPr b="0" lang="en-US" sz="2000" spc="-1" strike="noStrike">
                <a:solidFill>
                  <a:srgbClr val="000000"/>
                </a:solidFill>
                <a:uFill>
                  <a:solidFill>
                    <a:srgbClr val="ffffff"/>
                  </a:solidFill>
                </a:uFill>
                <a:latin typeface="Arial"/>
              </a:rPr>
              <a:t>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a:t>
            </a:r>
            <a:r>
              <a:rPr b="0" lang="en-US" sz="2000" spc="-1" strike="noStrike">
                <a:solidFill>
                  <a:srgbClr val="000000"/>
                </a:solidFill>
                <a:uFill>
                  <a:solidFill>
                    <a:srgbClr val="ffffff"/>
                  </a:solidFill>
                </a:uFill>
                <a:latin typeface="Arial"/>
              </a:rPr>
              <a:t>六</a:t>
            </a:r>
            <a:r>
              <a:rPr b="0" lang="en-US" sz="2000" spc="-1" strike="noStrike">
                <a:solidFill>
                  <a:srgbClr val="000000"/>
                </a:solidFill>
                <a:uFill>
                  <a:solidFill>
                    <a:srgbClr val="ffffff"/>
                  </a:solidFill>
                </a:uFill>
                <a:latin typeface="Arial"/>
              </a:rPr>
              <a:t>大</a:t>
            </a:r>
            <a:r>
              <a:rPr b="0" lang="en-US" sz="2000" spc="-1" strike="noStrike">
                <a:solidFill>
                  <a:srgbClr val="000000"/>
                </a:solidFill>
                <a:uFill>
                  <a:solidFill>
                    <a:srgbClr val="ffffff"/>
                  </a:solidFill>
                </a:uFill>
                <a:latin typeface="Arial"/>
              </a:rPr>
              <a:t>纲</a:t>
            </a:r>
            <a:r>
              <a:rPr b="0" lang="en-US" sz="2000" spc="-1" strike="noStrike">
                <a:solidFill>
                  <a:srgbClr val="000000"/>
                </a:solidFill>
                <a:uFill>
                  <a:solidFill>
                    <a:srgbClr val="ffffff"/>
                  </a:solidFill>
                </a:uFill>
                <a:latin typeface="Arial"/>
              </a:rPr>
              <a:t>级</a:t>
            </a:r>
            <a:r>
              <a:rPr b="0" lang="en-US" sz="2000" spc="-1" strike="noStrike">
                <a:solidFill>
                  <a:srgbClr val="000000"/>
                </a:solidFill>
                <a:uFill>
                  <a:solidFill>
                    <a:srgbClr val="ffffff"/>
                  </a:solidFill>
                </a:uFill>
                <a:latin typeface="Arial"/>
              </a:rPr>
              <a:t>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a:t>
            </a:r>
            <a:r>
              <a:rPr b="0" lang="en-US" sz="2000" spc="-1" strike="noStrike">
                <a:solidFill>
                  <a:srgbClr val="000000"/>
                </a:solidFill>
                <a:uFill>
                  <a:solidFill>
                    <a:srgbClr val="ffffff"/>
                  </a:solidFill>
                </a:uFill>
                <a:latin typeface="Arial"/>
              </a:rPr>
              <a:t>七</a:t>
            </a:r>
            <a:r>
              <a:rPr b="0" lang="en-US" sz="2000" spc="-1" strike="noStrike">
                <a:solidFill>
                  <a:srgbClr val="000000"/>
                </a:solidFill>
                <a:uFill>
                  <a:solidFill>
                    <a:srgbClr val="ffffff"/>
                  </a:solidFill>
                </a:uFill>
                <a:latin typeface="Arial"/>
              </a:rPr>
              <a:t>大</a:t>
            </a:r>
            <a:r>
              <a:rPr b="0" lang="en-US" sz="2000" spc="-1" strike="noStrike">
                <a:solidFill>
                  <a:srgbClr val="000000"/>
                </a:solidFill>
                <a:uFill>
                  <a:solidFill>
                    <a:srgbClr val="ffffff"/>
                  </a:solidFill>
                </a:uFill>
                <a:latin typeface="Arial"/>
              </a:rPr>
              <a:t>纲</a:t>
            </a:r>
            <a:r>
              <a:rPr b="0" lang="en-US" sz="2000" spc="-1" strike="noStrike">
                <a:solidFill>
                  <a:srgbClr val="000000"/>
                </a:solidFill>
                <a:uFill>
                  <a:solidFill>
                    <a:srgbClr val="ffffff"/>
                  </a:solidFill>
                </a:uFill>
                <a:latin typeface="Arial"/>
              </a:rPr>
              <a:t>级</a:t>
            </a:r>
            <a:r>
              <a:rPr b="0" lang="en-US" sz="2000" spc="-1" strike="noStrike">
                <a:solidFill>
                  <a:srgbClr val="000000"/>
                </a:solidFill>
                <a:uFill>
                  <a:solidFill>
                    <a:srgbClr val="ffffff"/>
                  </a:solidFill>
                </a:uFill>
                <a:latin typeface="Arial"/>
              </a:rPr>
              <a:t>别</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a:off x="0" y="0"/>
            <a:ext cx="9143640" cy="1457640"/>
          </a:xfrm>
          <a:prstGeom prst="rect">
            <a:avLst/>
          </a:prstGeom>
          <a:solidFill>
            <a:srgbClr val="f3f3f3"/>
          </a:solidFill>
          <a:ln>
            <a:noFill/>
          </a:ln>
        </p:spPr>
        <p:style>
          <a:lnRef idx="0"/>
          <a:fillRef idx="0"/>
          <a:effectRef idx="0"/>
          <a:fontRef idx="minor"/>
        </p:style>
      </p:sp>
      <p:sp>
        <p:nvSpPr>
          <p:cNvPr id="38" name="PlaceHolder 2"/>
          <p:cNvSpPr>
            <a:spLocks noGrp="1"/>
          </p:cNvSpPr>
          <p:nvPr>
            <p:ph type="title"/>
          </p:nvPr>
        </p:nvSpPr>
        <p:spPr>
          <a:xfrm>
            <a:off x="782640" y="347040"/>
            <a:ext cx="7578360" cy="763200"/>
          </a:xfrm>
          <a:prstGeom prst="rect">
            <a:avLst/>
          </a:prstGeom>
        </p:spPr>
        <p:txBody>
          <a:bodyPr lIns="0" rIns="0" tIns="0" bIns="0" anchor="ctr"/>
          <a:p>
            <a:r>
              <a:rPr b="0" lang="en-US" sz="1400" spc="-1" strike="noStrike">
                <a:solidFill>
                  <a:srgbClr val="000000"/>
                </a:solidFill>
                <a:uFill>
                  <a:solidFill>
                    <a:srgbClr val="ffffff"/>
                  </a:solidFill>
                </a:uFill>
                <a:latin typeface="Arial"/>
              </a:rPr>
              <a:t>单击鼠标编辑标题文字格式</a:t>
            </a:r>
            <a:endParaRPr b="0" lang="en-US" sz="1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782640" y="1560240"/>
            <a:ext cx="7578360" cy="455472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单击鼠标编辑大纲文字格式</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第二个大纲级</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第三大纲级别</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第四大纲级别</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
        <p:nvSpPr>
          <p:cNvPr id="40" name="PlaceHolder 4"/>
          <p:cNvSpPr>
            <a:spLocks noGrp="1"/>
          </p:cNvSpPr>
          <p:nvPr>
            <p:ph type="sldNum"/>
          </p:nvPr>
        </p:nvSpPr>
        <p:spPr>
          <a:xfrm>
            <a:off x="8472600" y="6217560"/>
            <a:ext cx="548280" cy="524520"/>
          </a:xfrm>
          <a:prstGeom prst="rect">
            <a:avLst/>
          </a:prstGeom>
        </p:spPr>
        <p:txBody>
          <a:bodyPr tIns="91440" bIns="91440" anchor="ctr"/>
          <a:p>
            <a:pPr algn="r">
              <a:lnSpc>
                <a:spcPct val="100000"/>
              </a:lnSpc>
            </a:pPr>
            <a:fld id="{7E947CF7-B7B5-4F5D-8A28-FE07D974B57B}" type="slidenum">
              <a:rPr b="0" lang="en-US" sz="1000" spc="-1" strike="noStrike">
                <a:solidFill>
                  <a:srgbClr val="595959"/>
                </a:solidFill>
                <a:uFill>
                  <a:solidFill>
                    <a:srgbClr val="ffffff"/>
                  </a:solidFill>
                </a:uFill>
                <a:latin typeface="Arial"/>
                <a:ea typeface="Arial"/>
              </a:rPr>
              <a:t>&lt;编号&gt;</a:t>
            </a:fld>
            <a:endParaRPr b="0" lang="en-US" sz="1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2867760"/>
            <a:ext cx="8520120" cy="1122120"/>
          </a:xfrm>
          <a:prstGeom prst="rect">
            <a:avLst/>
          </a:prstGeom>
        </p:spPr>
        <p:txBody>
          <a:bodyPr lIns="0" rIns="0" tIns="0" bIns="0" anchor="ctr"/>
          <a:p>
            <a:r>
              <a:rPr b="0" lang="en-US" sz="1400" spc="-1" strike="noStrike">
                <a:solidFill>
                  <a:srgbClr val="000000"/>
                </a:solidFill>
                <a:uFill>
                  <a:solidFill>
                    <a:srgbClr val="ffffff"/>
                  </a:solidFill>
                </a:uFill>
                <a:latin typeface="Arial"/>
              </a:rPr>
              <a:t>单击鼠标编辑标题文字格式</a:t>
            </a:r>
            <a:endParaRPr b="0" lang="en-US" sz="1400" spc="-1" strike="noStrike">
              <a:solidFill>
                <a:srgbClr val="000000"/>
              </a:solidFill>
              <a:uFill>
                <a:solidFill>
                  <a:srgbClr val="ffffff"/>
                </a:solidFill>
              </a:uFill>
              <a:latin typeface="Arial"/>
            </a:endParaRPr>
          </a:p>
        </p:txBody>
      </p:sp>
      <p:sp>
        <p:nvSpPr>
          <p:cNvPr id="76" name="PlaceHolder 2"/>
          <p:cNvSpPr>
            <a:spLocks noGrp="1"/>
          </p:cNvSpPr>
          <p:nvPr>
            <p:ph type="sldNum"/>
          </p:nvPr>
        </p:nvSpPr>
        <p:spPr>
          <a:xfrm>
            <a:off x="8472600" y="6217560"/>
            <a:ext cx="548280" cy="524520"/>
          </a:xfrm>
          <a:prstGeom prst="rect">
            <a:avLst/>
          </a:prstGeom>
        </p:spPr>
        <p:txBody>
          <a:bodyPr tIns="91440" bIns="91440" anchor="ctr"/>
          <a:p>
            <a:pPr algn="r">
              <a:lnSpc>
                <a:spcPct val="100000"/>
              </a:lnSpc>
            </a:pPr>
            <a:fld id="{E8200563-EAC3-4E1F-B335-5B39FCB64D35}" type="slidenum">
              <a:rPr b="0" lang="en-US" sz="1000" spc="-1" strike="noStrike">
                <a:solidFill>
                  <a:srgbClr val="595959"/>
                </a:solidFill>
                <a:uFill>
                  <a:solidFill>
                    <a:srgbClr val="ffffff"/>
                  </a:solidFill>
                </a:uFill>
                <a:latin typeface="Arial"/>
                <a:ea typeface="Arial"/>
              </a:rPr>
              <a:t>&lt;编号&gt;</a:t>
            </a:fld>
            <a:endParaRPr b="0" lang="en-US" sz="1000" spc="-1" strike="noStrike">
              <a:solidFill>
                <a:srgbClr val="000000"/>
              </a:solidFill>
              <a:uFill>
                <a:solidFill>
                  <a:srgbClr val="ffffff"/>
                </a:solidFill>
              </a:uFill>
              <a:latin typeface="Times New Roman"/>
            </a:endParaRPr>
          </a:p>
        </p:txBody>
      </p:sp>
      <p:sp>
        <p:nvSpPr>
          <p:cNvPr id="77"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单击鼠标编辑大纲文字格式</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第二个大纲级</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第三大纲级别</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第四大纲级别</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PlaceHolder 1"/>
          <p:cNvSpPr>
            <a:spLocks noGrp="1"/>
          </p:cNvSpPr>
          <p:nvPr>
            <p:ph type="sldNum"/>
          </p:nvPr>
        </p:nvSpPr>
        <p:spPr>
          <a:xfrm>
            <a:off x="8472600" y="6217560"/>
            <a:ext cx="548280" cy="524520"/>
          </a:xfrm>
          <a:prstGeom prst="rect">
            <a:avLst/>
          </a:prstGeom>
        </p:spPr>
        <p:txBody>
          <a:bodyPr tIns="91440" bIns="91440" anchor="ctr"/>
          <a:p>
            <a:pPr algn="r">
              <a:lnSpc>
                <a:spcPct val="100000"/>
              </a:lnSpc>
            </a:pPr>
            <a:fld id="{FC19E2B9-D2EE-46A1-B060-ED93FA63438C}" type="slidenum">
              <a:rPr b="0" lang="en-US" sz="1000" spc="-1" strike="noStrike">
                <a:solidFill>
                  <a:srgbClr val="595959"/>
                </a:solidFill>
                <a:uFill>
                  <a:solidFill>
                    <a:srgbClr val="ffffff"/>
                  </a:solidFill>
                </a:uFill>
                <a:latin typeface="Arial"/>
                <a:ea typeface="Arial"/>
              </a:rPr>
              <a:t>&lt;编号&gt;</a:t>
            </a:fld>
            <a:endParaRPr b="0" lang="en-US" sz="1000" spc="-1" strike="noStrike">
              <a:solidFill>
                <a:srgbClr val="000000"/>
              </a:solidFill>
              <a:uFill>
                <a:solidFill>
                  <a:srgbClr val="ffffff"/>
                </a:solidFill>
              </a:uFill>
              <a:latin typeface="Times New Roman"/>
            </a:endParaRPr>
          </a:p>
        </p:txBody>
      </p:sp>
      <p:sp>
        <p:nvSpPr>
          <p:cNvPr id="113" name="PlaceHolder 2"/>
          <p:cNvSpPr>
            <a:spLocks noGrp="1"/>
          </p:cNvSpPr>
          <p:nvPr>
            <p:ph type="title"/>
          </p:nvPr>
        </p:nvSpPr>
        <p:spPr>
          <a:xfrm>
            <a:off x="457200" y="273600"/>
            <a:ext cx="8229240" cy="1144800"/>
          </a:xfrm>
          <a:prstGeom prst="rect">
            <a:avLst/>
          </a:prstGeom>
        </p:spPr>
        <p:txBody>
          <a:bodyPr lIns="0" rIns="0" tIns="0" bIns="0" anchor="ctr"/>
          <a:p>
            <a:r>
              <a:rPr b="0" lang="en-US" sz="1400" spc="-1" strike="noStrike">
                <a:solidFill>
                  <a:srgbClr val="000000"/>
                </a:solidFill>
                <a:uFill>
                  <a:solidFill>
                    <a:srgbClr val="ffffff"/>
                  </a:solidFill>
                </a:uFill>
                <a:latin typeface="Arial"/>
              </a:rPr>
              <a:t>单击鼠标编辑标题文字格式</a:t>
            </a:r>
            <a:endParaRPr b="0" lang="en-US" sz="14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单击鼠标编辑大纲文字格式</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第二个大纲级</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第三大纲级别</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第四大纲级别</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PlaceHolder 1"/>
          <p:cNvSpPr>
            <a:spLocks noGrp="1"/>
          </p:cNvSpPr>
          <p:nvPr>
            <p:ph type="title"/>
          </p:nvPr>
        </p:nvSpPr>
        <p:spPr>
          <a:xfrm>
            <a:off x="490320" y="600120"/>
            <a:ext cx="6367320" cy="5454000"/>
          </a:xfrm>
          <a:prstGeom prst="rect">
            <a:avLst/>
          </a:prstGeom>
        </p:spPr>
        <p:txBody>
          <a:bodyPr lIns="0" rIns="0" tIns="0" bIns="0" anchor="ctr"/>
          <a:p>
            <a:r>
              <a:rPr b="0" lang="en-US" sz="1400" spc="-1" strike="noStrike">
                <a:solidFill>
                  <a:srgbClr val="000000"/>
                </a:solidFill>
                <a:uFill>
                  <a:solidFill>
                    <a:srgbClr val="ffffff"/>
                  </a:solidFill>
                </a:uFill>
                <a:latin typeface="Arial"/>
              </a:rPr>
              <a:t>单击鼠标编辑标题文字格式</a:t>
            </a:r>
            <a:endParaRPr b="0" lang="en-US" sz="1400" spc="-1" strike="noStrike">
              <a:solidFill>
                <a:srgbClr val="000000"/>
              </a:solidFill>
              <a:uFill>
                <a:solidFill>
                  <a:srgbClr val="ffffff"/>
                </a:solidFill>
              </a:uFill>
              <a:latin typeface="Arial"/>
            </a:endParaRPr>
          </a:p>
        </p:txBody>
      </p:sp>
      <p:sp>
        <p:nvSpPr>
          <p:cNvPr id="150" name="PlaceHolder 2"/>
          <p:cNvSpPr>
            <a:spLocks noGrp="1"/>
          </p:cNvSpPr>
          <p:nvPr>
            <p:ph type="sldNum"/>
          </p:nvPr>
        </p:nvSpPr>
        <p:spPr>
          <a:xfrm>
            <a:off x="8472600" y="6217560"/>
            <a:ext cx="548280" cy="524520"/>
          </a:xfrm>
          <a:prstGeom prst="rect">
            <a:avLst/>
          </a:prstGeom>
        </p:spPr>
        <p:txBody>
          <a:bodyPr tIns="91440" bIns="91440" anchor="ctr"/>
          <a:p>
            <a:pPr algn="r">
              <a:lnSpc>
                <a:spcPct val="100000"/>
              </a:lnSpc>
            </a:pPr>
            <a:fld id="{8F6A7F48-C97D-4479-96A5-9AB8481BDDE4}" type="slidenum">
              <a:rPr b="0" lang="en-US" sz="1000" spc="-1" strike="noStrike">
                <a:solidFill>
                  <a:srgbClr val="595959"/>
                </a:solidFill>
                <a:uFill>
                  <a:solidFill>
                    <a:srgbClr val="ffffff"/>
                  </a:solidFill>
                </a:uFill>
                <a:latin typeface="Arial"/>
                <a:ea typeface="Arial"/>
              </a:rPr>
              <a:t>&lt;编号&gt;</a:t>
            </a:fld>
            <a:endParaRPr b="0" lang="en-US" sz="1000" spc="-1" strike="noStrike">
              <a:solidFill>
                <a:srgbClr val="000000"/>
              </a:solidFill>
              <a:uFill>
                <a:solidFill>
                  <a:srgbClr val="ffffff"/>
                </a:solidFill>
              </a:uFill>
              <a:latin typeface="Times New Roman"/>
            </a:endParaRPr>
          </a:p>
        </p:txBody>
      </p:sp>
      <p:sp>
        <p:nvSpPr>
          <p:cNvPr id="151"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单击鼠标编辑大纲文字格式</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第二个大纲级</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第三大纲级别</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第四大纲级别</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hyperlink" Target="https://codepen.io/fullstackccu/pen/VNQWyd" TargetMode="External"/><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hyperlink" Target="https://codepen.io/fullstackccu/pen/ZZrywe" TargetMode="External"/><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s://developer.mozilla.org/en-US/docs/Web/API/Element/setPointerCapture" TargetMode="External"/><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hyperlink" Target="https://codepen.io/fullstackccu/pen/ZZrJOX" TargetMode="External"/><Relationship Id="rId2" Type="http://schemas.openxmlformats.org/officeDocument/2006/relationships/image" Target="../media/image18.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hyperlink" Target="https://developer.mozilla.org/en-US/docs/Web/API/window/requestAnimationFrame" TargetMode="External"/><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hyperlink" Target="https://developer.mozilla.org/en-US/docs/Web/CSS/CSS_Animations/Using_CSS_animations" TargetMode="External"/><Relationship Id="rId2" Type="http://schemas.openxmlformats.org/officeDocument/2006/relationships/hyperlink" Target="https://developer.mozilla.org/en-US/docs/Web/CSS/CSS_Animations/Using_CSS_animations" TargetMode="External"/><Relationship Id="rId3" Type="http://schemas.openxmlformats.org/officeDocument/2006/relationships/hyperlink" Target="https://developer.mozilla.org/en-US/docs/Web/CSS/CSS_Animations/Using_CSS_animations" TargetMode="External"/><Relationship Id="rId4" Type="http://schemas.openxmlformats.org/officeDocument/2006/relationships/hyperlink" Target="https://codepen.io/fullstackccu/pen/ZZrQOa" TargetMode="External"/><Relationship Id="rId5"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hyperlink" Target="https://developer.mozilla.org/en-US/docs/Web/CSS/CSS_Animations/Using_CSS_animations#Using_animation_events" TargetMode="External"/><Relationship Id="rId2" Type="http://schemas.openxmlformats.org/officeDocument/2006/relationships/hyperlink" Target="https://codepen.io/fullstackccu/pen/eoVyjK" TargetMode="External"/><Relationship Id="rId3"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hyperlink" Target="https://developer.mozilla.org/en-US/docs/Web/CSS/CSS_Animations/Using_CSS_animations#Using_animation_events" TargetMode="External"/><Relationship Id="rId2" Type="http://schemas.openxmlformats.org/officeDocument/2006/relationships/hyperlink" Target="https://developer.mozilla.org/en-US/docs/Web/CSS/CSS_animated_properties" TargetMode="External"/><Relationship Id="rId3" Type="http://schemas.openxmlformats.org/officeDocument/2006/relationships/hyperlink" Target="https://codepen.io/fullstackccu/pen/zXRpVe" TargetMode="External"/><Relationship Id="rId4" Type="http://schemas.openxmlformats.org/officeDocument/2006/relationships/hyperlink" Target="https://css-tricks.com/almanac/properties/a/animation/" TargetMode="External"/><Relationship Id="rId5"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hyperlink" Target="https://developer.mozilla.org/en-US/docs/Web/CSS/CSS_Transitions/Using_CSS_transitions" TargetMode="External"/><Relationship Id="rId2" Type="http://schemas.openxmlformats.org/officeDocument/2006/relationships/hyperlink" Target="https://codepen.io/fullstackccu/pen/wZyyzP" TargetMode="External"/><Relationship Id="rId3"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hyperlink" Target="http://web.stanford.edu/class/cs193x/lectures/11/photos-mobile-finished.html" TargetMode="External"/><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s://developer.mozilla.org/en-US/docs/Web/Events/drag"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hyperlink" Target="https://en.wikipedia.org/wiki/Syntactic_sugar" TargetMode="External"/><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hyperlink" Target="https://en.wikipedia.org/wiki/Syntactic_sugar" TargetMode="External"/><Relationship Id="rId2"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hyperlink" Target="https://www.youtube.com/watch?v=rhV6hlL_wMc&amp;feature=youtu.be&amp;t=950" TargetMode="External"/><Relationship Id="rId2" Type="http://schemas.openxmlformats.org/officeDocument/2006/relationships/hyperlink" Target="http://tc39wiki.calculist.org/about/people/" TargetMode="External"/><Relationship Id="rId3" Type="http://schemas.openxmlformats.org/officeDocument/2006/relationships/image" Target="../media/image22.png"/><Relationship Id="rId4"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hyperlink" Target="https://github.com/tc39/proposal-private-fields/blob/master/METHODS.md" TargetMode="External"/><Relationship Id="rId2" Type="http://schemas.openxmlformats.org/officeDocument/2006/relationships/hyperlink" Target="https://github.com/tc39/proposal-private-fields" TargetMode="External"/><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developer.mozilla.org/en-US/docs/Web/CSS/transform?v=example" TargetMode="External"/><Relationship Id="rId2" Type="http://schemas.openxmlformats.org/officeDocument/2006/relationships/hyperlink" Target="https://codepen.io/fullstackccu/pen/oOogEb" TargetMode="External"/><Relationship Id="rId3"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hyperlink" Target="https://tc39.github.io/proposal-class-public-fields/" TargetMode="External"/><Relationship Id="rId2"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hyperlink" Target="https://github.com/tc39/proposal-private-fields" TargetMode="External"/><Relationship Id="rId2"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hyperlink" Target="https://www.sitepoint.com/javascript-private-class-fields/" TargetMode="External"/><Relationship Id="rId2"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hyperlink" Target="https://codepen.io/fullstackccu/pen/NmbNxy" TargetMode="External"/><Relationship Id="rId2" Type="http://schemas.openxmlformats.org/officeDocument/2006/relationships/image" Target="../media/image23.png"/><Relationship Id="rId3"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s://www.paulirish.com/2012/why-moving-elements-with-translate-is-better-than-posabs-topleft/" TargetMode="External"/><Relationship Id="rId2" Type="http://schemas.openxmlformats.org/officeDocument/2006/relationships/hyperlink" Target="http://codepen.io/paulirish/pen/nkwKs" TargetMode="External"/><Relationship Id="rId3" Type="http://schemas.openxmlformats.org/officeDocument/2006/relationships/hyperlink" Target="http://codepen.io/paulirish/pen/LsxyF" TargetMode="External"/><Relationship Id="rId4"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hyperlink" Target="https://codepen.io/fullstackccu/project/full/ZqqBOy" TargetMode="External"/><Relationship Id="rId2" Type="http://schemas.openxmlformats.org/officeDocument/2006/relationships/hyperlink" Target="https://2b836255dfcb4b179191bec1d1d4a161.production.codepen.codes/" TargetMode="External"/><Relationship Id="rId3" Type="http://schemas.openxmlformats.org/officeDocument/2006/relationships/image" Target="../media/image29.png"/><Relationship Id="rId4"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hyperlink" Target="https://developer.mozilla.org/en-US/docs/Web/JavaScript/Reference/Operators/this" TargetMode="External"/><Relationship Id="rId2" Type="http://schemas.openxmlformats.org/officeDocument/2006/relationships/hyperlink" Target="https://developer.mozilla.org/en-US/docs/Web/JavaScript/Reference/Operators/this#As_a_DOM_event_handler" TargetMode="External"/><Relationship Id="rId3"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5.xml"/>
</Relationships>
</file>

<file path=ppt/slides/_rels/slide54.xml.rels><?xml version="1.0" encoding="UTF-8"?>
<Relationships xmlns="http://schemas.openxmlformats.org/package/2006/relationships"><Relationship Id="rId1" Type="http://schemas.openxmlformats.org/officeDocument/2006/relationships/hyperlink" Target="https://codepen.io/fullstackccu/project/full/ZqqBOy" TargetMode="External"/><Relationship Id="rId2" Type="http://schemas.openxmlformats.org/officeDocument/2006/relationships/hyperlink" Target="https://2b836255dfcb4b179191bec1d1d4a161.production.codepen.codes/" TargetMode="Externa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5.xml"/>
</Relationships>
</file>

<file path=ppt/slides/_rels/slide5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7.xml.rels><?xml version="1.0" encoding="UTF-8"?>
<Relationships xmlns="http://schemas.openxmlformats.org/package/2006/relationships"><Relationship Id="rId1" Type="http://schemas.openxmlformats.org/officeDocument/2006/relationships/hyperlink" Target="https://fullstackccu.github.io/lectures/12/ex3/index.html" TargetMode="External"/><Relationship Id="rId2" Type="http://schemas.openxmlformats.org/officeDocument/2006/relationships/image" Target="../media/image36.png"/><Relationship Id="rId3" Type="http://schemas.openxmlformats.org/officeDocument/2006/relationships/slideLayout" Target="../slideLayouts/slideLayout15.xml"/>
</Relationships>
</file>

<file path=ppt/slides/_rels/slide58.xml.rels><?xml version="1.0" encoding="UTF-8"?>
<Relationships xmlns="http://schemas.openxmlformats.org/package/2006/relationships"><Relationship Id="rId1" Type="http://schemas.openxmlformats.org/officeDocument/2006/relationships/hyperlink" Target="https://fullstackccu.github.io/lectures/12/ex3/index.html" TargetMode="External"/><Relationship Id="rId2" Type="http://schemas.openxmlformats.org/officeDocument/2006/relationships/slideLayout" Target="../slideLayouts/slideLayout15.xml"/>
</Relationships>
</file>

<file path=ppt/slides/_rels/slide59.xml.rels><?xml version="1.0" encoding="UTF-8"?>
<Relationships xmlns="http://schemas.openxmlformats.org/package/2006/relationships"><Relationship Id="rId1" Type="http://schemas.openxmlformats.org/officeDocument/2006/relationships/hyperlink" Target="https://fullstackccu.github.io/lectures/12/ex3/index.html" TargetMode="External"/><Relationship Id="rId2" Type="http://schemas.openxmlformats.org/officeDocument/2006/relationships/image" Target="../media/image37.png"/><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s://codepen.io/fullstackccu/pen/pBaPGm" TargetMode="External"/><Relationship Id="rId2" Type="http://schemas.openxmlformats.org/officeDocument/2006/relationships/image" Target="../media/image13.png"/><Relationship Id="rId3" Type="http://schemas.openxmlformats.org/officeDocument/2006/relationships/slideLayout" Target="../slideLayouts/slideLayout1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1.xml.rels><?xml version="1.0" encoding="UTF-8"?>
<Relationships xmlns="http://schemas.openxmlformats.org/package/2006/relationships"><Relationship Id="rId1" Type="http://schemas.openxmlformats.org/officeDocument/2006/relationships/hyperlink" Target="https://developer.mozilla.org/en-US/docs/Web/Guide/Events/Creating_and_triggering_events" TargetMode="External"/><Relationship Id="rId2" Type="http://schemas.openxmlformats.org/officeDocument/2006/relationships/slideLayout" Target="../slideLayouts/slideLayout15.xml"/>
</Relationships>
</file>

<file path=ppt/slides/_rels/slide62.xml.rels><?xml version="1.0" encoding="UTF-8"?>
<Relationships xmlns="http://schemas.openxmlformats.org/package/2006/relationships"><Relationship Id="rId1" Type="http://schemas.openxmlformats.org/officeDocument/2006/relationships/hyperlink" Target="https://codepen.io/bee-arcade/project/editor/AbJmLA/#" TargetMode="External"/><Relationship Id="rId2" Type="http://schemas.openxmlformats.org/officeDocument/2006/relationships/hyperlink" Target="https://0851ba8817224b3f8d17e7221ae2c63f.production.codepen.codes/" TargetMode="External"/><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s://developer.mozilla.org/en-US/docs/Web/API/Event/preventDefault" TargetMode="External"/><Relationship Id="rId2" Type="http://schemas.openxmlformats.org/officeDocument/2006/relationships/image" Target="../media/image14.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s://codepen.io/fullstackccu/pen/VNQWyd" TargetMode="External"/><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codepen.io/fullstackccu/pen/VNQWyd" TargetMode="External"/><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220680" y="1074600"/>
            <a:ext cx="8520120" cy="2736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Montserrat"/>
                <a:ea typeface="Montserrat"/>
              </a:rPr>
              <a:t>4102165:</a:t>
            </a:r>
            <a:r>
              <a:rPr b="0" lang="en-US" sz="5200" spc="-1" strike="noStrike">
                <a:solidFill>
                  <a:srgbClr val="000000"/>
                </a:solidFill>
                <a:uFill>
                  <a:solidFill>
                    <a:srgbClr val="ffffff"/>
                  </a:solidFill>
                </a:uFill>
                <a:latin typeface="Montserrat"/>
                <a:ea typeface="Montserrat"/>
              </a:rPr>
              <a:t>
</a:t>
            </a:r>
            <a:r>
              <a:rPr b="0" lang="en-US" sz="4400" spc="-1" strike="noStrike">
                <a:solidFill>
                  <a:srgbClr val="000000"/>
                </a:solidFill>
                <a:uFill>
                  <a:solidFill>
                    <a:srgbClr val="ffffff"/>
                  </a:solidFill>
                </a:uFill>
                <a:latin typeface="Montserrat"/>
                <a:ea typeface="Montserrat"/>
              </a:rPr>
              <a:t>Full Stack Web Development Fundamentals</a:t>
            </a:r>
            <a:endParaRPr b="0" lang="en-US" sz="1400" spc="-1" strike="noStrike">
              <a:solidFill>
                <a:srgbClr val="000000"/>
              </a:solidFill>
              <a:uFill>
                <a:solidFill>
                  <a:srgbClr val="ffffff"/>
                </a:solidFill>
              </a:uFill>
              <a:latin typeface="Arial"/>
            </a:endParaRPr>
          </a:p>
        </p:txBody>
      </p:sp>
      <p:sp>
        <p:nvSpPr>
          <p:cNvPr id="187" name="TextShape 2"/>
          <p:cNvSpPr txBox="1"/>
          <p:nvPr/>
        </p:nvSpPr>
        <p:spPr>
          <a:xfrm>
            <a:off x="311760" y="3811320"/>
            <a:ext cx="8520120" cy="1971720"/>
          </a:xfrm>
          <a:prstGeom prst="rect">
            <a:avLst/>
          </a:prstGeom>
          <a:noFill/>
          <a:ln>
            <a:noFill/>
          </a:ln>
        </p:spPr>
        <p:txBody>
          <a:bodyPr tIns="91440" bIns="91440"/>
          <a:p>
            <a:pPr algn="ctr">
              <a:lnSpc>
                <a:spcPct val="100000"/>
              </a:lnSpc>
            </a:pPr>
            <a:r>
              <a:rPr b="0" lang="en-US" sz="2800" spc="-1" strike="noStrike">
                <a:solidFill>
                  <a:srgbClr val="595959"/>
                </a:solidFill>
                <a:uFill>
                  <a:solidFill>
                    <a:srgbClr val="ffffff"/>
                  </a:solidFill>
                </a:uFill>
                <a:latin typeface="Montserrat"/>
                <a:ea typeface="Montserrat"/>
              </a:rPr>
              <a:t>Spring 2019</a:t>
            </a:r>
            <a:endParaRPr b="0" lang="en-US" sz="3200" spc="-1" strike="noStrike">
              <a:solidFill>
                <a:srgbClr val="000000"/>
              </a:solidFill>
              <a:uFill>
                <a:solidFill>
                  <a:srgbClr val="ffffff"/>
                </a:solidFill>
              </a:uFill>
              <a:latin typeface="Arial"/>
            </a:endParaRPr>
          </a:p>
          <a:p>
            <a:pPr algn="ctr">
              <a:lnSpc>
                <a:spcPct val="100000"/>
              </a:lnSpc>
            </a:pPr>
            <a:endParaRPr b="0" lang="en-US" sz="3200" spc="-1" strike="noStrike">
              <a:solidFill>
                <a:srgbClr val="000000"/>
              </a:solidFill>
              <a:uFill>
                <a:solidFill>
                  <a:srgbClr val="ffffff"/>
                </a:solidFill>
              </a:uFill>
              <a:latin typeface="Arial"/>
            </a:endParaRPr>
          </a:p>
          <a:p>
            <a:pPr algn="ctr">
              <a:lnSpc>
                <a:spcPct val="100000"/>
              </a:lnSpc>
            </a:pPr>
            <a:r>
              <a:rPr b="0" lang="en-US" sz="2800" spc="-1" strike="noStrike">
                <a:solidFill>
                  <a:srgbClr val="595959"/>
                </a:solidFill>
                <a:uFill>
                  <a:solidFill>
                    <a:srgbClr val="ffffff"/>
                  </a:solidFill>
                </a:uFill>
                <a:latin typeface="Montserrat"/>
                <a:ea typeface="Montserrat"/>
              </a:rPr>
              <a:t>簡立仁 </a:t>
            </a:r>
            <a:r>
              <a:rPr b="0" lang="en-US" sz="2800" spc="-1" strike="noStrike">
                <a:solidFill>
                  <a:srgbClr val="595959"/>
                </a:solidFill>
                <a:uFill>
                  <a:solidFill>
                    <a:srgbClr val="ffffff"/>
                  </a:solidFill>
                </a:uFill>
                <a:latin typeface="Montserrat"/>
                <a:ea typeface="Montserrat"/>
              </a:rPr>
              <a:t>Li-Ren Chien</a:t>
            </a:r>
            <a:endParaRPr b="0" lang="en-US" sz="3200" spc="-1" strike="noStrike">
              <a:solidFill>
                <a:srgbClr val="000000"/>
              </a:solidFill>
              <a:uFill>
                <a:solidFill>
                  <a:srgbClr val="ffffff"/>
                </a:solidFill>
              </a:uFill>
              <a:latin typeface="Arial"/>
            </a:endParaRPr>
          </a:p>
          <a:p>
            <a:pPr algn="ctr">
              <a:lnSpc>
                <a:spcPct val="100000"/>
              </a:lnSpc>
            </a:pPr>
            <a:r>
              <a:rPr b="0" lang="en-US" sz="2800" spc="-1" strike="noStrike">
                <a:solidFill>
                  <a:srgbClr val="595959"/>
                </a:solidFill>
                <a:uFill>
                  <a:solidFill>
                    <a:srgbClr val="ffffff"/>
                  </a:solidFill>
                </a:uFill>
                <a:latin typeface="Montserrat"/>
                <a:ea typeface="Montserrat"/>
              </a:rPr>
              <a:t>ccumouse@gmail.com</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9" name="Google Shape;134;p22" descr=""/>
          <p:cNvPicPr/>
          <p:nvPr/>
        </p:nvPicPr>
        <p:blipFill>
          <a:blip r:embed="rId1"/>
          <a:srcRect l="12544" t="0" r="-12544" b="36062"/>
          <a:stretch/>
        </p:blipFill>
        <p:spPr>
          <a:xfrm>
            <a:off x="1168920" y="2100600"/>
            <a:ext cx="6437520" cy="2224800"/>
          </a:xfrm>
          <a:prstGeom prst="rect">
            <a:avLst/>
          </a:prstGeom>
          <a:ln w="38160">
            <a:solidFill>
              <a:srgbClr val="595959"/>
            </a:solidFill>
            <a:round/>
          </a:ln>
        </p:spPr>
      </p:pic>
      <p:sp>
        <p:nvSpPr>
          <p:cNvPr id="230"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Montserrat"/>
                <a:ea typeface="Montserrat"/>
              </a:rPr>
              <a:t>Dragon walk bug (</a:t>
            </a:r>
            <a:r>
              <a:rPr b="0" lang="en-US" sz="3600" spc="-1" strike="noStrike" u="sng">
                <a:solidFill>
                  <a:srgbClr val="0097a7"/>
                </a:solidFill>
                <a:uFill>
                  <a:solidFill>
                    <a:srgbClr val="ffffff"/>
                  </a:solidFill>
                </a:uFill>
                <a:latin typeface="Montserrat"/>
                <a:ea typeface="Montserrat"/>
                <a:hlinkClick r:id="rId2"/>
              </a:rPr>
              <a:t>buggy code</a:t>
            </a:r>
            <a:r>
              <a:rPr b="0" lang="en-US" sz="3600" spc="-1" strike="noStrike">
                <a:solidFill>
                  <a:srgbClr val="000000"/>
                </a:solidFill>
                <a:uFill>
                  <a:solidFill>
                    <a:srgbClr val="ffffff"/>
                  </a:solidFill>
                </a:uFill>
                <a:latin typeface="Montserrat"/>
                <a:ea typeface="Montserrat"/>
              </a:rPr>
              <a:t>)</a:t>
            </a:r>
            <a:endParaRPr b="0" lang="en-US" sz="1400" spc="-1" strike="noStrike">
              <a:solidFill>
                <a:srgbClr val="000000"/>
              </a:solidFill>
              <a:uFill>
                <a:solidFill>
                  <a:srgbClr val="ffffff"/>
                </a:solidFill>
              </a:uFill>
              <a:latin typeface="Arial"/>
            </a:endParaRPr>
          </a:p>
        </p:txBody>
      </p:sp>
      <p:sp>
        <p:nvSpPr>
          <p:cNvPr id="231" name="TextShape 2"/>
          <p:cNvSpPr txBox="1"/>
          <p:nvPr/>
        </p:nvSpPr>
        <p:spPr>
          <a:xfrm>
            <a:off x="1355400" y="4717800"/>
            <a:ext cx="5999760" cy="129204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Our buggy code moves our dragon from where it originally started, rather than from its newly translated position</a:t>
            </a:r>
            <a:endParaRPr b="0" lang="en-US" sz="1400" spc="-1" strike="noStrike">
              <a:solidFill>
                <a:srgbClr val="000000"/>
              </a:solidFill>
              <a:uFill>
                <a:solidFill>
                  <a:srgbClr val="ffffff"/>
                </a:solidFill>
              </a:uFill>
              <a:latin typeface="文泉驛微米黑"/>
            </a:endParaRPr>
          </a:p>
        </p:txBody>
      </p:sp>
      <p:sp>
        <p:nvSpPr>
          <p:cNvPr id="232" name="CustomShape 3"/>
          <p:cNvSpPr/>
          <p:nvPr/>
        </p:nvSpPr>
        <p:spPr>
          <a:xfrm>
            <a:off x="4295520" y="3285720"/>
            <a:ext cx="150120" cy="150120"/>
          </a:xfrm>
          <a:prstGeom prst="ellipse">
            <a:avLst/>
          </a:prstGeom>
          <a:solidFill>
            <a:srgbClr val="ff0000"/>
          </a:solidFill>
          <a:ln w="9360">
            <a:solidFill>
              <a:srgbClr val="595959"/>
            </a:solidFill>
            <a:round/>
          </a:ln>
        </p:spPr>
        <p:style>
          <a:lnRef idx="0"/>
          <a:fillRef idx="0"/>
          <a:effectRef idx="0"/>
          <a:fontRef idx="minor"/>
        </p:style>
      </p:sp>
      <p:sp>
        <p:nvSpPr>
          <p:cNvPr id="233" name="CustomShape 4"/>
          <p:cNvSpPr/>
          <p:nvPr/>
        </p:nvSpPr>
        <p:spPr>
          <a:xfrm>
            <a:off x="5591160" y="3285720"/>
            <a:ext cx="150120" cy="150120"/>
          </a:xfrm>
          <a:prstGeom prst="ellipse">
            <a:avLst/>
          </a:prstGeom>
          <a:solidFill>
            <a:srgbClr val="38761d"/>
          </a:solidFill>
          <a:ln w="9360">
            <a:solidFill>
              <a:srgbClr val="595959"/>
            </a:solidFill>
            <a:round/>
          </a:ln>
        </p:spPr>
        <p:style>
          <a:lnRef idx="0"/>
          <a:fillRef idx="0"/>
          <a:effectRef idx="0"/>
          <a:fontRef idx="minor"/>
        </p:style>
      </p:sp>
      <p:sp>
        <p:nvSpPr>
          <p:cNvPr id="234" name="CustomShape 5"/>
          <p:cNvSpPr/>
          <p:nvPr/>
        </p:nvSpPr>
        <p:spPr>
          <a:xfrm>
            <a:off x="4446360" y="3360960"/>
            <a:ext cx="1130400" cy="360"/>
          </a:xfrm>
          <a:custGeom>
            <a:avLst/>
            <a:gdLst/>
            <a:ahLst/>
            <a:rect l="l" t="t" r="r" b="b"/>
            <a:pathLst>
              <a:path w="21600" h="21600">
                <a:moveTo>
                  <a:pt x="0" y="0"/>
                </a:moveTo>
                <a:lnTo>
                  <a:pt x="21600" y="21600"/>
                </a:lnTo>
              </a:path>
            </a:pathLst>
          </a:custGeom>
          <a:noFill/>
          <a:ln w="38160">
            <a:solidFill>
              <a:srgbClr val="9900ff"/>
            </a:solidFill>
            <a:round/>
            <a:headEnd len="med" type="triangle" w="med"/>
            <a:tailEnd len="med" type="triangle" w="med"/>
          </a:ln>
        </p:spPr>
        <p:style>
          <a:lnRef idx="0"/>
          <a:fillRef idx="0"/>
          <a:effectRef idx="0"/>
          <a:fontRef idx="minor"/>
        </p:style>
      </p:sp>
      <p:sp>
        <p:nvSpPr>
          <p:cNvPr id="235" name="CustomShape 6"/>
          <p:cNvSpPr/>
          <p:nvPr/>
        </p:nvSpPr>
        <p:spPr>
          <a:xfrm>
            <a:off x="1169640" y="2687040"/>
            <a:ext cx="1280520" cy="3013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222222"/>
                </a:solidFill>
                <a:uFill>
                  <a:solidFill>
                    <a:srgbClr val="ffffff"/>
                  </a:solidFill>
                </a:uFill>
                <a:latin typeface="Consolas"/>
                <a:ea typeface="Consolas"/>
              </a:rPr>
              <a:t>100px</a:t>
            </a:r>
            <a:endParaRPr b="0" lang="en-US" sz="1800" spc="-1" strike="noStrike">
              <a:solidFill>
                <a:srgbClr val="000000"/>
              </a:solidFill>
              <a:uFill>
                <a:solidFill>
                  <a:srgbClr val="ffffff"/>
                </a:solidFill>
              </a:uFill>
              <a:latin typeface="Arial"/>
            </a:endParaRPr>
          </a:p>
        </p:txBody>
      </p:sp>
      <p:sp>
        <p:nvSpPr>
          <p:cNvPr id="236" name="CustomShape 7"/>
          <p:cNvSpPr/>
          <p:nvPr/>
        </p:nvSpPr>
        <p:spPr>
          <a:xfrm>
            <a:off x="1169640" y="3285000"/>
            <a:ext cx="1130400" cy="360"/>
          </a:xfrm>
          <a:custGeom>
            <a:avLst/>
            <a:gdLst/>
            <a:ahLst/>
            <a:rect l="l" t="t" r="r" b="b"/>
            <a:pathLst>
              <a:path w="21600" h="21600">
                <a:moveTo>
                  <a:pt x="0" y="0"/>
                </a:moveTo>
                <a:lnTo>
                  <a:pt x="21600" y="21600"/>
                </a:lnTo>
              </a:path>
            </a:pathLst>
          </a:custGeom>
          <a:noFill/>
          <a:ln w="38160">
            <a:solidFill>
              <a:srgbClr val="9900ff"/>
            </a:solidFill>
            <a:round/>
            <a:headEnd len="med" type="triangle" w="med"/>
            <a:tailEnd len="med" type="triangle" w="med"/>
          </a:ln>
        </p:spPr>
        <p:style>
          <a:lnRef idx="0"/>
          <a:fillRef idx="0"/>
          <a:effectRef idx="0"/>
          <a:fontRef idx="minor"/>
        </p:style>
      </p:sp>
      <p:sp>
        <p:nvSpPr>
          <p:cNvPr id="237" name="CustomShape 8"/>
          <p:cNvSpPr/>
          <p:nvPr/>
        </p:nvSpPr>
        <p:spPr>
          <a:xfrm>
            <a:off x="6822720" y="3824280"/>
            <a:ext cx="783720" cy="501120"/>
          </a:xfrm>
          <a:prstGeom prst="rect">
            <a:avLst/>
          </a:prstGeom>
          <a:solidFill>
            <a:srgbClr val="d3d3d3"/>
          </a:solid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Dragon walk bug fix</a:t>
            </a:r>
            <a:endParaRPr b="0" lang="en-US" sz="1400" spc="-1" strike="noStrike">
              <a:solidFill>
                <a:srgbClr val="000000"/>
              </a:solidFill>
              <a:uFill>
                <a:solidFill>
                  <a:srgbClr val="ffffff"/>
                </a:solidFill>
              </a:uFill>
              <a:latin typeface="文泉驛微米黑"/>
            </a:endParaRPr>
          </a:p>
        </p:txBody>
      </p:sp>
      <p:pic>
        <p:nvPicPr>
          <p:cNvPr id="239" name="Google Shape;148;p23" descr=""/>
          <p:cNvPicPr/>
          <p:nvPr/>
        </p:nvPicPr>
        <p:blipFill>
          <a:blip r:embed="rId1"/>
          <a:srcRect l="0" t="0" r="0" b="36062"/>
          <a:stretch/>
        </p:blipFill>
        <p:spPr>
          <a:xfrm>
            <a:off x="1168920" y="2100600"/>
            <a:ext cx="6437520" cy="2224800"/>
          </a:xfrm>
          <a:prstGeom prst="rect">
            <a:avLst/>
          </a:prstGeom>
          <a:ln w="38160">
            <a:solidFill>
              <a:srgbClr val="595959"/>
            </a:solidFill>
            <a:round/>
          </a:ln>
        </p:spPr>
      </p:pic>
      <p:sp>
        <p:nvSpPr>
          <p:cNvPr id="240" name="CustomShape 2"/>
          <p:cNvSpPr/>
          <p:nvPr/>
        </p:nvSpPr>
        <p:spPr>
          <a:xfrm>
            <a:off x="1160640" y="3222000"/>
            <a:ext cx="1778400" cy="360"/>
          </a:xfrm>
          <a:custGeom>
            <a:avLst/>
            <a:gdLst/>
            <a:ahLst/>
            <a:rect l="l" t="t" r="r" b="b"/>
            <a:pathLst>
              <a:path w="21600" h="21600">
                <a:moveTo>
                  <a:pt x="0" y="0"/>
                </a:moveTo>
                <a:lnTo>
                  <a:pt x="21600" y="21600"/>
                </a:lnTo>
              </a:path>
            </a:pathLst>
          </a:custGeom>
          <a:noFill/>
          <a:ln w="38160">
            <a:solidFill>
              <a:srgbClr val="9900ff"/>
            </a:solidFill>
            <a:round/>
            <a:headEnd len="med" type="triangle" w="med"/>
            <a:tailEnd len="med" type="triangle" w="med"/>
          </a:ln>
        </p:spPr>
        <p:style>
          <a:lnRef idx="0"/>
          <a:fillRef idx="0"/>
          <a:effectRef idx="0"/>
          <a:fontRef idx="minor"/>
        </p:style>
      </p:sp>
      <p:sp>
        <p:nvSpPr>
          <p:cNvPr id="241" name="CustomShape 3"/>
          <p:cNvSpPr/>
          <p:nvPr/>
        </p:nvSpPr>
        <p:spPr>
          <a:xfrm>
            <a:off x="1582920" y="2577240"/>
            <a:ext cx="1280520" cy="3013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222222"/>
                </a:solidFill>
                <a:uFill>
                  <a:solidFill>
                    <a:srgbClr val="ffffff"/>
                  </a:solidFill>
                </a:uFill>
                <a:latin typeface="Consolas"/>
                <a:ea typeface="Consolas"/>
              </a:rPr>
              <a:t>174px</a:t>
            </a:r>
            <a:endParaRPr b="0" lang="en-US" sz="1800" spc="-1" strike="noStrike">
              <a:solidFill>
                <a:srgbClr val="000000"/>
              </a:solidFill>
              <a:uFill>
                <a:solidFill>
                  <a:srgbClr val="ffffff"/>
                </a:solidFill>
              </a:uFill>
              <a:latin typeface="Arial"/>
            </a:endParaRPr>
          </a:p>
        </p:txBody>
      </p:sp>
      <p:sp>
        <p:nvSpPr>
          <p:cNvPr id="242" name="TextShape 4"/>
          <p:cNvSpPr txBox="1"/>
          <p:nvPr/>
        </p:nvSpPr>
        <p:spPr>
          <a:xfrm>
            <a:off x="1355400" y="4717800"/>
            <a:ext cx="6029640" cy="129204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What we actually want to do is move our dragon 100px from where it was last dragged.</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p:txBody>
      </p:sp>
      <p:sp>
        <p:nvSpPr>
          <p:cNvPr id="243" name="CustomShape 5"/>
          <p:cNvSpPr/>
          <p:nvPr/>
        </p:nvSpPr>
        <p:spPr>
          <a:xfrm>
            <a:off x="4295520" y="3285720"/>
            <a:ext cx="150120" cy="150120"/>
          </a:xfrm>
          <a:prstGeom prst="ellipse">
            <a:avLst/>
          </a:prstGeom>
          <a:solidFill>
            <a:srgbClr val="ff0000"/>
          </a:solidFill>
          <a:ln w="9360">
            <a:solidFill>
              <a:srgbClr val="595959"/>
            </a:solidFill>
            <a:round/>
          </a:ln>
        </p:spPr>
        <p:style>
          <a:lnRef idx="0"/>
          <a:fillRef idx="0"/>
          <a:effectRef idx="0"/>
          <a:fontRef idx="minor"/>
        </p:style>
      </p:sp>
      <p:sp>
        <p:nvSpPr>
          <p:cNvPr id="244" name="CustomShape 6"/>
          <p:cNvSpPr/>
          <p:nvPr/>
        </p:nvSpPr>
        <p:spPr>
          <a:xfrm>
            <a:off x="5591160" y="3285720"/>
            <a:ext cx="150120" cy="150120"/>
          </a:xfrm>
          <a:prstGeom prst="ellipse">
            <a:avLst/>
          </a:prstGeom>
          <a:solidFill>
            <a:srgbClr val="38761d"/>
          </a:solidFill>
          <a:ln w="9360">
            <a:solidFill>
              <a:srgbClr val="595959"/>
            </a:solidFill>
            <a:round/>
          </a:ln>
        </p:spPr>
        <p:style>
          <a:lnRef idx="0"/>
          <a:fillRef idx="0"/>
          <a:effectRef idx="0"/>
          <a:fontRef idx="minor"/>
        </p:style>
      </p:sp>
      <p:sp>
        <p:nvSpPr>
          <p:cNvPr id="245" name="CustomShape 7"/>
          <p:cNvSpPr/>
          <p:nvPr/>
        </p:nvSpPr>
        <p:spPr>
          <a:xfrm>
            <a:off x="4446360" y="3360960"/>
            <a:ext cx="1130400" cy="360"/>
          </a:xfrm>
          <a:custGeom>
            <a:avLst/>
            <a:gdLst/>
            <a:ahLst/>
            <a:rect l="l" t="t" r="r" b="b"/>
            <a:pathLst>
              <a:path w="21600" h="21600">
                <a:moveTo>
                  <a:pt x="0" y="0"/>
                </a:moveTo>
                <a:lnTo>
                  <a:pt x="21600" y="21600"/>
                </a:lnTo>
              </a:path>
            </a:pathLst>
          </a:custGeom>
          <a:noFill/>
          <a:ln w="38160">
            <a:solidFill>
              <a:srgbClr val="9900ff"/>
            </a:solidFill>
            <a:round/>
            <a:headEnd len="med" type="triangle" w="med"/>
            <a:tailEnd len="med" type="triangle" w="med"/>
          </a:ln>
        </p:spPr>
        <p:style>
          <a:lnRef idx="0"/>
          <a:fillRef idx="0"/>
          <a:effectRef idx="0"/>
          <a:fontRef idx="minor"/>
        </p:style>
      </p:sp>
      <p:sp>
        <p:nvSpPr>
          <p:cNvPr id="246" name="CustomShape 8"/>
          <p:cNvSpPr/>
          <p:nvPr/>
        </p:nvSpPr>
        <p:spPr>
          <a:xfrm>
            <a:off x="4691160" y="2802600"/>
            <a:ext cx="1280520" cy="3013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222222"/>
                </a:solidFill>
                <a:uFill>
                  <a:solidFill>
                    <a:srgbClr val="ffffff"/>
                  </a:solidFill>
                </a:uFill>
                <a:latin typeface="Consolas"/>
                <a:ea typeface="Consolas"/>
              </a:rPr>
              <a:t>100px</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7" name="Google Shape;160;p24" descr=""/>
          <p:cNvPicPr/>
          <p:nvPr/>
        </p:nvPicPr>
        <p:blipFill>
          <a:blip r:embed=""/>
          <a:srcRect l="-2147483648" t="-2147483648" r="-2147483648" b="-2147483648"/>
          <a:stretch/>
        </p:blipFill>
        <p:spPr>
          <a:xfrm>
            <a:off x="1168920" y="2100600"/>
            <a:ext cx="6437520" cy="2224800"/>
          </a:xfrm>
          <a:prstGeom prst="rect">
            <a:avLst/>
          </a:prstGeom>
          <a:ln w="38160">
            <a:solidFill>
              <a:srgbClr val="595959"/>
            </a:solidFill>
            <a:round/>
          </a:ln>
        </p:spPr>
      </p:pic>
      <p:sp>
        <p:nvSpPr>
          <p:cNvPr id="248"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Dragon walk bug fix</a:t>
            </a:r>
            <a:endParaRPr b="0" lang="en-US" sz="1400" spc="-1" strike="noStrike">
              <a:solidFill>
                <a:srgbClr val="000000"/>
              </a:solidFill>
              <a:uFill>
                <a:solidFill>
                  <a:srgbClr val="ffffff"/>
                </a:solidFill>
              </a:uFill>
              <a:latin typeface="文泉驛微米黑"/>
            </a:endParaRPr>
          </a:p>
        </p:txBody>
      </p:sp>
      <p:pic>
        <p:nvPicPr>
          <p:cNvPr id="249" name="Google Shape;162;p24" descr=""/>
          <p:cNvPicPr/>
          <p:nvPr/>
        </p:nvPicPr>
        <p:blipFill>
          <a:blip r:embed=""/>
          <a:srcRect l="-2147483648" t="-2147483648" r="-2147483648" b="-2147483648"/>
          <a:stretch/>
        </p:blipFill>
        <p:spPr>
          <a:xfrm>
            <a:off x="2396520" y="2100600"/>
            <a:ext cx="5209560" cy="2224800"/>
          </a:xfrm>
          <a:prstGeom prst="rect">
            <a:avLst/>
          </a:prstGeom>
          <a:ln>
            <a:noFill/>
          </a:ln>
        </p:spPr>
      </p:pic>
      <p:sp>
        <p:nvSpPr>
          <p:cNvPr id="250" name="CustomShape 2"/>
          <p:cNvSpPr/>
          <p:nvPr/>
        </p:nvSpPr>
        <p:spPr>
          <a:xfrm>
            <a:off x="1160640" y="3222000"/>
            <a:ext cx="1778400" cy="360"/>
          </a:xfrm>
          <a:custGeom>
            <a:avLst/>
            <a:gdLst/>
            <a:ahLst/>
            <a:rect l="l" t="t" r="r" b="b"/>
            <a:pathLst>
              <a:path w="21600" h="21600">
                <a:moveTo>
                  <a:pt x="0" y="0"/>
                </a:moveTo>
                <a:lnTo>
                  <a:pt x="21600" y="21600"/>
                </a:lnTo>
              </a:path>
            </a:pathLst>
          </a:custGeom>
          <a:noFill/>
          <a:ln w="38160">
            <a:solidFill>
              <a:srgbClr val="9900ff"/>
            </a:solidFill>
            <a:round/>
            <a:headEnd len="med" type="triangle" w="med"/>
            <a:tailEnd len="med" type="triangle" w="med"/>
          </a:ln>
        </p:spPr>
        <p:style>
          <a:lnRef idx="0"/>
          <a:fillRef idx="0"/>
          <a:effectRef idx="0"/>
          <a:fontRef idx="minor"/>
        </p:style>
      </p:sp>
      <p:sp>
        <p:nvSpPr>
          <p:cNvPr id="251" name="CustomShape 3"/>
          <p:cNvSpPr/>
          <p:nvPr/>
        </p:nvSpPr>
        <p:spPr>
          <a:xfrm>
            <a:off x="1582920" y="2577240"/>
            <a:ext cx="1280520" cy="3013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222222"/>
                </a:solidFill>
                <a:uFill>
                  <a:solidFill>
                    <a:srgbClr val="ffffff"/>
                  </a:solidFill>
                </a:uFill>
                <a:latin typeface="Consolas"/>
                <a:ea typeface="Consolas"/>
              </a:rPr>
              <a:t>174px</a:t>
            </a:r>
            <a:endParaRPr b="0" lang="en-US" sz="1800" spc="-1" strike="noStrike">
              <a:solidFill>
                <a:srgbClr val="000000"/>
              </a:solidFill>
              <a:uFill>
                <a:solidFill>
                  <a:srgbClr val="ffffff"/>
                </a:solidFill>
              </a:uFill>
              <a:latin typeface="Arial"/>
            </a:endParaRPr>
          </a:p>
        </p:txBody>
      </p:sp>
      <p:sp>
        <p:nvSpPr>
          <p:cNvPr id="252" name="CustomShape 4"/>
          <p:cNvSpPr/>
          <p:nvPr/>
        </p:nvSpPr>
        <p:spPr>
          <a:xfrm>
            <a:off x="4295520" y="3285720"/>
            <a:ext cx="150120" cy="150120"/>
          </a:xfrm>
          <a:prstGeom prst="ellipse">
            <a:avLst/>
          </a:prstGeom>
          <a:solidFill>
            <a:srgbClr val="ff0000"/>
          </a:solidFill>
          <a:ln w="9360">
            <a:solidFill>
              <a:srgbClr val="595959"/>
            </a:solidFill>
            <a:round/>
          </a:ln>
        </p:spPr>
        <p:style>
          <a:lnRef idx="0"/>
          <a:fillRef idx="0"/>
          <a:effectRef idx="0"/>
          <a:fontRef idx="minor"/>
        </p:style>
      </p:sp>
      <p:sp>
        <p:nvSpPr>
          <p:cNvPr id="253" name="CustomShape 5"/>
          <p:cNvSpPr/>
          <p:nvPr/>
        </p:nvSpPr>
        <p:spPr>
          <a:xfrm>
            <a:off x="5591160" y="3285720"/>
            <a:ext cx="150120" cy="150120"/>
          </a:xfrm>
          <a:prstGeom prst="ellipse">
            <a:avLst/>
          </a:prstGeom>
          <a:solidFill>
            <a:srgbClr val="38761d"/>
          </a:solidFill>
          <a:ln w="9360">
            <a:solidFill>
              <a:srgbClr val="595959"/>
            </a:solidFill>
            <a:round/>
          </a:ln>
        </p:spPr>
        <p:style>
          <a:lnRef idx="0"/>
          <a:fillRef idx="0"/>
          <a:effectRef idx="0"/>
          <a:fontRef idx="minor"/>
        </p:style>
      </p:sp>
      <p:sp>
        <p:nvSpPr>
          <p:cNvPr id="254" name="CustomShape 6"/>
          <p:cNvSpPr/>
          <p:nvPr/>
        </p:nvSpPr>
        <p:spPr>
          <a:xfrm>
            <a:off x="4446360" y="3360960"/>
            <a:ext cx="1130400" cy="360"/>
          </a:xfrm>
          <a:custGeom>
            <a:avLst/>
            <a:gdLst/>
            <a:ahLst/>
            <a:rect l="l" t="t" r="r" b="b"/>
            <a:pathLst>
              <a:path w="21600" h="21600">
                <a:moveTo>
                  <a:pt x="0" y="0"/>
                </a:moveTo>
                <a:lnTo>
                  <a:pt x="21600" y="21600"/>
                </a:lnTo>
              </a:path>
            </a:pathLst>
          </a:custGeom>
          <a:noFill/>
          <a:ln w="38160">
            <a:solidFill>
              <a:srgbClr val="9900ff"/>
            </a:solidFill>
            <a:round/>
            <a:headEnd len="med" type="triangle" w="med"/>
            <a:tailEnd len="med" type="triangle" w="med"/>
          </a:ln>
        </p:spPr>
        <p:style>
          <a:lnRef idx="0"/>
          <a:fillRef idx="0"/>
          <a:effectRef idx="0"/>
          <a:fontRef idx="minor"/>
        </p:style>
      </p:sp>
      <p:sp>
        <p:nvSpPr>
          <p:cNvPr id="255" name="CustomShape 7"/>
          <p:cNvSpPr/>
          <p:nvPr/>
        </p:nvSpPr>
        <p:spPr>
          <a:xfrm>
            <a:off x="2939400" y="3222000"/>
            <a:ext cx="1130400" cy="360"/>
          </a:xfrm>
          <a:custGeom>
            <a:avLst/>
            <a:gdLst/>
            <a:ahLst/>
            <a:rect l="l" t="t" r="r" b="b"/>
            <a:pathLst>
              <a:path w="21600" h="21600">
                <a:moveTo>
                  <a:pt x="0" y="0"/>
                </a:moveTo>
                <a:lnTo>
                  <a:pt x="21600" y="21600"/>
                </a:lnTo>
              </a:path>
            </a:pathLst>
          </a:custGeom>
          <a:noFill/>
          <a:ln w="38160">
            <a:solidFill>
              <a:srgbClr val="9900ff"/>
            </a:solidFill>
            <a:round/>
            <a:headEnd len="med" type="triangle" w="med"/>
            <a:tailEnd len="med" type="triangle" w="med"/>
          </a:ln>
        </p:spPr>
        <p:style>
          <a:lnRef idx="0"/>
          <a:fillRef idx="0"/>
          <a:effectRef idx="0"/>
          <a:fontRef idx="minor"/>
        </p:style>
      </p:sp>
      <p:sp>
        <p:nvSpPr>
          <p:cNvPr id="256" name="CustomShape 8"/>
          <p:cNvSpPr/>
          <p:nvPr/>
        </p:nvSpPr>
        <p:spPr>
          <a:xfrm>
            <a:off x="3137040" y="2577240"/>
            <a:ext cx="1280520" cy="3013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222222"/>
                </a:solidFill>
                <a:uFill>
                  <a:solidFill>
                    <a:srgbClr val="ffffff"/>
                  </a:solidFill>
                </a:uFill>
                <a:latin typeface="Consolas"/>
                <a:ea typeface="Consolas"/>
              </a:rPr>
              <a:t>100px</a:t>
            </a:r>
            <a:endParaRPr b="0" lang="en-US" sz="1800" spc="-1" strike="noStrike">
              <a:solidFill>
                <a:srgbClr val="000000"/>
              </a:solidFill>
              <a:uFill>
                <a:solidFill>
                  <a:srgbClr val="ffffff"/>
                </a:solidFill>
              </a:uFill>
              <a:latin typeface="Arial"/>
            </a:endParaRPr>
          </a:p>
        </p:txBody>
      </p:sp>
      <p:sp>
        <p:nvSpPr>
          <p:cNvPr id="257" name="TextShape 9"/>
          <p:cNvSpPr txBox="1"/>
          <p:nvPr/>
        </p:nvSpPr>
        <p:spPr>
          <a:xfrm>
            <a:off x="1355400" y="4717800"/>
            <a:ext cx="6029640" cy="1292040"/>
          </a:xfrm>
          <a:prstGeom prst="rect">
            <a:avLst/>
          </a:prstGeom>
          <a:noFill/>
          <a:ln>
            <a:noFill/>
          </a:ln>
        </p:spPr>
        <p:txBody>
          <a:bodyPr tIns="91440" bIns="91440"/>
          <a:p>
            <a:pPr>
              <a:lnSpc>
                <a:spcPct val="115000"/>
              </a:lnSpc>
            </a:pPr>
            <a:r>
              <a:rPr b="0" lang="en-US" sz="2200" spc="-1" strike="noStrike">
                <a:solidFill>
                  <a:srgbClr val="434343"/>
                </a:solidFill>
                <a:uFill>
                  <a:solidFill>
                    <a:srgbClr val="ffffff"/>
                  </a:solidFill>
                </a:uFill>
                <a:latin typeface="文泉驛微米黑"/>
                <a:ea typeface="Calibri"/>
              </a:rPr>
              <a:t>What we actually want to do is move our dragon 100px from where it was last dragged.</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200" spc="-1" strike="noStrike">
                <a:solidFill>
                  <a:srgbClr val="434343"/>
                </a:solidFill>
                <a:uFill>
                  <a:solidFill>
                    <a:srgbClr val="ffffff"/>
                  </a:solidFill>
                </a:uFill>
                <a:latin typeface="文泉驛微米黑"/>
                <a:ea typeface="Calibri"/>
              </a:rPr>
              <a:t>Fixed code: </a:t>
            </a:r>
            <a:r>
              <a:rPr b="0" lang="en-US" sz="2200" spc="-1" strike="noStrike" u="sng">
                <a:solidFill>
                  <a:srgbClr val="0097a7"/>
                </a:solidFill>
                <a:uFill>
                  <a:solidFill>
                    <a:srgbClr val="ffffff"/>
                  </a:solidFill>
                </a:uFill>
                <a:latin typeface="文泉驛微米黑"/>
                <a:ea typeface="Calibri"/>
                <a:hlinkClick r:id="rId1"/>
              </a:rPr>
              <a:t>CodePen</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onsolas"/>
              </a:rPr>
              <a:t>setPointerCapture()</a:t>
            </a:r>
            <a:endParaRPr b="0" lang="en-US" sz="1400" spc="-1" strike="noStrike">
              <a:solidFill>
                <a:srgbClr val="000000"/>
              </a:solidFill>
              <a:uFill>
                <a:solidFill>
                  <a:srgbClr val="ffffff"/>
                </a:solidFill>
              </a:uFill>
              <a:latin typeface="文泉驛微米黑"/>
            </a:endParaRPr>
          </a:p>
        </p:txBody>
      </p:sp>
      <p:sp>
        <p:nvSpPr>
          <p:cNvPr id="259" name="TextShape 2"/>
          <p:cNvSpPr txBox="1"/>
          <p:nvPr/>
        </p:nvSpPr>
        <p:spPr>
          <a:xfrm>
            <a:off x="782640" y="1560240"/>
            <a:ext cx="7578360" cy="146916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To listen to pointer events that occur when the pointer goes offscreen, call </a:t>
            </a:r>
            <a:r>
              <a:rPr b="0" lang="en-US" sz="2400" spc="-1" strike="noStrike" u="sng">
                <a:solidFill>
                  <a:srgbClr val="0097a7"/>
                </a:solidFill>
                <a:uFill>
                  <a:solidFill>
                    <a:srgbClr val="ffffff"/>
                  </a:solidFill>
                </a:uFill>
                <a:latin typeface="文泉驛微米黑"/>
                <a:ea typeface="Consolas"/>
                <a:hlinkClick r:id="rId1"/>
              </a:rPr>
              <a:t>setPointerCapture</a:t>
            </a:r>
            <a:r>
              <a:rPr b="0" lang="en-US" sz="2400" spc="-1" strike="noStrike">
                <a:solidFill>
                  <a:srgbClr val="434343"/>
                </a:solidFill>
                <a:uFill>
                  <a:solidFill>
                    <a:srgbClr val="ffffff"/>
                  </a:solidFill>
                </a:uFill>
                <a:latin typeface="文泉驛微米黑"/>
                <a:ea typeface="Calibri"/>
              </a:rPr>
              <a:t> on the target you want to keep tracking:</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p:txBody>
      </p:sp>
      <p:sp>
        <p:nvSpPr>
          <p:cNvPr id="260" name="CustomShape 3"/>
          <p:cNvSpPr/>
          <p:nvPr/>
        </p:nvSpPr>
        <p:spPr>
          <a:xfrm>
            <a:off x="782640" y="3029760"/>
            <a:ext cx="8064720" cy="1386360"/>
          </a:xfrm>
          <a:prstGeom prst="rect">
            <a:avLst/>
          </a:prstGeom>
          <a:noFill/>
          <a:ln>
            <a:noFill/>
          </a:ln>
        </p:spPr>
        <p:style>
          <a:lnRef idx="0"/>
          <a:fillRef idx="0"/>
          <a:effectRef idx="0"/>
          <a:fontRef idx="minor"/>
        </p:style>
        <p:txBody>
          <a:bodyPr tIns="91440" bIns="91440" anchor="ctr"/>
          <a:p>
            <a:pPr>
              <a:lnSpc>
                <a:spcPct val="115000"/>
              </a:lnSpc>
            </a:pPr>
            <a:r>
              <a:rPr b="0" lang="en-US" sz="2000" spc="-1" strike="noStrike">
                <a:solidFill>
                  <a:srgbClr val="434343"/>
                </a:solidFill>
                <a:uFill>
                  <a:solidFill>
                    <a:srgbClr val="ffffff"/>
                  </a:solidFill>
                </a:uFill>
                <a:latin typeface="文泉驛微米黑"/>
                <a:ea typeface="Consolas"/>
              </a:rPr>
              <a:t>event.currentTarget.setPointerCapture(event.pointerId);</a:t>
            </a:r>
            <a:endParaRPr b="0" lang="en-US" sz="1800" spc="-1" strike="noStrike">
              <a:solidFill>
                <a:srgbClr val="000000"/>
              </a:solidFill>
              <a:uFill>
                <a:solidFill>
                  <a:srgbClr val="ffffff"/>
                </a:solidFill>
              </a:uFill>
              <a:latin typeface="文泉驛微米黑"/>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2-D dragon walk</a:t>
            </a:r>
            <a:endParaRPr b="0" lang="en-US" sz="1400" spc="-1" strike="noStrike">
              <a:solidFill>
                <a:srgbClr val="000000"/>
              </a:solidFill>
              <a:uFill>
                <a:solidFill>
                  <a:srgbClr val="ffffff"/>
                </a:solidFill>
              </a:uFill>
              <a:latin typeface="文泉驛微米黑"/>
            </a:endParaRPr>
          </a:p>
        </p:txBody>
      </p:sp>
      <p:sp>
        <p:nvSpPr>
          <p:cNvPr id="262"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2200" spc="-1" strike="noStrike">
                <a:solidFill>
                  <a:srgbClr val="434343"/>
                </a:solidFill>
                <a:uFill>
                  <a:solidFill>
                    <a:srgbClr val="ffffff"/>
                  </a:solidFill>
                </a:uFill>
                <a:latin typeface="文泉驛微米黑"/>
                <a:ea typeface="Calibri"/>
              </a:rPr>
              <a:t>We can make our dragon move in both the X and Y direction using the same technique for the Y-direction:</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2400" spc="-1" strike="noStrike">
                <a:solidFill>
                  <a:srgbClr val="434343"/>
                </a:solidFill>
                <a:uFill>
                  <a:solidFill>
                    <a:srgbClr val="ffffff"/>
                  </a:solidFill>
                </a:uFill>
                <a:latin typeface="文泉驛微米黑"/>
                <a:ea typeface="Calibri"/>
                <a:hlinkClick r:id="rId1"/>
              </a:rPr>
              <a:t>Solved CodePen for 2-D walk</a:t>
            </a:r>
            <a:r>
              <a:rPr b="0" lang="en-US" sz="2400" spc="-1" strike="noStrike">
                <a:solidFill>
                  <a:srgbClr val="434343"/>
                </a:solidFill>
                <a:uFill>
                  <a:solidFill>
                    <a:srgbClr val="ffffff"/>
                  </a:solidFill>
                </a:uFill>
                <a:latin typeface="文泉驛微米黑"/>
                <a:ea typeface="Calibri"/>
              </a:rPr>
              <a:t> </a:t>
            </a:r>
            <a:endParaRPr b="0" lang="en-US" sz="1400" spc="-1" strike="noStrike">
              <a:solidFill>
                <a:srgbClr val="000000"/>
              </a:solidFill>
              <a:uFill>
                <a:solidFill>
                  <a:srgbClr val="ffffff"/>
                </a:solidFill>
              </a:uFill>
              <a:latin typeface="Arial"/>
            </a:endParaRPr>
          </a:p>
        </p:txBody>
      </p:sp>
      <p:pic>
        <p:nvPicPr>
          <p:cNvPr id="263" name="Google Shape;184;p26" descr=""/>
          <p:cNvPicPr/>
          <p:nvPr/>
        </p:nvPicPr>
        <p:blipFill>
          <a:blip r:embed="rId2"/>
          <a:stretch/>
        </p:blipFill>
        <p:spPr>
          <a:xfrm>
            <a:off x="1681920" y="2680200"/>
            <a:ext cx="5779800" cy="2775600"/>
          </a:xfrm>
          <a:prstGeom prst="rect">
            <a:avLst/>
          </a:prstGeom>
          <a:ln w="38160">
            <a:solidFill>
              <a:srgbClr val="595959"/>
            </a:solidFill>
            <a:round/>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311760" y="2867760"/>
            <a:ext cx="8520120" cy="1122120"/>
          </a:xfrm>
          <a:prstGeom prst="rect">
            <a:avLst/>
          </a:prstGeom>
          <a:noFill/>
          <a:ln>
            <a:noFill/>
          </a:ln>
        </p:spPr>
        <p:txBody>
          <a:bodyPr tIns="91440" bIns="91440" anchor="ctr"/>
          <a:p>
            <a:pPr algn="ctr">
              <a:lnSpc>
                <a:spcPct val="100000"/>
              </a:lnSpc>
            </a:pPr>
            <a:r>
              <a:rPr b="0" lang="en-US" sz="3600" spc="-1" strike="noStrike">
                <a:solidFill>
                  <a:srgbClr val="000000"/>
                </a:solidFill>
                <a:uFill>
                  <a:solidFill>
                    <a:srgbClr val="ffffff"/>
                  </a:solidFill>
                </a:uFill>
                <a:latin typeface="文泉驛微米黑"/>
                <a:ea typeface="Montserrat"/>
              </a:rPr>
              <a:t>Back to our photo album example</a:t>
            </a:r>
            <a:endParaRPr b="0" lang="en-US" sz="1400" spc="-1" strike="noStrike">
              <a:solidFill>
                <a:srgbClr val="000000"/>
              </a:solidFill>
              <a:uFill>
                <a:solidFill>
                  <a:srgbClr val="ffffff"/>
                </a:solidFill>
              </a:uFill>
              <a:latin typeface="文泉驛微米黑"/>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onsolas"/>
              </a:rPr>
              <a:t>style</a:t>
            </a:r>
            <a:r>
              <a:rPr b="0" lang="en-US" sz="3600" spc="-1" strike="noStrike">
                <a:solidFill>
                  <a:srgbClr val="000000"/>
                </a:solidFill>
                <a:uFill>
                  <a:solidFill>
                    <a:srgbClr val="ffffff"/>
                  </a:solidFill>
                </a:uFill>
                <a:latin typeface="文泉驛微米黑"/>
                <a:ea typeface="Montserrat"/>
              </a:rPr>
              <a:t> attribute</a:t>
            </a:r>
            <a:endParaRPr b="0" lang="en-US" sz="1400" spc="-1" strike="noStrike">
              <a:solidFill>
                <a:srgbClr val="000000"/>
              </a:solidFill>
              <a:uFill>
                <a:solidFill>
                  <a:srgbClr val="ffffff"/>
                </a:solidFill>
              </a:uFill>
              <a:latin typeface="文泉驛微米黑"/>
            </a:endParaRPr>
          </a:p>
        </p:txBody>
      </p:sp>
      <p:sp>
        <p:nvSpPr>
          <p:cNvPr id="266"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The </a:t>
            </a:r>
            <a:r>
              <a:rPr b="0" lang="en-US" sz="2400" spc="-1" strike="noStrike">
                <a:solidFill>
                  <a:srgbClr val="434343"/>
                </a:solidFill>
                <a:uFill>
                  <a:solidFill>
                    <a:srgbClr val="ffffff"/>
                  </a:solidFill>
                </a:uFill>
                <a:latin typeface="文泉驛微米黑"/>
                <a:ea typeface="Consolas"/>
              </a:rPr>
              <a:t>style</a:t>
            </a:r>
            <a:r>
              <a:rPr b="0" lang="en-US" sz="2400" spc="-1" strike="noStrike">
                <a:solidFill>
                  <a:srgbClr val="434343"/>
                </a:solidFill>
                <a:uFill>
                  <a:solidFill>
                    <a:srgbClr val="ffffff"/>
                  </a:solidFill>
                </a:uFill>
                <a:latin typeface="文泉驛微米黑"/>
                <a:ea typeface="Calibri"/>
              </a:rPr>
              <a:t> attribute has </a:t>
            </a:r>
            <a:r>
              <a:rPr b="1" lang="en-US" sz="2400" spc="-1" strike="noStrike">
                <a:solidFill>
                  <a:srgbClr val="434343"/>
                </a:solidFill>
                <a:uFill>
                  <a:solidFill>
                    <a:srgbClr val="ffffff"/>
                  </a:solidFill>
                </a:uFill>
                <a:latin typeface="文泉驛微米黑"/>
                <a:ea typeface="Calibri"/>
              </a:rPr>
              <a:t>higher precedence</a:t>
            </a:r>
            <a:r>
              <a:rPr b="0" lang="en-US" sz="2400" spc="-1" strike="noStrike">
                <a:solidFill>
                  <a:srgbClr val="434343"/>
                </a:solidFill>
                <a:uFill>
                  <a:solidFill>
                    <a:srgbClr val="ffffff"/>
                  </a:solidFill>
                </a:uFill>
                <a:latin typeface="文泉驛微米黑"/>
                <a:ea typeface="Calibri"/>
              </a:rPr>
              <a:t> than any CSS property.</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alibri"/>
              </a:rPr>
              <a:t>To undo a style set via the </a:t>
            </a:r>
            <a:r>
              <a:rPr b="0" lang="en-US" sz="2400" spc="-1" strike="noStrike">
                <a:solidFill>
                  <a:srgbClr val="434343"/>
                </a:solidFill>
                <a:uFill>
                  <a:solidFill>
                    <a:srgbClr val="ffffff"/>
                  </a:solidFill>
                </a:uFill>
                <a:latin typeface="文泉驛微米黑"/>
                <a:ea typeface="Consolas"/>
              </a:rPr>
              <a:t>style</a:t>
            </a:r>
            <a:r>
              <a:rPr b="0" lang="en-US" sz="2400" spc="-1" strike="noStrike">
                <a:solidFill>
                  <a:srgbClr val="434343"/>
                </a:solidFill>
                <a:uFill>
                  <a:solidFill>
                    <a:srgbClr val="ffffff"/>
                  </a:solidFill>
                </a:uFill>
                <a:latin typeface="文泉驛微米黑"/>
                <a:ea typeface="Calibri"/>
              </a:rPr>
              <a:t> attribute, you can set it to the empty string:</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gn="ctr">
              <a:lnSpc>
                <a:spcPct val="115000"/>
              </a:lnSpc>
            </a:pPr>
            <a:r>
              <a:rPr b="0" lang="en-US" sz="2400" spc="-1" strike="noStrike">
                <a:solidFill>
                  <a:srgbClr val="434343"/>
                </a:solidFill>
                <a:uFill>
                  <a:solidFill>
                    <a:srgbClr val="ffffff"/>
                  </a:solidFill>
                </a:uFill>
                <a:latin typeface="文泉驛微米黑"/>
                <a:ea typeface="Consolas"/>
              </a:rPr>
              <a:t>element.</a:t>
            </a:r>
            <a:r>
              <a:rPr b="1" lang="en-US" sz="2400" spc="-1" strike="noStrike">
                <a:solidFill>
                  <a:srgbClr val="434343"/>
                </a:solidFill>
                <a:uFill>
                  <a:solidFill>
                    <a:srgbClr val="ffffff"/>
                  </a:solidFill>
                </a:uFill>
                <a:latin typeface="文泉驛微米黑"/>
                <a:ea typeface="Consolas"/>
              </a:rPr>
              <a:t>style</a:t>
            </a:r>
            <a:r>
              <a:rPr b="0" lang="en-US" sz="2400" spc="-1" strike="noStrike">
                <a:solidFill>
                  <a:srgbClr val="434343"/>
                </a:solidFill>
                <a:uFill>
                  <a:solidFill>
                    <a:srgbClr val="ffffff"/>
                  </a:solidFill>
                </a:uFill>
                <a:latin typeface="文泉驛微米黑"/>
                <a:ea typeface="Consolas"/>
              </a:rPr>
              <a:t>.transform = '';</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alibri"/>
              </a:rPr>
              <a:t>Now the element will be styled according to any rules in the CSS file(s). </a:t>
            </a:r>
            <a:endParaRPr b="0" lang="en-US" sz="1400" spc="-1" strike="noStrike">
              <a:solidFill>
                <a:srgbClr val="000000"/>
              </a:solidFill>
              <a:uFill>
                <a:solidFill>
                  <a:srgbClr val="ffffff"/>
                </a:solidFill>
              </a:uFill>
              <a:latin typeface="文泉驛微米黑"/>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a:t>
            </a:r>
            <a:r>
              <a:rPr b="0" lang="en-US" sz="3600" spc="-1" strike="noStrike">
                <a:solidFill>
                  <a:srgbClr val="000000"/>
                </a:solidFill>
                <a:uFill>
                  <a:solidFill>
                    <a:srgbClr val="ffffff"/>
                  </a:solidFill>
                </a:uFill>
                <a:latin typeface="文泉驛微米黑"/>
                <a:ea typeface="Consolas"/>
              </a:rPr>
              <a:t>requestAnimationFrame</a:t>
            </a:r>
            <a:r>
              <a:rPr b="0" lang="en-US" sz="3600" spc="-1" strike="noStrike">
                <a:solidFill>
                  <a:srgbClr val="000000"/>
                </a:solidFill>
                <a:uFill>
                  <a:solidFill>
                    <a:srgbClr val="ffffff"/>
                  </a:solidFill>
                </a:uFill>
                <a:latin typeface="文泉驛微米黑"/>
                <a:ea typeface="Montserrat"/>
              </a:rPr>
              <a:t>)</a:t>
            </a:r>
            <a:endParaRPr b="0" lang="en-US" sz="1400" spc="-1" strike="noStrike">
              <a:solidFill>
                <a:srgbClr val="000000"/>
              </a:solidFill>
              <a:uFill>
                <a:solidFill>
                  <a:srgbClr val="ffffff"/>
                </a:solidFill>
              </a:uFill>
              <a:latin typeface="文泉驛微米黑"/>
            </a:endParaRPr>
          </a:p>
        </p:txBody>
      </p:sp>
      <p:sp>
        <p:nvSpPr>
          <p:cNvPr id="268"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(We are missing one key piece of getting smooth dragging motion, which is: </a:t>
            </a:r>
            <a:r>
              <a:rPr b="0" lang="en-US" sz="2400" spc="-1" strike="noStrike" u="sng">
                <a:solidFill>
                  <a:srgbClr val="0097a7"/>
                </a:solidFill>
                <a:uFill>
                  <a:solidFill>
                    <a:srgbClr val="ffffff"/>
                  </a:solidFill>
                </a:uFill>
                <a:latin typeface="文泉驛微米黑"/>
                <a:ea typeface="Consolas"/>
                <a:hlinkClick r:id="rId1"/>
              </a:rPr>
              <a:t>requestAnimationFrame</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alibri"/>
              </a:rPr>
              <a:t>However, using </a:t>
            </a:r>
            <a:r>
              <a:rPr b="0" lang="en-US" sz="2400" spc="-1" strike="noStrike">
                <a:solidFill>
                  <a:srgbClr val="434343"/>
                </a:solidFill>
                <a:uFill>
                  <a:solidFill>
                    <a:srgbClr val="ffffff"/>
                  </a:solidFill>
                </a:uFill>
                <a:latin typeface="文泉驛微米黑"/>
                <a:ea typeface="Consolas"/>
              </a:rPr>
              <a:t>requestAnimationFrame</a:t>
            </a:r>
            <a:r>
              <a:rPr b="0" lang="en-US" sz="2400" spc="-1" strike="noStrike">
                <a:solidFill>
                  <a:srgbClr val="434343"/>
                </a:solidFill>
                <a:uFill>
                  <a:solidFill>
                    <a:srgbClr val="ffffff"/>
                  </a:solidFill>
                </a:uFill>
                <a:latin typeface="文泉驛微米黑"/>
                <a:ea typeface="Calibri"/>
              </a:rPr>
              <a:t> well requires us to know a little bit more about the JavaScript event loop. Functional programming also helps. We'll get there next week!)</a:t>
            </a:r>
            <a:endParaRPr b="0" lang="en-US" sz="1400" spc="-1" strike="noStrike">
              <a:solidFill>
                <a:srgbClr val="000000"/>
              </a:solidFill>
              <a:uFill>
                <a:solidFill>
                  <a:srgbClr val="ffffff"/>
                </a:solidFill>
              </a:uFill>
              <a:latin typeface="文泉驛微米黑"/>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Photo album jerkiness</a:t>
            </a:r>
            <a:endParaRPr b="0" lang="en-US" sz="1400" spc="-1" strike="noStrike">
              <a:solidFill>
                <a:srgbClr val="000000"/>
              </a:solidFill>
              <a:uFill>
                <a:solidFill>
                  <a:srgbClr val="ffffff"/>
                </a:solidFill>
              </a:uFill>
              <a:latin typeface="文泉驛微米黑"/>
            </a:endParaRPr>
          </a:p>
        </p:txBody>
      </p:sp>
      <p:sp>
        <p:nvSpPr>
          <p:cNvPr id="270" name="TextShape 2"/>
          <p:cNvSpPr txBox="1"/>
          <p:nvPr/>
        </p:nvSpPr>
        <p:spPr>
          <a:xfrm>
            <a:off x="782640" y="1560240"/>
            <a:ext cx="7578360" cy="85104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It feels a little jerky when we swipe through photos:</a:t>
            </a:r>
            <a:endParaRPr b="0" lang="en-US" sz="1400" spc="-1" strike="noStrike">
              <a:solidFill>
                <a:srgbClr val="000000"/>
              </a:solidFill>
              <a:uFill>
                <a:solidFill>
                  <a:srgbClr val="ffffff"/>
                </a:solidFill>
              </a:uFill>
              <a:latin typeface="文泉驛微米黑"/>
            </a:endParaRPr>
          </a:p>
        </p:txBody>
      </p:sp>
      <p:pic>
        <p:nvPicPr>
          <p:cNvPr id="271" name="Google Shape;208;p30" descr=""/>
          <p:cNvPicPr/>
          <p:nvPr/>
        </p:nvPicPr>
        <p:blipFill>
          <a:blip r:embed="rId1"/>
          <a:stretch/>
        </p:blipFill>
        <p:spPr>
          <a:xfrm>
            <a:off x="1739520" y="2217240"/>
            <a:ext cx="5664600" cy="42483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Softening the edges</a:t>
            </a:r>
            <a:endParaRPr b="0" lang="en-US" sz="1400" spc="-1" strike="noStrike">
              <a:solidFill>
                <a:srgbClr val="000000"/>
              </a:solidFill>
              <a:uFill>
                <a:solidFill>
                  <a:srgbClr val="ffffff"/>
                </a:solidFill>
              </a:uFill>
              <a:latin typeface="文泉驛微米黑"/>
            </a:endParaRPr>
          </a:p>
        </p:txBody>
      </p:sp>
      <p:sp>
        <p:nvSpPr>
          <p:cNvPr id="273" name="TextShape 2"/>
          <p:cNvSpPr txBox="1"/>
          <p:nvPr/>
        </p:nvSpPr>
        <p:spPr>
          <a:xfrm>
            <a:off x="782640" y="1560240"/>
            <a:ext cx="7578360" cy="305208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This is mostly a perception issue. We can make the UI </a:t>
            </a:r>
            <a:r>
              <a:rPr b="1" lang="en-US" sz="2400" spc="-1" strike="noStrike">
                <a:solidFill>
                  <a:srgbClr val="434343"/>
                </a:solidFill>
                <a:uFill>
                  <a:solidFill>
                    <a:srgbClr val="ffffff"/>
                  </a:solidFill>
                </a:uFill>
                <a:latin typeface="文泉驛微米黑"/>
                <a:ea typeface="Calibri"/>
              </a:rPr>
              <a:t>feel</a:t>
            </a:r>
            <a:r>
              <a:rPr b="0" lang="en-US" sz="2400" spc="-1" strike="noStrike">
                <a:solidFill>
                  <a:srgbClr val="434343"/>
                </a:solidFill>
                <a:uFill>
                  <a:solidFill>
                    <a:srgbClr val="ffffff"/>
                  </a:solidFill>
                </a:uFill>
                <a:latin typeface="文泉驛微米黑"/>
                <a:ea typeface="Calibri"/>
              </a:rPr>
              <a:t> a little smoother if we added some animations.</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The image should </a:t>
            </a:r>
            <a:r>
              <a:rPr b="1" lang="en-US" sz="2400" spc="-1" strike="noStrike">
                <a:solidFill>
                  <a:srgbClr val="434343"/>
                </a:solidFill>
                <a:uFill>
                  <a:solidFill>
                    <a:srgbClr val="ffffff"/>
                  </a:solidFill>
                </a:uFill>
                <a:latin typeface="文泉驛微米黑"/>
                <a:ea typeface="Calibri"/>
              </a:rPr>
              <a:t>slide in from the left</a:t>
            </a:r>
            <a:r>
              <a:rPr b="0" lang="en-US" sz="2400" spc="-1" strike="noStrike">
                <a:solidFill>
                  <a:srgbClr val="434343"/>
                </a:solidFill>
                <a:uFill>
                  <a:solidFill>
                    <a:srgbClr val="ffffff"/>
                  </a:solidFill>
                </a:uFill>
                <a:latin typeface="文泉驛微米黑"/>
                <a:ea typeface="Calibri"/>
              </a:rPr>
              <a:t> if we are going to the previous picture</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The image should </a:t>
            </a:r>
            <a:r>
              <a:rPr b="1" lang="en-US" sz="2400" spc="-1" strike="noStrike">
                <a:solidFill>
                  <a:srgbClr val="434343"/>
                </a:solidFill>
                <a:uFill>
                  <a:solidFill>
                    <a:srgbClr val="ffffff"/>
                  </a:solidFill>
                </a:uFill>
                <a:latin typeface="文泉驛微米黑"/>
                <a:ea typeface="Calibri"/>
              </a:rPr>
              <a:t>slide in from the right</a:t>
            </a:r>
            <a:r>
              <a:rPr b="0" lang="en-US" sz="2400" spc="-1" strike="noStrike">
                <a:solidFill>
                  <a:srgbClr val="434343"/>
                </a:solidFill>
                <a:uFill>
                  <a:solidFill>
                    <a:srgbClr val="ffffff"/>
                  </a:solidFill>
                </a:uFill>
                <a:latin typeface="文泉驛微米黑"/>
                <a:ea typeface="Calibri"/>
              </a:rPr>
              <a:t> if we are going to the next picture</a:t>
            </a:r>
            <a:endParaRPr b="0" lang="en-US" sz="1400" spc="-1" strike="noStrike">
              <a:solidFill>
                <a:srgbClr val="000000"/>
              </a:solidFill>
              <a:uFill>
                <a:solidFill>
                  <a:srgbClr val="ffffff"/>
                </a:solidFill>
              </a:uFill>
              <a:latin typeface="文泉驛微米黑"/>
            </a:endParaRPr>
          </a:p>
        </p:txBody>
      </p:sp>
      <p:sp>
        <p:nvSpPr>
          <p:cNvPr id="274" name="CustomShape 3"/>
          <p:cNvSpPr/>
          <p:nvPr/>
        </p:nvSpPr>
        <p:spPr>
          <a:xfrm>
            <a:off x="2809440" y="4858200"/>
            <a:ext cx="1356120" cy="1039680"/>
          </a:xfrm>
          <a:prstGeom prst="leftArrow">
            <a:avLst>
              <a:gd name="adj1" fmla="val 50000"/>
              <a:gd name="adj2" fmla="val 50000"/>
            </a:avLst>
          </a:prstGeom>
          <a:solidFill>
            <a:srgbClr val="eeeeee"/>
          </a:solidFill>
          <a:ln w="9360">
            <a:solidFill>
              <a:srgbClr val="595959"/>
            </a:solidFill>
            <a:round/>
          </a:ln>
        </p:spPr>
        <p:style>
          <a:lnRef idx="0"/>
          <a:fillRef idx="0"/>
          <a:effectRef idx="0"/>
          <a:fontRef idx="minor"/>
        </p:style>
      </p:sp>
      <p:sp>
        <p:nvSpPr>
          <p:cNvPr id="275" name="CustomShape 4"/>
          <p:cNvSpPr/>
          <p:nvPr/>
        </p:nvSpPr>
        <p:spPr>
          <a:xfrm rot="10800000">
            <a:off x="6334560" y="5898240"/>
            <a:ext cx="1356120" cy="1039680"/>
          </a:xfrm>
          <a:prstGeom prst="leftArrow">
            <a:avLst>
              <a:gd name="adj1" fmla="val 50000"/>
              <a:gd name="adj2" fmla="val 50000"/>
            </a:avLst>
          </a:prstGeom>
          <a:solidFill>
            <a:srgbClr val="eeeeee"/>
          </a:solidFill>
          <a:ln w="9360">
            <a:solidFill>
              <a:srgbClr val="595959"/>
            </a:solidFill>
            <a:round/>
          </a:ln>
        </p:spPr>
        <p:style>
          <a:lnRef idx="0"/>
          <a:fillRef idx="0"/>
          <a:effectRef idx="0"/>
          <a:fontRef idx="minor"/>
        </p:style>
      </p:sp>
      <p:sp>
        <p:nvSpPr>
          <p:cNvPr id="276" name="CustomShape 5"/>
          <p:cNvSpPr/>
          <p:nvPr/>
        </p:nvSpPr>
        <p:spPr>
          <a:xfrm>
            <a:off x="1951200" y="5725440"/>
            <a:ext cx="2214360" cy="856440"/>
          </a:xfrm>
          <a:prstGeom prst="rect">
            <a:avLst/>
          </a:prstGeom>
          <a:noFill/>
          <a:ln>
            <a:noFill/>
          </a:ln>
        </p:spPr>
        <p:style>
          <a:lnRef idx="0"/>
          <a:fillRef idx="0"/>
          <a:effectRef idx="0"/>
          <a:fontRef idx="minor"/>
        </p:style>
        <p:txBody>
          <a:bodyPr tIns="91440" bIns="91440" anchor="ctr"/>
          <a:p>
            <a:pPr algn="r">
              <a:lnSpc>
                <a:spcPct val="100000"/>
              </a:lnSpc>
            </a:pPr>
            <a:r>
              <a:rPr b="0" lang="en-US" sz="2400" spc="-1" strike="noStrike">
                <a:solidFill>
                  <a:srgbClr val="000000"/>
                </a:solidFill>
                <a:uFill>
                  <a:solidFill>
                    <a:srgbClr val="ffffff"/>
                  </a:solidFill>
                </a:uFill>
                <a:latin typeface="Calibri"/>
                <a:ea typeface="Calibri"/>
              </a:rPr>
              <a:t>Next</a:t>
            </a:r>
            <a:endParaRPr b="0" lang="en-US" sz="1800" spc="-1" strike="noStrike">
              <a:solidFill>
                <a:srgbClr val="000000"/>
              </a:solidFill>
              <a:uFill>
                <a:solidFill>
                  <a:srgbClr val="ffffff"/>
                </a:solidFill>
              </a:uFill>
              <a:latin typeface="Arial"/>
            </a:endParaRPr>
          </a:p>
        </p:txBody>
      </p:sp>
      <p:sp>
        <p:nvSpPr>
          <p:cNvPr id="277" name="CustomShape 6"/>
          <p:cNvSpPr/>
          <p:nvPr/>
        </p:nvSpPr>
        <p:spPr>
          <a:xfrm>
            <a:off x="4978080" y="5725440"/>
            <a:ext cx="2214360" cy="856440"/>
          </a:xfrm>
          <a:prstGeom prst="rect">
            <a:avLst/>
          </a:prstGeom>
          <a:noFill/>
          <a:ln>
            <a:noFill/>
          </a:ln>
        </p:spPr>
        <p:style>
          <a:lnRef idx="0"/>
          <a:fillRef idx="0"/>
          <a:effectRef idx="0"/>
          <a:fontRef idx="minor"/>
        </p:style>
        <p:txBody>
          <a:bodyPr tIns="91440" bIns="91440" anchor="ctr"/>
          <a:p>
            <a:pPr>
              <a:lnSpc>
                <a:spcPct val="100000"/>
              </a:lnSpc>
            </a:pPr>
            <a:r>
              <a:rPr b="0" lang="en-US" sz="2400" spc="-1" strike="noStrike">
                <a:solidFill>
                  <a:srgbClr val="000000"/>
                </a:solidFill>
                <a:uFill>
                  <a:solidFill>
                    <a:srgbClr val="ffffff"/>
                  </a:solidFill>
                </a:uFill>
                <a:latin typeface="Calibri"/>
                <a:ea typeface="Calibri"/>
              </a:rPr>
              <a:t>Previous</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Today's schedule</a:t>
            </a:r>
            <a:endParaRPr b="0" lang="en-US" sz="1400" spc="-1" strike="noStrike">
              <a:solidFill>
                <a:srgbClr val="000000"/>
              </a:solidFill>
              <a:uFill>
                <a:solidFill>
                  <a:srgbClr val="ffffff"/>
                </a:solidFill>
              </a:uFill>
              <a:latin typeface="文泉驛微米黑"/>
            </a:endParaRPr>
          </a:p>
        </p:txBody>
      </p:sp>
      <p:sp>
        <p:nvSpPr>
          <p:cNvPr id="189" name="TextShape 2"/>
          <p:cNvSpPr txBox="1"/>
          <p:nvPr/>
        </p:nvSpPr>
        <p:spPr>
          <a:xfrm>
            <a:off x="782640" y="1560240"/>
            <a:ext cx="7578360" cy="4554720"/>
          </a:xfrm>
          <a:prstGeom prst="rect">
            <a:avLst/>
          </a:prstGeom>
          <a:noFill/>
          <a:ln>
            <a:noFill/>
          </a:ln>
        </p:spPr>
        <p:txBody>
          <a:bodyPr tIns="91440" bIns="91440"/>
          <a:p>
            <a:pPr>
              <a:lnSpc>
                <a:spcPct val="100000"/>
              </a:lnSpc>
            </a:pPr>
            <a:r>
              <a:rPr b="1" lang="en-US" sz="2400" spc="-1" strike="noStrike">
                <a:solidFill>
                  <a:srgbClr val="434343"/>
                </a:solidFill>
                <a:uFill>
                  <a:solidFill>
                    <a:srgbClr val="ffffff"/>
                  </a:solidFill>
                </a:uFill>
                <a:latin typeface="Calibri"/>
                <a:ea typeface="Calibri"/>
              </a:rPr>
              <a:t>Today</a:t>
            </a:r>
            <a:endParaRPr b="0" lang="en-US" sz="1400" spc="-1" strike="noStrike">
              <a:solidFill>
                <a:srgbClr val="000000"/>
              </a:solidFill>
              <a:uFill>
                <a:solidFill>
                  <a:srgbClr val="ffffff"/>
                </a:solidFill>
              </a:uFill>
              <a:latin typeface="Arial"/>
            </a:endParaRPr>
          </a:p>
          <a:p>
            <a:pPr marL="457200" indent="-355320">
              <a:lnSpc>
                <a:spcPct val="100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Mobile events</a:t>
            </a:r>
            <a:endParaRPr b="0" lang="en-US" sz="1400" spc="-1" strike="noStrike">
              <a:solidFill>
                <a:srgbClr val="000000"/>
              </a:solidFill>
              <a:uFill>
                <a:solidFill>
                  <a:srgbClr val="ffffff"/>
                </a:solidFill>
              </a:uFill>
              <a:latin typeface="Arial"/>
            </a:endParaRPr>
          </a:p>
          <a:p>
            <a:pPr marL="457200" indent="-355320">
              <a:lnSpc>
                <a:spcPct val="100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Simple CSS animations</a:t>
            </a:r>
            <a:endParaRPr b="0" lang="en-US" sz="1400" spc="-1" strike="noStrike">
              <a:solidFill>
                <a:srgbClr val="000000"/>
              </a:solidFill>
              <a:uFill>
                <a:solidFill>
                  <a:srgbClr val="ffffff"/>
                </a:solidFill>
              </a:uFill>
              <a:latin typeface="Arial"/>
            </a:endParaRPr>
          </a:p>
          <a:p>
            <a:pPr marL="457200" indent="-355320">
              <a:lnSpc>
                <a:spcPct val="100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Classes and objects in JavaScript</a:t>
            </a:r>
            <a:endParaRPr b="0" lang="en-US" sz="1400" spc="-1" strike="noStrike">
              <a:solidFill>
                <a:srgbClr val="000000"/>
              </a:solidFill>
              <a:uFill>
                <a:solidFill>
                  <a:srgbClr val="ffffff"/>
                </a:solidFill>
              </a:uFill>
              <a:latin typeface="Arial"/>
            </a:endParaRPr>
          </a:p>
          <a:p>
            <a:pPr marL="457200" indent="-355320">
              <a:lnSpc>
                <a:spcPct val="100000"/>
              </a:lnSpc>
              <a:buClr>
                <a:srgbClr val="434343"/>
              </a:buClr>
              <a:buFont typeface="Calibri"/>
              <a:buChar char="-"/>
            </a:pPr>
            <a:r>
              <a:rPr b="0" lang="en-US" sz="2400" spc="-1" strike="noStrike">
                <a:solidFill>
                  <a:srgbClr val="434343"/>
                </a:solidFill>
                <a:uFill>
                  <a:solidFill>
                    <a:srgbClr val="ffffff"/>
                  </a:solidFill>
                </a:uFill>
                <a:latin typeface="文泉驛微米黑"/>
                <a:ea typeface="Consolas"/>
              </a:rPr>
              <a:t>this</a:t>
            </a:r>
            <a:r>
              <a:rPr b="0" lang="en-US" sz="2400" spc="-1" strike="noStrike">
                <a:solidFill>
                  <a:srgbClr val="434343"/>
                </a:solidFill>
                <a:uFill>
                  <a:solidFill>
                    <a:srgbClr val="ffffff"/>
                  </a:solidFill>
                </a:uFill>
                <a:latin typeface="文泉驛微米黑"/>
                <a:ea typeface="Calibri"/>
              </a:rPr>
              <a:t> keyword and </a:t>
            </a:r>
            <a:r>
              <a:rPr b="0" lang="en-US" sz="2400" spc="-1" strike="noStrike">
                <a:solidFill>
                  <a:srgbClr val="434343"/>
                </a:solidFill>
                <a:uFill>
                  <a:solidFill>
                    <a:srgbClr val="ffffff"/>
                  </a:solidFill>
                </a:uFill>
                <a:latin typeface="文泉驛微米黑"/>
                <a:ea typeface="Consolas"/>
              </a:rPr>
              <a:t>bind</a:t>
            </a:r>
            <a:endParaRPr b="0" lang="en-US" sz="1400" spc="-1" strike="noStrike">
              <a:solidFill>
                <a:srgbClr val="000000"/>
              </a:solidFill>
              <a:uFill>
                <a:solidFill>
                  <a:srgbClr val="ffffff"/>
                </a:solidFill>
              </a:uFill>
              <a:latin typeface="Arial"/>
            </a:endParaRPr>
          </a:p>
          <a:p>
            <a:pPr marL="457200" indent="-355320">
              <a:lnSpc>
                <a:spcPct val="100000"/>
              </a:lnSpc>
              <a:buClr>
                <a:srgbClr val="0000ff"/>
              </a:buClr>
              <a:buFont typeface="Calibri"/>
              <a:buChar char="-"/>
            </a:pPr>
            <a:r>
              <a:rPr b="1" lang="en-US" sz="2400" spc="-1" strike="noStrike">
                <a:solidFill>
                  <a:srgbClr val="0000ff"/>
                </a:solidFill>
                <a:uFill>
                  <a:solidFill>
                    <a:srgbClr val="ffffff"/>
                  </a:solidFill>
                </a:uFill>
                <a:latin typeface="文泉驛微米黑"/>
                <a:ea typeface="Calibri"/>
              </a:rPr>
              <a:t>HW2 due; HW3 assigned</a:t>
            </a:r>
            <a:endParaRPr b="0" lang="en-US" sz="1400" spc="-1" strike="noStrike">
              <a:solidFill>
                <a:srgbClr val="000000"/>
              </a:solidFill>
              <a:uFill>
                <a:solidFill>
                  <a:srgbClr val="ffffff"/>
                </a:solidFill>
              </a:uFill>
              <a:latin typeface="Arial"/>
            </a:endParaRPr>
          </a:p>
          <a:p>
            <a:pPr marL="457200" indent="-355320">
              <a:lnSpc>
                <a:spcPct val="100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 </a:t>
            </a: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311760" y="2867760"/>
            <a:ext cx="8520120" cy="1122120"/>
          </a:xfrm>
          <a:prstGeom prst="rect">
            <a:avLst/>
          </a:prstGeom>
          <a:noFill/>
          <a:ln>
            <a:noFill/>
          </a:ln>
        </p:spPr>
        <p:txBody>
          <a:bodyPr tIns="91440" bIns="91440" anchor="ctr"/>
          <a:p>
            <a:pPr algn="ctr">
              <a:lnSpc>
                <a:spcPct val="100000"/>
              </a:lnSpc>
            </a:pPr>
            <a:r>
              <a:rPr b="0" lang="en-US" sz="3600" spc="-1" strike="noStrike">
                <a:solidFill>
                  <a:srgbClr val="000000"/>
                </a:solidFill>
                <a:uFill>
                  <a:solidFill>
                    <a:srgbClr val="ffffff"/>
                  </a:solidFill>
                </a:uFill>
                <a:latin typeface="文泉驛微米黑"/>
                <a:ea typeface="Montserrat"/>
              </a:rPr>
              <a:t>CSS animations</a:t>
            </a:r>
            <a:endParaRPr b="0" lang="en-US" sz="1400" spc="-1" strike="noStrike">
              <a:solidFill>
                <a:srgbClr val="000000"/>
              </a:solidFill>
              <a:uFill>
                <a:solidFill>
                  <a:srgbClr val="ffffff"/>
                </a:solidFill>
              </a:uFill>
              <a:latin typeface="文泉驛微米黑"/>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u="sng">
                <a:solidFill>
                  <a:srgbClr val="0097a7"/>
                </a:solidFill>
                <a:uFill>
                  <a:solidFill>
                    <a:srgbClr val="ffffff"/>
                  </a:solidFill>
                </a:uFill>
                <a:latin typeface="文泉驛微米黑"/>
                <a:ea typeface="Montserrat"/>
                <a:hlinkClick r:id="rId1"/>
              </a:rPr>
              <a:t>CSS animat</a:t>
            </a:r>
            <a:r>
              <a:rPr b="0" lang="en-US" sz="3600" spc="-1" strike="noStrike" u="sng">
                <a:solidFill>
                  <a:srgbClr val="0097a7"/>
                </a:solidFill>
                <a:uFill>
                  <a:solidFill>
                    <a:srgbClr val="ffffff"/>
                  </a:solidFill>
                </a:uFill>
                <a:latin typeface="文泉驛微米黑"/>
                <a:ea typeface="Montserrat"/>
                <a:hlinkClick r:id="rId2"/>
              </a:rPr>
              <a:t>i</a:t>
            </a:r>
            <a:r>
              <a:rPr b="0" lang="en-US" sz="3600" spc="-1" strike="noStrike" u="sng">
                <a:solidFill>
                  <a:srgbClr val="0097a7"/>
                </a:solidFill>
                <a:uFill>
                  <a:solidFill>
                    <a:srgbClr val="ffffff"/>
                  </a:solidFill>
                </a:uFill>
                <a:latin typeface="文泉驛微米黑"/>
                <a:ea typeface="Montserrat"/>
                <a:hlinkClick r:id="rId3"/>
              </a:rPr>
              <a:t>ons</a:t>
            </a:r>
            <a:r>
              <a:rPr b="0" lang="en-US" sz="3600" spc="-1" strike="noStrike">
                <a:solidFill>
                  <a:srgbClr val="000000"/>
                </a:solidFill>
                <a:uFill>
                  <a:solidFill>
                    <a:srgbClr val="ffffff"/>
                  </a:solidFill>
                </a:uFill>
                <a:latin typeface="文泉驛微米黑"/>
                <a:ea typeface="Montserrat"/>
              </a:rPr>
              <a:t> syntax</a:t>
            </a:r>
            <a:endParaRPr b="0" lang="en-US" sz="1400" spc="-1" strike="noStrike">
              <a:solidFill>
                <a:srgbClr val="000000"/>
              </a:solidFill>
              <a:uFill>
                <a:solidFill>
                  <a:srgbClr val="ffffff"/>
                </a:solidFill>
              </a:uFill>
              <a:latin typeface="Arial"/>
            </a:endParaRPr>
          </a:p>
        </p:txBody>
      </p:sp>
      <p:sp>
        <p:nvSpPr>
          <p:cNvPr id="280" name="TextShape 2"/>
          <p:cNvSpPr txBox="1"/>
          <p:nvPr/>
        </p:nvSpPr>
        <p:spPr>
          <a:xfrm>
            <a:off x="782640" y="1560240"/>
            <a:ext cx="7578360" cy="491544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onsolas"/>
              </a:rPr>
              <a:t>@keyframes</a:t>
            </a:r>
            <a:r>
              <a:rPr b="0" lang="en-US" sz="2400" spc="-1" strike="noStrike">
                <a:solidFill>
                  <a:srgbClr val="434343"/>
                </a:solidFill>
                <a:uFill>
                  <a:solidFill>
                    <a:srgbClr val="ffffff"/>
                  </a:solidFill>
                </a:uFill>
                <a:latin typeface="文泉驛微米黑"/>
                <a:ea typeface="Calibri"/>
              </a:rPr>
              <a:t> </a:t>
            </a:r>
            <a:r>
              <a:rPr b="1" i="1" lang="en-US" sz="2400" spc="-1" strike="noStrike">
                <a:solidFill>
                  <a:srgbClr val="434343"/>
                </a:solidFill>
                <a:uFill>
                  <a:solidFill>
                    <a:srgbClr val="ffffff"/>
                  </a:solidFill>
                </a:uFill>
                <a:latin typeface="文泉驛微米黑"/>
                <a:ea typeface="Calibri"/>
              </a:rPr>
              <a:t>animation-name</a:t>
            </a:r>
            <a:r>
              <a:rPr b="0" i="1" lang="en-US" sz="2400" spc="-1" strike="noStrike">
                <a:solidFill>
                  <a:srgbClr val="434343"/>
                </a:solidFill>
                <a:uFill>
                  <a:solidFill>
                    <a:srgbClr val="ffffff"/>
                  </a:solidFill>
                </a:uFill>
                <a:latin typeface="文泉驛微米黑"/>
                <a:ea typeface="Consolas"/>
              </a:rPr>
              <a:t> </a:t>
            </a:r>
            <a:r>
              <a:rPr b="0" lang="en-US" sz="2400" spc="-1" strike="noStrike">
                <a:solidFill>
                  <a:srgbClr val="434343"/>
                </a:solidFill>
                <a:uFill>
                  <a:solidFill>
                    <a:srgbClr val="ffffff"/>
                  </a:solidFill>
                </a:uFill>
                <a:latin typeface="文泉驛微米黑"/>
                <a:ea typeface="Consolas"/>
              </a:rPr>
              <a:t>{</a:t>
            </a:r>
            <a:r>
              <a:rPr b="0" lang="en-US" sz="2400" spc="-1" strike="noStrike">
                <a:solidFill>
                  <a:srgbClr val="434343"/>
                </a:solidFill>
                <a:uFill>
                  <a:solidFill>
                    <a:srgbClr val="ffffff"/>
                  </a:solidFill>
                </a:uFill>
                <a:latin typeface="文泉驛微米黑"/>
                <a:ea typeface="Consolas"/>
              </a:rPr>
              <a:t>
</a:t>
            </a:r>
            <a:r>
              <a:rPr b="0" lang="en-US" sz="2400" spc="-1" strike="noStrike">
                <a:solidFill>
                  <a:srgbClr val="434343"/>
                </a:solidFill>
                <a:uFill>
                  <a:solidFill>
                    <a:srgbClr val="ffffff"/>
                  </a:solidFill>
                </a:uFill>
                <a:latin typeface="文泉驛微米黑"/>
                <a:ea typeface="Consolas"/>
              </a:rPr>
              <a:t>  from {</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    </a:t>
            </a:r>
            <a:r>
              <a:rPr b="1" i="1" lang="en-US" sz="2400" spc="-1" strike="noStrike">
                <a:solidFill>
                  <a:srgbClr val="434343"/>
                </a:solidFill>
                <a:uFill>
                  <a:solidFill>
                    <a:srgbClr val="ffffff"/>
                  </a:solidFill>
                </a:uFill>
                <a:latin typeface="文泉驛微米黑"/>
                <a:ea typeface="Calibri"/>
              </a:rPr>
              <a:t>CSS styles</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  </a:t>
            </a:r>
            <a:r>
              <a:rPr b="0" lang="en-US" sz="2400" spc="-1" strike="noStrike">
                <a:solidFill>
                  <a:srgbClr val="434343"/>
                </a:solidFill>
                <a:uFill>
                  <a:solidFill>
                    <a:srgbClr val="ffffff"/>
                  </a:solidFill>
                </a:uFill>
                <a:latin typeface="文泉驛微米黑"/>
                <a:ea typeface="Consolas"/>
              </a:rPr>
              <a:t>}</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  </a:t>
            </a:r>
            <a:r>
              <a:rPr b="0" lang="en-US" sz="2400" spc="-1" strike="noStrike">
                <a:solidFill>
                  <a:srgbClr val="434343"/>
                </a:solidFill>
                <a:uFill>
                  <a:solidFill>
                    <a:srgbClr val="ffffff"/>
                  </a:solidFill>
                </a:uFill>
                <a:latin typeface="文泉驛微米黑"/>
                <a:ea typeface="Consolas"/>
              </a:rPr>
              <a:t>to {</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    </a:t>
            </a:r>
            <a:r>
              <a:rPr b="1" i="1" lang="en-US" sz="2400" spc="-1" strike="noStrike">
                <a:solidFill>
                  <a:srgbClr val="434343"/>
                </a:solidFill>
                <a:uFill>
                  <a:solidFill>
                    <a:srgbClr val="ffffff"/>
                  </a:solidFill>
                </a:uFill>
                <a:latin typeface="文泉驛微米黑"/>
                <a:ea typeface="Calibri"/>
              </a:rPr>
              <a:t>CSS styles</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  </a:t>
            </a:r>
            <a:r>
              <a:rPr b="0" lang="en-US" sz="2400" spc="-1" strike="noStrike">
                <a:solidFill>
                  <a:srgbClr val="434343"/>
                </a:solidFill>
                <a:uFill>
                  <a:solidFill>
                    <a:srgbClr val="ffffff"/>
                  </a:solidFill>
                </a:uFill>
                <a:latin typeface="文泉驛微米黑"/>
                <a:ea typeface="Consolas"/>
              </a:rPr>
              <a:t>}</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alibri"/>
              </a:rPr>
              <a:t>Then set the following CSS property:</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animation:</a:t>
            </a:r>
            <a:r>
              <a:rPr b="0" lang="en-US" sz="2400" spc="-1" strike="noStrike">
                <a:solidFill>
                  <a:srgbClr val="434343"/>
                </a:solidFill>
                <a:uFill>
                  <a:solidFill>
                    <a:srgbClr val="ffffff"/>
                  </a:solidFill>
                </a:uFill>
                <a:latin typeface="文泉驛微米黑"/>
                <a:ea typeface="Calibri"/>
              </a:rPr>
              <a:t> </a:t>
            </a:r>
            <a:r>
              <a:rPr b="1" i="1" lang="en-US" sz="2400" spc="-1" strike="noStrike">
                <a:solidFill>
                  <a:srgbClr val="434343"/>
                </a:solidFill>
                <a:uFill>
                  <a:solidFill>
                    <a:srgbClr val="ffffff"/>
                  </a:solidFill>
                </a:uFill>
                <a:latin typeface="文泉驛微米黑"/>
                <a:ea typeface="Calibri"/>
              </a:rPr>
              <a:t>animation-name</a:t>
            </a:r>
            <a:r>
              <a:rPr b="0" i="1" lang="en-US" sz="2400" spc="-1" strike="noStrike">
                <a:solidFill>
                  <a:srgbClr val="434343"/>
                </a:solidFill>
                <a:uFill>
                  <a:solidFill>
                    <a:srgbClr val="ffffff"/>
                  </a:solidFill>
                </a:uFill>
                <a:latin typeface="文泉驛微米黑"/>
                <a:ea typeface="Calibri"/>
              </a:rPr>
              <a:t> </a:t>
            </a:r>
            <a:r>
              <a:rPr b="1" i="1" lang="en-US" sz="2400" spc="-1" strike="noStrike">
                <a:solidFill>
                  <a:srgbClr val="434343"/>
                </a:solidFill>
                <a:uFill>
                  <a:solidFill>
                    <a:srgbClr val="ffffff"/>
                  </a:solidFill>
                </a:uFill>
                <a:latin typeface="文泉驛微米黑"/>
                <a:ea typeface="Calibri"/>
              </a:rPr>
              <a:t>duration</a:t>
            </a:r>
            <a:r>
              <a:rPr b="0" lang="en-US" sz="2400" spc="-1" strike="noStrike">
                <a:solidFill>
                  <a:srgbClr val="434343"/>
                </a:solidFill>
                <a:uFill>
                  <a:solidFill>
                    <a:srgbClr val="ffffff"/>
                  </a:solidFill>
                </a:uFill>
                <a:latin typeface="文泉驛微米黑"/>
                <a:ea typeface="Consolas"/>
              </a:rPr>
              <a:t>;</a:t>
            </a:r>
            <a:endParaRPr b="0" lang="en-US" sz="1400" spc="-1" strike="noStrike">
              <a:solidFill>
                <a:srgbClr val="000000"/>
              </a:solidFill>
              <a:uFill>
                <a:solidFill>
                  <a:srgbClr val="ffffff"/>
                </a:solidFill>
              </a:uFill>
              <a:latin typeface="文泉驛微米黑"/>
            </a:endParaRPr>
          </a:p>
        </p:txBody>
      </p:sp>
      <p:sp>
        <p:nvSpPr>
          <p:cNvPr id="281" name="CustomShape 3"/>
          <p:cNvSpPr/>
          <p:nvPr/>
        </p:nvSpPr>
        <p:spPr>
          <a:xfrm>
            <a:off x="6155280" y="3177360"/>
            <a:ext cx="2484720" cy="856440"/>
          </a:xfrm>
          <a:prstGeom prst="rect">
            <a:avLst/>
          </a:prstGeom>
          <a:noFill/>
          <a:ln>
            <a:noFill/>
          </a:ln>
        </p:spPr>
        <p:style>
          <a:lnRef idx="0"/>
          <a:fillRef idx="0"/>
          <a:effectRef idx="0"/>
          <a:fontRef idx="minor"/>
        </p:style>
        <p:txBody>
          <a:bodyPr tIns="91440" bIns="91440" anchor="ctr"/>
          <a:p>
            <a:pPr algn="ctr">
              <a:lnSpc>
                <a:spcPct val="100000"/>
              </a:lnSpc>
            </a:pPr>
            <a:r>
              <a:rPr b="0" lang="en-US" sz="3600" spc="-1" strike="noStrike" u="sng">
                <a:solidFill>
                  <a:srgbClr val="0097a7"/>
                </a:solidFill>
                <a:uFill>
                  <a:solidFill>
                    <a:srgbClr val="ffffff"/>
                  </a:solidFill>
                </a:uFill>
                <a:latin typeface="Calibri"/>
                <a:ea typeface="Calibri"/>
                <a:hlinkClick r:id="rId4"/>
              </a:rPr>
              <a:t>Examples</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Example: Fade in</a:t>
            </a:r>
            <a:endParaRPr b="0" lang="en-US" sz="1400" spc="-1" strike="noStrike">
              <a:solidFill>
                <a:srgbClr val="000000"/>
              </a:solidFill>
              <a:uFill>
                <a:solidFill>
                  <a:srgbClr val="ffffff"/>
                </a:solidFill>
              </a:uFill>
              <a:latin typeface="文泉驛微米黑"/>
            </a:endParaRPr>
          </a:p>
        </p:txBody>
      </p:sp>
      <p:pic>
        <p:nvPicPr>
          <p:cNvPr id="283" name="Google Shape;236;p34" descr=""/>
          <p:cNvPicPr/>
          <p:nvPr/>
        </p:nvPicPr>
        <p:blipFill>
          <a:blip r:embed="rId1"/>
          <a:stretch/>
        </p:blipFill>
        <p:spPr>
          <a:xfrm>
            <a:off x="782640" y="1583640"/>
            <a:ext cx="4571640" cy="51051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269640" y="31680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CSS animations events</a:t>
            </a:r>
            <a:endParaRPr b="0" lang="en-US" sz="1400" spc="-1" strike="noStrike">
              <a:solidFill>
                <a:srgbClr val="000000"/>
              </a:solidFill>
              <a:uFill>
                <a:solidFill>
                  <a:srgbClr val="ffffff"/>
                </a:solidFill>
              </a:uFill>
              <a:latin typeface="文泉驛微米黑"/>
            </a:endParaRPr>
          </a:p>
        </p:txBody>
      </p:sp>
      <p:sp>
        <p:nvSpPr>
          <p:cNvPr id="285" name="TextShape 2"/>
          <p:cNvSpPr txBox="1"/>
          <p:nvPr/>
        </p:nvSpPr>
        <p:spPr>
          <a:xfrm>
            <a:off x="599760" y="1605600"/>
            <a:ext cx="7944120" cy="53460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You can listen to animation events (</a:t>
            </a:r>
            <a:r>
              <a:rPr b="0" lang="en-US" sz="2400" spc="-1" strike="noStrike" u="sng">
                <a:solidFill>
                  <a:srgbClr val="0097a7"/>
                </a:solidFill>
                <a:uFill>
                  <a:solidFill>
                    <a:srgbClr val="ffffff"/>
                  </a:solidFill>
                </a:uFill>
                <a:latin typeface="文泉驛微米黑"/>
                <a:ea typeface="Calibri"/>
                <a:hlinkClick r:id="rId1"/>
              </a:rPr>
              <a:t>mdn</a:t>
            </a:r>
            <a:r>
              <a:rPr b="0" lang="en-US" sz="24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9900ff"/>
                </a:solidFill>
                <a:uFill>
                  <a:solidFill>
                    <a:srgbClr val="ffffff"/>
                  </a:solidFill>
                </a:uFill>
                <a:latin typeface="文泉驛微米黑"/>
                <a:ea typeface="Consolas"/>
              </a:rPr>
              <a:t>animationstart</a:t>
            </a:r>
            <a:r>
              <a:rPr b="0" lang="en-US" sz="2400" spc="-1" strike="noStrike">
                <a:solidFill>
                  <a:srgbClr val="434343"/>
                </a:solidFill>
                <a:uFill>
                  <a:solidFill>
                    <a:srgbClr val="ffffff"/>
                  </a:solidFill>
                </a:uFill>
                <a:latin typeface="文泉驛微米黑"/>
                <a:ea typeface="Calibri"/>
              </a:rPr>
              <a:t>: fires at the beginning of the animation</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0000ff"/>
                </a:solidFill>
                <a:uFill>
                  <a:solidFill>
                    <a:srgbClr val="ffffff"/>
                  </a:solidFill>
                </a:uFill>
                <a:latin typeface="文泉驛微米黑"/>
                <a:ea typeface="Consolas"/>
              </a:rPr>
              <a:t>animationend</a:t>
            </a:r>
            <a:r>
              <a:rPr b="0" lang="en-US" sz="2400" spc="-1" strike="noStrike">
                <a:solidFill>
                  <a:srgbClr val="434343"/>
                </a:solidFill>
                <a:uFill>
                  <a:solidFill>
                    <a:srgbClr val="ffffff"/>
                  </a:solidFill>
                </a:uFill>
                <a:latin typeface="文泉驛微米黑"/>
                <a:ea typeface="Calibri"/>
              </a:rPr>
              <a:t>: fires at the end of the animation</a:t>
            </a:r>
            <a:endParaRPr b="0" lang="en-US" sz="1400" spc="-1" strike="noStrike">
              <a:solidFill>
                <a:srgbClr val="000000"/>
              </a:solidFill>
              <a:uFill>
                <a:solidFill>
                  <a:srgbClr val="ffffff"/>
                </a:solidFill>
              </a:uFill>
              <a:latin typeface="文泉驛微米黑"/>
            </a:endParaRPr>
          </a:p>
        </p:txBody>
      </p:sp>
      <p:sp>
        <p:nvSpPr>
          <p:cNvPr id="286" name="CustomShape 3"/>
          <p:cNvSpPr/>
          <p:nvPr/>
        </p:nvSpPr>
        <p:spPr>
          <a:xfrm>
            <a:off x="743400" y="3331080"/>
            <a:ext cx="7657200" cy="203472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uFill>
                  <a:solidFill>
                    <a:srgbClr val="ffffff"/>
                  </a:solidFill>
                </a:uFill>
                <a:latin typeface="文泉驛微米黑"/>
                <a:ea typeface="Consolas"/>
              </a:rPr>
              <a:t>const image = document.querySelector('img');</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000000"/>
                </a:solidFill>
                <a:uFill>
                  <a:solidFill>
                    <a:srgbClr val="ffffff"/>
                  </a:solidFill>
                </a:uFill>
                <a:latin typeface="文泉驛微米黑"/>
                <a:ea typeface="Consolas"/>
              </a:rPr>
              <a:t>image.addEventListener(</a:t>
            </a:r>
            <a:r>
              <a:rPr b="0" lang="en-US" sz="2000" spc="-1" strike="noStrike">
                <a:solidFill>
                  <a:srgbClr val="9900ff"/>
                </a:solidFill>
                <a:uFill>
                  <a:solidFill>
                    <a:srgbClr val="ffffff"/>
                  </a:solidFill>
                </a:uFill>
                <a:latin typeface="文泉驛微米黑"/>
                <a:ea typeface="Consolas"/>
              </a:rPr>
              <a:t>'animationstart'</a:t>
            </a:r>
            <a:r>
              <a:rPr b="0" lang="en-US" sz="2000" spc="-1" strike="noStrike">
                <a:solidFill>
                  <a:srgbClr val="000000"/>
                </a:solidFill>
                <a:uFill>
                  <a:solidFill>
                    <a:srgbClr val="ffffff"/>
                  </a:solidFill>
                </a:uFill>
                <a:latin typeface="文泉驛微米黑"/>
                <a:ea typeface="Consolas"/>
              </a:rPr>
              <a:t>, onStart);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000000"/>
                </a:solidFill>
                <a:uFill>
                  <a:solidFill>
                    <a:srgbClr val="ffffff"/>
                  </a:solidFill>
                </a:uFill>
                <a:latin typeface="文泉驛微米黑"/>
                <a:ea typeface="Consolas"/>
              </a:rPr>
              <a:t>image.addEventListener(</a:t>
            </a:r>
            <a:r>
              <a:rPr b="0" lang="en-US" sz="2000" spc="-1" strike="noStrike">
                <a:solidFill>
                  <a:srgbClr val="0000ff"/>
                </a:solidFill>
                <a:uFill>
                  <a:solidFill>
                    <a:srgbClr val="ffffff"/>
                  </a:solidFill>
                </a:uFill>
                <a:latin typeface="文泉驛微米黑"/>
                <a:ea typeface="Consolas"/>
              </a:rPr>
              <a:t>'animationend'</a:t>
            </a:r>
            <a:r>
              <a:rPr b="0" lang="en-US" sz="2000" spc="-1" strike="noStrike">
                <a:solidFill>
                  <a:srgbClr val="000000"/>
                </a:solidFill>
                <a:uFill>
                  <a:solidFill>
                    <a:srgbClr val="ffffff"/>
                  </a:solidFill>
                </a:uFill>
                <a:latin typeface="文泉驛微米黑"/>
                <a:ea typeface="Consolas"/>
              </a:rPr>
              <a:t>, onEnd);</a:t>
            </a:r>
            <a:endParaRPr b="0" lang="en-US" sz="1800" spc="-1" strike="noStrike">
              <a:solidFill>
                <a:srgbClr val="000000"/>
              </a:solidFill>
              <a:uFill>
                <a:solidFill>
                  <a:srgbClr val="ffffff"/>
                </a:solidFill>
              </a:uFill>
              <a:latin typeface="文泉驛微米黑"/>
            </a:endParaRPr>
          </a:p>
          <a:p>
            <a:pPr>
              <a:lnSpc>
                <a:spcPct val="100000"/>
              </a:lnSpc>
            </a:pP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000000"/>
                </a:solidFill>
                <a:uFill>
                  <a:solidFill>
                    <a:srgbClr val="ffffff"/>
                  </a:solidFill>
                </a:uFill>
                <a:latin typeface="文泉驛微米黑"/>
                <a:ea typeface="Consolas"/>
              </a:rPr>
              <a:t>image.classList.add('fade-grow');</a:t>
            </a:r>
            <a:endParaRPr b="0" lang="en-US" sz="1800" spc="-1" strike="noStrike">
              <a:solidFill>
                <a:srgbClr val="000000"/>
              </a:solidFill>
              <a:uFill>
                <a:solidFill>
                  <a:srgbClr val="ffffff"/>
                </a:solidFill>
              </a:uFill>
              <a:latin typeface="文泉驛微米黑"/>
            </a:endParaRPr>
          </a:p>
          <a:p>
            <a:pPr>
              <a:lnSpc>
                <a:spcPct val="100000"/>
              </a:lnSpc>
            </a:pPr>
            <a:endParaRPr b="0" lang="en-US" sz="1800" spc="-1" strike="noStrike">
              <a:solidFill>
                <a:srgbClr val="000000"/>
              </a:solidFill>
              <a:uFill>
                <a:solidFill>
                  <a:srgbClr val="ffffff"/>
                </a:solidFill>
              </a:uFill>
              <a:latin typeface="文泉驛微米黑"/>
            </a:endParaRPr>
          </a:p>
        </p:txBody>
      </p:sp>
      <p:sp>
        <p:nvSpPr>
          <p:cNvPr id="287" name="CustomShape 4"/>
          <p:cNvSpPr/>
          <p:nvPr/>
        </p:nvSpPr>
        <p:spPr>
          <a:xfrm>
            <a:off x="1039320" y="5365800"/>
            <a:ext cx="7202520" cy="1237320"/>
          </a:xfrm>
          <a:prstGeom prst="rect">
            <a:avLst/>
          </a:prstGeom>
          <a:noFill/>
          <a:ln>
            <a:noFill/>
          </a:ln>
        </p:spPr>
        <p:style>
          <a:lnRef idx="0"/>
          <a:fillRef idx="0"/>
          <a:effectRef idx="0"/>
          <a:fontRef idx="minor"/>
        </p:style>
        <p:txBody>
          <a:bodyPr tIns="91440" bIns="91440"/>
          <a:p>
            <a:pPr>
              <a:lnSpc>
                <a:spcPct val="100000"/>
              </a:lnSpc>
            </a:pPr>
            <a:r>
              <a:rPr b="0" lang="en-US" sz="2400" spc="-1" strike="noStrike" u="sng">
                <a:solidFill>
                  <a:srgbClr val="0097a7"/>
                </a:solidFill>
                <a:uFill>
                  <a:solidFill>
                    <a:srgbClr val="ffffff"/>
                  </a:solidFill>
                </a:uFill>
                <a:latin typeface="Calibri"/>
                <a:ea typeface="Calibri"/>
                <a:hlinkClick r:id="rId2"/>
              </a:rPr>
              <a:t>CodePen example</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CSS animations</a:t>
            </a:r>
            <a:endParaRPr b="0" lang="en-US" sz="1400" spc="-1" strike="noStrike">
              <a:solidFill>
                <a:srgbClr val="000000"/>
              </a:solidFill>
              <a:uFill>
                <a:solidFill>
                  <a:srgbClr val="ffffff"/>
                </a:solidFill>
              </a:uFill>
              <a:latin typeface="文泉驛微米黑"/>
            </a:endParaRPr>
          </a:p>
        </p:txBody>
      </p:sp>
      <p:sp>
        <p:nvSpPr>
          <p:cNvPr id="289" name="TextShape 2"/>
          <p:cNvSpPr txBox="1"/>
          <p:nvPr/>
        </p:nvSpPr>
        <p:spPr>
          <a:xfrm>
            <a:off x="599760" y="1605600"/>
            <a:ext cx="7944120" cy="284076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There are all kinds of customizations (</a:t>
            </a:r>
            <a:r>
              <a:rPr b="0" lang="en-US" sz="2400" spc="-1" strike="noStrike" u="sng">
                <a:solidFill>
                  <a:srgbClr val="0097a7"/>
                </a:solidFill>
                <a:uFill>
                  <a:solidFill>
                    <a:srgbClr val="ffffff"/>
                  </a:solidFill>
                </a:uFill>
                <a:latin typeface="文泉驛微米黑"/>
                <a:ea typeface="Calibri"/>
                <a:hlinkClick r:id="rId1"/>
              </a:rPr>
              <a:t>mdn</a:t>
            </a:r>
            <a:r>
              <a:rPr b="0" lang="en-US" sz="24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Set multiple keyframes</a:t>
            </a: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Set keyframes by percentage</a:t>
            </a: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Make animations repeat</a:t>
            </a: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Make animations alternate</a:t>
            </a: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Change the timing function</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2400" spc="-1" strike="noStrike">
                <a:solidFill>
                  <a:srgbClr val="434343"/>
                </a:solidFill>
                <a:uFill>
                  <a:solidFill>
                    <a:srgbClr val="ffffff"/>
                  </a:solidFill>
                </a:uFill>
                <a:latin typeface="文泉驛微米黑"/>
                <a:ea typeface="Calibri"/>
              </a:rPr>
              <a:t>Also note that not all CSS is animatable: </a:t>
            </a:r>
            <a:r>
              <a:rPr b="0" lang="en-US" sz="2400" spc="-1" strike="noStrike" u="sng">
                <a:solidFill>
                  <a:srgbClr val="0097a7"/>
                </a:solidFill>
                <a:uFill>
                  <a:solidFill>
                    <a:srgbClr val="ffffff"/>
                  </a:solidFill>
                </a:uFill>
                <a:latin typeface="文泉驛微米黑"/>
                <a:ea typeface="Calibri"/>
                <a:hlinkClick r:id="rId2"/>
              </a:rPr>
              <a:t>see list</a:t>
            </a:r>
            <a:endParaRPr b="0" lang="en-US" sz="1400" spc="-1" strike="noStrike">
              <a:solidFill>
                <a:srgbClr val="000000"/>
              </a:solidFill>
              <a:uFill>
                <a:solidFill>
                  <a:srgbClr val="ffffff"/>
                </a:solidFill>
              </a:uFill>
              <a:latin typeface="Arial"/>
            </a:endParaRPr>
          </a:p>
        </p:txBody>
      </p:sp>
      <p:sp>
        <p:nvSpPr>
          <p:cNvPr id="290" name="CustomShape 3"/>
          <p:cNvSpPr/>
          <p:nvPr/>
        </p:nvSpPr>
        <p:spPr>
          <a:xfrm>
            <a:off x="1039320" y="5365800"/>
            <a:ext cx="7202520" cy="123732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u="sng">
                <a:solidFill>
                  <a:srgbClr val="0097a7"/>
                </a:solidFill>
                <a:uFill>
                  <a:solidFill>
                    <a:srgbClr val="ffffff"/>
                  </a:solidFill>
                </a:uFill>
                <a:latin typeface="Calibri"/>
                <a:ea typeface="Calibri"/>
                <a:hlinkClick r:id="rId3"/>
              </a:rPr>
              <a:t>Fancy CodePen example</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文泉驛微米黑"/>
                <a:ea typeface="Calibri"/>
              </a:rPr>
              <a:t>(credit </a:t>
            </a:r>
            <a:r>
              <a:rPr b="0" lang="en-US" sz="1800" spc="-1" strike="noStrike" u="sng">
                <a:solidFill>
                  <a:srgbClr val="0097a7"/>
                </a:solidFill>
                <a:uFill>
                  <a:solidFill>
                    <a:srgbClr val="ffffff"/>
                  </a:solidFill>
                </a:uFill>
                <a:latin typeface="文泉驛微米黑"/>
                <a:ea typeface="Calibri"/>
                <a:hlinkClick r:id="rId4"/>
              </a:rPr>
              <a:t>CSS tricks</a:t>
            </a:r>
            <a:r>
              <a:rPr b="0" lang="en-US" sz="1800" spc="-1" strike="noStrike">
                <a:solidFill>
                  <a:srgbClr val="000000"/>
                </a:solidFill>
                <a:uFill>
                  <a:solidFill>
                    <a:srgbClr val="ffffff"/>
                  </a:solidFill>
                </a:uFill>
                <a:latin typeface="文泉驛微米黑"/>
                <a:ea typeface="Calibri"/>
              </a:rPr>
              <a:t> -- check out their article for more details)</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CSS transitions</a:t>
            </a:r>
            <a:endParaRPr b="0" lang="en-US" sz="1400" spc="-1" strike="noStrike">
              <a:solidFill>
                <a:srgbClr val="000000"/>
              </a:solidFill>
              <a:uFill>
                <a:solidFill>
                  <a:srgbClr val="ffffff"/>
                </a:solidFill>
              </a:uFill>
              <a:latin typeface="文泉驛微米黑"/>
            </a:endParaRPr>
          </a:p>
        </p:txBody>
      </p:sp>
      <p:sp>
        <p:nvSpPr>
          <p:cNvPr id="292" name="TextShape 2"/>
          <p:cNvSpPr txBox="1"/>
          <p:nvPr/>
        </p:nvSpPr>
        <p:spPr>
          <a:xfrm>
            <a:off x="782640" y="1560240"/>
            <a:ext cx="7578360" cy="278028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You can also set a </a:t>
            </a:r>
            <a:r>
              <a:rPr b="1" lang="en-US" sz="2400" spc="-1" strike="noStrike">
                <a:solidFill>
                  <a:srgbClr val="434343"/>
                </a:solidFill>
                <a:uFill>
                  <a:solidFill>
                    <a:srgbClr val="ffffff"/>
                  </a:solidFill>
                </a:uFill>
                <a:latin typeface="文泉驛微米黑"/>
                <a:ea typeface="Calibri"/>
              </a:rPr>
              <a:t>CSS transition</a:t>
            </a:r>
            <a:r>
              <a:rPr b="0" lang="en-US" sz="2400" spc="-1" strike="noStrike">
                <a:solidFill>
                  <a:srgbClr val="434343"/>
                </a:solidFill>
                <a:uFill>
                  <a:solidFill>
                    <a:srgbClr val="ffffff"/>
                  </a:solidFill>
                </a:uFill>
                <a:latin typeface="文泉驛微米黑"/>
                <a:ea typeface="Calibri"/>
              </a:rPr>
              <a:t> on an element, which controls the animation speed of a changing CSS property (</a:t>
            </a:r>
            <a:r>
              <a:rPr b="0" lang="en-US" sz="2400" spc="-1" strike="noStrike" u="sng">
                <a:solidFill>
                  <a:srgbClr val="0097a7"/>
                </a:solidFill>
                <a:uFill>
                  <a:solidFill>
                    <a:srgbClr val="ffffff"/>
                  </a:solidFill>
                </a:uFill>
                <a:latin typeface="文泉驛微米黑"/>
                <a:ea typeface="Calibri"/>
                <a:hlinkClick r:id="rId1"/>
              </a:rPr>
              <a:t>mdn</a:t>
            </a:r>
            <a:r>
              <a:rPr b="0" lang="en-US" sz="24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3000" spc="-1" strike="noStrike">
                <a:solidFill>
                  <a:srgbClr val="434343"/>
                </a:solidFill>
                <a:uFill>
                  <a:solidFill>
                    <a:srgbClr val="ffffff"/>
                  </a:solidFill>
                </a:uFill>
                <a:latin typeface="文泉驛微米黑"/>
                <a:ea typeface="Consolas"/>
              </a:rPr>
              <a:t>transition: </a:t>
            </a:r>
            <a:r>
              <a:rPr b="1" i="1" lang="en-US" sz="3000" spc="-1" strike="noStrike">
                <a:solidFill>
                  <a:srgbClr val="434343"/>
                </a:solidFill>
                <a:uFill>
                  <a:solidFill>
                    <a:srgbClr val="ffffff"/>
                  </a:solidFill>
                </a:uFill>
                <a:latin typeface="文泉驛微米黑"/>
                <a:ea typeface="Consolas"/>
              </a:rPr>
              <a:t>N</a:t>
            </a:r>
            <a:r>
              <a:rPr b="0" lang="en-US" sz="3000" spc="-1" strike="noStrike">
                <a:solidFill>
                  <a:srgbClr val="434343"/>
                </a:solidFill>
                <a:uFill>
                  <a:solidFill>
                    <a:srgbClr val="ffffff"/>
                  </a:solidFill>
                </a:uFill>
                <a:latin typeface="文泉驛微米黑"/>
                <a:ea typeface="Consolas"/>
              </a:rPr>
              <a:t>s;</a:t>
            </a:r>
            <a:endParaRPr b="0" lang="en-US" sz="1400" spc="-1" strike="noStrike">
              <a:solidFill>
                <a:srgbClr val="000000"/>
              </a:solidFill>
              <a:uFill>
                <a:solidFill>
                  <a:srgbClr val="ffffff"/>
                </a:solidFill>
              </a:uFill>
              <a:latin typeface="文泉驛微米黑"/>
            </a:endParaRPr>
          </a:p>
        </p:txBody>
      </p:sp>
      <p:sp>
        <p:nvSpPr>
          <p:cNvPr id="293" name="CustomShape 3"/>
          <p:cNvSpPr/>
          <p:nvPr/>
        </p:nvSpPr>
        <p:spPr>
          <a:xfrm>
            <a:off x="849960" y="4790520"/>
            <a:ext cx="7202520" cy="1237320"/>
          </a:xfrm>
          <a:prstGeom prst="rect">
            <a:avLst/>
          </a:prstGeom>
          <a:noFill/>
          <a:ln>
            <a:noFill/>
          </a:ln>
        </p:spPr>
        <p:style>
          <a:lnRef idx="0"/>
          <a:fillRef idx="0"/>
          <a:effectRef idx="0"/>
          <a:fontRef idx="minor"/>
        </p:style>
        <p:txBody>
          <a:bodyPr tIns="91440" bIns="91440"/>
          <a:p>
            <a:pPr>
              <a:lnSpc>
                <a:spcPct val="100000"/>
              </a:lnSpc>
            </a:pPr>
            <a:r>
              <a:rPr b="0" lang="en-US" sz="2400" spc="-1" strike="noStrike" u="sng">
                <a:solidFill>
                  <a:srgbClr val="0097a7"/>
                </a:solidFill>
                <a:uFill>
                  <a:solidFill>
                    <a:srgbClr val="ffffff"/>
                  </a:solidFill>
                </a:uFill>
                <a:latin typeface="Calibri"/>
                <a:ea typeface="Calibri"/>
                <a:hlinkClick r:id="rId2"/>
              </a:rPr>
              <a:t>CodePen example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311760" y="2867760"/>
            <a:ext cx="8520120" cy="1122120"/>
          </a:xfrm>
          <a:prstGeom prst="rect">
            <a:avLst/>
          </a:prstGeom>
          <a:noFill/>
          <a:ln>
            <a:noFill/>
          </a:ln>
        </p:spPr>
        <p:txBody>
          <a:bodyPr tIns="91440" bIns="91440" anchor="ctr"/>
          <a:p>
            <a:pPr algn="ctr">
              <a:lnSpc>
                <a:spcPct val="100000"/>
              </a:lnSpc>
            </a:pPr>
            <a:r>
              <a:rPr b="0" lang="en-US" sz="3600" spc="-1" strike="noStrike">
                <a:solidFill>
                  <a:srgbClr val="000000"/>
                </a:solidFill>
                <a:uFill>
                  <a:solidFill>
                    <a:srgbClr val="ffffff"/>
                  </a:solidFill>
                </a:uFill>
                <a:latin typeface="Montserrat"/>
                <a:ea typeface="Montserrat"/>
              </a:rPr>
              <a:t>Finished result:</a:t>
            </a:r>
            <a:r>
              <a:rPr b="0" lang="en-US" sz="3600" spc="-1" strike="noStrike">
                <a:solidFill>
                  <a:srgbClr val="000000"/>
                </a:solidFill>
                <a:uFill>
                  <a:solidFill>
                    <a:srgbClr val="ffffff"/>
                  </a:solidFill>
                </a:uFill>
                <a:latin typeface="Montserrat"/>
                <a:ea typeface="Montserrat"/>
              </a:rPr>
              <a:t>
</a:t>
            </a:r>
            <a:r>
              <a:rPr b="0" lang="en-US" sz="3600" spc="-1" strike="noStrike" u="sng">
                <a:solidFill>
                  <a:srgbClr val="0097a7"/>
                </a:solidFill>
                <a:uFill>
                  <a:solidFill>
                    <a:srgbClr val="ffffff"/>
                  </a:solidFill>
                </a:uFill>
                <a:latin typeface="Montserrat"/>
                <a:ea typeface="Montserrat"/>
                <a:hlinkClick r:id="rId1"/>
              </a:rPr>
              <a:t>photo-mobile-finished.html</a:t>
            </a:r>
            <a:endParaRPr b="0" lang="en-US" sz="14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11760" y="2867760"/>
            <a:ext cx="8520120" cy="1122120"/>
          </a:xfrm>
          <a:prstGeom prst="rect">
            <a:avLst/>
          </a:prstGeom>
          <a:noFill/>
          <a:ln>
            <a:noFill/>
          </a:ln>
        </p:spPr>
        <p:txBody>
          <a:bodyPr tIns="91440" bIns="91440" anchor="ctr"/>
          <a:p>
            <a:pPr algn="ctr">
              <a:lnSpc>
                <a:spcPct val="100000"/>
              </a:lnSpc>
            </a:pPr>
            <a:r>
              <a:rPr b="0" lang="en-US" sz="3600" spc="-1" strike="noStrike">
                <a:solidFill>
                  <a:srgbClr val="000000"/>
                </a:solidFill>
                <a:uFill>
                  <a:solidFill>
                    <a:srgbClr val="ffffff"/>
                  </a:solidFill>
                </a:uFill>
                <a:latin typeface="文泉驛微米黑"/>
                <a:ea typeface="Montserrat"/>
              </a:rPr>
              <a:t>Classes in JavaScript</a:t>
            </a:r>
            <a:endParaRPr b="0" lang="en-US" sz="1400" spc="-1" strike="noStrike">
              <a:solidFill>
                <a:srgbClr val="000000"/>
              </a:solidFill>
              <a:uFill>
                <a:solidFill>
                  <a:srgbClr val="ffffff"/>
                </a:solidFill>
              </a:uFill>
              <a:latin typeface="文泉驛微米黑"/>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Amateur JavaScript</a:t>
            </a:r>
            <a:endParaRPr b="0" lang="en-US" sz="1400" spc="-1" strike="noStrike">
              <a:solidFill>
                <a:srgbClr val="000000"/>
              </a:solidFill>
              <a:uFill>
                <a:solidFill>
                  <a:srgbClr val="ffffff"/>
                </a:solidFill>
              </a:uFill>
              <a:latin typeface="文泉驛微米黑"/>
            </a:endParaRPr>
          </a:p>
        </p:txBody>
      </p:sp>
      <p:sp>
        <p:nvSpPr>
          <p:cNvPr id="297" name="TextShape 2"/>
          <p:cNvSpPr txBox="1"/>
          <p:nvPr/>
        </p:nvSpPr>
        <p:spPr>
          <a:xfrm>
            <a:off x="782640" y="1560240"/>
            <a:ext cx="529092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So far the JavaScript code we've been writing has looked like this:</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Mostly all in one file</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All global functions</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Global variables to save state between events</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alibri"/>
              </a:rPr>
              <a:t>It would be nice to write code in a </a:t>
            </a:r>
            <a:r>
              <a:rPr b="1" lang="en-US" sz="2400" spc="-1" strike="noStrike">
                <a:solidFill>
                  <a:srgbClr val="434343"/>
                </a:solidFill>
                <a:uFill>
                  <a:solidFill>
                    <a:srgbClr val="ffffff"/>
                  </a:solidFill>
                </a:uFill>
                <a:latin typeface="文泉驛微米黑"/>
                <a:ea typeface="Calibri"/>
              </a:rPr>
              <a:t>modular</a:t>
            </a:r>
            <a:r>
              <a:rPr b="0" lang="en-US" sz="2400" spc="-1" strike="noStrike">
                <a:solidFill>
                  <a:srgbClr val="434343"/>
                </a:solidFill>
                <a:uFill>
                  <a:solidFill>
                    <a:srgbClr val="ffffff"/>
                  </a:solidFill>
                </a:uFill>
                <a:latin typeface="文泉驛微米黑"/>
                <a:ea typeface="Calibri"/>
              </a:rPr>
              <a:t> way...</a:t>
            </a:r>
            <a:endParaRPr b="0" lang="en-US" sz="1400" spc="-1" strike="noStrike">
              <a:solidFill>
                <a:srgbClr val="000000"/>
              </a:solidFill>
              <a:uFill>
                <a:solidFill>
                  <a:srgbClr val="ffffff"/>
                </a:solidFill>
              </a:uFill>
              <a:latin typeface="文泉驛微米黑"/>
            </a:endParaRPr>
          </a:p>
        </p:txBody>
      </p:sp>
      <p:pic>
        <p:nvPicPr>
          <p:cNvPr id="298" name="Google Shape;275;p40" descr=""/>
          <p:cNvPicPr/>
          <p:nvPr/>
        </p:nvPicPr>
        <p:blipFill>
          <a:blip r:embed="rId1"/>
          <a:stretch/>
        </p:blipFill>
        <p:spPr>
          <a:xfrm>
            <a:off x="6498000" y="2034720"/>
            <a:ext cx="1972800" cy="423324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ES6 classes</a:t>
            </a:r>
            <a:endParaRPr b="0" lang="en-US" sz="1400" spc="-1" strike="noStrike">
              <a:solidFill>
                <a:srgbClr val="000000"/>
              </a:solidFill>
              <a:uFill>
                <a:solidFill>
                  <a:srgbClr val="ffffff"/>
                </a:solidFill>
              </a:uFill>
              <a:latin typeface="文泉驛微米黑"/>
            </a:endParaRPr>
          </a:p>
        </p:txBody>
      </p:sp>
      <p:sp>
        <p:nvSpPr>
          <p:cNvPr id="300" name="TextShape 2"/>
          <p:cNvSpPr txBox="1"/>
          <p:nvPr/>
        </p:nvSpPr>
        <p:spPr>
          <a:xfrm>
            <a:off x="782640" y="1483920"/>
            <a:ext cx="7578360" cy="94140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We can define </a:t>
            </a:r>
            <a:r>
              <a:rPr b="1" lang="en-US" sz="2400" spc="-1" strike="noStrike">
                <a:solidFill>
                  <a:srgbClr val="434343"/>
                </a:solidFill>
                <a:uFill>
                  <a:solidFill>
                    <a:srgbClr val="ffffff"/>
                  </a:solidFill>
                </a:uFill>
                <a:latin typeface="文泉驛微米黑"/>
                <a:ea typeface="Calibri"/>
              </a:rPr>
              <a:t>classes</a:t>
            </a:r>
            <a:r>
              <a:rPr b="0" lang="en-US" sz="2400" spc="-1" strike="noStrike">
                <a:solidFill>
                  <a:srgbClr val="434343"/>
                </a:solidFill>
                <a:uFill>
                  <a:solidFill>
                    <a:srgbClr val="ffffff"/>
                  </a:solidFill>
                </a:uFill>
                <a:latin typeface="文泉驛微米黑"/>
                <a:ea typeface="Calibri"/>
              </a:rPr>
              <a:t> in JavaScript using a syntax that is similar to Java or C++:</a:t>
            </a:r>
            <a:endParaRPr b="0" lang="en-US" sz="1400" spc="-1" strike="noStrike">
              <a:solidFill>
                <a:srgbClr val="000000"/>
              </a:solidFill>
              <a:uFill>
                <a:solidFill>
                  <a:srgbClr val="ffffff"/>
                </a:solidFill>
              </a:uFill>
              <a:latin typeface="文泉驛微米黑"/>
            </a:endParaRPr>
          </a:p>
          <a:p>
            <a:pPr>
              <a:lnSpc>
                <a:spcPct val="100000"/>
              </a:lnSpc>
            </a:pPr>
            <a:endParaRPr b="0" lang="en-US" sz="1400" spc="-1" strike="noStrike">
              <a:solidFill>
                <a:srgbClr val="000000"/>
              </a:solidFill>
              <a:uFill>
                <a:solidFill>
                  <a:srgbClr val="ffffff"/>
                </a:solidFill>
              </a:uFill>
              <a:latin typeface="文泉驛微米黑"/>
            </a:endParaRPr>
          </a:p>
        </p:txBody>
      </p:sp>
      <p:sp>
        <p:nvSpPr>
          <p:cNvPr id="301" name="CustomShape 3"/>
          <p:cNvSpPr/>
          <p:nvPr/>
        </p:nvSpPr>
        <p:spPr>
          <a:xfrm>
            <a:off x="936000" y="2520000"/>
            <a:ext cx="4104000" cy="4080240"/>
          </a:xfrm>
          <a:prstGeom prst="rect">
            <a:avLst/>
          </a:prstGeom>
          <a:noFill/>
          <a:ln w="19080">
            <a:solidFill>
              <a:srgbClr val="000000"/>
            </a:solidFill>
            <a:round/>
          </a:ln>
        </p:spPr>
        <p:style>
          <a:lnRef idx="0"/>
          <a:fillRef idx="0"/>
          <a:effectRef idx="0"/>
          <a:fontRef idx="minor"/>
        </p:style>
        <p:txBody>
          <a:bodyPr tIns="91440" bIns="91440" anchor="ctr"/>
          <a:p>
            <a:pPr>
              <a:lnSpc>
                <a:spcPct val="100000"/>
              </a:lnSpc>
            </a:pPr>
            <a:r>
              <a:rPr b="0" lang="en-US" sz="2000" spc="-1" strike="noStrike">
                <a:solidFill>
                  <a:srgbClr val="434343"/>
                </a:solidFill>
                <a:uFill>
                  <a:solidFill>
                    <a:srgbClr val="ffffff"/>
                  </a:solidFill>
                </a:uFill>
                <a:latin typeface="文泉驛微米黑"/>
                <a:ea typeface="Consolas"/>
              </a:rPr>
              <a:t>class </a:t>
            </a:r>
            <a:r>
              <a:rPr b="1" i="1" lang="en-US" sz="2000" spc="-1" strike="noStrike">
                <a:solidFill>
                  <a:srgbClr val="434343"/>
                </a:solidFill>
                <a:uFill>
                  <a:solidFill>
                    <a:srgbClr val="ffffff"/>
                  </a:solidFill>
                </a:uFill>
                <a:latin typeface="文泉驛微米黑"/>
                <a:ea typeface="Calibri"/>
              </a:rPr>
              <a:t>ClassName</a:t>
            </a:r>
            <a:r>
              <a:rPr b="0" i="1"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constructor(</a:t>
            </a:r>
            <a:r>
              <a:rPr b="1" i="1" lang="en-US" sz="2000" spc="-1" strike="noStrike">
                <a:solidFill>
                  <a:srgbClr val="434343"/>
                </a:solidFill>
                <a:uFill>
                  <a:solidFill>
                    <a:srgbClr val="ffffff"/>
                  </a:solidFill>
                </a:uFill>
                <a:latin typeface="文泉驛微米黑"/>
                <a:ea typeface="Calibri"/>
              </a:rPr>
              <a:t>params</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p:txBody>
      </p:sp>
      <p:sp>
        <p:nvSpPr>
          <p:cNvPr id="302" name="CustomShape 4"/>
          <p:cNvSpPr/>
          <p:nvPr/>
        </p:nvSpPr>
        <p:spPr>
          <a:xfrm>
            <a:off x="5079600" y="2728080"/>
            <a:ext cx="3601800" cy="3677760"/>
          </a:xfrm>
          <a:prstGeom prst="rect">
            <a:avLst/>
          </a:prstGeom>
          <a:noFill/>
          <a:ln>
            <a:noFill/>
          </a:ln>
        </p:spPr>
        <p:style>
          <a:lnRef idx="0"/>
          <a:fillRef idx="0"/>
          <a:effectRef idx="0"/>
          <a:fontRef idx="minor"/>
        </p:style>
        <p:txBody>
          <a:bodyPr tIns="91440" bIns="91440" anchor="ctr"/>
          <a:p>
            <a:pPr>
              <a:lnSpc>
                <a:spcPct val="100000"/>
              </a:lnSpc>
            </a:pPr>
            <a:r>
              <a:rPr b="0" lang="en-US" sz="2400" spc="-1" strike="noStrike">
                <a:solidFill>
                  <a:srgbClr val="000000"/>
                </a:solidFill>
                <a:uFill>
                  <a:solidFill>
                    <a:srgbClr val="ffffff"/>
                  </a:solidFill>
                </a:uFill>
                <a:latin typeface="文泉驛微米黑"/>
                <a:ea typeface="Calibri"/>
              </a:rPr>
              <a:t>These are often called "</a:t>
            </a:r>
            <a:r>
              <a:rPr b="1" lang="en-US" sz="2400" spc="-1" strike="noStrike">
                <a:solidFill>
                  <a:srgbClr val="000000"/>
                </a:solidFill>
                <a:uFill>
                  <a:solidFill>
                    <a:srgbClr val="ffffff"/>
                  </a:solidFill>
                </a:uFill>
                <a:latin typeface="文泉驛微米黑"/>
                <a:ea typeface="Calibri"/>
              </a:rPr>
              <a:t>ES6 classes</a:t>
            </a:r>
            <a:r>
              <a:rPr b="0" lang="en-US" sz="2400" spc="-1" strike="noStrike">
                <a:solidFill>
                  <a:srgbClr val="000000"/>
                </a:solidFill>
                <a:uFill>
                  <a:solidFill>
                    <a:srgbClr val="ffffff"/>
                  </a:solidFill>
                </a:uFill>
                <a:latin typeface="文泉驛微米黑"/>
                <a:ea typeface="Calibri"/>
              </a:rPr>
              <a:t>" or "</a:t>
            </a:r>
            <a:r>
              <a:rPr b="1" lang="en-US" sz="2400" spc="-1" strike="noStrike">
                <a:solidFill>
                  <a:srgbClr val="000000"/>
                </a:solidFill>
                <a:uFill>
                  <a:solidFill>
                    <a:srgbClr val="ffffff"/>
                  </a:solidFill>
                </a:uFill>
                <a:latin typeface="文泉驛微米黑"/>
                <a:ea typeface="Calibri"/>
              </a:rPr>
              <a:t>ES2015 classes</a:t>
            </a:r>
            <a:r>
              <a:rPr b="0" lang="en-US" sz="2400" spc="-1" strike="noStrike">
                <a:solidFill>
                  <a:srgbClr val="000000"/>
                </a:solidFill>
                <a:uFill>
                  <a:solidFill>
                    <a:srgbClr val="ffffff"/>
                  </a:solidFill>
                </a:uFill>
                <a:latin typeface="文泉驛微米黑"/>
                <a:ea typeface="Calibri"/>
              </a:rPr>
              <a:t>" because they were introduced in the EcmaScript 6 standard, the 2015 release</a:t>
            </a:r>
            <a:endParaRPr b="0" lang="en-US" sz="1800" spc="-1" strike="noStrike">
              <a:solidFill>
                <a:srgbClr val="000000"/>
              </a:solidFill>
              <a:uFill>
                <a:solidFill>
                  <a:srgbClr val="ffffff"/>
                </a:solidFill>
              </a:uFill>
              <a:latin typeface="文泉驛微米黑"/>
            </a:endParaRPr>
          </a:p>
          <a:p>
            <a:pPr marL="457200" indent="-342720">
              <a:lnSpc>
                <a:spcPct val="100000"/>
              </a:lnSpc>
              <a:buClr>
                <a:srgbClr val="000000"/>
              </a:buClr>
              <a:buFont typeface="Calibri"/>
              <a:buChar char="-"/>
            </a:pPr>
            <a:r>
              <a:rPr b="0" lang="en-US" sz="1800" spc="-1" strike="noStrike">
                <a:solidFill>
                  <a:srgbClr val="000000"/>
                </a:solidFill>
                <a:uFill>
                  <a:solidFill>
                    <a:srgbClr val="ffffff"/>
                  </a:solidFill>
                </a:uFill>
                <a:latin typeface="文泉驛微米黑"/>
                <a:ea typeface="Calibri"/>
              </a:rPr>
              <a:t>Recall that EcmaScript is the standard; JavaScript is an implementation of the EcmaScript standard</a:t>
            </a:r>
            <a:endParaRPr b="0" lang="en-US" sz="1800" spc="-1" strike="noStrike">
              <a:solidFill>
                <a:srgbClr val="000000"/>
              </a:solidFill>
              <a:uFill>
                <a:solidFill>
                  <a:srgbClr val="ffffff"/>
                </a:solidFill>
              </a:uFill>
              <a:latin typeface="文泉驛微米黑"/>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alibri"/>
              </a:rPr>
              <a:t>Custom swipe events</a:t>
            </a:r>
            <a:endParaRPr b="0" lang="en-US" sz="1400" spc="-1" strike="noStrike">
              <a:solidFill>
                <a:srgbClr val="000000"/>
              </a:solidFill>
              <a:uFill>
                <a:solidFill>
                  <a:srgbClr val="ffffff"/>
                </a:solidFill>
              </a:uFill>
              <a:latin typeface="文泉驛微米黑"/>
            </a:endParaRPr>
          </a:p>
        </p:txBody>
      </p:sp>
      <p:sp>
        <p:nvSpPr>
          <p:cNvPr id="191" name="TextShape 2"/>
          <p:cNvSpPr txBox="1"/>
          <p:nvPr/>
        </p:nvSpPr>
        <p:spPr>
          <a:xfrm>
            <a:off x="782640" y="1560240"/>
            <a:ext cx="7578360" cy="4554720"/>
          </a:xfrm>
          <a:prstGeom prst="rect">
            <a:avLst/>
          </a:prstGeom>
          <a:noFill/>
          <a:ln>
            <a:noFill/>
          </a:ln>
        </p:spPr>
        <p:txBody>
          <a:bodyPr tIns="91440" bIns="91440"/>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There are no gesture events in JavaScript (yet).</a:t>
            </a: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That means there is no "Left Swipe" or "Right Swipe" event we can listen to. </a:t>
            </a:r>
            <a:r>
              <a:rPr b="0" lang="en-US" sz="1800" spc="-1" strike="noStrike">
                <a:solidFill>
                  <a:srgbClr val="434343"/>
                </a:solidFill>
                <a:uFill>
                  <a:solidFill>
                    <a:srgbClr val="ffffff"/>
                  </a:solidFill>
                </a:uFill>
                <a:latin typeface="文泉驛微米黑"/>
                <a:ea typeface="Calibri"/>
              </a:rPr>
              <a:t>(Note that </a:t>
            </a:r>
            <a:r>
              <a:rPr b="0" lang="en-US" sz="1800" spc="-1" strike="noStrike" u="sng">
                <a:solidFill>
                  <a:srgbClr val="0097a7"/>
                </a:solidFill>
                <a:uFill>
                  <a:solidFill>
                    <a:srgbClr val="ffffff"/>
                  </a:solidFill>
                </a:uFill>
                <a:latin typeface="文泉驛微米黑"/>
                <a:ea typeface="Consolas"/>
                <a:hlinkClick r:id="rId1"/>
              </a:rPr>
              <a:t>drag</a:t>
            </a:r>
            <a:r>
              <a:rPr b="0" lang="en-US" sz="1800" spc="-1" strike="noStrike">
                <a:solidFill>
                  <a:srgbClr val="434343"/>
                </a:solidFill>
                <a:uFill>
                  <a:solidFill>
                    <a:srgbClr val="ffffff"/>
                  </a:solidFill>
                </a:uFill>
                <a:latin typeface="文泉驛微米黑"/>
                <a:ea typeface="Calibri"/>
              </a:rPr>
              <a:t> does not </a:t>
            </a:r>
            <a:r>
              <a:rPr b="0" lang="en-US" sz="1800" spc="-1" strike="noStrike">
                <a:solidFill>
                  <a:srgbClr val="434343"/>
                </a:solidFill>
                <a:uFill>
                  <a:solidFill>
                    <a:srgbClr val="ffffff"/>
                  </a:solidFill>
                </a:uFill>
                <a:latin typeface="Calibri"/>
                <a:ea typeface="Calibri"/>
              </a:rPr>
              <a:t>do what we want, nor does it work on mobile)</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2400" spc="-1" strike="noStrike">
                <a:solidFill>
                  <a:srgbClr val="434343"/>
                </a:solidFill>
                <a:uFill>
                  <a:solidFill>
                    <a:srgbClr val="ffffff"/>
                  </a:solidFill>
                </a:uFill>
                <a:latin typeface="文泉驛微米黑"/>
                <a:ea typeface="Calibri"/>
              </a:rPr>
              <a:t>To get this behavior, we must implement it ourselves.</a:t>
            </a:r>
            <a:endParaRPr b="0" lang="en-US" sz="1400" spc="-1" strike="noStrike">
              <a:solidFill>
                <a:srgbClr val="000000"/>
              </a:solidFill>
              <a:uFill>
                <a:solidFill>
                  <a:srgbClr val="ffffff"/>
                </a:solidFill>
              </a:uFill>
              <a:latin typeface="Arial"/>
            </a:endParaRPr>
          </a:p>
        </p:txBody>
      </p:sp>
      <p:pic>
        <p:nvPicPr>
          <p:cNvPr id="192" name="Google Shape;69;p15" descr=""/>
          <p:cNvPicPr/>
          <p:nvPr/>
        </p:nvPicPr>
        <p:blipFill>
          <a:blip r:embed="rId2"/>
          <a:stretch/>
        </p:blipFill>
        <p:spPr>
          <a:xfrm>
            <a:off x="2035440" y="4359960"/>
            <a:ext cx="1184760" cy="2227680"/>
          </a:xfrm>
          <a:prstGeom prst="rect">
            <a:avLst/>
          </a:prstGeom>
          <a:ln>
            <a:noFill/>
          </a:ln>
        </p:spPr>
      </p:pic>
      <p:pic>
        <p:nvPicPr>
          <p:cNvPr id="193" name="Google Shape;70;p15" descr=""/>
          <p:cNvPicPr/>
          <p:nvPr/>
        </p:nvPicPr>
        <p:blipFill>
          <a:blip r:embed="rId3"/>
          <a:stretch/>
        </p:blipFill>
        <p:spPr>
          <a:xfrm>
            <a:off x="2094840" y="4502520"/>
            <a:ext cx="1066320" cy="1867320"/>
          </a:xfrm>
          <a:prstGeom prst="rect">
            <a:avLst/>
          </a:prstGeom>
          <a:ln>
            <a:noFill/>
          </a:ln>
        </p:spPr>
      </p:pic>
      <p:sp>
        <p:nvSpPr>
          <p:cNvPr id="194" name="CustomShape 3"/>
          <p:cNvSpPr/>
          <p:nvPr/>
        </p:nvSpPr>
        <p:spPr>
          <a:xfrm>
            <a:off x="4019400" y="4725720"/>
            <a:ext cx="1356120" cy="1039680"/>
          </a:xfrm>
          <a:prstGeom prst="leftArrow">
            <a:avLst>
              <a:gd name="adj1" fmla="val 50000"/>
              <a:gd name="adj2" fmla="val 50000"/>
            </a:avLst>
          </a:prstGeom>
          <a:solidFill>
            <a:srgbClr val="eeeeee"/>
          </a:solidFill>
          <a:ln w="9360">
            <a:solidFill>
              <a:srgbClr val="595959"/>
            </a:solidFill>
            <a:round/>
          </a:ln>
        </p:spPr>
        <p:style>
          <a:lnRef idx="0"/>
          <a:fillRef idx="0"/>
          <a:effectRef idx="0"/>
          <a:fontRef idx="minor"/>
        </p:style>
      </p:sp>
      <p:sp>
        <p:nvSpPr>
          <p:cNvPr id="195" name="CustomShape 4"/>
          <p:cNvSpPr/>
          <p:nvPr/>
        </p:nvSpPr>
        <p:spPr>
          <a:xfrm rot="10800000">
            <a:off x="7544880" y="5765760"/>
            <a:ext cx="1356120" cy="1039680"/>
          </a:xfrm>
          <a:prstGeom prst="leftArrow">
            <a:avLst>
              <a:gd name="adj1" fmla="val 50000"/>
              <a:gd name="adj2" fmla="val 50000"/>
            </a:avLst>
          </a:prstGeom>
          <a:solidFill>
            <a:srgbClr val="eeeeee"/>
          </a:solidFill>
          <a:ln w="9360">
            <a:solidFill>
              <a:srgbClr val="595959"/>
            </a:solidFill>
            <a:round/>
          </a:ln>
        </p:spPr>
        <p:style>
          <a:lnRef idx="0"/>
          <a:fillRef idx="0"/>
          <a:effectRef idx="0"/>
          <a:fontRef idx="minor"/>
        </p:style>
      </p:sp>
      <p:sp>
        <p:nvSpPr>
          <p:cNvPr id="196" name="CustomShape 5"/>
          <p:cNvSpPr/>
          <p:nvPr/>
        </p:nvSpPr>
        <p:spPr>
          <a:xfrm>
            <a:off x="3161520" y="5592960"/>
            <a:ext cx="2214360" cy="856440"/>
          </a:xfrm>
          <a:prstGeom prst="rect">
            <a:avLst/>
          </a:prstGeom>
          <a:noFill/>
          <a:ln>
            <a:noFill/>
          </a:ln>
        </p:spPr>
        <p:style>
          <a:lnRef idx="0"/>
          <a:fillRef idx="0"/>
          <a:effectRef idx="0"/>
          <a:fontRef idx="minor"/>
        </p:style>
        <p:txBody>
          <a:bodyPr tIns="91440" bIns="91440" anchor="ctr"/>
          <a:p>
            <a:pPr algn="r">
              <a:lnSpc>
                <a:spcPct val="100000"/>
              </a:lnSpc>
            </a:pPr>
            <a:r>
              <a:rPr b="0" lang="en-US" sz="2400" spc="-1" strike="noStrike">
                <a:solidFill>
                  <a:srgbClr val="000000"/>
                </a:solidFill>
                <a:uFill>
                  <a:solidFill>
                    <a:srgbClr val="ffffff"/>
                  </a:solidFill>
                </a:uFill>
                <a:latin typeface="Calibri"/>
                <a:ea typeface="Calibri"/>
              </a:rPr>
              <a:t>Next</a:t>
            </a:r>
            <a:endParaRPr b="0" lang="en-US" sz="1800" spc="-1" strike="noStrike">
              <a:solidFill>
                <a:srgbClr val="000000"/>
              </a:solidFill>
              <a:uFill>
                <a:solidFill>
                  <a:srgbClr val="ffffff"/>
                </a:solidFill>
              </a:uFill>
              <a:latin typeface="Arial"/>
            </a:endParaRPr>
          </a:p>
        </p:txBody>
      </p:sp>
      <p:sp>
        <p:nvSpPr>
          <p:cNvPr id="197" name="CustomShape 6"/>
          <p:cNvSpPr/>
          <p:nvPr/>
        </p:nvSpPr>
        <p:spPr>
          <a:xfrm>
            <a:off x="6188400" y="5592960"/>
            <a:ext cx="2214360" cy="856440"/>
          </a:xfrm>
          <a:prstGeom prst="rect">
            <a:avLst/>
          </a:prstGeom>
          <a:noFill/>
          <a:ln>
            <a:noFill/>
          </a:ln>
        </p:spPr>
        <p:style>
          <a:lnRef idx="0"/>
          <a:fillRef idx="0"/>
          <a:effectRef idx="0"/>
          <a:fontRef idx="minor"/>
        </p:style>
        <p:txBody>
          <a:bodyPr tIns="91440" bIns="91440" anchor="ctr"/>
          <a:p>
            <a:pPr>
              <a:lnSpc>
                <a:spcPct val="100000"/>
              </a:lnSpc>
            </a:pPr>
            <a:r>
              <a:rPr b="0" lang="en-US" sz="2400" spc="-1" strike="noStrike">
                <a:solidFill>
                  <a:srgbClr val="000000"/>
                </a:solidFill>
                <a:uFill>
                  <a:solidFill>
                    <a:srgbClr val="ffffff"/>
                  </a:solidFill>
                </a:uFill>
                <a:latin typeface="Calibri"/>
                <a:ea typeface="Calibri"/>
              </a:rPr>
              <a:t>Previous</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Wait a minute..</a:t>
            </a:r>
            <a:r>
              <a:rPr b="0" lang="en-US" sz="3600" spc="-1" strike="noStrike">
                <a:solidFill>
                  <a:srgbClr val="000000"/>
                </a:solidFill>
                <a:uFill>
                  <a:solidFill>
                    <a:srgbClr val="ffffff"/>
                  </a:solidFill>
                </a:uFill>
                <a:latin typeface="Montserrat"/>
                <a:ea typeface="Montserrat"/>
              </a:rPr>
              <a:t>.</a:t>
            </a:r>
            <a:endParaRPr b="0" lang="en-US" sz="1400" spc="-1" strike="noStrike">
              <a:solidFill>
                <a:srgbClr val="000000"/>
              </a:solidFill>
              <a:uFill>
                <a:solidFill>
                  <a:srgbClr val="ffffff"/>
                </a:solidFill>
              </a:uFill>
              <a:latin typeface="Arial"/>
            </a:endParaRPr>
          </a:p>
        </p:txBody>
      </p:sp>
      <p:sp>
        <p:nvSpPr>
          <p:cNvPr id="304"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Wasn't JavaScript created in 1995?</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alibri"/>
              </a:rPr>
              <a:t>And classes were introduced… 20 years later in 2015?</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gn="ctr">
              <a:lnSpc>
                <a:spcPct val="115000"/>
              </a:lnSpc>
            </a:pPr>
            <a:r>
              <a:rPr b="1" lang="en-US" sz="3000" spc="-1" strike="noStrike">
                <a:solidFill>
                  <a:srgbClr val="434343"/>
                </a:solidFill>
                <a:uFill>
                  <a:solidFill>
                    <a:srgbClr val="ffffff"/>
                  </a:solidFill>
                </a:uFill>
                <a:latin typeface="文泉驛微米黑"/>
                <a:ea typeface="Calibri"/>
              </a:rPr>
              <a:t>Q: Was it seriously not possible to create classes in JavaScript before 2015?!</a:t>
            </a:r>
            <a:endParaRPr b="0" lang="en-US" sz="1400" spc="-1" strike="noStrike">
              <a:solidFill>
                <a:srgbClr val="000000"/>
              </a:solidFill>
              <a:uFill>
                <a:solidFill>
                  <a:srgbClr val="ffffff"/>
                </a:solidFill>
              </a:uFill>
              <a:latin typeface="文泉驛微米黑"/>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Objects in JavaScript</a:t>
            </a:r>
            <a:endParaRPr b="0" lang="en-US" sz="1400" spc="-1" strike="noStrike">
              <a:solidFill>
                <a:srgbClr val="000000"/>
              </a:solidFill>
              <a:uFill>
                <a:solidFill>
                  <a:srgbClr val="ffffff"/>
                </a:solidFill>
              </a:uFill>
              <a:latin typeface="文泉驛微米黑"/>
            </a:endParaRPr>
          </a:p>
        </p:txBody>
      </p:sp>
      <p:sp>
        <p:nvSpPr>
          <p:cNvPr id="306" name="TextShape 2"/>
          <p:cNvSpPr txBox="1"/>
          <p:nvPr/>
        </p:nvSpPr>
        <p:spPr>
          <a:xfrm>
            <a:off x="782640" y="1440000"/>
            <a:ext cx="7578360" cy="467496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In JavaScript, there are several ways to create blueprints for objects. Two broad approaches:</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StarSymbol"/>
              <a:buAutoNum type="arabicPeriod"/>
            </a:pPr>
            <a:r>
              <a:rPr b="0" lang="en-US" sz="2400" spc="-1" strike="noStrike">
                <a:solidFill>
                  <a:srgbClr val="434343"/>
                </a:solidFill>
                <a:uFill>
                  <a:solidFill>
                    <a:srgbClr val="ffffff"/>
                  </a:solidFill>
                </a:uFill>
                <a:latin typeface="文泉驛微米黑"/>
                <a:ea typeface="Calibri"/>
              </a:rPr>
              <a:t>Functional </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This approach has existed since the creation of the JavaScript</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Weird syntax for people used to languages like Java, C++, Python</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Doesn't quite behave the same way as objects in Java, C++, Python</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StarSymbol"/>
              <a:buAutoNum type="arabicPeriod"/>
            </a:pPr>
            <a:r>
              <a:rPr b="0" lang="en-US" sz="2400" spc="-1" strike="noStrike">
                <a:solidFill>
                  <a:srgbClr val="434343"/>
                </a:solidFill>
                <a:uFill>
                  <a:solidFill>
                    <a:srgbClr val="ffffff"/>
                  </a:solidFill>
                </a:uFill>
                <a:latin typeface="文泉驛微米黑"/>
                <a:ea typeface="Calibri"/>
              </a:rPr>
              <a:t>Classical</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This is the approach that just got added to the language in 2015</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Actually just "</a:t>
            </a:r>
            <a:r>
              <a:rPr b="0" lang="en-US" sz="1800" spc="-1" strike="noStrike" u="sng">
                <a:solidFill>
                  <a:srgbClr val="0097a7"/>
                </a:solidFill>
                <a:uFill>
                  <a:solidFill>
                    <a:srgbClr val="ffffff"/>
                  </a:solidFill>
                </a:uFill>
                <a:latin typeface="文泉驛微米黑"/>
                <a:ea typeface="Calibri"/>
                <a:hlinkClick r:id="rId1"/>
              </a:rPr>
              <a:t>syntactic sugar</a:t>
            </a:r>
            <a:r>
              <a:rPr b="0" lang="en-US" sz="1800" spc="-1" strike="noStrike">
                <a:solidFill>
                  <a:srgbClr val="434343"/>
                </a:solidFill>
                <a:uFill>
                  <a:solidFill>
                    <a:srgbClr val="ffffff"/>
                  </a:solidFill>
                </a:uFill>
                <a:latin typeface="文泉驛微米黑"/>
                <a:ea typeface="Calibri"/>
              </a:rPr>
              <a:t>" over the functional objects in JavaScript, so still a little weird</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But syntax is much more approachable</a:t>
            </a:r>
            <a:endParaRPr b="0" lang="en-US" sz="1400" spc="-1" strike="noStrike">
              <a:solidFill>
                <a:srgbClr val="000000"/>
              </a:solidFill>
              <a:uFill>
                <a:solidFill>
                  <a:srgbClr val="ffffff"/>
                </a:solidFill>
              </a:uFill>
              <a:latin typeface="文泉驛微米黑"/>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Objects in JavaScript</a:t>
            </a:r>
            <a:endParaRPr b="0" lang="en-US" sz="1400" spc="-1" strike="noStrike">
              <a:solidFill>
                <a:srgbClr val="000000"/>
              </a:solidFill>
              <a:uFill>
                <a:solidFill>
                  <a:srgbClr val="ffffff"/>
                </a:solidFill>
              </a:uFill>
              <a:latin typeface="文泉驛微米黑"/>
            </a:endParaRPr>
          </a:p>
        </p:txBody>
      </p:sp>
      <p:sp>
        <p:nvSpPr>
          <p:cNvPr id="308" name="TextShape 2"/>
          <p:cNvSpPr txBox="1"/>
          <p:nvPr/>
        </p:nvSpPr>
        <p:spPr>
          <a:xfrm>
            <a:off x="773640" y="1205280"/>
            <a:ext cx="757836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In JavaScript, there are several ways to create blueprints for objects. Two broad approaches:</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StarSymbol"/>
              <a:buAutoNum type="arabicPeriod"/>
            </a:pPr>
            <a:r>
              <a:rPr b="1" lang="en-US" sz="2400" spc="-1" strike="noStrike">
                <a:solidFill>
                  <a:srgbClr val="9900ff"/>
                </a:solidFill>
                <a:uFill>
                  <a:solidFill>
                    <a:srgbClr val="ffffff"/>
                  </a:solidFill>
                </a:uFill>
                <a:latin typeface="文泉驛微米黑"/>
                <a:ea typeface="Calibri"/>
              </a:rPr>
              <a:t>Functional</a:t>
            </a:r>
            <a:r>
              <a:rPr b="0" lang="en-US" sz="2400" spc="-1" strike="noStrike">
                <a:solidFill>
                  <a:srgbClr val="434343"/>
                </a:solidFill>
                <a:uFill>
                  <a:solidFill>
                    <a:srgbClr val="ffffff"/>
                  </a:solidFill>
                </a:uFill>
                <a:latin typeface="文泉驛微米黑"/>
                <a:ea typeface="Calibri"/>
              </a:rPr>
              <a:t> </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This approach has existed since the creation of the JavaScript</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Weird syntax for people used to languages like Java, C++, Python</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Doesn't quite behave the same way as objects in Java, C++, Python</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0000ff"/>
              </a:buClr>
              <a:buFont typeface="StarSymbol"/>
              <a:buAutoNum type="arabicPeriod"/>
            </a:pPr>
            <a:r>
              <a:rPr b="1" lang="en-US" sz="2400" spc="-1" strike="noStrike">
                <a:solidFill>
                  <a:srgbClr val="0000ff"/>
                </a:solidFill>
                <a:uFill>
                  <a:solidFill>
                    <a:srgbClr val="ffffff"/>
                  </a:solidFill>
                </a:uFill>
                <a:latin typeface="文泉驛微米黑"/>
                <a:ea typeface="Calibri"/>
              </a:rPr>
              <a:t>Classical</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This is the approach that just got added to the language in 2015</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Actually just "</a:t>
            </a:r>
            <a:r>
              <a:rPr b="0" lang="en-US" sz="1800" spc="-1" strike="noStrike" u="sng">
                <a:solidFill>
                  <a:srgbClr val="0097a7"/>
                </a:solidFill>
                <a:uFill>
                  <a:solidFill>
                    <a:srgbClr val="ffffff"/>
                  </a:solidFill>
                </a:uFill>
                <a:latin typeface="文泉驛微米黑"/>
                <a:ea typeface="Calibri"/>
                <a:hlinkClick r:id="rId1"/>
              </a:rPr>
              <a:t>syntactic sugar</a:t>
            </a:r>
            <a:r>
              <a:rPr b="0" lang="en-US" sz="1800" spc="-1" strike="noStrike">
                <a:solidFill>
                  <a:srgbClr val="434343"/>
                </a:solidFill>
                <a:uFill>
                  <a:solidFill>
                    <a:srgbClr val="ffffff"/>
                  </a:solidFill>
                </a:uFill>
                <a:latin typeface="文泉驛微米黑"/>
                <a:ea typeface="Calibri"/>
              </a:rPr>
              <a:t>" over the functional objects in JavaScript, so still a little weird</a:t>
            </a:r>
            <a:endParaRPr b="0" lang="en-US" sz="1400" spc="-1" strike="noStrike">
              <a:solidFill>
                <a:srgbClr val="000000"/>
              </a:solidFill>
              <a:uFill>
                <a:solidFill>
                  <a:srgbClr val="ffffff"/>
                </a:solidFill>
              </a:uFill>
              <a:latin typeface="文泉驛微米黑"/>
            </a:endParaRPr>
          </a:p>
          <a:p>
            <a:pPr lvl="1" marL="914400" indent="-342720">
              <a:lnSpc>
                <a:spcPct val="115000"/>
              </a:lnSpc>
              <a:buClr>
                <a:srgbClr val="434343"/>
              </a:buClr>
              <a:buFont typeface="StarSymbol"/>
              <a:buAutoNum type="alphaLcPeriod"/>
            </a:pPr>
            <a:r>
              <a:rPr b="0" lang="en-US" sz="1800" spc="-1" strike="noStrike">
                <a:solidFill>
                  <a:srgbClr val="434343"/>
                </a:solidFill>
                <a:uFill>
                  <a:solidFill>
                    <a:srgbClr val="ffffff"/>
                  </a:solidFill>
                </a:uFill>
                <a:latin typeface="文泉驛微米黑"/>
                <a:ea typeface="Calibri"/>
              </a:rPr>
              <a:t>But syntax is much more approachable</a:t>
            </a:r>
            <a:endParaRPr b="0" lang="en-US" sz="1400" spc="-1" strike="noStrike">
              <a:solidFill>
                <a:srgbClr val="000000"/>
              </a:solidFill>
              <a:uFill>
                <a:solidFill>
                  <a:srgbClr val="ffffff"/>
                </a:solidFill>
              </a:uFill>
              <a:latin typeface="文泉驛微米黑"/>
            </a:endParaRPr>
          </a:p>
          <a:p>
            <a:pPr marL="457200">
              <a:lnSpc>
                <a:spcPct val="115000"/>
              </a:lnSpc>
            </a:pPr>
            <a:r>
              <a:rPr b="1" lang="en-US" sz="2400" spc="-1" strike="noStrike">
                <a:solidFill>
                  <a:srgbClr val="0000ff"/>
                </a:solidFill>
                <a:uFill>
                  <a:solidFill>
                    <a:srgbClr val="ffffff"/>
                  </a:solidFill>
                </a:uFill>
                <a:latin typeface="文泉驛微米黑"/>
                <a:ea typeface="Calibri"/>
              </a:rPr>
              <a:t>This approach is quite controversial.</a:t>
            </a:r>
            <a:endParaRPr b="0" lang="en-US" sz="1400" spc="-1" strike="noStrike">
              <a:solidFill>
                <a:srgbClr val="000000"/>
              </a:solidFill>
              <a:uFill>
                <a:solidFill>
                  <a:srgbClr val="ffffff"/>
                </a:solidFill>
              </a:uFill>
              <a:latin typeface="文泉驛微米黑"/>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Class controversy</a:t>
            </a:r>
            <a:endParaRPr b="0" lang="en-US" sz="1400" spc="-1" strike="noStrike">
              <a:solidFill>
                <a:srgbClr val="000000"/>
              </a:solidFill>
              <a:uFill>
                <a:solidFill>
                  <a:srgbClr val="ffffff"/>
                </a:solidFill>
              </a:uFill>
              <a:latin typeface="文泉驛微米黑"/>
            </a:endParaRPr>
          </a:p>
        </p:txBody>
      </p:sp>
      <p:sp>
        <p:nvSpPr>
          <p:cNvPr id="310"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3000" spc="-1" strike="noStrike">
                <a:solidFill>
                  <a:srgbClr val="434343"/>
                </a:solidFill>
                <a:uFill>
                  <a:solidFill>
                    <a:srgbClr val="ffffff"/>
                  </a:solidFill>
                </a:uFill>
                <a:latin typeface="文泉驛微米黑"/>
                <a:ea typeface="Calibri"/>
              </a:rPr>
              <a:t>"There is one thing I am certain is a bad part, a very terribly bad part, and that is the new class syntax [in JavaScript]... [T]he people who are using </a:t>
            </a:r>
            <a:r>
              <a:rPr b="0" lang="en-US" sz="3000" spc="-1" strike="noStrike">
                <a:solidFill>
                  <a:srgbClr val="434343"/>
                </a:solidFill>
                <a:uFill>
                  <a:solidFill>
                    <a:srgbClr val="ffffff"/>
                  </a:solidFill>
                </a:uFill>
                <a:latin typeface="文泉驛微米黑"/>
                <a:ea typeface="Consolas"/>
              </a:rPr>
              <a:t>class</a:t>
            </a:r>
            <a:r>
              <a:rPr b="0" lang="en-US" sz="3000" spc="-1" strike="noStrike">
                <a:solidFill>
                  <a:srgbClr val="434343"/>
                </a:solidFill>
                <a:uFill>
                  <a:solidFill>
                    <a:srgbClr val="ffffff"/>
                  </a:solidFill>
                </a:uFill>
                <a:latin typeface="文泉驛微米黑"/>
                <a:ea typeface="Calibri"/>
              </a:rPr>
              <a:t> will go to their graves never knowing how miserable they were." (</a:t>
            </a:r>
            <a:r>
              <a:rPr b="0" lang="en-US" sz="3000" spc="-1" strike="noStrike" u="sng">
                <a:solidFill>
                  <a:srgbClr val="0097a7"/>
                </a:solidFill>
                <a:uFill>
                  <a:solidFill>
                    <a:srgbClr val="ffffff"/>
                  </a:solidFill>
                </a:uFill>
                <a:latin typeface="文泉驛微米黑"/>
                <a:ea typeface="Calibri"/>
                <a:hlinkClick r:id="rId1"/>
              </a:rPr>
              <a:t>source</a:t>
            </a:r>
            <a:r>
              <a:rPr b="0" lang="en-US" sz="30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a:p>
            <a:pPr>
              <a:lnSpc>
                <a:spcPct val="115000"/>
              </a:lnSpc>
            </a:pPr>
            <a:r>
              <a:rPr b="0" lang="en-US" sz="2400" spc="-1" strike="noStrike">
                <a:solidFill>
                  <a:srgbClr val="434343"/>
                </a:solidFill>
                <a:uFill>
                  <a:solidFill>
                    <a:srgbClr val="ffffff"/>
                  </a:solidFill>
                </a:uFill>
                <a:latin typeface="文泉驛微米黑"/>
                <a:ea typeface="Calibri"/>
              </a:rPr>
              <a:t>-- Douglas Crockford, author of </a:t>
            </a:r>
            <a:r>
              <a:rPr b="0" i="1" lang="en-US" sz="2400" spc="-1" strike="noStrike">
                <a:solidFill>
                  <a:srgbClr val="434343"/>
                </a:solidFill>
                <a:uFill>
                  <a:solidFill>
                    <a:srgbClr val="ffffff"/>
                  </a:solidFill>
                </a:uFill>
                <a:latin typeface="文泉驛微米黑"/>
                <a:ea typeface="Calibri"/>
              </a:rPr>
              <a:t>JavaScript: The Good Parts</a:t>
            </a:r>
            <a:r>
              <a:rPr b="0" lang="en-US" sz="2400" spc="-1" strike="noStrike">
                <a:solidFill>
                  <a:srgbClr val="434343"/>
                </a:solidFill>
                <a:uFill>
                  <a:solidFill>
                    <a:srgbClr val="ffffff"/>
                  </a:solidFill>
                </a:uFill>
                <a:latin typeface="文泉驛微米黑"/>
                <a:ea typeface="Calibri"/>
              </a:rPr>
              <a:t>; prominent speaker on JavaScript; member of </a:t>
            </a:r>
            <a:r>
              <a:rPr b="0" lang="en-US" sz="2400" spc="-1" strike="noStrike" u="sng">
                <a:solidFill>
                  <a:srgbClr val="0097a7"/>
                </a:solidFill>
                <a:uFill>
                  <a:solidFill>
                    <a:srgbClr val="ffffff"/>
                  </a:solidFill>
                </a:uFill>
                <a:latin typeface="文泉驛微米黑"/>
                <a:ea typeface="Calibri"/>
                <a:hlinkClick r:id="rId2"/>
              </a:rPr>
              <a:t>TC39</a:t>
            </a:r>
            <a:r>
              <a:rPr b="0" lang="en-US" sz="2400" spc="-1" strike="noStrike">
                <a:solidFill>
                  <a:srgbClr val="434343"/>
                </a:solidFill>
                <a:uFill>
                  <a:solidFill>
                    <a:srgbClr val="ffffff"/>
                  </a:solidFill>
                </a:uFill>
                <a:latin typeface="文泉驛微米黑"/>
                <a:ea typeface="Calibri"/>
              </a:rPr>
              <a:t> </a:t>
            </a:r>
            <a:r>
              <a:rPr b="0" lang="en-US" sz="1800" spc="-1" strike="noStrike">
                <a:solidFill>
                  <a:srgbClr val="434343"/>
                </a:solidFill>
                <a:uFill>
                  <a:solidFill>
                    <a:srgbClr val="ffffff"/>
                  </a:solidFill>
                </a:uFill>
                <a:latin typeface="文泉驛微米黑"/>
                <a:ea typeface="Calibri"/>
              </a:rPr>
              <a:t>(committee that makes ES decisions)</a:t>
            </a:r>
            <a:endParaRPr b="0" lang="en-US" sz="1400" spc="-1" strike="noStrike">
              <a:solidFill>
                <a:srgbClr val="000000"/>
              </a:solidFill>
              <a:uFill>
                <a:solidFill>
                  <a:srgbClr val="ffffff"/>
                </a:solidFill>
              </a:uFill>
              <a:latin typeface="Arial"/>
            </a:endParaRPr>
          </a:p>
        </p:txBody>
      </p:sp>
      <p:pic>
        <p:nvPicPr>
          <p:cNvPr id="311" name="Google Shape;308;p45" descr=""/>
          <p:cNvPicPr/>
          <p:nvPr/>
        </p:nvPicPr>
        <p:blipFill>
          <a:blip r:embed="rId3"/>
          <a:srcRect l="33105" t="0" r="39570" b="42921"/>
          <a:stretch/>
        </p:blipFill>
        <p:spPr>
          <a:xfrm>
            <a:off x="7295040" y="4910760"/>
            <a:ext cx="1597320" cy="166032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Functional approach: next week!</a:t>
            </a:r>
            <a:endParaRPr b="0" lang="en-US" sz="1400" spc="-1" strike="noStrike">
              <a:solidFill>
                <a:srgbClr val="000000"/>
              </a:solidFill>
              <a:uFill>
                <a:solidFill>
                  <a:srgbClr val="ffffff"/>
                </a:solidFill>
              </a:uFill>
              <a:latin typeface="文泉驛微米黑"/>
            </a:endParaRPr>
          </a:p>
        </p:txBody>
      </p:sp>
      <p:sp>
        <p:nvSpPr>
          <p:cNvPr id="313" name="TextShape 2"/>
          <p:cNvSpPr txBox="1"/>
          <p:nvPr/>
        </p:nvSpPr>
        <p:spPr>
          <a:xfrm>
            <a:off x="782640" y="1560240"/>
            <a:ext cx="7578360" cy="4890600"/>
          </a:xfrm>
          <a:prstGeom prst="rect">
            <a:avLst/>
          </a:prstGeom>
          <a:noFill/>
          <a:ln>
            <a:noFill/>
          </a:ln>
        </p:spPr>
        <p:txBody>
          <a:bodyPr tIns="91440" bIns="91440"/>
          <a:p>
            <a:pPr>
              <a:lnSpc>
                <a:spcPct val="115000"/>
              </a:lnSpc>
            </a:pPr>
            <a:r>
              <a:rPr b="1" lang="en-US" sz="2400" spc="-1" strike="noStrike">
                <a:solidFill>
                  <a:srgbClr val="434343"/>
                </a:solidFill>
                <a:uFill>
                  <a:solidFill>
                    <a:srgbClr val="ffffff"/>
                  </a:solidFill>
                </a:uFill>
                <a:latin typeface="文泉驛微米黑"/>
                <a:ea typeface="Calibri"/>
              </a:rPr>
              <a:t>Today:</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We will check out ES6 classes.</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1" lang="en-US" sz="2400" spc="-1" strike="noStrike">
                <a:solidFill>
                  <a:srgbClr val="434343"/>
                </a:solidFill>
                <a:uFill>
                  <a:solidFill>
                    <a:srgbClr val="ffffff"/>
                  </a:solidFill>
                </a:uFill>
                <a:latin typeface="文泉驛微米黑"/>
                <a:ea typeface="Calibri"/>
              </a:rPr>
              <a:t>Next week:</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We will explore "functional JavaScript," allowing us to understand a way to create object factories without classes.</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1" lang="en-US" sz="2400" spc="-1" strike="noStrike">
                <a:solidFill>
                  <a:srgbClr val="434343"/>
                </a:solidFill>
                <a:uFill>
                  <a:solidFill>
                    <a:srgbClr val="ffffff"/>
                  </a:solidFill>
                </a:uFill>
                <a:latin typeface="文泉驛微米黑"/>
                <a:ea typeface="Calibri"/>
              </a:rPr>
              <a:t>In this class:</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We will use ES6 classes because the syntax is significantly simpler.</a:t>
            </a:r>
            <a:endParaRPr b="0" lang="en-US" sz="1400" spc="-1" strike="noStrike">
              <a:solidFill>
                <a:srgbClr val="000000"/>
              </a:solidFill>
              <a:uFill>
                <a:solidFill>
                  <a:srgbClr val="ffffff"/>
                </a:solidFill>
              </a:uFill>
              <a:latin typeface="文泉驛微米黑"/>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311760" y="2867760"/>
            <a:ext cx="8520120" cy="1122120"/>
          </a:xfrm>
          <a:prstGeom prst="rect">
            <a:avLst/>
          </a:prstGeom>
          <a:noFill/>
          <a:ln>
            <a:noFill/>
          </a:ln>
        </p:spPr>
        <p:txBody>
          <a:bodyPr tIns="91440" bIns="91440" anchor="ctr"/>
          <a:p>
            <a:pPr algn="ctr">
              <a:lnSpc>
                <a:spcPct val="100000"/>
              </a:lnSpc>
            </a:pPr>
            <a:r>
              <a:rPr b="0" lang="en-US" sz="3600" spc="-1" strike="noStrike">
                <a:solidFill>
                  <a:srgbClr val="000000"/>
                </a:solidFill>
                <a:uFill>
                  <a:solidFill>
                    <a:srgbClr val="ffffff"/>
                  </a:solidFill>
                </a:uFill>
                <a:latin typeface="文泉驛微米黑"/>
                <a:ea typeface="Montserrat"/>
              </a:rPr>
              <a:t>Back to classes!</a:t>
            </a:r>
            <a:endParaRPr b="0" lang="en-US" sz="1400" spc="-1" strike="noStrike">
              <a:solidFill>
                <a:srgbClr val="000000"/>
              </a:solidFill>
              <a:uFill>
                <a:solidFill>
                  <a:srgbClr val="ffffff"/>
                </a:solidFill>
              </a:uFill>
              <a:latin typeface="文泉驛微米黑"/>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Public methods</a:t>
            </a:r>
            <a:endParaRPr b="0" lang="en-US" sz="1400" spc="-1" strike="noStrike">
              <a:solidFill>
                <a:srgbClr val="000000"/>
              </a:solidFill>
              <a:uFill>
                <a:solidFill>
                  <a:srgbClr val="ffffff"/>
                </a:solidFill>
              </a:uFill>
              <a:latin typeface="文泉驛微米黑"/>
            </a:endParaRPr>
          </a:p>
        </p:txBody>
      </p:sp>
      <p:sp>
        <p:nvSpPr>
          <p:cNvPr id="316" name="CustomShape 2"/>
          <p:cNvSpPr/>
          <p:nvPr/>
        </p:nvSpPr>
        <p:spPr>
          <a:xfrm>
            <a:off x="858960" y="1853280"/>
            <a:ext cx="3888720" cy="4023720"/>
          </a:xfrm>
          <a:prstGeom prst="rect">
            <a:avLst/>
          </a:prstGeom>
          <a:noFill/>
          <a:ln w="19080">
            <a:solidFill>
              <a:srgbClr val="000000"/>
            </a:solidFill>
            <a:round/>
          </a:ln>
        </p:spPr>
        <p:style>
          <a:lnRef idx="0"/>
          <a:fillRef idx="0"/>
          <a:effectRef idx="0"/>
          <a:fontRef idx="minor"/>
        </p:style>
        <p:txBody>
          <a:bodyPr tIns="91440" bIns="91440" anchor="ctr"/>
          <a:p>
            <a:pPr>
              <a:lnSpc>
                <a:spcPct val="100000"/>
              </a:lnSpc>
            </a:pPr>
            <a:r>
              <a:rPr b="0" lang="en-US" sz="2000" spc="-1" strike="noStrike">
                <a:solidFill>
                  <a:srgbClr val="434343"/>
                </a:solidFill>
                <a:uFill>
                  <a:solidFill>
                    <a:srgbClr val="ffffff"/>
                  </a:solidFill>
                </a:uFill>
                <a:latin typeface="文泉驛微米黑"/>
                <a:ea typeface="Consolas"/>
              </a:rPr>
              <a:t>class </a:t>
            </a:r>
            <a:r>
              <a:rPr b="1" i="1" lang="en-US" sz="2000" spc="-1" strike="noStrike">
                <a:solidFill>
                  <a:srgbClr val="434343"/>
                </a:solidFill>
                <a:uFill>
                  <a:solidFill>
                    <a:srgbClr val="ffffff"/>
                  </a:solidFill>
                </a:uFill>
                <a:latin typeface="文泉驛微米黑"/>
                <a:ea typeface="Calibri"/>
              </a:rPr>
              <a:t>ClassName</a:t>
            </a:r>
            <a:r>
              <a:rPr b="0" i="1"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constructor(</a:t>
            </a:r>
            <a:r>
              <a:rPr b="1" i="1" lang="en-US" sz="2000" spc="-1" strike="noStrike">
                <a:solidFill>
                  <a:srgbClr val="434343"/>
                </a:solidFill>
                <a:uFill>
                  <a:solidFill>
                    <a:srgbClr val="ffffff"/>
                  </a:solidFill>
                </a:uFill>
                <a:latin typeface="文泉驛微米黑"/>
                <a:ea typeface="Calibri"/>
              </a:rPr>
              <a:t>params</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p:txBody>
      </p:sp>
      <p:sp>
        <p:nvSpPr>
          <p:cNvPr id="317" name="TextShape 3"/>
          <p:cNvSpPr txBox="1"/>
          <p:nvPr/>
        </p:nvSpPr>
        <p:spPr>
          <a:xfrm>
            <a:off x="4883400" y="1853280"/>
            <a:ext cx="4008960" cy="4023720"/>
          </a:xfrm>
          <a:prstGeom prst="rect">
            <a:avLst/>
          </a:prstGeom>
          <a:noFill/>
          <a:ln>
            <a:noFill/>
          </a:ln>
        </p:spPr>
        <p:txBody>
          <a:bodyPr tIns="91440" bIns="91440" anchor="ctr"/>
          <a:p>
            <a:pPr>
              <a:lnSpc>
                <a:spcPct val="115000"/>
              </a:lnSpc>
            </a:pPr>
            <a:r>
              <a:rPr b="0" lang="en-US" sz="2400" spc="-1" strike="noStrike">
                <a:solidFill>
                  <a:srgbClr val="434343"/>
                </a:solidFill>
                <a:uFill>
                  <a:solidFill>
                    <a:srgbClr val="ffffff"/>
                  </a:solidFill>
                </a:uFill>
                <a:latin typeface="文泉驛微米黑"/>
                <a:ea typeface="Consolas"/>
              </a:rPr>
              <a:t>constructor</a:t>
            </a:r>
            <a:r>
              <a:rPr b="0" lang="en-US" sz="2400" spc="-1" strike="noStrike">
                <a:solidFill>
                  <a:srgbClr val="434343"/>
                </a:solidFill>
                <a:uFill>
                  <a:solidFill>
                    <a:srgbClr val="ffffff"/>
                  </a:solidFill>
                </a:uFill>
                <a:latin typeface="文泉驛微米黑"/>
                <a:ea typeface="Calibri"/>
              </a:rPr>
              <a:t> is optional.</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alibri"/>
              </a:rPr>
              <a:t>Parameters for the constructor and methods  are defined in the same they are for global functions.</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alibri"/>
              </a:rPr>
              <a:t>You do not use the </a:t>
            </a:r>
            <a:r>
              <a:rPr b="0" lang="en-US" sz="2400" spc="-1" strike="noStrike">
                <a:solidFill>
                  <a:srgbClr val="434343"/>
                </a:solidFill>
                <a:uFill>
                  <a:solidFill>
                    <a:srgbClr val="ffffff"/>
                  </a:solidFill>
                </a:uFill>
                <a:latin typeface="文泉驛微米黑"/>
                <a:ea typeface="Consolas"/>
              </a:rPr>
              <a:t>function</a:t>
            </a:r>
            <a:r>
              <a:rPr b="0" lang="en-US" sz="2400" spc="-1" strike="noStrike">
                <a:solidFill>
                  <a:srgbClr val="434343"/>
                </a:solidFill>
                <a:uFill>
                  <a:solidFill>
                    <a:srgbClr val="ffffff"/>
                  </a:solidFill>
                </a:uFill>
                <a:latin typeface="文泉驛微米黑"/>
                <a:ea typeface="Calibri"/>
              </a:rPr>
              <a:t> keyword to define methods.</a:t>
            </a:r>
            <a:endParaRPr b="0" lang="en-US" sz="1400" spc="-1" strike="noStrike">
              <a:solidFill>
                <a:srgbClr val="000000"/>
              </a:solidFill>
              <a:uFill>
                <a:solidFill>
                  <a:srgbClr val="ffffff"/>
                </a:solidFill>
              </a:uFill>
              <a:latin typeface="文泉驛微米黑"/>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Public methods</a:t>
            </a:r>
            <a:endParaRPr b="0" lang="en-US" sz="1400" spc="-1" strike="noStrike">
              <a:solidFill>
                <a:srgbClr val="000000"/>
              </a:solidFill>
              <a:uFill>
                <a:solidFill>
                  <a:srgbClr val="ffffff"/>
                </a:solidFill>
              </a:uFill>
              <a:latin typeface="文泉驛微米黑"/>
            </a:endParaRPr>
          </a:p>
        </p:txBody>
      </p:sp>
      <p:sp>
        <p:nvSpPr>
          <p:cNvPr id="319" name="CustomShape 2"/>
          <p:cNvSpPr/>
          <p:nvPr/>
        </p:nvSpPr>
        <p:spPr>
          <a:xfrm>
            <a:off x="858960" y="1853280"/>
            <a:ext cx="3888720" cy="4023720"/>
          </a:xfrm>
          <a:prstGeom prst="rect">
            <a:avLst/>
          </a:prstGeom>
          <a:noFill/>
          <a:ln w="19080">
            <a:solidFill>
              <a:srgbClr val="000000"/>
            </a:solidFill>
            <a:round/>
          </a:ln>
        </p:spPr>
        <p:style>
          <a:lnRef idx="0"/>
          <a:fillRef idx="0"/>
          <a:effectRef idx="0"/>
          <a:fontRef idx="minor"/>
        </p:style>
        <p:txBody>
          <a:bodyPr tIns="91440" bIns="91440" anchor="ctr"/>
          <a:p>
            <a:pPr>
              <a:lnSpc>
                <a:spcPct val="100000"/>
              </a:lnSpc>
            </a:pPr>
            <a:r>
              <a:rPr b="0" lang="en-US" sz="2000" spc="-1" strike="noStrike">
                <a:solidFill>
                  <a:srgbClr val="434343"/>
                </a:solidFill>
                <a:uFill>
                  <a:solidFill>
                    <a:srgbClr val="ffffff"/>
                  </a:solidFill>
                </a:uFill>
                <a:latin typeface="文泉驛微米黑"/>
                <a:ea typeface="Consolas"/>
              </a:rPr>
              <a:t>class </a:t>
            </a:r>
            <a:r>
              <a:rPr b="1" i="1" lang="en-US" sz="2000" spc="-1" strike="noStrike">
                <a:solidFill>
                  <a:srgbClr val="434343"/>
                </a:solidFill>
                <a:uFill>
                  <a:solidFill>
                    <a:srgbClr val="ffffff"/>
                  </a:solidFill>
                </a:uFill>
                <a:latin typeface="文泉驛微米黑"/>
                <a:ea typeface="Calibri"/>
              </a:rPr>
              <a:t>ClassName</a:t>
            </a:r>
            <a:r>
              <a:rPr b="0" i="1"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constructor(</a:t>
            </a:r>
            <a:r>
              <a:rPr b="1" i="1" lang="en-US" sz="2000" spc="-1" strike="noStrike">
                <a:solidFill>
                  <a:srgbClr val="434343"/>
                </a:solidFill>
                <a:uFill>
                  <a:solidFill>
                    <a:srgbClr val="ffffff"/>
                  </a:solidFill>
                </a:uFill>
                <a:latin typeface="文泉驛微米黑"/>
                <a:ea typeface="Calibri"/>
              </a:rPr>
              <a:t>params</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methodOne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lang="en-US" sz="2000" spc="-1" strike="noStrike">
                <a:solidFill>
                  <a:srgbClr val="9900ff"/>
                </a:solidFill>
                <a:uFill>
                  <a:solidFill>
                    <a:srgbClr val="ffffff"/>
                  </a:solidFill>
                </a:uFill>
                <a:latin typeface="文泉驛微米黑"/>
                <a:ea typeface="Consolas"/>
              </a:rPr>
              <a:t>this.</a:t>
            </a:r>
            <a:r>
              <a:rPr b="0" lang="en-US" sz="2000" spc="-1" strike="noStrike">
                <a:solidFill>
                  <a:srgbClr val="434343"/>
                </a:solidFill>
                <a:uFill>
                  <a:solidFill>
                    <a:srgbClr val="ffffff"/>
                  </a:solidFill>
                </a:uFill>
                <a:latin typeface="文泉驛微米黑"/>
                <a:ea typeface="Consolas"/>
              </a:rPr>
              <a:t>methodTwo();</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methodTwo</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p:txBody>
      </p:sp>
      <p:sp>
        <p:nvSpPr>
          <p:cNvPr id="320" name="TextShape 3"/>
          <p:cNvSpPr txBox="1"/>
          <p:nvPr/>
        </p:nvSpPr>
        <p:spPr>
          <a:xfrm>
            <a:off x="4883400" y="1853280"/>
            <a:ext cx="4008960" cy="4023720"/>
          </a:xfrm>
          <a:prstGeom prst="rect">
            <a:avLst/>
          </a:prstGeom>
          <a:noFill/>
          <a:ln>
            <a:noFill/>
          </a:ln>
        </p:spPr>
        <p:txBody>
          <a:bodyPr tIns="91440" bIns="91440" anchor="ctr"/>
          <a:p>
            <a:pPr>
              <a:lnSpc>
                <a:spcPct val="115000"/>
              </a:lnSpc>
            </a:pPr>
            <a:r>
              <a:rPr b="0" lang="en-US" sz="2400" spc="-1" strike="noStrike">
                <a:solidFill>
                  <a:srgbClr val="434343"/>
                </a:solidFill>
                <a:uFill>
                  <a:solidFill>
                    <a:srgbClr val="ffffff"/>
                  </a:solidFill>
                </a:uFill>
                <a:latin typeface="文泉驛微米黑"/>
                <a:ea typeface="Calibri"/>
              </a:rPr>
              <a:t>Within the class, you must always refer to other methods in the class with the </a:t>
            </a:r>
            <a:r>
              <a:rPr b="1" lang="en-US" sz="2400" spc="-1" strike="noStrike">
                <a:solidFill>
                  <a:srgbClr val="9900ff"/>
                </a:solidFill>
                <a:uFill>
                  <a:solidFill>
                    <a:srgbClr val="ffffff"/>
                  </a:solidFill>
                </a:uFill>
                <a:latin typeface="文泉驛微米黑"/>
                <a:ea typeface="Consolas"/>
              </a:rPr>
              <a:t>this.</a:t>
            </a:r>
            <a:r>
              <a:rPr b="0" lang="en-US" sz="2400" spc="-1" strike="noStrike">
                <a:solidFill>
                  <a:srgbClr val="434343"/>
                </a:solidFill>
                <a:uFill>
                  <a:solidFill>
                    <a:srgbClr val="ffffff"/>
                  </a:solidFill>
                </a:uFill>
                <a:latin typeface="文泉驛微米黑"/>
                <a:ea typeface="Calibri"/>
              </a:rPr>
              <a:t> prefix.</a:t>
            </a:r>
            <a:endParaRPr b="0" lang="en-US" sz="1400" spc="-1" strike="noStrike">
              <a:solidFill>
                <a:srgbClr val="000000"/>
              </a:solidFill>
              <a:uFill>
                <a:solidFill>
                  <a:srgbClr val="ffffff"/>
                </a:solidFill>
              </a:uFill>
              <a:latin typeface="文泉驛微米黑"/>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Public methods</a:t>
            </a:r>
            <a:endParaRPr b="0" lang="en-US" sz="1400" spc="-1" strike="noStrike">
              <a:solidFill>
                <a:srgbClr val="000000"/>
              </a:solidFill>
              <a:uFill>
                <a:solidFill>
                  <a:srgbClr val="ffffff"/>
                </a:solidFill>
              </a:uFill>
              <a:latin typeface="文泉驛微米黑"/>
            </a:endParaRPr>
          </a:p>
        </p:txBody>
      </p:sp>
      <p:sp>
        <p:nvSpPr>
          <p:cNvPr id="322" name="CustomShape 2"/>
          <p:cNvSpPr/>
          <p:nvPr/>
        </p:nvSpPr>
        <p:spPr>
          <a:xfrm>
            <a:off x="792000" y="1736280"/>
            <a:ext cx="3888720" cy="4023720"/>
          </a:xfrm>
          <a:prstGeom prst="rect">
            <a:avLst/>
          </a:prstGeom>
          <a:noFill/>
          <a:ln w="19080">
            <a:solidFill>
              <a:srgbClr val="000000"/>
            </a:solidFill>
            <a:round/>
          </a:ln>
        </p:spPr>
        <p:style>
          <a:lnRef idx="0"/>
          <a:fillRef idx="0"/>
          <a:effectRef idx="0"/>
          <a:fontRef idx="minor"/>
        </p:style>
        <p:txBody>
          <a:bodyPr tIns="91440" bIns="91440" anchor="ctr"/>
          <a:p>
            <a:pPr>
              <a:lnSpc>
                <a:spcPct val="100000"/>
              </a:lnSpc>
            </a:pPr>
            <a:r>
              <a:rPr b="0" lang="en-US" sz="2000" spc="-1" strike="noStrike">
                <a:solidFill>
                  <a:srgbClr val="434343"/>
                </a:solidFill>
                <a:uFill>
                  <a:solidFill>
                    <a:srgbClr val="ffffff"/>
                  </a:solidFill>
                </a:uFill>
                <a:latin typeface="文泉驛微米黑"/>
                <a:ea typeface="Consolas"/>
              </a:rPr>
              <a:t>class </a:t>
            </a:r>
            <a:r>
              <a:rPr b="1" i="1" lang="en-US" sz="2000" spc="-1" strike="noStrike">
                <a:solidFill>
                  <a:srgbClr val="434343"/>
                </a:solidFill>
                <a:uFill>
                  <a:solidFill>
                    <a:srgbClr val="ffffff"/>
                  </a:solidFill>
                </a:uFill>
                <a:latin typeface="文泉驛微米黑"/>
                <a:ea typeface="Calibri"/>
              </a:rPr>
              <a:t>ClassName</a:t>
            </a:r>
            <a:r>
              <a:rPr b="0" i="1"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constructor(</a:t>
            </a:r>
            <a:r>
              <a:rPr b="1" i="1" lang="en-US" sz="2000" spc="-1" strike="noStrike">
                <a:solidFill>
                  <a:srgbClr val="434343"/>
                </a:solidFill>
                <a:uFill>
                  <a:solidFill>
                    <a:srgbClr val="ffffff"/>
                  </a:solidFill>
                </a:uFill>
                <a:latin typeface="文泉驛微米黑"/>
                <a:ea typeface="Calibri"/>
              </a:rPr>
              <a:t>params</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p:txBody>
      </p:sp>
      <p:sp>
        <p:nvSpPr>
          <p:cNvPr id="323" name="TextShape 3"/>
          <p:cNvSpPr txBox="1"/>
          <p:nvPr/>
        </p:nvSpPr>
        <p:spPr>
          <a:xfrm>
            <a:off x="4883400" y="1853280"/>
            <a:ext cx="4008960" cy="4023720"/>
          </a:xfrm>
          <a:prstGeom prst="rect">
            <a:avLst/>
          </a:prstGeom>
          <a:noFill/>
          <a:ln>
            <a:noFill/>
          </a:ln>
        </p:spPr>
        <p:txBody>
          <a:bodyPr tIns="91440" bIns="91440" anchor="ctr"/>
          <a:p>
            <a:pPr>
              <a:lnSpc>
                <a:spcPct val="115000"/>
              </a:lnSpc>
            </a:pPr>
            <a:r>
              <a:rPr b="0" lang="en-US" sz="2400" spc="-1" strike="noStrike">
                <a:solidFill>
                  <a:srgbClr val="434343"/>
                </a:solidFill>
                <a:uFill>
                  <a:solidFill>
                    <a:srgbClr val="ffffff"/>
                  </a:solidFill>
                </a:uFill>
                <a:latin typeface="文泉驛微米黑"/>
                <a:ea typeface="Calibri"/>
              </a:rPr>
              <a:t>All methods are </a:t>
            </a:r>
            <a:r>
              <a:rPr b="1" lang="en-US" sz="2400" spc="-1" strike="noStrike">
                <a:solidFill>
                  <a:srgbClr val="434343"/>
                </a:solidFill>
                <a:uFill>
                  <a:solidFill>
                    <a:srgbClr val="ffffff"/>
                  </a:solidFill>
                </a:uFill>
                <a:latin typeface="文泉驛微米黑"/>
                <a:ea typeface="Calibri"/>
              </a:rPr>
              <a:t>public</a:t>
            </a:r>
            <a:r>
              <a:rPr b="0" lang="en-US" sz="2400" spc="-1" strike="noStrike">
                <a:solidFill>
                  <a:srgbClr val="434343"/>
                </a:solidFill>
                <a:uFill>
                  <a:solidFill>
                    <a:srgbClr val="ffffff"/>
                  </a:solidFill>
                </a:uFill>
                <a:latin typeface="文泉驛微米黑"/>
                <a:ea typeface="Calibri"/>
              </a:rPr>
              <a:t>, and you </a:t>
            </a:r>
            <a:r>
              <a:rPr b="1" lang="en-US" sz="2400" spc="-1" strike="noStrike">
                <a:solidFill>
                  <a:srgbClr val="434343"/>
                </a:solidFill>
                <a:uFill>
                  <a:solidFill>
                    <a:srgbClr val="ffffff"/>
                  </a:solidFill>
                </a:uFill>
                <a:latin typeface="文泉驛微米黑"/>
                <a:ea typeface="Calibri"/>
              </a:rPr>
              <a:t>cannot</a:t>
            </a:r>
            <a:r>
              <a:rPr b="0" lang="en-US" sz="2400" spc="-1" strike="noStrike">
                <a:solidFill>
                  <a:srgbClr val="434343"/>
                </a:solidFill>
                <a:uFill>
                  <a:solidFill>
                    <a:srgbClr val="ffffff"/>
                  </a:solidFill>
                </a:uFill>
                <a:latin typeface="文泉驛微米黑"/>
                <a:ea typeface="Calibri"/>
              </a:rPr>
              <a:t> specify private methods… yet.</a:t>
            </a:r>
            <a:endParaRPr b="0" lang="en-US" sz="1400" spc="-1" strike="noStrike">
              <a:solidFill>
                <a:srgbClr val="000000"/>
              </a:solidFill>
              <a:uFill>
                <a:solidFill>
                  <a:srgbClr val="ffffff"/>
                </a:solidFill>
              </a:uFill>
              <a:latin typeface="文泉驛微米黑"/>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Montserrat"/>
                <a:ea typeface="Montserrat"/>
              </a:rPr>
              <a:t>Public </a:t>
            </a:r>
            <a:r>
              <a:rPr b="0" lang="en-US" sz="3600" spc="-1" strike="noStrike">
                <a:solidFill>
                  <a:srgbClr val="000000"/>
                </a:solidFill>
                <a:uFill>
                  <a:solidFill>
                    <a:srgbClr val="ffffff"/>
                  </a:solidFill>
                </a:uFill>
                <a:latin typeface="文泉驛微米黑"/>
                <a:ea typeface="Montserrat"/>
              </a:rPr>
              <a:t>methods</a:t>
            </a:r>
            <a:endParaRPr b="0" lang="en-US" sz="1400" spc="-1" strike="noStrike">
              <a:solidFill>
                <a:srgbClr val="000000"/>
              </a:solidFill>
              <a:uFill>
                <a:solidFill>
                  <a:srgbClr val="ffffff"/>
                </a:solidFill>
              </a:uFill>
              <a:latin typeface="Arial"/>
            </a:endParaRPr>
          </a:p>
        </p:txBody>
      </p:sp>
      <p:sp>
        <p:nvSpPr>
          <p:cNvPr id="325" name="CustomShape 2"/>
          <p:cNvSpPr/>
          <p:nvPr/>
        </p:nvSpPr>
        <p:spPr>
          <a:xfrm>
            <a:off x="858960" y="1853280"/>
            <a:ext cx="3888720" cy="4023720"/>
          </a:xfrm>
          <a:prstGeom prst="rect">
            <a:avLst/>
          </a:prstGeom>
          <a:noFill/>
          <a:ln w="19080">
            <a:solidFill>
              <a:srgbClr val="000000"/>
            </a:solidFill>
            <a:round/>
          </a:ln>
        </p:spPr>
        <p:style>
          <a:lnRef idx="0"/>
          <a:fillRef idx="0"/>
          <a:effectRef idx="0"/>
          <a:fontRef idx="minor"/>
        </p:style>
        <p:txBody>
          <a:bodyPr tIns="91440" bIns="91440" anchor="ctr"/>
          <a:p>
            <a:pPr>
              <a:lnSpc>
                <a:spcPct val="100000"/>
              </a:lnSpc>
            </a:pPr>
            <a:r>
              <a:rPr b="0" lang="en-US" sz="2000" spc="-1" strike="noStrike">
                <a:solidFill>
                  <a:srgbClr val="434343"/>
                </a:solidFill>
                <a:uFill>
                  <a:solidFill>
                    <a:srgbClr val="ffffff"/>
                  </a:solidFill>
                </a:uFill>
                <a:latin typeface="文泉驛微米黑"/>
                <a:ea typeface="Consolas"/>
              </a:rPr>
              <a:t>class </a:t>
            </a:r>
            <a:r>
              <a:rPr b="1" i="1" lang="en-US" sz="2000" spc="-1" strike="noStrike">
                <a:solidFill>
                  <a:srgbClr val="434343"/>
                </a:solidFill>
                <a:uFill>
                  <a:solidFill>
                    <a:srgbClr val="ffffff"/>
                  </a:solidFill>
                </a:uFill>
                <a:latin typeface="文泉驛微米黑"/>
                <a:ea typeface="Calibri"/>
              </a:rPr>
              <a:t>ClassName</a:t>
            </a:r>
            <a:r>
              <a:rPr b="0" i="1"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constructor(</a:t>
            </a:r>
            <a:r>
              <a:rPr b="1" i="1" lang="en-US" sz="2000" spc="-1" strike="noStrike">
                <a:solidFill>
                  <a:srgbClr val="434343"/>
                </a:solidFill>
                <a:uFill>
                  <a:solidFill>
                    <a:srgbClr val="ffffff"/>
                  </a:solidFill>
                </a:uFill>
                <a:latin typeface="文泉驛微米黑"/>
                <a:ea typeface="Calibri"/>
              </a:rPr>
              <a:t>params</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p:txBody>
      </p:sp>
      <p:sp>
        <p:nvSpPr>
          <p:cNvPr id="326" name="TextShape 3"/>
          <p:cNvSpPr txBox="1"/>
          <p:nvPr/>
        </p:nvSpPr>
        <p:spPr>
          <a:xfrm>
            <a:off x="4883400" y="1853280"/>
            <a:ext cx="4008960" cy="4023720"/>
          </a:xfrm>
          <a:prstGeom prst="rect">
            <a:avLst/>
          </a:prstGeom>
          <a:noFill/>
          <a:ln>
            <a:noFill/>
          </a:ln>
        </p:spPr>
        <p:txBody>
          <a:bodyPr tIns="91440" bIns="91440" anchor="ctr"/>
          <a:p>
            <a:pPr>
              <a:lnSpc>
                <a:spcPct val="115000"/>
              </a:lnSpc>
            </a:pPr>
            <a:r>
              <a:rPr b="0" lang="en-US" sz="2400" spc="-1" strike="noStrike">
                <a:solidFill>
                  <a:srgbClr val="434343"/>
                </a:solidFill>
                <a:uFill>
                  <a:solidFill>
                    <a:srgbClr val="ffffff"/>
                  </a:solidFill>
                </a:uFill>
                <a:latin typeface="文泉驛微米黑"/>
                <a:ea typeface="Calibri"/>
              </a:rPr>
              <a:t>As far as I can tell, private methods aren't in the language only because they are still </a:t>
            </a:r>
            <a:r>
              <a:rPr b="0" lang="en-US" sz="2400" spc="-1" strike="noStrike" u="sng">
                <a:solidFill>
                  <a:srgbClr val="0097a7"/>
                </a:solidFill>
                <a:uFill>
                  <a:solidFill>
                    <a:srgbClr val="ffffff"/>
                  </a:solidFill>
                </a:uFill>
                <a:latin typeface="文泉驛微米黑"/>
                <a:ea typeface="Calibri"/>
                <a:hlinkClick r:id="rId1"/>
              </a:rPr>
              <a:t>figuring out the spec</a:t>
            </a:r>
            <a:r>
              <a:rPr b="0" lang="en-US" sz="2400" spc="-1" strike="noStrike">
                <a:solidFill>
                  <a:srgbClr val="434343"/>
                </a:solidFill>
                <a:uFill>
                  <a:solidFill>
                    <a:srgbClr val="ffffff"/>
                  </a:solidFill>
                </a:uFill>
                <a:latin typeface="文泉驛微米黑"/>
                <a:ea typeface="Calibri"/>
              </a:rPr>
              <a:t> for it.</a:t>
            </a:r>
            <a:r>
              <a:rPr b="0" lang="en-US" sz="1800" spc="-1" strike="noStrike">
                <a:solidFill>
                  <a:srgbClr val="434343"/>
                </a:solidFill>
                <a:uFill>
                  <a:solidFill>
                    <a:srgbClr val="ffffff"/>
                  </a:solidFill>
                </a:uFill>
                <a:latin typeface="文泉驛微米黑"/>
                <a:ea typeface="Calibri"/>
              </a:rPr>
              <a:t> (They will figure out </a:t>
            </a:r>
            <a:r>
              <a:rPr b="0" lang="en-US" sz="1800" spc="-1" strike="noStrike" u="sng">
                <a:solidFill>
                  <a:srgbClr val="0097a7"/>
                </a:solidFill>
                <a:uFill>
                  <a:solidFill>
                    <a:srgbClr val="ffffff"/>
                  </a:solidFill>
                </a:uFill>
                <a:latin typeface="文泉驛微米黑"/>
                <a:ea typeface="Calibri"/>
                <a:hlinkClick r:id="rId2"/>
              </a:rPr>
              <a:t>private fields first</a:t>
            </a:r>
            <a:r>
              <a:rPr b="0" lang="en-US" sz="18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onsolas"/>
              </a:rPr>
              <a:t>transform</a:t>
            </a:r>
            <a:endParaRPr b="0" lang="en-US" sz="1400" spc="-1" strike="noStrike">
              <a:solidFill>
                <a:srgbClr val="000000"/>
              </a:solidFill>
              <a:uFill>
                <a:solidFill>
                  <a:srgbClr val="ffffff"/>
                </a:solidFill>
              </a:uFill>
              <a:latin typeface="文泉驛微米黑"/>
            </a:endParaRPr>
          </a:p>
        </p:txBody>
      </p:sp>
      <p:sp>
        <p:nvSpPr>
          <p:cNvPr id="199" name="TextShape 2"/>
          <p:cNvSpPr txBox="1"/>
          <p:nvPr/>
        </p:nvSpPr>
        <p:spPr>
          <a:xfrm>
            <a:off x="782640" y="1560240"/>
            <a:ext cx="7578360" cy="1122120"/>
          </a:xfrm>
          <a:prstGeom prst="rect">
            <a:avLst/>
          </a:prstGeom>
          <a:noFill/>
          <a:ln>
            <a:noFill/>
          </a:ln>
        </p:spPr>
        <p:txBody>
          <a:bodyPr tIns="91440" bIns="91440"/>
          <a:p>
            <a:pPr>
              <a:lnSpc>
                <a:spcPct val="115000"/>
              </a:lnSpc>
            </a:pPr>
            <a:r>
              <a:rPr b="0" lang="en-US" sz="2200" spc="-1" strike="noStrike" u="sng">
                <a:solidFill>
                  <a:srgbClr val="0097a7"/>
                </a:solidFill>
                <a:uFill>
                  <a:solidFill>
                    <a:srgbClr val="ffffff"/>
                  </a:solidFill>
                </a:uFill>
                <a:latin typeface="文泉驛微米黑"/>
                <a:ea typeface="Consolas"/>
                <a:hlinkClick r:id="rId1"/>
              </a:rPr>
              <a:t>transform</a:t>
            </a:r>
            <a:r>
              <a:rPr b="0" lang="en-US" sz="2200" spc="-1" strike="noStrike">
                <a:solidFill>
                  <a:srgbClr val="434343"/>
                </a:solidFill>
                <a:uFill>
                  <a:solidFill>
                    <a:srgbClr val="ffffff"/>
                  </a:solidFill>
                </a:uFill>
                <a:latin typeface="文泉驛微米黑"/>
                <a:ea typeface="Calibri"/>
              </a:rPr>
              <a:t> is a strange but powerful CSS property that allow you to translate, rotate, scale, or skew an element.</a:t>
            </a:r>
            <a:endParaRPr b="0" lang="en-US" sz="1400" spc="-1" strike="noStrike">
              <a:solidFill>
                <a:srgbClr val="000000"/>
              </a:solidFill>
              <a:uFill>
                <a:solidFill>
                  <a:srgbClr val="ffffff"/>
                </a:solidFill>
              </a:uFill>
              <a:latin typeface="Arial"/>
            </a:endParaRPr>
          </a:p>
        </p:txBody>
      </p:sp>
      <p:graphicFrame>
        <p:nvGraphicFramePr>
          <p:cNvPr id="200" name="Table 3"/>
          <p:cNvGraphicFramePr/>
          <p:nvPr/>
        </p:nvGraphicFramePr>
        <p:xfrm>
          <a:off x="456120" y="2724480"/>
          <a:ext cx="7911360" cy="3138120"/>
        </p:xfrm>
        <a:graphic>
          <a:graphicData uri="http://schemas.openxmlformats.org/drawingml/2006/table">
            <a:tbl>
              <a:tblPr/>
              <a:tblGrid>
                <a:gridCol w="3741840"/>
                <a:gridCol w="4169520"/>
              </a:tblGrid>
              <a:tr h="627840">
                <a:tc>
                  <a:txBody>
                    <a:bodyPr lIns="28440" rIns="28440" tIns="28440" bIns="28440" anchor="ctr"/>
                    <a:p>
                      <a:pPr algn="ctr">
                        <a:lnSpc>
                          <a:spcPct val="100000"/>
                        </a:lnSpc>
                      </a:pPr>
                      <a:r>
                        <a:rPr b="0" lang="en-US" sz="1800" spc="-1" strike="noStrike">
                          <a:solidFill>
                            <a:srgbClr val="000000"/>
                          </a:solidFill>
                          <a:uFill>
                            <a:solidFill>
                              <a:srgbClr val="ffffff"/>
                            </a:solidFill>
                          </a:uFill>
                          <a:latin typeface="文泉驛微米黑"/>
                          <a:ea typeface="Consolas"/>
                        </a:rPr>
                        <a:t>transform: translate(</a:t>
                      </a:r>
                      <a:r>
                        <a:rPr b="1" i="1" lang="en-US" sz="1800" spc="-1" strike="noStrike">
                          <a:solidFill>
                            <a:srgbClr val="000000"/>
                          </a:solidFill>
                          <a:uFill>
                            <a:solidFill>
                              <a:srgbClr val="ffffff"/>
                            </a:solidFill>
                          </a:uFill>
                          <a:latin typeface="文泉驛微米黑"/>
                          <a:ea typeface="Calibri"/>
                        </a:rPr>
                        <a:t>x</a:t>
                      </a:r>
                      <a:r>
                        <a:rPr b="0" lang="en-US" sz="1800" spc="-1" strike="noStrike">
                          <a:solidFill>
                            <a:srgbClr val="000000"/>
                          </a:solidFill>
                          <a:uFill>
                            <a:solidFill>
                              <a:srgbClr val="ffffff"/>
                            </a:solidFill>
                          </a:uFill>
                          <a:latin typeface="文泉驛微米黑"/>
                          <a:ea typeface="Consolas"/>
                        </a:rPr>
                        <a:t>, </a:t>
                      </a:r>
                      <a:r>
                        <a:rPr b="1" i="1" lang="en-US" sz="1800" spc="-1" strike="noStrike">
                          <a:solidFill>
                            <a:srgbClr val="000000"/>
                          </a:solidFill>
                          <a:uFill>
                            <a:solidFill>
                              <a:srgbClr val="ffffff"/>
                            </a:solidFill>
                          </a:uFill>
                          <a:latin typeface="文泉驛微米黑"/>
                          <a:ea typeface="Calibri"/>
                        </a:rPr>
                        <a:t>y</a:t>
                      </a:r>
                      <a:r>
                        <a:rPr b="0" lang="en-US" sz="1800" spc="-1" strike="noStrike">
                          <a:solidFill>
                            <a:srgbClr val="000000"/>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txBody>
                  <a:tcPr marL="28440" marR="28440">
                    <a:lnL w="9360">
                      <a:solidFill>
                        <a:srgbClr val="000000"/>
                      </a:solidFill>
                    </a:lnL>
                    <a:lnR w="9360">
                      <a:solidFill>
                        <a:srgbClr val="000000"/>
                      </a:solidFill>
                    </a:lnR>
                    <a:lnT w="9360">
                      <a:solidFill>
                        <a:srgbClr val="000000"/>
                      </a:solidFill>
                    </a:lnT>
                    <a:lnB w="9360">
                      <a:solidFill>
                        <a:srgbClr val="000000"/>
                      </a:solidFill>
                    </a:lnB>
                    <a:solidFill>
                      <a:srgbClr val="ffffff"/>
                    </a:solidFill>
                  </a:tcPr>
                </a:tc>
                <a:tc>
                  <a:txBody>
                    <a:bodyPr lIns="28440" rIns="28440" tIns="28440" bIns="28440" anchor="ctr"/>
                    <a:p>
                      <a:pPr>
                        <a:lnSpc>
                          <a:spcPct val="100000"/>
                        </a:lnSpc>
                      </a:pPr>
                      <a:r>
                        <a:rPr b="0" lang="en-US" sz="1800" spc="-1" strike="noStrike">
                          <a:solidFill>
                            <a:srgbClr val="000000"/>
                          </a:solidFill>
                          <a:uFill>
                            <a:solidFill>
                              <a:srgbClr val="ffffff"/>
                            </a:solidFill>
                          </a:uFill>
                          <a:latin typeface="文泉驛微米黑"/>
                          <a:ea typeface="Calibri"/>
                        </a:rPr>
                        <a:t>Moves element relative to its natural position by </a:t>
                      </a:r>
                      <a:r>
                        <a:rPr b="1" i="1" lang="en-US" sz="1800" spc="-1" strike="noStrike">
                          <a:solidFill>
                            <a:srgbClr val="000000"/>
                          </a:solidFill>
                          <a:uFill>
                            <a:solidFill>
                              <a:srgbClr val="ffffff"/>
                            </a:solidFill>
                          </a:uFill>
                          <a:latin typeface="文泉驛微米黑"/>
                          <a:ea typeface="Calibri"/>
                        </a:rPr>
                        <a:t>x</a:t>
                      </a:r>
                      <a:r>
                        <a:rPr b="0" lang="en-US" sz="1800" spc="-1" strike="noStrike">
                          <a:solidFill>
                            <a:srgbClr val="000000"/>
                          </a:solidFill>
                          <a:uFill>
                            <a:solidFill>
                              <a:srgbClr val="ffffff"/>
                            </a:solidFill>
                          </a:uFill>
                          <a:latin typeface="文泉驛微米黑"/>
                          <a:ea typeface="Calibri"/>
                        </a:rPr>
                        <a:t> and </a:t>
                      </a:r>
                      <a:r>
                        <a:rPr b="1" i="1" lang="en-US" sz="1800" spc="-1" strike="noStrike">
                          <a:solidFill>
                            <a:srgbClr val="000000"/>
                          </a:solidFill>
                          <a:uFill>
                            <a:solidFill>
                              <a:srgbClr val="ffffff"/>
                            </a:solidFill>
                          </a:uFill>
                          <a:latin typeface="文泉驛微米黑"/>
                          <a:ea typeface="Calibri"/>
                        </a:rPr>
                        <a:t>y</a:t>
                      </a:r>
                      <a:r>
                        <a:rPr b="0" lang="en-US" sz="1300" spc="-1" strike="noStrike">
                          <a:solidFill>
                            <a:srgbClr val="000000"/>
                          </a:solidFill>
                          <a:uFill>
                            <a:solidFill>
                              <a:srgbClr val="ffffff"/>
                            </a:solidFill>
                          </a:uFill>
                          <a:latin typeface="文泉驛微米黑"/>
                          <a:ea typeface="Arial"/>
                        </a:rPr>
                        <a:t> </a:t>
                      </a:r>
                      <a:endParaRPr b="0" lang="en-US" sz="1800" spc="-1" strike="noStrike">
                        <a:solidFill>
                          <a:srgbClr val="000000"/>
                        </a:solidFill>
                        <a:uFill>
                          <a:solidFill>
                            <a:srgbClr val="ffffff"/>
                          </a:solidFill>
                        </a:uFill>
                        <a:latin typeface="文泉驛微米黑"/>
                      </a:endParaRPr>
                    </a:p>
                  </a:txBody>
                  <a:tcPr marL="28440" marR="28440">
                    <a:lnL w="9360">
                      <a:solidFill>
                        <a:srgbClr val="000000"/>
                      </a:solidFill>
                    </a:lnL>
                    <a:lnR w="9360">
                      <a:solidFill>
                        <a:srgbClr val="000000"/>
                      </a:solidFill>
                    </a:lnR>
                    <a:lnT w="9360">
                      <a:solidFill>
                        <a:srgbClr val="000000"/>
                      </a:solidFill>
                    </a:lnT>
                    <a:lnB w="9360">
                      <a:solidFill>
                        <a:srgbClr val="000000"/>
                      </a:solidFill>
                    </a:lnB>
                    <a:solidFill>
                      <a:srgbClr val="ffffff"/>
                    </a:solidFill>
                  </a:tcPr>
                </a:tc>
              </a:tr>
              <a:tr h="627840">
                <a:tc>
                  <a:txBody>
                    <a:bodyPr lIns="28440" rIns="28440" tIns="28440" bIns="28440" anchor="ctr"/>
                    <a:p>
                      <a:pPr algn="ctr">
                        <a:lnSpc>
                          <a:spcPct val="100000"/>
                        </a:lnSpc>
                      </a:pPr>
                      <a:r>
                        <a:rPr b="0" lang="en-US" sz="1800" spc="-1" strike="noStrike">
                          <a:solidFill>
                            <a:srgbClr val="000000"/>
                          </a:solidFill>
                          <a:uFill>
                            <a:solidFill>
                              <a:srgbClr val="ffffff"/>
                            </a:solidFill>
                          </a:uFill>
                          <a:latin typeface="文泉驛微米黑"/>
                          <a:ea typeface="Consolas"/>
                        </a:rPr>
                        <a:t>transform: translateX(</a:t>
                      </a:r>
                      <a:r>
                        <a:rPr b="1" i="1" lang="en-US" sz="1800" spc="-1" strike="noStrike">
                          <a:solidFill>
                            <a:srgbClr val="000000"/>
                          </a:solidFill>
                          <a:uFill>
                            <a:solidFill>
                              <a:srgbClr val="ffffff"/>
                            </a:solidFill>
                          </a:uFill>
                          <a:latin typeface="文泉驛微米黑"/>
                          <a:ea typeface="Calibri"/>
                        </a:rPr>
                        <a:t>x</a:t>
                      </a:r>
                      <a:r>
                        <a:rPr b="0" lang="en-US" sz="1800" spc="-1" strike="noStrike">
                          <a:solidFill>
                            <a:srgbClr val="000000"/>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txBody>
                  <a:tcPr marL="28440" marR="28440">
                    <a:lnL w="9360">
                      <a:solidFill>
                        <a:srgbClr val="000000"/>
                      </a:solidFill>
                    </a:lnL>
                    <a:lnR w="9360">
                      <a:solidFill>
                        <a:srgbClr val="000000"/>
                      </a:solidFill>
                    </a:lnR>
                    <a:lnT w="9360">
                      <a:solidFill>
                        <a:srgbClr val="000000"/>
                      </a:solidFill>
                    </a:lnT>
                    <a:lnB w="9360">
                      <a:solidFill>
                        <a:srgbClr val="000000"/>
                      </a:solidFill>
                    </a:lnB>
                    <a:solidFill>
                      <a:srgbClr val="ffffff"/>
                    </a:solidFill>
                  </a:tcPr>
                </a:tc>
                <a:tc>
                  <a:txBody>
                    <a:bodyPr lIns="28440" rIns="28440" tIns="28440" bIns="28440" anchor="ctr"/>
                    <a:p>
                      <a:pPr>
                        <a:lnSpc>
                          <a:spcPct val="100000"/>
                        </a:lnSpc>
                      </a:pPr>
                      <a:r>
                        <a:rPr b="0" lang="en-US" sz="1800" spc="-1" strike="noStrike">
                          <a:solidFill>
                            <a:srgbClr val="000000"/>
                          </a:solidFill>
                          <a:uFill>
                            <a:solidFill>
                              <a:srgbClr val="ffffff"/>
                            </a:solidFill>
                          </a:uFill>
                          <a:latin typeface="文泉驛微米黑"/>
                          <a:ea typeface="Calibri"/>
                        </a:rPr>
                        <a:t>Moves element relative to its natural position horizontally by </a:t>
                      </a:r>
                      <a:r>
                        <a:rPr b="1" i="1" lang="en-US" sz="1800" spc="-1" strike="noStrike">
                          <a:solidFill>
                            <a:srgbClr val="000000"/>
                          </a:solidFill>
                          <a:uFill>
                            <a:solidFill>
                              <a:srgbClr val="ffffff"/>
                            </a:solidFill>
                          </a:uFill>
                          <a:latin typeface="文泉驛微米黑"/>
                          <a:ea typeface="Calibri"/>
                        </a:rPr>
                        <a:t>x</a:t>
                      </a:r>
                      <a:endParaRPr b="0" lang="en-US" sz="1800" spc="-1" strike="noStrike">
                        <a:solidFill>
                          <a:srgbClr val="000000"/>
                        </a:solidFill>
                        <a:uFill>
                          <a:solidFill>
                            <a:srgbClr val="ffffff"/>
                          </a:solidFill>
                        </a:uFill>
                        <a:latin typeface="文泉驛微米黑"/>
                      </a:endParaRPr>
                    </a:p>
                  </a:txBody>
                  <a:tcPr marL="28440" marR="28440">
                    <a:lnL w="9360">
                      <a:solidFill>
                        <a:srgbClr val="000000"/>
                      </a:solidFill>
                    </a:lnL>
                    <a:lnR w="9360">
                      <a:solidFill>
                        <a:srgbClr val="000000"/>
                      </a:solidFill>
                    </a:lnR>
                    <a:lnT w="9360">
                      <a:solidFill>
                        <a:srgbClr val="000000"/>
                      </a:solidFill>
                    </a:lnT>
                    <a:lnB w="9360">
                      <a:solidFill>
                        <a:srgbClr val="000000"/>
                      </a:solidFill>
                    </a:lnB>
                    <a:solidFill>
                      <a:srgbClr val="ffffff"/>
                    </a:solidFill>
                  </a:tcPr>
                </a:tc>
              </a:tr>
              <a:tr h="627840">
                <a:tc>
                  <a:txBody>
                    <a:bodyPr lIns="28440" rIns="28440" tIns="28440" bIns="28440" anchor="ctr"/>
                    <a:p>
                      <a:pPr algn="ctr">
                        <a:lnSpc>
                          <a:spcPct val="100000"/>
                        </a:lnSpc>
                      </a:pPr>
                      <a:r>
                        <a:rPr b="0" lang="en-US" sz="1800" spc="-1" strike="noStrike">
                          <a:solidFill>
                            <a:srgbClr val="000000"/>
                          </a:solidFill>
                          <a:uFill>
                            <a:solidFill>
                              <a:srgbClr val="ffffff"/>
                            </a:solidFill>
                          </a:uFill>
                          <a:latin typeface="文泉驛微米黑"/>
                          <a:ea typeface="Consolas"/>
                        </a:rPr>
                        <a:t>transform: translateY(</a:t>
                      </a:r>
                      <a:r>
                        <a:rPr b="1" i="1" lang="en-US" sz="1800" spc="-1" strike="noStrike">
                          <a:solidFill>
                            <a:srgbClr val="000000"/>
                          </a:solidFill>
                          <a:uFill>
                            <a:solidFill>
                              <a:srgbClr val="ffffff"/>
                            </a:solidFill>
                          </a:uFill>
                          <a:latin typeface="文泉驛微米黑"/>
                          <a:ea typeface="Calibri"/>
                        </a:rPr>
                        <a:t>y</a:t>
                      </a:r>
                      <a:r>
                        <a:rPr b="0" lang="en-US" sz="1800" spc="-1" strike="noStrike">
                          <a:solidFill>
                            <a:srgbClr val="000000"/>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txBody>
                  <a:tcPr marL="28440" marR="28440">
                    <a:lnL w="9360">
                      <a:solidFill>
                        <a:srgbClr val="000000"/>
                      </a:solidFill>
                    </a:lnL>
                    <a:lnR w="9360">
                      <a:solidFill>
                        <a:srgbClr val="000000"/>
                      </a:solidFill>
                    </a:lnR>
                    <a:lnT w="9360">
                      <a:solidFill>
                        <a:srgbClr val="000000"/>
                      </a:solidFill>
                    </a:lnT>
                    <a:lnB w="9360">
                      <a:solidFill>
                        <a:srgbClr val="000000"/>
                      </a:solidFill>
                    </a:lnB>
                    <a:solidFill>
                      <a:srgbClr val="ffffff"/>
                    </a:solidFill>
                  </a:tcPr>
                </a:tc>
                <a:tc>
                  <a:txBody>
                    <a:bodyPr lIns="28440" rIns="28440" tIns="28440" bIns="28440" anchor="ctr"/>
                    <a:p>
                      <a:pPr>
                        <a:lnSpc>
                          <a:spcPct val="100000"/>
                        </a:lnSpc>
                      </a:pPr>
                      <a:r>
                        <a:rPr b="0" lang="en-US" sz="1800" spc="-1" strike="noStrike">
                          <a:solidFill>
                            <a:srgbClr val="000000"/>
                          </a:solidFill>
                          <a:uFill>
                            <a:solidFill>
                              <a:srgbClr val="ffffff"/>
                            </a:solidFill>
                          </a:uFill>
                          <a:latin typeface="文泉驛微米黑"/>
                          <a:ea typeface="Calibri"/>
                        </a:rPr>
                        <a:t>Moves element relative to its natural position vertically by </a:t>
                      </a:r>
                      <a:r>
                        <a:rPr b="1" i="1" lang="en-US" sz="1800" spc="-1" strike="noStrike">
                          <a:solidFill>
                            <a:srgbClr val="000000"/>
                          </a:solidFill>
                          <a:uFill>
                            <a:solidFill>
                              <a:srgbClr val="ffffff"/>
                            </a:solidFill>
                          </a:uFill>
                          <a:latin typeface="文泉驛微米黑"/>
                          <a:ea typeface="Calibri"/>
                        </a:rPr>
                        <a:t>y</a:t>
                      </a:r>
                      <a:endParaRPr b="0" lang="en-US" sz="1800" spc="-1" strike="noStrike">
                        <a:solidFill>
                          <a:srgbClr val="000000"/>
                        </a:solidFill>
                        <a:uFill>
                          <a:solidFill>
                            <a:srgbClr val="ffffff"/>
                          </a:solidFill>
                        </a:uFill>
                        <a:latin typeface="文泉驛微米黑"/>
                      </a:endParaRPr>
                    </a:p>
                  </a:txBody>
                  <a:tcPr marL="28440" marR="28440">
                    <a:lnL w="9360">
                      <a:solidFill>
                        <a:srgbClr val="000000"/>
                      </a:solidFill>
                    </a:lnL>
                    <a:lnR w="9360">
                      <a:solidFill>
                        <a:srgbClr val="000000"/>
                      </a:solidFill>
                    </a:lnR>
                    <a:lnT w="9360">
                      <a:solidFill>
                        <a:srgbClr val="000000"/>
                      </a:solidFill>
                    </a:lnT>
                    <a:lnB w="9360">
                      <a:solidFill>
                        <a:srgbClr val="000000"/>
                      </a:solidFill>
                    </a:lnB>
                    <a:solidFill>
                      <a:srgbClr val="ffffff"/>
                    </a:solidFill>
                  </a:tcPr>
                </a:tc>
              </a:tr>
              <a:tr h="336240">
                <a:tc>
                  <a:txBody>
                    <a:bodyPr lIns="28440" rIns="28440" tIns="28440" bIns="28440" anchor="ctr"/>
                    <a:p>
                      <a:pPr algn="ctr">
                        <a:lnSpc>
                          <a:spcPct val="100000"/>
                        </a:lnSpc>
                      </a:pPr>
                      <a:r>
                        <a:rPr b="0" lang="en-US" sz="1800" spc="-1" strike="noStrike">
                          <a:solidFill>
                            <a:srgbClr val="000000"/>
                          </a:solidFill>
                          <a:uFill>
                            <a:solidFill>
                              <a:srgbClr val="ffffff"/>
                            </a:solidFill>
                          </a:uFill>
                          <a:latin typeface="文泉驛微米黑"/>
                          <a:ea typeface="Consolas"/>
                        </a:rPr>
                        <a:t>transform: rotate(</a:t>
                      </a:r>
                      <a:r>
                        <a:rPr b="1" i="1" lang="en-US" sz="1800" spc="-1" strike="noStrike">
                          <a:solidFill>
                            <a:srgbClr val="000000"/>
                          </a:solidFill>
                          <a:uFill>
                            <a:solidFill>
                              <a:srgbClr val="ffffff"/>
                            </a:solidFill>
                          </a:uFill>
                          <a:latin typeface="文泉驛微米黑"/>
                          <a:ea typeface="Calibri"/>
                        </a:rPr>
                        <a:t>deg</a:t>
                      </a:r>
                      <a:r>
                        <a:rPr b="0" lang="en-US" sz="1800" spc="-1" strike="noStrike">
                          <a:solidFill>
                            <a:srgbClr val="000000"/>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28440" bIns="28440" anchor="ctr"/>
                    <a:p>
                      <a:pPr>
                        <a:lnSpc>
                          <a:spcPct val="100000"/>
                        </a:lnSpc>
                      </a:pPr>
                      <a:r>
                        <a:rPr b="0" lang="en-US" sz="1800" spc="-1" strike="noStrike">
                          <a:solidFill>
                            <a:srgbClr val="000000"/>
                          </a:solidFill>
                          <a:uFill>
                            <a:solidFill>
                              <a:srgbClr val="ffffff"/>
                            </a:solidFill>
                          </a:uFill>
                          <a:latin typeface="文泉驛微米黑"/>
                          <a:ea typeface="Calibri"/>
                        </a:rPr>
                        <a:t>Rotates the element clockwise by </a:t>
                      </a:r>
                      <a:r>
                        <a:rPr b="1" i="1" lang="en-US" sz="1800" spc="-1" strike="noStrike">
                          <a:solidFill>
                            <a:srgbClr val="000000"/>
                          </a:solidFill>
                          <a:uFill>
                            <a:solidFill>
                              <a:srgbClr val="ffffff"/>
                            </a:solidFill>
                          </a:uFill>
                          <a:latin typeface="文泉驛微米黑"/>
                          <a:ea typeface="Calibri"/>
                        </a:rPr>
                        <a:t>deg</a:t>
                      </a:r>
                      <a:endParaRPr b="0" lang="en-US" sz="1800" spc="-1" strike="noStrike">
                        <a:solidFill>
                          <a:srgbClr val="000000"/>
                        </a:solidFill>
                        <a:uFill>
                          <a:solidFill>
                            <a:srgbClr val="ffffff"/>
                          </a:solidFill>
                        </a:uFill>
                        <a:latin typeface="文泉驛微米黑"/>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r>
              <a:tr h="918360">
                <a:tc>
                  <a:txBody>
                    <a:bodyPr lIns="28440" rIns="28440" tIns="28440" bIns="28440" anchor="ctr"/>
                    <a:p>
                      <a:pPr algn="ctr">
                        <a:lnSpc>
                          <a:spcPct val="100000"/>
                        </a:lnSpc>
                      </a:pPr>
                      <a:r>
                        <a:rPr b="0" lang="en-US" sz="1800" spc="-1" strike="noStrike">
                          <a:solidFill>
                            <a:srgbClr val="000000"/>
                          </a:solidFill>
                          <a:uFill>
                            <a:solidFill>
                              <a:srgbClr val="ffffff"/>
                            </a:solidFill>
                          </a:uFill>
                          <a:latin typeface="文泉驛微米黑"/>
                          <a:ea typeface="Consolas"/>
                        </a:rPr>
                        <a:t>transform: rotate(10deg) translate(5px, 10px);</a:t>
                      </a:r>
                      <a:endParaRPr b="0" lang="en-US" sz="1800" spc="-1" strike="noStrike">
                        <a:solidFill>
                          <a:srgbClr val="000000"/>
                        </a:solidFill>
                        <a:uFill>
                          <a:solidFill>
                            <a:srgbClr val="ffffff"/>
                          </a:solidFill>
                        </a:uFill>
                        <a:latin typeface="文泉驛微米黑"/>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28440" bIns="28440" anchor="ctr"/>
                    <a:p>
                      <a:pPr>
                        <a:lnSpc>
                          <a:spcPct val="100000"/>
                        </a:lnSpc>
                      </a:pPr>
                      <a:r>
                        <a:rPr b="0" lang="en-US" sz="1800" spc="-1" strike="noStrike">
                          <a:solidFill>
                            <a:srgbClr val="000000"/>
                          </a:solidFill>
                          <a:uFill>
                            <a:solidFill>
                              <a:srgbClr val="ffffff"/>
                            </a:solidFill>
                          </a:uFill>
                          <a:latin typeface="文泉驛微米黑"/>
                          <a:ea typeface="Calibri"/>
                        </a:rPr>
                        <a:t>Rotates an element 10 degrees clockwise, moves it 5px down, 10px right</a:t>
                      </a:r>
                      <a:endParaRPr b="0" lang="en-US" sz="1800" spc="-1" strike="noStrike">
                        <a:solidFill>
                          <a:srgbClr val="000000"/>
                        </a:solidFill>
                        <a:uFill>
                          <a:solidFill>
                            <a:srgbClr val="ffffff"/>
                          </a:solidFill>
                        </a:uFill>
                        <a:latin typeface="文泉驛微米黑"/>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
        <p:nvSpPr>
          <p:cNvPr id="201" name="TextShape 4"/>
          <p:cNvSpPr txBox="1"/>
          <p:nvPr/>
        </p:nvSpPr>
        <p:spPr>
          <a:xfrm>
            <a:off x="706680" y="6055920"/>
            <a:ext cx="7578360" cy="1122120"/>
          </a:xfrm>
          <a:prstGeom prst="rect">
            <a:avLst/>
          </a:prstGeom>
          <a:noFill/>
          <a:ln>
            <a:noFill/>
          </a:ln>
        </p:spPr>
        <p:txBody>
          <a:bodyPr tIns="91440" bIns="91440"/>
          <a:p>
            <a:pPr algn="ctr">
              <a:lnSpc>
                <a:spcPct val="115000"/>
              </a:lnSpc>
            </a:pPr>
            <a:r>
              <a:rPr b="0" lang="en-US" sz="2400" spc="-1" strike="noStrike" u="sng">
                <a:solidFill>
                  <a:srgbClr val="0097a7"/>
                </a:solidFill>
                <a:uFill>
                  <a:solidFill>
                    <a:srgbClr val="ffffff"/>
                  </a:solidFill>
                </a:uFill>
                <a:latin typeface="Calibri"/>
                <a:ea typeface="Calibri"/>
                <a:hlinkClick r:id="rId2"/>
              </a:rPr>
              <a:t>Examples</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Public fields</a:t>
            </a:r>
            <a:endParaRPr b="0" lang="en-US" sz="1400" spc="-1" strike="noStrike">
              <a:solidFill>
                <a:srgbClr val="000000"/>
              </a:solidFill>
              <a:uFill>
                <a:solidFill>
                  <a:srgbClr val="ffffff"/>
                </a:solidFill>
              </a:uFill>
              <a:latin typeface="文泉驛微米黑"/>
            </a:endParaRPr>
          </a:p>
        </p:txBody>
      </p:sp>
      <p:sp>
        <p:nvSpPr>
          <p:cNvPr id="328" name="CustomShape 2"/>
          <p:cNvSpPr/>
          <p:nvPr/>
        </p:nvSpPr>
        <p:spPr>
          <a:xfrm>
            <a:off x="858960" y="1600200"/>
            <a:ext cx="7234920" cy="3148200"/>
          </a:xfrm>
          <a:prstGeom prst="rect">
            <a:avLst/>
          </a:prstGeom>
          <a:noFill/>
          <a:ln w="19080">
            <a:solidFill>
              <a:srgbClr val="000000"/>
            </a:solidFill>
            <a:round/>
          </a:ln>
        </p:spPr>
        <p:style>
          <a:lnRef idx="0"/>
          <a:fillRef idx="0"/>
          <a:effectRef idx="0"/>
          <a:fontRef idx="minor"/>
        </p:style>
        <p:txBody>
          <a:bodyPr tIns="91440" bIns="91440" anchor="ctr"/>
          <a:p>
            <a:pPr>
              <a:lnSpc>
                <a:spcPct val="100000"/>
              </a:lnSpc>
            </a:pPr>
            <a:r>
              <a:rPr b="0" lang="en-US" sz="2000" spc="-1" strike="noStrike">
                <a:solidFill>
                  <a:srgbClr val="434343"/>
                </a:solidFill>
                <a:uFill>
                  <a:solidFill>
                    <a:srgbClr val="ffffff"/>
                  </a:solidFill>
                </a:uFill>
                <a:latin typeface="文泉驛微米黑"/>
                <a:ea typeface="Consolas"/>
              </a:rPr>
              <a:t>class </a:t>
            </a:r>
            <a:r>
              <a:rPr b="1" i="1" lang="en-US" sz="2000" spc="-1" strike="noStrike">
                <a:solidFill>
                  <a:srgbClr val="434343"/>
                </a:solidFill>
                <a:uFill>
                  <a:solidFill>
                    <a:srgbClr val="ffffff"/>
                  </a:solidFill>
                </a:uFill>
                <a:latin typeface="文泉驛微米黑"/>
                <a:ea typeface="Calibri"/>
              </a:rPr>
              <a:t>ClassName</a:t>
            </a:r>
            <a:r>
              <a:rPr b="0" i="1"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constructor(</a:t>
            </a:r>
            <a:r>
              <a:rPr b="1" i="1" lang="en-US" sz="2000" spc="-1" strike="noStrike">
                <a:solidFill>
                  <a:srgbClr val="434343"/>
                </a:solidFill>
                <a:uFill>
                  <a:solidFill>
                    <a:srgbClr val="ffffff"/>
                  </a:solidFill>
                </a:uFill>
                <a:latin typeface="文泉驛微米黑"/>
                <a:ea typeface="Calibri"/>
              </a:rPr>
              <a:t>params</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this.</a:t>
            </a:r>
            <a:r>
              <a:rPr b="1" i="1" lang="en-US" sz="2000" spc="-1" strike="noStrike">
                <a:solidFill>
                  <a:srgbClr val="434343"/>
                </a:solidFill>
                <a:uFill>
                  <a:solidFill>
                    <a:srgbClr val="ffffff"/>
                  </a:solidFill>
                </a:uFill>
                <a:latin typeface="文泉驛微米黑"/>
                <a:ea typeface="Calibri"/>
              </a:rPr>
              <a:t>fieldName</a:t>
            </a:r>
            <a:r>
              <a:rPr b="0" lang="en-US" sz="2000" spc="-1" strike="noStrike">
                <a:solidFill>
                  <a:srgbClr val="434343"/>
                </a:solidFill>
                <a:uFill>
                  <a:solidFill>
                    <a:srgbClr val="ffffff"/>
                  </a:solidFill>
                </a:uFill>
                <a:latin typeface="文泉驛微米黑"/>
                <a:ea typeface="Consolas"/>
              </a:rPr>
              <a:t> = </a:t>
            </a:r>
            <a:r>
              <a:rPr b="1" i="1" lang="en-US" sz="2000" spc="-1" strike="noStrike">
                <a:solidFill>
                  <a:srgbClr val="434343"/>
                </a:solidFill>
                <a:uFill>
                  <a:solidFill>
                    <a:srgbClr val="ffffff"/>
                  </a:solidFill>
                </a:uFill>
                <a:latin typeface="文泉驛微米黑"/>
                <a:ea typeface="Calibri"/>
              </a:rPr>
              <a:t>fieldValue</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this.</a:t>
            </a:r>
            <a:r>
              <a:rPr b="1" i="1" lang="en-US" sz="2000" spc="-1" strike="noStrike">
                <a:solidFill>
                  <a:srgbClr val="434343"/>
                </a:solidFill>
                <a:uFill>
                  <a:solidFill>
                    <a:srgbClr val="ffffff"/>
                  </a:solidFill>
                </a:uFill>
                <a:latin typeface="文泉驛微米黑"/>
                <a:ea typeface="Calibri"/>
              </a:rPr>
              <a:t>fieldName</a:t>
            </a:r>
            <a:r>
              <a:rPr b="0" lang="en-US" sz="2000" spc="-1" strike="noStrike">
                <a:solidFill>
                  <a:srgbClr val="434343"/>
                </a:solidFill>
                <a:uFill>
                  <a:solidFill>
                    <a:srgbClr val="ffffff"/>
                  </a:solidFill>
                </a:uFill>
                <a:latin typeface="文泉驛微米黑"/>
                <a:ea typeface="Consolas"/>
              </a:rPr>
              <a:t> = </a:t>
            </a:r>
            <a:r>
              <a:rPr b="1" i="1" lang="en-US" sz="2000" spc="-1" strike="noStrike">
                <a:solidFill>
                  <a:srgbClr val="434343"/>
                </a:solidFill>
                <a:uFill>
                  <a:solidFill>
                    <a:srgbClr val="ffffff"/>
                  </a:solidFill>
                </a:uFill>
                <a:latin typeface="文泉驛微米黑"/>
                <a:ea typeface="Calibri"/>
              </a:rPr>
              <a:t>fieldValue</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this.</a:t>
            </a:r>
            <a:r>
              <a:rPr b="1" i="1" lang="en-US" sz="2000" spc="-1" strike="noStrike">
                <a:solidFill>
                  <a:srgbClr val="434343"/>
                </a:solidFill>
                <a:uFill>
                  <a:solidFill>
                    <a:srgbClr val="ffffff"/>
                  </a:solidFill>
                </a:uFill>
                <a:latin typeface="文泉驛微米黑"/>
                <a:ea typeface="Calibri"/>
              </a:rPr>
              <a:t>fieldName</a:t>
            </a:r>
            <a:r>
              <a:rPr b="0" lang="en-US" sz="2000" spc="-1" strike="noStrike">
                <a:solidFill>
                  <a:srgbClr val="434343"/>
                </a:solidFill>
                <a:uFill>
                  <a:solidFill>
                    <a:srgbClr val="ffffff"/>
                  </a:solidFill>
                </a:uFill>
                <a:latin typeface="文泉驛微米黑"/>
                <a:ea typeface="Consolas"/>
              </a:rPr>
              <a:t> = </a:t>
            </a:r>
            <a:r>
              <a:rPr b="1" i="1" lang="en-US" sz="2000" spc="-1" strike="noStrike">
                <a:solidFill>
                  <a:srgbClr val="434343"/>
                </a:solidFill>
                <a:uFill>
                  <a:solidFill>
                    <a:srgbClr val="ffffff"/>
                  </a:solidFill>
                </a:uFill>
                <a:latin typeface="文泉驛微米黑"/>
                <a:ea typeface="Calibri"/>
              </a:rPr>
              <a:t>fieldValue</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p:txBody>
      </p:sp>
      <p:sp>
        <p:nvSpPr>
          <p:cNvPr id="329" name="TextShape 3"/>
          <p:cNvSpPr txBox="1"/>
          <p:nvPr/>
        </p:nvSpPr>
        <p:spPr>
          <a:xfrm>
            <a:off x="858960" y="4882680"/>
            <a:ext cx="7234920" cy="16135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Define public fields by setting </a:t>
            </a:r>
            <a:r>
              <a:rPr b="1" lang="en-US" sz="2400" spc="-1" strike="noStrike">
                <a:solidFill>
                  <a:srgbClr val="434343"/>
                </a:solidFill>
                <a:uFill>
                  <a:solidFill>
                    <a:srgbClr val="ffffff"/>
                  </a:solidFill>
                </a:uFill>
                <a:latin typeface="文泉驛微米黑"/>
                <a:ea typeface="Consolas"/>
              </a:rPr>
              <a:t>this.</a:t>
            </a:r>
            <a:r>
              <a:rPr b="1" i="1" lang="en-US" sz="2400" spc="-1" strike="noStrike">
                <a:solidFill>
                  <a:srgbClr val="434343"/>
                </a:solidFill>
                <a:uFill>
                  <a:solidFill>
                    <a:srgbClr val="ffffff"/>
                  </a:solidFill>
                </a:uFill>
                <a:latin typeface="文泉驛微米黑"/>
                <a:ea typeface="Calibri"/>
              </a:rPr>
              <a:t>fieldName</a:t>
            </a:r>
            <a:r>
              <a:rPr b="0" lang="en-US" sz="2400" spc="-1" strike="noStrike">
                <a:solidFill>
                  <a:srgbClr val="434343"/>
                </a:solidFill>
                <a:uFill>
                  <a:solidFill>
                    <a:srgbClr val="ffffff"/>
                  </a:solidFill>
                </a:uFill>
                <a:latin typeface="文泉驛微米黑"/>
                <a:ea typeface="Calibri"/>
              </a:rPr>
              <a:t> in the constructor… or in any other function.</a:t>
            </a:r>
            <a:endParaRPr b="0" lang="en-US" sz="1400" spc="-1" strike="noStrike">
              <a:solidFill>
                <a:srgbClr val="000000"/>
              </a:solidFill>
              <a:uFill>
                <a:solidFill>
                  <a:srgbClr val="ffffff"/>
                </a:solidFill>
              </a:uFill>
              <a:latin typeface="Arial"/>
            </a:endParaRPr>
          </a:p>
          <a:p>
            <a:pPr>
              <a:lnSpc>
                <a:spcPct val="115000"/>
              </a:lnSpc>
            </a:pPr>
            <a:r>
              <a:rPr b="0" lang="en-US" sz="1800" spc="-1" strike="noStrike">
                <a:solidFill>
                  <a:srgbClr val="434343"/>
                </a:solidFill>
                <a:uFill>
                  <a:solidFill>
                    <a:srgbClr val="ffffff"/>
                  </a:solidFill>
                </a:uFill>
                <a:latin typeface="文泉驛微米黑"/>
                <a:ea typeface="Calibri"/>
              </a:rPr>
              <a:t>(This is slightly hacky underneath the covers and </a:t>
            </a:r>
            <a:r>
              <a:rPr b="0" lang="en-US" sz="1800" spc="-1" strike="noStrike" u="sng">
                <a:solidFill>
                  <a:srgbClr val="0097a7"/>
                </a:solidFill>
                <a:uFill>
                  <a:solidFill>
                    <a:srgbClr val="ffffff"/>
                  </a:solidFill>
                </a:uFill>
                <a:latin typeface="文泉驛微米黑"/>
                <a:ea typeface="Calibri"/>
                <a:hlinkClick r:id="rId1"/>
              </a:rPr>
              <a:t>there is a draft</a:t>
            </a:r>
            <a:r>
              <a:rPr b="0" lang="en-US" sz="1800" spc="-1" strike="noStrike">
                <a:solidFill>
                  <a:srgbClr val="434343"/>
                </a:solidFill>
                <a:uFill>
                  <a:solidFill>
                    <a:srgbClr val="ffffff"/>
                  </a:solidFill>
                </a:uFill>
                <a:latin typeface="文泉驛微米黑"/>
                <a:ea typeface="Calibri"/>
              </a:rPr>
              <a:t> to add public fields properly to ES.)</a:t>
            </a:r>
            <a:endParaRPr b="0" lang="en-US" sz="14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Public fields</a:t>
            </a:r>
            <a:endParaRPr b="0" lang="en-US" sz="1400" spc="-1" strike="noStrike">
              <a:solidFill>
                <a:srgbClr val="000000"/>
              </a:solidFill>
              <a:uFill>
                <a:solidFill>
                  <a:srgbClr val="ffffff"/>
                </a:solidFill>
              </a:uFill>
              <a:latin typeface="文泉驛微米黑"/>
            </a:endParaRPr>
          </a:p>
        </p:txBody>
      </p:sp>
      <p:sp>
        <p:nvSpPr>
          <p:cNvPr id="331" name="CustomShape 2"/>
          <p:cNvSpPr/>
          <p:nvPr/>
        </p:nvSpPr>
        <p:spPr>
          <a:xfrm>
            <a:off x="858960" y="1600200"/>
            <a:ext cx="7234920" cy="3148200"/>
          </a:xfrm>
          <a:prstGeom prst="rect">
            <a:avLst/>
          </a:prstGeom>
          <a:noFill/>
          <a:ln w="19080">
            <a:solidFill>
              <a:srgbClr val="000000"/>
            </a:solidFill>
            <a:round/>
          </a:ln>
        </p:spPr>
        <p:style>
          <a:lnRef idx="0"/>
          <a:fillRef idx="0"/>
          <a:effectRef idx="0"/>
          <a:fontRef idx="minor"/>
        </p:style>
        <p:txBody>
          <a:bodyPr tIns="91440" bIns="91440" anchor="ctr"/>
          <a:p>
            <a:pPr>
              <a:lnSpc>
                <a:spcPct val="100000"/>
              </a:lnSpc>
            </a:pPr>
            <a:r>
              <a:rPr b="0" lang="en-US" sz="2000" spc="-1" strike="noStrike">
                <a:solidFill>
                  <a:srgbClr val="434343"/>
                </a:solidFill>
                <a:uFill>
                  <a:solidFill>
                    <a:srgbClr val="ffffff"/>
                  </a:solidFill>
                </a:uFill>
                <a:latin typeface="文泉驛微米黑"/>
                <a:ea typeface="Consolas"/>
              </a:rPr>
              <a:t>class </a:t>
            </a:r>
            <a:r>
              <a:rPr b="1" i="1" lang="en-US" sz="2000" spc="-1" strike="noStrike">
                <a:solidFill>
                  <a:srgbClr val="434343"/>
                </a:solidFill>
                <a:uFill>
                  <a:solidFill>
                    <a:srgbClr val="ffffff"/>
                  </a:solidFill>
                </a:uFill>
                <a:latin typeface="文泉驛微米黑"/>
                <a:ea typeface="Calibri"/>
              </a:rPr>
              <a:t>ClassName</a:t>
            </a:r>
            <a:r>
              <a:rPr b="0" i="1"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constructor(</a:t>
            </a:r>
            <a:r>
              <a:rPr b="1" i="1" lang="en-US" sz="2000" spc="-1" strike="noStrike">
                <a:solidFill>
                  <a:srgbClr val="434343"/>
                </a:solidFill>
                <a:uFill>
                  <a:solidFill>
                    <a:srgbClr val="ffffff"/>
                  </a:solidFill>
                </a:uFill>
                <a:latin typeface="文泉驛微米黑"/>
                <a:ea typeface="Calibri"/>
              </a:rPr>
              <a:t>params</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lang="en-US" sz="2000" spc="-1" strike="noStrike">
                <a:solidFill>
                  <a:srgbClr val="9900ff"/>
                </a:solidFill>
                <a:uFill>
                  <a:solidFill>
                    <a:srgbClr val="ffffff"/>
                  </a:solidFill>
                </a:uFill>
                <a:latin typeface="文泉驛微米黑"/>
                <a:ea typeface="Consolas"/>
              </a:rPr>
              <a:t>this.</a:t>
            </a:r>
            <a:r>
              <a:rPr b="0" lang="en-US" sz="2000" spc="-1" strike="noStrike">
                <a:solidFill>
                  <a:srgbClr val="434343"/>
                </a:solidFill>
                <a:uFill>
                  <a:solidFill>
                    <a:srgbClr val="ffffff"/>
                  </a:solidFill>
                </a:uFill>
                <a:latin typeface="文泉驛微米黑"/>
                <a:ea typeface="Consolas"/>
              </a:rPr>
              <a:t>someField = someParam;</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const someValue = </a:t>
            </a:r>
            <a:r>
              <a:rPr b="1" lang="en-US" sz="2000" spc="-1" strike="noStrike">
                <a:solidFill>
                  <a:srgbClr val="9900ff"/>
                </a:solidFill>
                <a:uFill>
                  <a:solidFill>
                    <a:srgbClr val="ffffff"/>
                  </a:solidFill>
                </a:uFill>
                <a:latin typeface="文泉驛微米黑"/>
                <a:ea typeface="Consolas"/>
              </a:rPr>
              <a:t>this.</a:t>
            </a:r>
            <a:r>
              <a:rPr b="0" lang="en-US" sz="2000" spc="-1" strike="noStrike">
                <a:solidFill>
                  <a:srgbClr val="434343"/>
                </a:solidFill>
                <a:uFill>
                  <a:solidFill>
                    <a:srgbClr val="ffffff"/>
                  </a:solidFill>
                </a:uFill>
                <a:latin typeface="文泉驛微米黑"/>
                <a:ea typeface="Consolas"/>
              </a:rPr>
              <a:t>someField;</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p:txBody>
      </p:sp>
      <p:sp>
        <p:nvSpPr>
          <p:cNvPr id="332" name="TextShape 3"/>
          <p:cNvSpPr txBox="1"/>
          <p:nvPr/>
        </p:nvSpPr>
        <p:spPr>
          <a:xfrm>
            <a:off x="858960" y="4882680"/>
            <a:ext cx="7234920" cy="16135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Within the class, you must always refer to fields with the </a:t>
            </a:r>
            <a:r>
              <a:rPr b="1" lang="en-US" sz="2400" spc="-1" strike="noStrike">
                <a:solidFill>
                  <a:srgbClr val="9900ff"/>
                </a:solidFill>
                <a:uFill>
                  <a:solidFill>
                    <a:srgbClr val="ffffff"/>
                  </a:solidFill>
                </a:uFill>
                <a:latin typeface="文泉驛微米黑"/>
                <a:ea typeface="Consolas"/>
              </a:rPr>
              <a:t>this.</a:t>
            </a:r>
            <a:r>
              <a:rPr b="0" lang="en-US" sz="2400" spc="-1" strike="noStrike">
                <a:solidFill>
                  <a:srgbClr val="434343"/>
                </a:solidFill>
                <a:uFill>
                  <a:solidFill>
                    <a:srgbClr val="ffffff"/>
                  </a:solidFill>
                </a:uFill>
                <a:latin typeface="文泉驛微米黑"/>
                <a:ea typeface="Calibri"/>
              </a:rPr>
              <a:t> prefix.</a:t>
            </a:r>
            <a:endParaRPr b="0" lang="en-US" sz="1400" spc="-1" strike="noStrike">
              <a:solidFill>
                <a:srgbClr val="000000"/>
              </a:solidFill>
              <a:uFill>
                <a:solidFill>
                  <a:srgbClr val="ffffff"/>
                </a:solidFill>
              </a:uFill>
              <a:latin typeface="文泉驛微米黑"/>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Public fields</a:t>
            </a:r>
            <a:endParaRPr b="0" lang="en-US" sz="1400" spc="-1" strike="noStrike">
              <a:solidFill>
                <a:srgbClr val="000000"/>
              </a:solidFill>
              <a:uFill>
                <a:solidFill>
                  <a:srgbClr val="ffffff"/>
                </a:solidFill>
              </a:uFill>
              <a:latin typeface="文泉驛微米黑"/>
            </a:endParaRPr>
          </a:p>
        </p:txBody>
      </p:sp>
      <p:sp>
        <p:nvSpPr>
          <p:cNvPr id="334" name="CustomShape 2"/>
          <p:cNvSpPr/>
          <p:nvPr/>
        </p:nvSpPr>
        <p:spPr>
          <a:xfrm>
            <a:off x="858960" y="1600200"/>
            <a:ext cx="7234920" cy="3148200"/>
          </a:xfrm>
          <a:prstGeom prst="rect">
            <a:avLst/>
          </a:prstGeom>
          <a:noFill/>
          <a:ln w="19080">
            <a:solidFill>
              <a:srgbClr val="000000"/>
            </a:solidFill>
            <a:round/>
          </a:ln>
        </p:spPr>
        <p:style>
          <a:lnRef idx="0"/>
          <a:fillRef idx="0"/>
          <a:effectRef idx="0"/>
          <a:fontRef idx="minor"/>
        </p:style>
        <p:txBody>
          <a:bodyPr tIns="91440" bIns="91440" anchor="ctr"/>
          <a:p>
            <a:pPr>
              <a:lnSpc>
                <a:spcPct val="100000"/>
              </a:lnSpc>
            </a:pPr>
            <a:r>
              <a:rPr b="0" lang="en-US" sz="2000" spc="-1" strike="noStrike">
                <a:solidFill>
                  <a:srgbClr val="434343"/>
                </a:solidFill>
                <a:uFill>
                  <a:solidFill>
                    <a:srgbClr val="ffffff"/>
                  </a:solidFill>
                </a:uFill>
                <a:latin typeface="文泉驛微米黑"/>
                <a:ea typeface="Consolas"/>
              </a:rPr>
              <a:t>class </a:t>
            </a:r>
            <a:r>
              <a:rPr b="1" i="1" lang="en-US" sz="2000" spc="-1" strike="noStrike">
                <a:solidFill>
                  <a:srgbClr val="434343"/>
                </a:solidFill>
                <a:uFill>
                  <a:solidFill>
                    <a:srgbClr val="ffffff"/>
                  </a:solidFill>
                </a:uFill>
                <a:latin typeface="文泉驛微米黑"/>
                <a:ea typeface="Calibri"/>
              </a:rPr>
              <a:t>ClassName</a:t>
            </a:r>
            <a:r>
              <a:rPr b="0" i="1"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constructor(</a:t>
            </a:r>
            <a:r>
              <a:rPr b="1" i="1" lang="en-US" sz="2000" spc="-1" strike="noStrike">
                <a:solidFill>
                  <a:srgbClr val="434343"/>
                </a:solidFill>
                <a:uFill>
                  <a:solidFill>
                    <a:srgbClr val="ffffff"/>
                  </a:solidFill>
                </a:uFill>
                <a:latin typeface="文泉驛微米黑"/>
                <a:ea typeface="Calibri"/>
              </a:rPr>
              <a:t>params</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this.</a:t>
            </a:r>
            <a:r>
              <a:rPr b="1" i="1" lang="en-US" sz="2000" spc="-1" strike="noStrike">
                <a:solidFill>
                  <a:srgbClr val="434343"/>
                </a:solidFill>
                <a:uFill>
                  <a:solidFill>
                    <a:srgbClr val="ffffff"/>
                  </a:solidFill>
                </a:uFill>
                <a:latin typeface="文泉驛微米黑"/>
                <a:ea typeface="Calibri"/>
              </a:rPr>
              <a:t>fieldName</a:t>
            </a:r>
            <a:r>
              <a:rPr b="0" lang="en-US" sz="2000" spc="-1" strike="noStrike">
                <a:solidFill>
                  <a:srgbClr val="434343"/>
                </a:solidFill>
                <a:uFill>
                  <a:solidFill>
                    <a:srgbClr val="ffffff"/>
                  </a:solidFill>
                </a:uFill>
                <a:latin typeface="文泉驛微米黑"/>
                <a:ea typeface="Consolas"/>
              </a:rPr>
              <a:t> = </a:t>
            </a:r>
            <a:r>
              <a:rPr b="1" i="1" lang="en-US" sz="2000" spc="-1" strike="noStrike">
                <a:solidFill>
                  <a:srgbClr val="434343"/>
                </a:solidFill>
                <a:uFill>
                  <a:solidFill>
                    <a:srgbClr val="ffffff"/>
                  </a:solidFill>
                </a:uFill>
                <a:latin typeface="文泉驛微米黑"/>
                <a:ea typeface="Calibri"/>
              </a:rPr>
              <a:t>fieldValue</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this.</a:t>
            </a:r>
            <a:r>
              <a:rPr b="1" i="1" lang="en-US" sz="2000" spc="-1" strike="noStrike">
                <a:solidFill>
                  <a:srgbClr val="434343"/>
                </a:solidFill>
                <a:uFill>
                  <a:solidFill>
                    <a:srgbClr val="ffffff"/>
                  </a:solidFill>
                </a:uFill>
                <a:latin typeface="文泉驛微米黑"/>
                <a:ea typeface="Calibri"/>
              </a:rPr>
              <a:t>fieldName</a:t>
            </a:r>
            <a:r>
              <a:rPr b="0" lang="en-US" sz="2000" spc="-1" strike="noStrike">
                <a:solidFill>
                  <a:srgbClr val="434343"/>
                </a:solidFill>
                <a:uFill>
                  <a:solidFill>
                    <a:srgbClr val="ffffff"/>
                  </a:solidFill>
                </a:uFill>
                <a:latin typeface="文泉驛微米黑"/>
                <a:ea typeface="Consolas"/>
              </a:rPr>
              <a:t> = </a:t>
            </a:r>
            <a:r>
              <a:rPr b="1" i="1" lang="en-US" sz="2000" spc="-1" strike="noStrike">
                <a:solidFill>
                  <a:srgbClr val="434343"/>
                </a:solidFill>
                <a:uFill>
                  <a:solidFill>
                    <a:srgbClr val="ffffff"/>
                  </a:solidFill>
                </a:uFill>
                <a:latin typeface="文泉驛微米黑"/>
                <a:ea typeface="Calibri"/>
              </a:rPr>
              <a:t>fieldValue</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this.</a:t>
            </a:r>
            <a:r>
              <a:rPr b="1" i="1" lang="en-US" sz="2000" spc="-1" strike="noStrike">
                <a:solidFill>
                  <a:srgbClr val="434343"/>
                </a:solidFill>
                <a:uFill>
                  <a:solidFill>
                    <a:srgbClr val="ffffff"/>
                  </a:solidFill>
                </a:uFill>
                <a:latin typeface="文泉驛微米黑"/>
                <a:ea typeface="Calibri"/>
              </a:rPr>
              <a:t>fieldName</a:t>
            </a:r>
            <a:r>
              <a:rPr b="0" lang="en-US" sz="2000" spc="-1" strike="noStrike">
                <a:solidFill>
                  <a:srgbClr val="434343"/>
                </a:solidFill>
                <a:uFill>
                  <a:solidFill>
                    <a:srgbClr val="ffffff"/>
                  </a:solidFill>
                </a:uFill>
                <a:latin typeface="文泉驛微米黑"/>
                <a:ea typeface="Consolas"/>
              </a:rPr>
              <a:t> = </a:t>
            </a:r>
            <a:r>
              <a:rPr b="1" i="1" lang="en-US" sz="2000" spc="-1" strike="noStrike">
                <a:solidFill>
                  <a:srgbClr val="434343"/>
                </a:solidFill>
                <a:uFill>
                  <a:solidFill>
                    <a:srgbClr val="ffffff"/>
                  </a:solidFill>
                </a:uFill>
                <a:latin typeface="文泉驛微米黑"/>
                <a:ea typeface="Calibri"/>
              </a:rPr>
              <a:t>fieldValue</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  </a:t>
            </a: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a:p>
            <a:pPr>
              <a:lnSpc>
                <a:spcPct val="100000"/>
              </a:lnSpc>
            </a:pPr>
            <a:r>
              <a:rPr b="0" lang="en-US" sz="2000" spc="-1" strike="noStrike">
                <a:solidFill>
                  <a:srgbClr val="434343"/>
                </a:solidFill>
                <a:uFill>
                  <a:solidFill>
                    <a:srgbClr val="ffffff"/>
                  </a:solidFill>
                </a:uFill>
                <a:latin typeface="文泉驛微米黑"/>
                <a:ea typeface="Consolas"/>
              </a:rPr>
              <a:t>}</a:t>
            </a:r>
            <a:endParaRPr b="0" lang="en-US" sz="1800" spc="-1" strike="noStrike">
              <a:solidFill>
                <a:srgbClr val="000000"/>
              </a:solidFill>
              <a:uFill>
                <a:solidFill>
                  <a:srgbClr val="ffffff"/>
                </a:solidFill>
              </a:uFill>
              <a:latin typeface="文泉驛微米黑"/>
            </a:endParaRPr>
          </a:p>
        </p:txBody>
      </p:sp>
      <p:sp>
        <p:nvSpPr>
          <p:cNvPr id="335" name="TextShape 3"/>
          <p:cNvSpPr txBox="1"/>
          <p:nvPr/>
        </p:nvSpPr>
        <p:spPr>
          <a:xfrm>
            <a:off x="858960" y="4882680"/>
            <a:ext cx="7234920" cy="16135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You cannot define private fields… yet.</a:t>
            </a:r>
            <a:endParaRPr b="0" lang="en-US" sz="1400" spc="-1" strike="noStrike">
              <a:solidFill>
                <a:srgbClr val="000000"/>
              </a:solidFill>
              <a:uFill>
                <a:solidFill>
                  <a:srgbClr val="ffffff"/>
                </a:solidFill>
              </a:uFill>
              <a:latin typeface="Arial"/>
            </a:endParaRPr>
          </a:p>
          <a:p>
            <a:pPr>
              <a:lnSpc>
                <a:spcPct val="115000"/>
              </a:lnSpc>
            </a:pPr>
            <a:r>
              <a:rPr b="0" lang="en-US" sz="1800" spc="-1" strike="noStrike">
                <a:solidFill>
                  <a:srgbClr val="434343"/>
                </a:solidFill>
                <a:uFill>
                  <a:solidFill>
                    <a:srgbClr val="ffffff"/>
                  </a:solidFill>
                </a:uFill>
                <a:latin typeface="文泉驛微米黑"/>
                <a:ea typeface="Calibri"/>
              </a:rPr>
              <a:t>(Again, there are plans to add </a:t>
            </a:r>
            <a:r>
              <a:rPr b="0" lang="en-US" sz="1800" spc="-1" strike="noStrike" u="sng">
                <a:solidFill>
                  <a:srgbClr val="0097a7"/>
                </a:solidFill>
                <a:uFill>
                  <a:solidFill>
                    <a:srgbClr val="ffffff"/>
                  </a:solidFill>
                </a:uFill>
                <a:latin typeface="文泉驛微米黑"/>
                <a:ea typeface="Calibri"/>
                <a:hlinkClick r:id="rId1"/>
              </a:rPr>
              <a:t>add private fields</a:t>
            </a:r>
            <a:r>
              <a:rPr b="0" lang="en-US" sz="1800" spc="-1" strike="noStrike">
                <a:solidFill>
                  <a:srgbClr val="434343"/>
                </a:solidFill>
                <a:uFill>
                  <a:solidFill>
                    <a:srgbClr val="ffffff"/>
                  </a:solidFill>
                </a:uFill>
                <a:latin typeface="文泉驛微米黑"/>
                <a:ea typeface="Calibri"/>
              </a:rPr>
              <a:t> to ES once the spec is finalized.)</a:t>
            </a:r>
            <a:endParaRPr b="0" lang="en-US" sz="14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Private class/fields</a:t>
            </a:r>
            <a:endParaRPr b="0" lang="en-US" sz="1400" spc="-1" strike="noStrike">
              <a:solidFill>
                <a:srgbClr val="000000"/>
              </a:solidFill>
              <a:uFill>
                <a:solidFill>
                  <a:srgbClr val="ffffff"/>
                </a:solidFill>
              </a:uFill>
              <a:latin typeface="文泉驛微米黑"/>
            </a:endParaRPr>
          </a:p>
        </p:txBody>
      </p:sp>
      <p:sp>
        <p:nvSpPr>
          <p:cNvPr id="337" name="TextShape 2"/>
          <p:cNvSpPr txBox="1"/>
          <p:nvPr/>
        </p:nvSpPr>
        <p:spPr>
          <a:xfrm>
            <a:off x="685080" y="1584000"/>
            <a:ext cx="7234920" cy="1613520"/>
          </a:xfrm>
          <a:prstGeom prst="rect">
            <a:avLst/>
          </a:prstGeom>
          <a:noFill/>
          <a:ln>
            <a:noFill/>
          </a:ln>
        </p:spPr>
        <p:txBody>
          <a:bodyPr tIns="91440" bIns="9144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Arial"/>
              </a:rPr>
              <a:t>ES6 introduced classes to JavaScript, but they’re too simplistic for complex applications. Class fields (also referred to as class properties) aim to deliver simpler constructors with private and static members. The proposal is currently at TC39 stage 3: candidate and could appear in ES2019 (ES10).</a:t>
            </a:r>
            <a:endParaRPr b="0" lang="en-US" sz="1400" spc="-1" strike="noStrike">
              <a:solidFill>
                <a:srgbClr val="000000"/>
              </a:solidFill>
              <a:uFill>
                <a:solidFill>
                  <a:srgbClr val="ffffff"/>
                </a:solidFill>
              </a:uFill>
              <a:latin typeface="Arial"/>
            </a:endParaRPr>
          </a:p>
        </p:txBody>
      </p:sp>
      <p:sp>
        <p:nvSpPr>
          <p:cNvPr id="338" name="TextShape 3"/>
          <p:cNvSpPr txBox="1"/>
          <p:nvPr/>
        </p:nvSpPr>
        <p:spPr>
          <a:xfrm>
            <a:off x="3672000" y="5328000"/>
            <a:ext cx="1237320" cy="4266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hlinkClick r:id="rId1"/>
              </a:rPr>
              <a:t>Reference</a:t>
            </a:r>
            <a:endParaRPr b="0" lang="en-US"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Instantiation</a:t>
            </a:r>
            <a:endParaRPr b="0" lang="en-US" sz="1400" spc="-1" strike="noStrike">
              <a:solidFill>
                <a:srgbClr val="000000"/>
              </a:solidFill>
              <a:uFill>
                <a:solidFill>
                  <a:srgbClr val="ffffff"/>
                </a:solidFill>
              </a:uFill>
              <a:latin typeface="文泉驛微米黑"/>
            </a:endParaRPr>
          </a:p>
        </p:txBody>
      </p:sp>
      <p:sp>
        <p:nvSpPr>
          <p:cNvPr id="340"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Create new objects using the new keyword:</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class SomeClass {</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  </a:t>
            </a:r>
            <a:r>
              <a:rPr b="0" lang="en-US" sz="2400" spc="-1" strike="noStrike">
                <a:solidFill>
                  <a:srgbClr val="434343"/>
                </a:solidFill>
                <a:uFill>
                  <a:solidFill>
                    <a:srgbClr val="ffffff"/>
                  </a:solidFill>
                </a:uFill>
                <a:latin typeface="文泉驛微米黑"/>
                <a:ea typeface="Consolas"/>
              </a:rPr>
              <a:t>...</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  </a:t>
            </a:r>
            <a:r>
              <a:rPr b="0" lang="en-US" sz="2400" spc="-1" strike="noStrike">
                <a:solidFill>
                  <a:srgbClr val="434343"/>
                </a:solidFill>
                <a:uFill>
                  <a:solidFill>
                    <a:srgbClr val="ffffff"/>
                  </a:solidFill>
                </a:uFill>
                <a:latin typeface="文泉驛微米黑"/>
                <a:ea typeface="Consolas"/>
              </a:rPr>
              <a:t>someMethod() { … }</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const x = new SomeClass();</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const y = new SomeClass();</a:t>
            </a:r>
            <a:endParaRPr b="0" lang="en-US" sz="1400" spc="-1" strike="noStrike">
              <a:solidFill>
                <a:srgbClr val="000000"/>
              </a:solidFill>
              <a:uFill>
                <a:solidFill>
                  <a:srgbClr val="ffffff"/>
                </a:solidFill>
              </a:uFill>
              <a:latin typeface="文泉驛微米黑"/>
            </a:endParaRPr>
          </a:p>
          <a:p>
            <a:pPr>
              <a:lnSpc>
                <a:spcPct val="115000"/>
              </a:lnSpc>
            </a:pPr>
            <a:r>
              <a:rPr b="0" lang="en-US" sz="2400" spc="-1" strike="noStrike">
                <a:solidFill>
                  <a:srgbClr val="434343"/>
                </a:solidFill>
                <a:uFill>
                  <a:solidFill>
                    <a:srgbClr val="ffffff"/>
                  </a:solidFill>
                </a:uFill>
                <a:latin typeface="文泉驛微米黑"/>
                <a:ea typeface="Consolas"/>
              </a:rPr>
              <a:t>y.someMethod();</a:t>
            </a:r>
            <a:endParaRPr b="0" lang="en-US" sz="1400" spc="-1" strike="noStrike">
              <a:solidFill>
                <a:srgbClr val="000000"/>
              </a:solidFill>
              <a:uFill>
                <a:solidFill>
                  <a:srgbClr val="ffffff"/>
                </a:solidFill>
              </a:uFill>
              <a:latin typeface="文泉驛微米黑"/>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Example: Present</a:t>
            </a:r>
            <a:endParaRPr b="0" lang="en-US" sz="1400" spc="-1" strike="noStrike">
              <a:solidFill>
                <a:srgbClr val="000000"/>
              </a:solidFill>
              <a:uFill>
                <a:solidFill>
                  <a:srgbClr val="ffffff"/>
                </a:solidFill>
              </a:uFill>
              <a:latin typeface="文泉驛微米黑"/>
            </a:endParaRPr>
          </a:p>
        </p:txBody>
      </p:sp>
      <p:sp>
        <p:nvSpPr>
          <p:cNvPr id="342" name="TextShape 2"/>
          <p:cNvSpPr txBox="1"/>
          <p:nvPr/>
        </p:nvSpPr>
        <p:spPr>
          <a:xfrm>
            <a:off x="782640" y="1560240"/>
            <a:ext cx="7578360" cy="104688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Let's create a Present class inspired by our </a:t>
            </a:r>
            <a:r>
              <a:rPr b="0" lang="en-US" sz="2400" spc="-1" strike="noStrike" u="sng">
                <a:solidFill>
                  <a:srgbClr val="0097a7"/>
                </a:solidFill>
                <a:uFill>
                  <a:solidFill>
                    <a:srgbClr val="ffffff"/>
                  </a:solidFill>
                </a:uFill>
                <a:latin typeface="文泉驛微米黑"/>
                <a:ea typeface="Calibri"/>
                <a:hlinkClick r:id="rId1"/>
              </a:rPr>
              <a:t>present example</a:t>
            </a:r>
            <a:r>
              <a:rPr b="0" lang="en-US" sz="2400" spc="-1" strike="noStrike">
                <a:solidFill>
                  <a:srgbClr val="434343"/>
                </a:solidFill>
                <a:uFill>
                  <a:solidFill>
                    <a:srgbClr val="ffffff"/>
                  </a:solidFill>
                </a:uFill>
                <a:latin typeface="文泉驛微米黑"/>
                <a:ea typeface="Calibri"/>
              </a:rPr>
              <a:t> from last week.</a:t>
            </a:r>
            <a:endParaRPr b="0" lang="en-US" sz="1400" spc="-1" strike="noStrike">
              <a:solidFill>
                <a:srgbClr val="000000"/>
              </a:solidFill>
              <a:uFill>
                <a:solidFill>
                  <a:srgbClr val="ffffff"/>
                </a:solidFill>
              </a:uFill>
              <a:latin typeface="Arial"/>
            </a:endParaRPr>
          </a:p>
        </p:txBody>
      </p:sp>
      <p:pic>
        <p:nvPicPr>
          <p:cNvPr id="343" name="Google Shape;381;p56" descr=""/>
          <p:cNvPicPr/>
          <p:nvPr/>
        </p:nvPicPr>
        <p:blipFill>
          <a:blip r:embed="rId2"/>
          <a:stretch/>
        </p:blipFill>
        <p:spPr>
          <a:xfrm>
            <a:off x="3143160" y="2745000"/>
            <a:ext cx="2857320" cy="285732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Present class</a:t>
            </a:r>
            <a:endParaRPr b="0" lang="en-US" sz="1400" spc="-1" strike="noStrike">
              <a:solidFill>
                <a:srgbClr val="000000"/>
              </a:solidFill>
              <a:uFill>
                <a:solidFill>
                  <a:srgbClr val="ffffff"/>
                </a:solidFill>
              </a:uFill>
              <a:latin typeface="文泉驛微米黑"/>
            </a:endParaRPr>
          </a:p>
        </p:txBody>
      </p:sp>
      <p:sp>
        <p:nvSpPr>
          <p:cNvPr id="345" name="TextShape 2"/>
          <p:cNvSpPr txBox="1"/>
          <p:nvPr/>
        </p:nvSpPr>
        <p:spPr>
          <a:xfrm>
            <a:off x="249480" y="1560240"/>
            <a:ext cx="1703880" cy="628920"/>
          </a:xfrm>
          <a:prstGeom prst="rect">
            <a:avLst/>
          </a:prstGeom>
          <a:noFill/>
          <a:ln>
            <a:noFill/>
          </a:ln>
        </p:spPr>
        <p:txBody>
          <a:bodyPr tIns="91440" bIns="91440"/>
          <a:p>
            <a:pPr>
              <a:lnSpc>
                <a:spcPct val="115000"/>
              </a:lnSpc>
            </a:pPr>
            <a:r>
              <a:rPr b="1" lang="en-US" sz="2400" spc="-1" strike="noStrike">
                <a:solidFill>
                  <a:srgbClr val="434343"/>
                </a:solidFill>
                <a:uFill>
                  <a:solidFill>
                    <a:srgbClr val="ffffff"/>
                  </a:solidFill>
                </a:uFill>
                <a:latin typeface="文泉驛微米黑"/>
                <a:ea typeface="Calibri"/>
              </a:rPr>
              <a:t>present.js</a:t>
            </a:r>
            <a:endParaRPr b="0" lang="en-US" sz="1400" spc="-1" strike="noStrike">
              <a:solidFill>
                <a:srgbClr val="000000"/>
              </a:solidFill>
              <a:uFill>
                <a:solidFill>
                  <a:srgbClr val="ffffff"/>
                </a:solidFill>
              </a:uFill>
              <a:latin typeface="文泉驛微米黑"/>
            </a:endParaRPr>
          </a:p>
        </p:txBody>
      </p:sp>
      <p:pic>
        <p:nvPicPr>
          <p:cNvPr id="346" name="Google Shape;389;p57" descr=""/>
          <p:cNvPicPr/>
          <p:nvPr/>
        </p:nvPicPr>
        <p:blipFill>
          <a:blip r:embed="rId1"/>
          <a:stretch/>
        </p:blipFill>
        <p:spPr>
          <a:xfrm>
            <a:off x="196560" y="2189520"/>
            <a:ext cx="8750880" cy="436320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Present class</a:t>
            </a:r>
            <a:endParaRPr b="0" lang="en-US" sz="1400" spc="-1" strike="noStrike">
              <a:solidFill>
                <a:srgbClr val="000000"/>
              </a:solidFill>
              <a:uFill>
                <a:solidFill>
                  <a:srgbClr val="ffffff"/>
                </a:solidFill>
              </a:uFill>
              <a:latin typeface="文泉驛微米黑"/>
            </a:endParaRPr>
          </a:p>
        </p:txBody>
      </p:sp>
      <p:sp>
        <p:nvSpPr>
          <p:cNvPr id="348" name="TextShape 2"/>
          <p:cNvSpPr txBox="1"/>
          <p:nvPr/>
        </p:nvSpPr>
        <p:spPr>
          <a:xfrm>
            <a:off x="782640" y="1560240"/>
            <a:ext cx="1703880" cy="628920"/>
          </a:xfrm>
          <a:prstGeom prst="rect">
            <a:avLst/>
          </a:prstGeom>
          <a:noFill/>
          <a:ln>
            <a:noFill/>
          </a:ln>
        </p:spPr>
        <p:txBody>
          <a:bodyPr tIns="91440" bIns="91440"/>
          <a:p>
            <a:pPr>
              <a:lnSpc>
                <a:spcPct val="115000"/>
              </a:lnSpc>
            </a:pPr>
            <a:r>
              <a:rPr b="1" lang="en-US" sz="2400" spc="-1" strike="noStrike">
                <a:solidFill>
                  <a:srgbClr val="434343"/>
                </a:solidFill>
                <a:uFill>
                  <a:solidFill>
                    <a:srgbClr val="ffffff"/>
                  </a:solidFill>
                </a:uFill>
                <a:latin typeface="文泉驛微米黑"/>
                <a:ea typeface="Calibri"/>
              </a:rPr>
              <a:t>main.js</a:t>
            </a:r>
            <a:endParaRPr b="0" lang="en-US" sz="1400" spc="-1" strike="noStrike">
              <a:solidFill>
                <a:srgbClr val="000000"/>
              </a:solidFill>
              <a:uFill>
                <a:solidFill>
                  <a:srgbClr val="ffffff"/>
                </a:solidFill>
              </a:uFill>
              <a:latin typeface="文泉驛微米黑"/>
            </a:endParaRPr>
          </a:p>
        </p:txBody>
      </p:sp>
      <p:pic>
        <p:nvPicPr>
          <p:cNvPr id="349" name="Google Shape;396;p58" descr=""/>
          <p:cNvPicPr/>
          <p:nvPr/>
        </p:nvPicPr>
        <p:blipFill>
          <a:blip r:embed="rId1"/>
          <a:stretch/>
        </p:blipFill>
        <p:spPr>
          <a:xfrm>
            <a:off x="782640" y="2113560"/>
            <a:ext cx="7035840" cy="763200"/>
          </a:xfrm>
          <a:prstGeom prst="rect">
            <a:avLst/>
          </a:prstGeom>
          <a:ln>
            <a:noFill/>
          </a:ln>
        </p:spPr>
      </p:pic>
      <p:sp>
        <p:nvSpPr>
          <p:cNvPr id="350" name="TextShape 3"/>
          <p:cNvSpPr txBox="1"/>
          <p:nvPr/>
        </p:nvSpPr>
        <p:spPr>
          <a:xfrm>
            <a:off x="744120" y="2876760"/>
            <a:ext cx="2495880" cy="628920"/>
          </a:xfrm>
          <a:prstGeom prst="rect">
            <a:avLst/>
          </a:prstGeom>
          <a:noFill/>
          <a:ln>
            <a:noFill/>
          </a:ln>
        </p:spPr>
        <p:txBody>
          <a:bodyPr tIns="91440" bIns="91440"/>
          <a:p>
            <a:pPr>
              <a:lnSpc>
                <a:spcPct val="115000"/>
              </a:lnSpc>
            </a:pPr>
            <a:r>
              <a:rPr b="1" lang="en-US" sz="2400" spc="-1" strike="noStrike">
                <a:solidFill>
                  <a:srgbClr val="434343"/>
                </a:solidFill>
                <a:uFill>
                  <a:solidFill>
                    <a:srgbClr val="ffffff"/>
                  </a:solidFill>
                </a:uFill>
                <a:latin typeface="文泉驛微米黑"/>
                <a:ea typeface="Calibri"/>
              </a:rPr>
              <a:t>index.html</a:t>
            </a:r>
            <a:endParaRPr b="0" lang="en-US" sz="1400" spc="-1" strike="noStrike">
              <a:solidFill>
                <a:srgbClr val="000000"/>
              </a:solidFill>
              <a:uFill>
                <a:solidFill>
                  <a:srgbClr val="ffffff"/>
                </a:solidFill>
              </a:uFill>
              <a:latin typeface="文泉驛微米黑"/>
            </a:endParaRPr>
          </a:p>
        </p:txBody>
      </p:sp>
      <p:pic>
        <p:nvPicPr>
          <p:cNvPr id="351" name="Google Shape;398;p58" descr=""/>
          <p:cNvPicPr/>
          <p:nvPr/>
        </p:nvPicPr>
        <p:blipFill>
          <a:blip r:embed="rId2"/>
          <a:srcRect l="3769" t="16536" r="0" b="10624"/>
          <a:stretch/>
        </p:blipFill>
        <p:spPr>
          <a:xfrm>
            <a:off x="782640" y="3653280"/>
            <a:ext cx="6052680" cy="2901960"/>
          </a:xfrm>
          <a:prstGeom prst="rect">
            <a:avLst/>
          </a:prstGeom>
          <a:ln>
            <a:noFill/>
          </a:ln>
        </p:spPr>
      </p:pic>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onsolas"/>
              </a:rPr>
              <a:t>this</a:t>
            </a:r>
            <a:r>
              <a:rPr b="0" lang="en-US" sz="3600" spc="-1" strike="noStrike">
                <a:solidFill>
                  <a:srgbClr val="000000"/>
                </a:solidFill>
                <a:uFill>
                  <a:solidFill>
                    <a:srgbClr val="ffffff"/>
                  </a:solidFill>
                </a:uFill>
                <a:latin typeface="文泉驛微米黑"/>
                <a:ea typeface="Montserrat"/>
              </a:rPr>
              <a:t> in event handler</a:t>
            </a:r>
            <a:endParaRPr b="0" lang="en-US" sz="1400" spc="-1" strike="noStrike">
              <a:solidFill>
                <a:srgbClr val="000000"/>
              </a:solidFill>
              <a:uFill>
                <a:solidFill>
                  <a:srgbClr val="ffffff"/>
                </a:solidFill>
              </a:uFill>
              <a:latin typeface="文泉驛微米黑"/>
            </a:endParaRPr>
          </a:p>
        </p:txBody>
      </p:sp>
      <p:sp>
        <p:nvSpPr>
          <p:cNvPr id="353" name="TextShape 2"/>
          <p:cNvSpPr txBox="1"/>
          <p:nvPr/>
        </p:nvSpPr>
        <p:spPr>
          <a:xfrm>
            <a:off x="782640" y="5541840"/>
            <a:ext cx="7578360" cy="763200"/>
          </a:xfrm>
          <a:prstGeom prst="rect">
            <a:avLst/>
          </a:prstGeom>
          <a:noFill/>
          <a:ln>
            <a:noFill/>
          </a:ln>
        </p:spPr>
        <p:txBody>
          <a:bodyPr tIns="91440" bIns="91440"/>
          <a:p>
            <a:pPr algn="ctr">
              <a:lnSpc>
                <a:spcPct val="115000"/>
              </a:lnSpc>
            </a:pPr>
            <a:r>
              <a:rPr b="0" lang="en-US" sz="2400" spc="-1" strike="noStrike">
                <a:solidFill>
                  <a:srgbClr val="434343"/>
                </a:solidFill>
                <a:uFill>
                  <a:solidFill>
                    <a:srgbClr val="ffffff"/>
                  </a:solidFill>
                </a:uFill>
                <a:latin typeface="文泉驛微米黑"/>
                <a:ea typeface="Calibri"/>
              </a:rPr>
              <a:t>Right now we access the image we create in the constructor in </a:t>
            </a:r>
            <a:r>
              <a:rPr b="0" lang="en-US" sz="2400" spc="-1" strike="noStrike">
                <a:solidFill>
                  <a:srgbClr val="434343"/>
                </a:solidFill>
                <a:uFill>
                  <a:solidFill>
                    <a:srgbClr val="ffffff"/>
                  </a:solidFill>
                </a:uFill>
                <a:latin typeface="文泉驛微米黑"/>
                <a:ea typeface="Consolas"/>
              </a:rPr>
              <a:t>_openPresent</a:t>
            </a:r>
            <a:r>
              <a:rPr b="0" lang="en-US" sz="2400" spc="-1" strike="noStrike">
                <a:solidFill>
                  <a:srgbClr val="434343"/>
                </a:solidFill>
                <a:uFill>
                  <a:solidFill>
                    <a:srgbClr val="ffffff"/>
                  </a:solidFill>
                </a:uFill>
                <a:latin typeface="文泉驛微米黑"/>
                <a:ea typeface="Calibri"/>
              </a:rPr>
              <a:t> via </a:t>
            </a:r>
            <a:r>
              <a:rPr b="0" lang="en-US" sz="2400" spc="-1" strike="noStrike">
                <a:solidFill>
                  <a:srgbClr val="434343"/>
                </a:solidFill>
                <a:uFill>
                  <a:solidFill>
                    <a:srgbClr val="ffffff"/>
                  </a:solidFill>
                </a:uFill>
                <a:latin typeface="文泉驛微米黑"/>
                <a:ea typeface="Consolas"/>
              </a:rPr>
              <a:t>event.currentTarget</a:t>
            </a:r>
            <a:r>
              <a:rPr b="0" lang="en-US" sz="24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文泉驛微米黑"/>
            </a:endParaRPr>
          </a:p>
        </p:txBody>
      </p:sp>
      <p:pic>
        <p:nvPicPr>
          <p:cNvPr id="354" name="Google Shape;405;p59" descr=""/>
          <p:cNvPicPr/>
          <p:nvPr/>
        </p:nvPicPr>
        <p:blipFill>
          <a:blip r:embed="rId1"/>
          <a:stretch/>
        </p:blipFill>
        <p:spPr>
          <a:xfrm>
            <a:off x="434160" y="1415520"/>
            <a:ext cx="8274960" cy="412596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onsolas"/>
              </a:rPr>
              <a:t>this</a:t>
            </a:r>
            <a:r>
              <a:rPr b="0" lang="en-US" sz="3600" spc="-1" strike="noStrike">
                <a:solidFill>
                  <a:srgbClr val="000000"/>
                </a:solidFill>
                <a:uFill>
                  <a:solidFill>
                    <a:srgbClr val="ffffff"/>
                  </a:solidFill>
                </a:uFill>
                <a:latin typeface="文泉驛微米黑"/>
                <a:ea typeface="Montserrat"/>
              </a:rPr>
              <a:t> in event handler</a:t>
            </a:r>
            <a:endParaRPr b="0" lang="en-US" sz="1400" spc="-1" strike="noStrike">
              <a:solidFill>
                <a:srgbClr val="000000"/>
              </a:solidFill>
              <a:uFill>
                <a:solidFill>
                  <a:srgbClr val="ffffff"/>
                </a:solidFill>
              </a:uFill>
              <a:latin typeface="文泉驛微米黑"/>
            </a:endParaRPr>
          </a:p>
        </p:txBody>
      </p:sp>
      <p:sp>
        <p:nvSpPr>
          <p:cNvPr id="356" name="TextShape 2"/>
          <p:cNvSpPr txBox="1"/>
          <p:nvPr/>
        </p:nvSpPr>
        <p:spPr>
          <a:xfrm>
            <a:off x="782640" y="5212800"/>
            <a:ext cx="7578360" cy="1046880"/>
          </a:xfrm>
          <a:prstGeom prst="rect">
            <a:avLst/>
          </a:prstGeom>
          <a:noFill/>
          <a:ln>
            <a:noFill/>
          </a:ln>
        </p:spPr>
        <p:txBody>
          <a:bodyPr tIns="91440" bIns="91440"/>
          <a:p>
            <a:pPr algn="ctr">
              <a:lnSpc>
                <a:spcPct val="115000"/>
              </a:lnSpc>
            </a:pPr>
            <a:r>
              <a:rPr b="0" lang="en-US" sz="2400" spc="-1" strike="noStrike">
                <a:solidFill>
                  <a:srgbClr val="434343"/>
                </a:solidFill>
                <a:uFill>
                  <a:solidFill>
                    <a:srgbClr val="ffffff"/>
                  </a:solidFill>
                </a:uFill>
                <a:latin typeface="文泉驛微米黑"/>
                <a:ea typeface="Calibri"/>
              </a:rPr>
              <a:t>What if we make the </a:t>
            </a:r>
            <a:r>
              <a:rPr b="0" lang="en-US" sz="2400" spc="-1" strike="noStrike">
                <a:solidFill>
                  <a:srgbClr val="434343"/>
                </a:solidFill>
                <a:uFill>
                  <a:solidFill>
                    <a:srgbClr val="ffffff"/>
                  </a:solidFill>
                </a:uFill>
                <a:latin typeface="文泉驛微米黑"/>
                <a:ea typeface="Consolas"/>
              </a:rPr>
              <a:t>image</a:t>
            </a:r>
            <a:r>
              <a:rPr b="0" lang="en-US" sz="2400" spc="-1" strike="noStrike">
                <a:solidFill>
                  <a:srgbClr val="434343"/>
                </a:solidFill>
                <a:uFill>
                  <a:solidFill>
                    <a:srgbClr val="ffffff"/>
                  </a:solidFill>
                </a:uFill>
                <a:latin typeface="文泉驛微米黑"/>
                <a:ea typeface="Calibri"/>
              </a:rPr>
              <a:t> a field and access it </a:t>
            </a:r>
            <a:r>
              <a:rPr b="0" lang="en-US" sz="2400" spc="-1" strike="noStrike">
                <a:solidFill>
                  <a:srgbClr val="434343"/>
                </a:solidFill>
                <a:uFill>
                  <a:solidFill>
                    <a:srgbClr val="ffffff"/>
                  </a:solidFill>
                </a:uFill>
                <a:latin typeface="文泉驛微米黑"/>
                <a:ea typeface="Consolas"/>
              </a:rPr>
              <a:t>_openPresent</a:t>
            </a:r>
            <a:r>
              <a:rPr b="0" lang="en-US" sz="2400" spc="-1" strike="noStrike">
                <a:solidFill>
                  <a:srgbClr val="434343"/>
                </a:solidFill>
                <a:uFill>
                  <a:solidFill>
                    <a:srgbClr val="ffffff"/>
                  </a:solidFill>
                </a:uFill>
                <a:latin typeface="文泉驛微米黑"/>
                <a:ea typeface="Calibri"/>
              </a:rPr>
              <a:t> via </a:t>
            </a:r>
            <a:r>
              <a:rPr b="0" lang="en-US" sz="2400" spc="-1" strike="noStrike">
                <a:solidFill>
                  <a:srgbClr val="434343"/>
                </a:solidFill>
                <a:uFill>
                  <a:solidFill>
                    <a:srgbClr val="ffffff"/>
                  </a:solidFill>
                </a:uFill>
                <a:latin typeface="文泉驛微米黑"/>
                <a:ea typeface="Consolas"/>
              </a:rPr>
              <a:t>this.image</a:t>
            </a:r>
            <a:r>
              <a:rPr b="0" lang="en-US" sz="2400" spc="-1" strike="noStrike">
                <a:solidFill>
                  <a:srgbClr val="434343"/>
                </a:solidFill>
                <a:uFill>
                  <a:solidFill>
                    <a:srgbClr val="ffffff"/>
                  </a:solidFill>
                </a:uFill>
                <a:latin typeface="文泉驛微米黑"/>
                <a:ea typeface="Calibri"/>
              </a:rPr>
              <a:t> instead of </a:t>
            </a:r>
            <a:r>
              <a:rPr b="0" lang="en-US" sz="2400" spc="-1" strike="noStrike">
                <a:solidFill>
                  <a:srgbClr val="434343"/>
                </a:solidFill>
                <a:uFill>
                  <a:solidFill>
                    <a:srgbClr val="ffffff"/>
                  </a:solidFill>
                </a:uFill>
                <a:latin typeface="文泉驛微米黑"/>
                <a:ea typeface="Consolas"/>
              </a:rPr>
              <a:t>event.currentTarget</a:t>
            </a:r>
            <a:r>
              <a:rPr b="0" lang="en-US" sz="2400" spc="-1" strike="noStrike">
                <a:solidFill>
                  <a:srgbClr val="434343"/>
                </a:solidFill>
                <a:uFill>
                  <a:solidFill>
                    <a:srgbClr val="ffffff"/>
                  </a:solidFill>
                </a:uFill>
                <a:latin typeface="文泉驛微米黑"/>
                <a:ea typeface="Calibri"/>
              </a:rPr>
              <a:t>? </a:t>
            </a:r>
            <a:endParaRPr b="0" lang="en-US" sz="1400" spc="-1" strike="noStrike">
              <a:solidFill>
                <a:srgbClr val="000000"/>
              </a:solidFill>
              <a:uFill>
                <a:solidFill>
                  <a:srgbClr val="ffffff"/>
                </a:solidFill>
              </a:uFill>
              <a:latin typeface="文泉驛微米黑"/>
            </a:endParaRPr>
          </a:p>
        </p:txBody>
      </p:sp>
      <p:pic>
        <p:nvPicPr>
          <p:cNvPr id="357" name="Google Shape;412;p60" descr=""/>
          <p:cNvPicPr/>
          <p:nvPr/>
        </p:nvPicPr>
        <p:blipFill>
          <a:blip r:embed="rId1"/>
          <a:stretch/>
        </p:blipFill>
        <p:spPr>
          <a:xfrm>
            <a:off x="551520" y="1563480"/>
            <a:ext cx="8040240" cy="354996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onsolas"/>
              </a:rPr>
              <a:t>translate</a:t>
            </a:r>
            <a:r>
              <a:rPr b="0" lang="en-US" sz="3600" spc="-1" strike="noStrike">
                <a:solidFill>
                  <a:srgbClr val="000000"/>
                </a:solidFill>
                <a:uFill>
                  <a:solidFill>
                    <a:srgbClr val="ffffff"/>
                  </a:solidFill>
                </a:uFill>
                <a:latin typeface="文泉驛微米黑"/>
                <a:ea typeface="Montserrat"/>
              </a:rPr>
              <a:t> vs </a:t>
            </a:r>
            <a:r>
              <a:rPr b="0" lang="en-US" sz="3600" spc="-1" strike="noStrike">
                <a:solidFill>
                  <a:srgbClr val="000000"/>
                </a:solidFill>
                <a:uFill>
                  <a:solidFill>
                    <a:srgbClr val="ffffff"/>
                  </a:solidFill>
                </a:uFill>
                <a:latin typeface="文泉驛微米黑"/>
                <a:ea typeface="Consolas"/>
              </a:rPr>
              <a:t>position</a:t>
            </a:r>
            <a:endParaRPr b="0" lang="en-US" sz="1400" spc="-1" strike="noStrike">
              <a:solidFill>
                <a:srgbClr val="000000"/>
              </a:solidFill>
              <a:uFill>
                <a:solidFill>
                  <a:srgbClr val="ffffff"/>
                </a:solidFill>
              </a:uFill>
              <a:latin typeface="文泉驛微米黑"/>
            </a:endParaRPr>
          </a:p>
        </p:txBody>
      </p:sp>
      <p:sp>
        <p:nvSpPr>
          <p:cNvPr id="203"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Can't you use </a:t>
            </a:r>
            <a:r>
              <a:rPr b="0" lang="en-US" sz="2400" spc="-1" strike="noStrike">
                <a:solidFill>
                  <a:srgbClr val="434343"/>
                </a:solidFill>
                <a:uFill>
                  <a:solidFill>
                    <a:srgbClr val="ffffff"/>
                  </a:solidFill>
                </a:uFill>
                <a:latin typeface="文泉驛微米黑"/>
                <a:ea typeface="Consolas"/>
              </a:rPr>
              <a:t>relative</a:t>
            </a:r>
            <a:r>
              <a:rPr b="0" lang="en-US" sz="2400" spc="-1" strike="noStrike">
                <a:solidFill>
                  <a:srgbClr val="434343"/>
                </a:solidFill>
                <a:uFill>
                  <a:solidFill>
                    <a:srgbClr val="ffffff"/>
                  </a:solidFill>
                </a:uFill>
                <a:latin typeface="文泉驛微米黑"/>
                <a:ea typeface="Calibri"/>
              </a:rPr>
              <a:t> or </a:t>
            </a:r>
            <a:r>
              <a:rPr b="0" lang="en-US" sz="2400" spc="-1" strike="noStrike">
                <a:solidFill>
                  <a:srgbClr val="434343"/>
                </a:solidFill>
                <a:uFill>
                  <a:solidFill>
                    <a:srgbClr val="ffffff"/>
                  </a:solidFill>
                </a:uFill>
                <a:latin typeface="文泉驛微米黑"/>
                <a:ea typeface="Consolas"/>
              </a:rPr>
              <a:t>absolute</a:t>
            </a:r>
            <a:r>
              <a:rPr b="0" lang="en-US" sz="2400" spc="-1" strike="noStrike">
                <a:solidFill>
                  <a:srgbClr val="434343"/>
                </a:solidFill>
                <a:uFill>
                  <a:solidFill>
                    <a:srgbClr val="ffffff"/>
                  </a:solidFill>
                </a:uFill>
                <a:latin typeface="文泉驛微米黑"/>
                <a:ea typeface="Calibri"/>
              </a:rPr>
              <a:t> positioning to get the same effect as </a:t>
            </a:r>
            <a:r>
              <a:rPr b="0" lang="en-US" sz="2400" spc="-1" strike="noStrike">
                <a:solidFill>
                  <a:srgbClr val="434343"/>
                </a:solidFill>
                <a:uFill>
                  <a:solidFill>
                    <a:srgbClr val="ffffff"/>
                  </a:solidFill>
                </a:uFill>
                <a:latin typeface="文泉驛微米黑"/>
                <a:ea typeface="Consolas"/>
              </a:rPr>
              <a:t>translate</a:t>
            </a:r>
            <a:r>
              <a:rPr b="0" lang="en-US" sz="2400" spc="-1" strike="noStrike">
                <a:solidFill>
                  <a:srgbClr val="434343"/>
                </a:solidFill>
                <a:uFill>
                  <a:solidFill>
                    <a:srgbClr val="ffffff"/>
                  </a:solidFill>
                </a:uFill>
                <a:latin typeface="文泉驛微米黑"/>
                <a:ea typeface="Calibri"/>
              </a:rPr>
              <a:t>? What's the difference?</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onsolas"/>
              </a:rPr>
              <a:t>translate</a:t>
            </a:r>
            <a:r>
              <a:rPr b="0" lang="en-US" sz="2400" spc="-1" strike="noStrike">
                <a:solidFill>
                  <a:srgbClr val="434343"/>
                </a:solidFill>
                <a:uFill>
                  <a:solidFill>
                    <a:srgbClr val="ffffff"/>
                  </a:solidFill>
                </a:uFill>
                <a:latin typeface="文泉驛微米黑"/>
                <a:ea typeface="Calibri"/>
              </a:rPr>
              <a:t> is much faster</a:t>
            </a: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onsolas"/>
              </a:rPr>
              <a:t>translate</a:t>
            </a:r>
            <a:r>
              <a:rPr b="0" lang="en-US" sz="2400" spc="-1" strike="noStrike">
                <a:solidFill>
                  <a:srgbClr val="434343"/>
                </a:solidFill>
                <a:uFill>
                  <a:solidFill>
                    <a:srgbClr val="ffffff"/>
                  </a:solidFill>
                </a:uFill>
                <a:latin typeface="文泉驛微米黑"/>
                <a:ea typeface="Calibri"/>
              </a:rPr>
              <a:t> is optimized for animations</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2400" spc="-1" strike="noStrike">
                <a:solidFill>
                  <a:srgbClr val="434343"/>
                </a:solidFill>
                <a:uFill>
                  <a:solidFill>
                    <a:srgbClr val="ffffff"/>
                  </a:solidFill>
                </a:uFill>
                <a:latin typeface="文泉驛微米黑"/>
                <a:ea typeface="Calibri"/>
              </a:rPr>
              <a:t>See comparison (</a:t>
            </a:r>
            <a:r>
              <a:rPr b="0" lang="en-US" sz="2400" spc="-1" strike="noStrike" u="sng">
                <a:solidFill>
                  <a:srgbClr val="0097a7"/>
                </a:solidFill>
                <a:uFill>
                  <a:solidFill>
                    <a:srgbClr val="ffffff"/>
                  </a:solidFill>
                </a:uFill>
                <a:latin typeface="文泉驛微米黑"/>
                <a:ea typeface="Calibri"/>
                <a:hlinkClick r:id="rId1"/>
              </a:rPr>
              <a:t>article</a:t>
            </a:r>
            <a:r>
              <a:rPr b="0" lang="en-US" sz="24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u="sng">
                <a:solidFill>
                  <a:srgbClr val="0097a7"/>
                </a:solidFill>
                <a:uFill>
                  <a:solidFill>
                    <a:srgbClr val="ffffff"/>
                  </a:solidFill>
                </a:uFill>
                <a:latin typeface="文泉驛微米黑"/>
                <a:ea typeface="Calibri"/>
                <a:hlinkClick r:id="rId2"/>
              </a:rPr>
              <a:t>Absolute positioning</a:t>
            </a:r>
            <a:r>
              <a:rPr b="0" lang="en-US" sz="2400" spc="-1" strike="noStrike">
                <a:solidFill>
                  <a:srgbClr val="434343"/>
                </a:solidFill>
                <a:uFill>
                  <a:solidFill>
                    <a:srgbClr val="ffffff"/>
                  </a:solidFill>
                </a:uFill>
                <a:latin typeface="文泉驛微米黑"/>
                <a:ea typeface="Calibri"/>
              </a:rPr>
              <a:t> (click "10 more macbooks")</a:t>
            </a: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u="sng">
                <a:solidFill>
                  <a:srgbClr val="0097a7"/>
                </a:solidFill>
                <a:uFill>
                  <a:solidFill>
                    <a:srgbClr val="ffffff"/>
                  </a:solidFill>
                </a:uFill>
                <a:latin typeface="文泉驛微米黑"/>
                <a:ea typeface="Consolas"/>
                <a:hlinkClick r:id="rId3"/>
              </a:rPr>
              <a:t>transform: translate</a:t>
            </a:r>
            <a:r>
              <a:rPr b="0" lang="en-US" sz="2400" spc="-1" strike="noStrike">
                <a:solidFill>
                  <a:srgbClr val="434343"/>
                </a:solidFill>
                <a:uFill>
                  <a:solidFill>
                    <a:srgbClr val="ffffff"/>
                  </a:solidFill>
                </a:uFill>
                <a:latin typeface="文泉驛微米黑"/>
                <a:ea typeface="Calibri"/>
              </a:rPr>
              <a:t> (click "10 more macbooks")</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onsolas"/>
              </a:rPr>
              <a:t>this</a:t>
            </a:r>
            <a:r>
              <a:rPr b="0" lang="en-US" sz="3600" spc="-1" strike="noStrike">
                <a:solidFill>
                  <a:srgbClr val="000000"/>
                </a:solidFill>
                <a:uFill>
                  <a:solidFill>
                    <a:srgbClr val="ffffff"/>
                  </a:solidFill>
                </a:uFill>
                <a:latin typeface="文泉驛微米黑"/>
                <a:ea typeface="Montserrat"/>
              </a:rPr>
              <a:t> in event handler</a:t>
            </a:r>
            <a:endParaRPr b="0" lang="en-US" sz="1400" spc="-1" strike="noStrike">
              <a:solidFill>
                <a:srgbClr val="000000"/>
              </a:solidFill>
              <a:uFill>
                <a:solidFill>
                  <a:srgbClr val="ffffff"/>
                </a:solidFill>
              </a:uFill>
              <a:latin typeface="文泉驛微米黑"/>
            </a:endParaRPr>
          </a:p>
        </p:txBody>
      </p:sp>
      <p:sp>
        <p:nvSpPr>
          <p:cNvPr id="359" name="TextShape 2"/>
          <p:cNvSpPr txBox="1"/>
          <p:nvPr/>
        </p:nvSpPr>
        <p:spPr>
          <a:xfrm>
            <a:off x="782640" y="4640040"/>
            <a:ext cx="7578360" cy="1046880"/>
          </a:xfrm>
          <a:prstGeom prst="rect">
            <a:avLst/>
          </a:prstGeom>
          <a:noFill/>
          <a:ln>
            <a:noFill/>
          </a:ln>
        </p:spPr>
        <p:txBody>
          <a:bodyPr tIns="91440" bIns="91440"/>
          <a:p>
            <a:pPr algn="ctr">
              <a:lnSpc>
                <a:spcPct val="115000"/>
              </a:lnSpc>
            </a:pPr>
            <a:r>
              <a:rPr b="0" lang="en-US" sz="2400" spc="-1" strike="noStrike">
                <a:solidFill>
                  <a:srgbClr val="434343"/>
                </a:solidFill>
                <a:uFill>
                  <a:solidFill>
                    <a:srgbClr val="ffffff"/>
                  </a:solidFill>
                </a:uFill>
                <a:latin typeface="文泉驛微米黑"/>
                <a:ea typeface="Calibri"/>
              </a:rPr>
              <a:t>Error message!</a:t>
            </a:r>
            <a:endParaRPr b="0" lang="en-US" sz="1400" spc="-1" strike="noStrike">
              <a:solidFill>
                <a:srgbClr val="000000"/>
              </a:solidFill>
              <a:uFill>
                <a:solidFill>
                  <a:srgbClr val="ffffff"/>
                </a:solidFill>
              </a:uFill>
              <a:latin typeface="文泉驛微米黑"/>
            </a:endParaRPr>
          </a:p>
          <a:p>
            <a:pPr algn="ctr">
              <a:lnSpc>
                <a:spcPct val="115000"/>
              </a:lnSpc>
            </a:pPr>
            <a:r>
              <a:rPr b="0" lang="en-US" sz="2400" spc="-1" strike="noStrike" u="sng">
                <a:solidFill>
                  <a:srgbClr val="434343"/>
                </a:solidFill>
                <a:uFill>
                  <a:solidFill>
                    <a:srgbClr val="ffffff"/>
                  </a:solidFill>
                </a:uFill>
                <a:latin typeface="文泉驛微米黑"/>
                <a:ea typeface="Calibri"/>
                <a:hlinkClick r:id="rId1"/>
              </a:rPr>
              <a:t>CodePen</a:t>
            </a:r>
            <a:r>
              <a:rPr b="0" lang="en-US" sz="2400" spc="-1" strike="noStrike">
                <a:solidFill>
                  <a:srgbClr val="434343"/>
                </a:solidFill>
                <a:uFill>
                  <a:solidFill>
                    <a:srgbClr val="ffffff"/>
                  </a:solidFill>
                </a:uFill>
                <a:latin typeface="文泉驛微米黑"/>
                <a:ea typeface="Calibri"/>
              </a:rPr>
              <a:t> / </a:t>
            </a:r>
            <a:r>
              <a:rPr b="0" lang="en-US" sz="2400" spc="-1" strike="noStrike" u="sng">
                <a:solidFill>
                  <a:srgbClr val="0097a7"/>
                </a:solidFill>
                <a:uFill>
                  <a:solidFill>
                    <a:srgbClr val="ffffff"/>
                  </a:solidFill>
                </a:uFill>
                <a:latin typeface="文泉驛微米黑"/>
                <a:ea typeface="Calibri"/>
                <a:hlinkClick r:id="rId2"/>
              </a:rPr>
              <a:t>Debug</a:t>
            </a:r>
            <a:endParaRPr b="0" lang="en-US" sz="1400" spc="-1" strike="noStrike">
              <a:solidFill>
                <a:srgbClr val="000000"/>
              </a:solidFill>
              <a:uFill>
                <a:solidFill>
                  <a:srgbClr val="ffffff"/>
                </a:solidFill>
              </a:uFill>
              <a:latin typeface="文泉驛微米黑"/>
            </a:endParaRPr>
          </a:p>
          <a:p>
            <a:pPr algn="ctr">
              <a:lnSpc>
                <a:spcPct val="115000"/>
              </a:lnSpc>
            </a:pPr>
            <a:endParaRPr b="0" lang="en-US" sz="1400" spc="-1" strike="noStrike">
              <a:solidFill>
                <a:srgbClr val="000000"/>
              </a:solidFill>
              <a:uFill>
                <a:solidFill>
                  <a:srgbClr val="ffffff"/>
                </a:solidFill>
              </a:uFill>
              <a:latin typeface="文泉驛微米黑"/>
            </a:endParaRPr>
          </a:p>
          <a:p>
            <a:pPr algn="ctr">
              <a:lnSpc>
                <a:spcPct val="115000"/>
              </a:lnSpc>
            </a:pPr>
            <a:r>
              <a:rPr b="0" lang="en-US" sz="2400" spc="-1" strike="noStrike">
                <a:solidFill>
                  <a:srgbClr val="434343"/>
                </a:solidFill>
                <a:uFill>
                  <a:solidFill>
                    <a:srgbClr val="ffffff"/>
                  </a:solidFill>
                </a:uFill>
                <a:latin typeface="文泉驛微米黑"/>
                <a:ea typeface="Calibri"/>
              </a:rPr>
              <a:t>What's going on?</a:t>
            </a:r>
            <a:endParaRPr b="0" lang="en-US" sz="1400" spc="-1" strike="noStrike">
              <a:solidFill>
                <a:srgbClr val="000000"/>
              </a:solidFill>
              <a:uFill>
                <a:solidFill>
                  <a:srgbClr val="ffffff"/>
                </a:solidFill>
              </a:uFill>
              <a:latin typeface="文泉驛微米黑"/>
            </a:endParaRPr>
          </a:p>
        </p:txBody>
      </p:sp>
      <p:pic>
        <p:nvPicPr>
          <p:cNvPr id="360" name="Google Shape;419;p61" descr=""/>
          <p:cNvPicPr/>
          <p:nvPr/>
        </p:nvPicPr>
        <p:blipFill>
          <a:blip r:embed="rId3"/>
          <a:srcRect l="49958" t="0" r="0" b="46010"/>
          <a:stretch/>
        </p:blipFill>
        <p:spPr>
          <a:xfrm>
            <a:off x="537840" y="1956240"/>
            <a:ext cx="8067960" cy="1931760"/>
          </a:xfrm>
          <a:prstGeom prst="rect">
            <a:avLst/>
          </a:prstGeom>
          <a:ln>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JavaScript </a:t>
            </a:r>
            <a:r>
              <a:rPr b="0" lang="en-US" sz="3600" spc="-1" strike="noStrike">
                <a:solidFill>
                  <a:srgbClr val="000000"/>
                </a:solidFill>
                <a:uFill>
                  <a:solidFill>
                    <a:srgbClr val="ffffff"/>
                  </a:solidFill>
                </a:uFill>
                <a:latin typeface="文泉驛微米黑"/>
                <a:ea typeface="Consolas"/>
              </a:rPr>
              <a:t>this</a:t>
            </a:r>
            <a:endParaRPr b="0" lang="en-US" sz="1400" spc="-1" strike="noStrike">
              <a:solidFill>
                <a:srgbClr val="000000"/>
              </a:solidFill>
              <a:uFill>
                <a:solidFill>
                  <a:srgbClr val="ffffff"/>
                </a:solidFill>
              </a:uFill>
              <a:latin typeface="文泉驛微米黑"/>
            </a:endParaRPr>
          </a:p>
        </p:txBody>
      </p:sp>
      <p:sp>
        <p:nvSpPr>
          <p:cNvPr id="362"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The </a:t>
            </a:r>
            <a:r>
              <a:rPr b="0" lang="en-US" sz="2400" spc="-1" strike="noStrike">
                <a:solidFill>
                  <a:srgbClr val="434343"/>
                </a:solidFill>
                <a:uFill>
                  <a:solidFill>
                    <a:srgbClr val="ffffff"/>
                  </a:solidFill>
                </a:uFill>
                <a:latin typeface="文泉驛微米黑"/>
                <a:ea typeface="Consolas"/>
              </a:rPr>
              <a:t>this</a:t>
            </a:r>
            <a:r>
              <a:rPr b="0" lang="en-US" sz="2400" spc="-1" strike="noStrike">
                <a:solidFill>
                  <a:srgbClr val="434343"/>
                </a:solidFill>
                <a:uFill>
                  <a:solidFill>
                    <a:srgbClr val="ffffff"/>
                  </a:solidFill>
                </a:uFill>
                <a:latin typeface="文泉驛微米黑"/>
                <a:ea typeface="Calibri"/>
              </a:rPr>
              <a:t> keyword in JavaScript is </a:t>
            </a:r>
            <a:r>
              <a:rPr b="1" lang="en-US" sz="2400" spc="-1" strike="noStrike">
                <a:solidFill>
                  <a:srgbClr val="434343"/>
                </a:solidFill>
                <a:uFill>
                  <a:solidFill>
                    <a:srgbClr val="ffffff"/>
                  </a:solidFill>
                </a:uFill>
                <a:latin typeface="文泉驛微米黑"/>
                <a:ea typeface="Calibri"/>
              </a:rPr>
              <a:t>dynamically assigned</a:t>
            </a:r>
            <a:r>
              <a:rPr b="0" lang="en-US" sz="2400" spc="-1" strike="noStrike">
                <a:solidFill>
                  <a:srgbClr val="434343"/>
                </a:solidFill>
                <a:uFill>
                  <a:solidFill>
                    <a:srgbClr val="ffffff"/>
                  </a:solidFill>
                </a:uFill>
                <a:latin typeface="文泉驛微米黑"/>
                <a:ea typeface="Calibri"/>
              </a:rPr>
              <a:t>, or in other words: </a:t>
            </a:r>
            <a:r>
              <a:rPr b="0" lang="en-US" sz="2400" spc="-1" strike="noStrike">
                <a:solidFill>
                  <a:srgbClr val="434343"/>
                </a:solidFill>
                <a:uFill>
                  <a:solidFill>
                    <a:srgbClr val="ffffff"/>
                  </a:solidFill>
                </a:uFill>
                <a:latin typeface="文泉驛微米黑"/>
                <a:ea typeface="Consolas"/>
              </a:rPr>
              <a:t>this</a:t>
            </a:r>
            <a:r>
              <a:rPr b="0" lang="en-US" sz="2400" spc="-1" strike="noStrike">
                <a:solidFill>
                  <a:srgbClr val="434343"/>
                </a:solidFill>
                <a:uFill>
                  <a:solidFill>
                    <a:srgbClr val="ffffff"/>
                  </a:solidFill>
                </a:uFill>
                <a:latin typeface="文泉驛微米黑"/>
                <a:ea typeface="Calibri"/>
              </a:rPr>
              <a:t> means different things in different contexts (</a:t>
            </a:r>
            <a:r>
              <a:rPr b="0" lang="en-US" sz="2400" spc="-1" strike="noStrike" u="sng">
                <a:solidFill>
                  <a:srgbClr val="0097a7"/>
                </a:solidFill>
                <a:uFill>
                  <a:solidFill>
                    <a:srgbClr val="ffffff"/>
                  </a:solidFill>
                </a:uFill>
                <a:latin typeface="文泉驛微米黑"/>
                <a:ea typeface="Calibri"/>
                <a:hlinkClick r:id="rId1"/>
              </a:rPr>
              <a:t>mdn list</a:t>
            </a:r>
            <a:r>
              <a:rPr b="0" lang="en-US" sz="24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In our constructor, </a:t>
            </a:r>
            <a:r>
              <a:rPr b="0" lang="en-US" sz="2400" spc="-1" strike="noStrike">
                <a:solidFill>
                  <a:srgbClr val="434343"/>
                </a:solidFill>
                <a:uFill>
                  <a:solidFill>
                    <a:srgbClr val="ffffff"/>
                  </a:solidFill>
                </a:uFill>
                <a:latin typeface="文泉驛微米黑"/>
                <a:ea typeface="Consolas"/>
              </a:rPr>
              <a:t>this</a:t>
            </a:r>
            <a:r>
              <a:rPr b="0" lang="en-US" sz="2400" spc="-1" strike="noStrike">
                <a:solidFill>
                  <a:srgbClr val="434343"/>
                </a:solidFill>
                <a:uFill>
                  <a:solidFill>
                    <a:srgbClr val="ffffff"/>
                  </a:solidFill>
                </a:uFill>
                <a:latin typeface="文泉驛微米黑"/>
                <a:ea typeface="Calibri"/>
              </a:rPr>
              <a:t> refers to the instance</a:t>
            </a:r>
            <a:endParaRPr b="0" lang="en-US" sz="1400" spc="-1" strike="noStrike">
              <a:solidFill>
                <a:srgbClr val="000000"/>
              </a:solidFill>
              <a:uFill>
                <a:solidFill>
                  <a:srgbClr val="ffffff"/>
                </a:solidFill>
              </a:uFill>
              <a:latin typeface="Arial"/>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alibri"/>
              </a:rPr>
              <a:t>When called in an event handler, </a:t>
            </a:r>
            <a:r>
              <a:rPr b="0" lang="en-US" sz="2400" spc="-1" strike="noStrike">
                <a:solidFill>
                  <a:srgbClr val="434343"/>
                </a:solidFill>
                <a:uFill>
                  <a:solidFill>
                    <a:srgbClr val="ffffff"/>
                  </a:solidFill>
                </a:uFill>
                <a:latin typeface="文泉驛微米黑"/>
                <a:ea typeface="Consolas"/>
              </a:rPr>
              <a:t>this</a:t>
            </a:r>
            <a:r>
              <a:rPr b="0" lang="en-US" sz="2400" spc="-1" strike="noStrike">
                <a:solidFill>
                  <a:srgbClr val="434343"/>
                </a:solidFill>
                <a:uFill>
                  <a:solidFill>
                    <a:srgbClr val="ffffff"/>
                  </a:solidFill>
                </a:uFill>
                <a:latin typeface="文泉驛微米黑"/>
                <a:ea typeface="Calibri"/>
              </a:rPr>
              <a:t> refers to… the element that the event handler was attached to (</a:t>
            </a:r>
            <a:r>
              <a:rPr b="0" lang="en-US" sz="2400" spc="-1" strike="noStrike" u="sng">
                <a:solidFill>
                  <a:srgbClr val="0097a7"/>
                </a:solidFill>
                <a:uFill>
                  <a:solidFill>
                    <a:srgbClr val="ffffff"/>
                  </a:solidFill>
                </a:uFill>
                <a:latin typeface="文泉驛微米黑"/>
                <a:ea typeface="Calibri"/>
                <a:hlinkClick r:id="rId2"/>
              </a:rPr>
              <a:t>mdn</a:t>
            </a:r>
            <a:r>
              <a:rPr b="0" lang="en-US" sz="24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onsolas"/>
              </a:rPr>
              <a:t>this</a:t>
            </a:r>
            <a:r>
              <a:rPr b="0" lang="en-US" sz="3600" spc="-1" strike="noStrike">
                <a:solidFill>
                  <a:srgbClr val="000000"/>
                </a:solidFill>
                <a:uFill>
                  <a:solidFill>
                    <a:srgbClr val="ffffff"/>
                  </a:solidFill>
                </a:uFill>
                <a:latin typeface="文泉驛微米黑"/>
                <a:ea typeface="Montserrat"/>
              </a:rPr>
              <a:t> in event handler</a:t>
            </a:r>
            <a:endParaRPr b="0" lang="en-US" sz="1400" spc="-1" strike="noStrike">
              <a:solidFill>
                <a:srgbClr val="000000"/>
              </a:solidFill>
              <a:uFill>
                <a:solidFill>
                  <a:srgbClr val="ffffff"/>
                </a:solidFill>
              </a:uFill>
              <a:latin typeface="文泉驛微米黑"/>
            </a:endParaRPr>
          </a:p>
        </p:txBody>
      </p:sp>
      <p:sp>
        <p:nvSpPr>
          <p:cNvPr id="364" name="TextShape 2"/>
          <p:cNvSpPr txBox="1"/>
          <p:nvPr/>
        </p:nvSpPr>
        <p:spPr>
          <a:xfrm>
            <a:off x="782640" y="2891520"/>
            <a:ext cx="7578360" cy="800640"/>
          </a:xfrm>
          <a:prstGeom prst="rect">
            <a:avLst/>
          </a:prstGeom>
          <a:noFill/>
          <a:ln>
            <a:noFill/>
          </a:ln>
        </p:spPr>
        <p:txBody>
          <a:bodyPr tIns="91440" bIns="91440"/>
          <a:p>
            <a:pPr algn="ctr">
              <a:lnSpc>
                <a:spcPct val="115000"/>
              </a:lnSpc>
            </a:pPr>
            <a:r>
              <a:rPr b="0" lang="en-US" sz="2400" spc="-1" strike="noStrike">
                <a:solidFill>
                  <a:srgbClr val="434343"/>
                </a:solidFill>
                <a:uFill>
                  <a:solidFill>
                    <a:srgbClr val="ffffff"/>
                  </a:solidFill>
                </a:uFill>
                <a:latin typeface="文泉驛微米黑"/>
                <a:ea typeface="Calibri"/>
              </a:rPr>
              <a:t>That means </a:t>
            </a:r>
            <a:r>
              <a:rPr b="0" lang="en-US" sz="2400" spc="-1" strike="noStrike">
                <a:solidFill>
                  <a:srgbClr val="434343"/>
                </a:solidFill>
                <a:uFill>
                  <a:solidFill>
                    <a:srgbClr val="ffffff"/>
                  </a:solidFill>
                </a:uFill>
                <a:latin typeface="文泉驛微米黑"/>
                <a:ea typeface="Consolas"/>
              </a:rPr>
              <a:t>this</a:t>
            </a:r>
            <a:r>
              <a:rPr b="0" lang="en-US" sz="2400" spc="-1" strike="noStrike">
                <a:solidFill>
                  <a:srgbClr val="434343"/>
                </a:solidFill>
                <a:uFill>
                  <a:solidFill>
                    <a:srgbClr val="ffffff"/>
                  </a:solidFill>
                </a:uFill>
                <a:latin typeface="文泉驛微米黑"/>
                <a:ea typeface="Calibri"/>
              </a:rPr>
              <a:t> refers to the </a:t>
            </a:r>
            <a:r>
              <a:rPr b="0" lang="en-US" sz="2400" spc="-1" strike="noStrike">
                <a:solidFill>
                  <a:srgbClr val="434343"/>
                </a:solidFill>
                <a:uFill>
                  <a:solidFill>
                    <a:srgbClr val="ffffff"/>
                  </a:solidFill>
                </a:uFill>
                <a:latin typeface="文泉驛微米黑"/>
                <a:ea typeface="Consolas"/>
              </a:rPr>
              <a:t>&lt;img&gt;</a:t>
            </a:r>
            <a:r>
              <a:rPr b="0" lang="en-US" sz="2400" spc="-1" strike="noStrike">
                <a:solidFill>
                  <a:srgbClr val="434343"/>
                </a:solidFill>
                <a:uFill>
                  <a:solidFill>
                    <a:srgbClr val="ffffff"/>
                  </a:solidFill>
                </a:uFill>
                <a:latin typeface="文泉驛微米黑"/>
                <a:ea typeface="Calibri"/>
              </a:rPr>
              <a:t> element, not the instance variable of the class...</a:t>
            </a:r>
            <a:endParaRPr b="0" lang="en-US" sz="1400" spc="-1" strike="noStrike">
              <a:solidFill>
                <a:srgbClr val="000000"/>
              </a:solidFill>
              <a:uFill>
                <a:solidFill>
                  <a:srgbClr val="ffffff"/>
                </a:solidFill>
              </a:uFill>
              <a:latin typeface="文泉驛微米黑"/>
            </a:endParaRPr>
          </a:p>
        </p:txBody>
      </p:sp>
      <p:pic>
        <p:nvPicPr>
          <p:cNvPr id="365" name="Google Shape;432;p63" descr=""/>
          <p:cNvPicPr/>
          <p:nvPr/>
        </p:nvPicPr>
        <p:blipFill>
          <a:blip r:embed="rId1"/>
          <a:srcRect l="0" t="74407" r="15183" b="0"/>
          <a:stretch/>
        </p:blipFill>
        <p:spPr>
          <a:xfrm>
            <a:off x="295560" y="1560240"/>
            <a:ext cx="8322480" cy="1363320"/>
          </a:xfrm>
          <a:prstGeom prst="rect">
            <a:avLst/>
          </a:prstGeom>
          <a:ln>
            <a:noFill/>
          </a:ln>
        </p:spPr>
      </p:pic>
      <p:pic>
        <p:nvPicPr>
          <p:cNvPr id="366" name="Google Shape;433;p63" descr=""/>
          <p:cNvPicPr/>
          <p:nvPr/>
        </p:nvPicPr>
        <p:blipFill>
          <a:blip r:embed="rId2"/>
          <a:srcRect l="49958" t="0" r="0" b="46010"/>
          <a:stretch/>
        </p:blipFill>
        <p:spPr>
          <a:xfrm>
            <a:off x="422640" y="4205880"/>
            <a:ext cx="8067960" cy="1931760"/>
          </a:xfrm>
          <a:prstGeom prst="rect">
            <a:avLst/>
          </a:prstGeom>
          <a:ln>
            <a:noFill/>
          </a:ln>
        </p:spPr>
      </p:pic>
      <p:sp>
        <p:nvSpPr>
          <p:cNvPr id="367" name="TextShape 3"/>
          <p:cNvSpPr txBox="1"/>
          <p:nvPr/>
        </p:nvSpPr>
        <p:spPr>
          <a:xfrm>
            <a:off x="782640" y="6015600"/>
            <a:ext cx="7578360" cy="495360"/>
          </a:xfrm>
          <a:prstGeom prst="rect">
            <a:avLst/>
          </a:prstGeom>
          <a:noFill/>
          <a:ln>
            <a:noFill/>
          </a:ln>
        </p:spPr>
        <p:txBody>
          <a:bodyPr tIns="91440" bIns="91440"/>
          <a:p>
            <a:pPr algn="ctr">
              <a:lnSpc>
                <a:spcPct val="115000"/>
              </a:lnSpc>
            </a:pPr>
            <a:r>
              <a:rPr b="0" lang="en-US" sz="2400" spc="-1" strike="noStrike">
                <a:solidFill>
                  <a:srgbClr val="434343"/>
                </a:solidFill>
                <a:uFill>
                  <a:solidFill>
                    <a:srgbClr val="ffffff"/>
                  </a:solidFill>
                </a:uFill>
                <a:latin typeface="Calibri"/>
                <a:ea typeface="Calibri"/>
              </a:rPr>
              <a:t>.</a:t>
            </a:r>
            <a:r>
              <a:rPr b="0" lang="en-US" sz="2400" spc="-1" strike="noStrike">
                <a:solidFill>
                  <a:srgbClr val="434343"/>
                </a:solidFill>
                <a:uFill>
                  <a:solidFill>
                    <a:srgbClr val="ffffff"/>
                  </a:solidFill>
                </a:uFill>
                <a:latin typeface="文泉驛微米黑"/>
                <a:ea typeface="Calibri"/>
              </a:rPr>
              <a:t>..which is why we get this error message</a:t>
            </a:r>
            <a:r>
              <a:rPr b="0" lang="en-US" sz="2400" spc="-1" strike="noStrike">
                <a:solidFill>
                  <a:srgbClr val="434343"/>
                </a:solidFill>
                <a:uFill>
                  <a:solidFill>
                    <a:srgbClr val="ffffff"/>
                  </a:solidFill>
                </a:uFill>
                <a:latin typeface="Calibri"/>
                <a:ea typeface="Calibri"/>
              </a:rPr>
              <a:t>.</a:t>
            </a:r>
            <a:endParaRPr b="0" lang="en-US" sz="14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alibri"/>
              </a:rPr>
              <a:t>Solution: </a:t>
            </a:r>
            <a:r>
              <a:rPr b="0" lang="en-US" sz="3600" spc="-1" strike="noStrike">
                <a:solidFill>
                  <a:srgbClr val="000000"/>
                </a:solidFill>
                <a:uFill>
                  <a:solidFill>
                    <a:srgbClr val="ffffff"/>
                  </a:solidFill>
                </a:uFill>
                <a:latin typeface="文泉驛微米黑"/>
                <a:ea typeface="Consolas"/>
              </a:rPr>
              <a:t>bind</a:t>
            </a:r>
            <a:endParaRPr b="0" lang="en-US" sz="1400" spc="-1" strike="noStrike">
              <a:solidFill>
                <a:srgbClr val="000000"/>
              </a:solidFill>
              <a:uFill>
                <a:solidFill>
                  <a:srgbClr val="ffffff"/>
                </a:solidFill>
              </a:uFill>
              <a:latin typeface="文泉驛微米黑"/>
            </a:endParaRPr>
          </a:p>
        </p:txBody>
      </p:sp>
      <p:sp>
        <p:nvSpPr>
          <p:cNvPr id="369"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2200" spc="-1" strike="noStrike">
                <a:solidFill>
                  <a:srgbClr val="434343"/>
                </a:solidFill>
                <a:uFill>
                  <a:solidFill>
                    <a:srgbClr val="ffffff"/>
                  </a:solidFill>
                </a:uFill>
                <a:latin typeface="文泉驛微米黑"/>
                <a:ea typeface="Calibri"/>
              </a:rPr>
              <a:t>To make </a:t>
            </a:r>
            <a:r>
              <a:rPr b="0" lang="en-US" sz="2200" spc="-1" strike="noStrike">
                <a:solidFill>
                  <a:srgbClr val="434343"/>
                </a:solidFill>
                <a:uFill>
                  <a:solidFill>
                    <a:srgbClr val="ffffff"/>
                  </a:solidFill>
                </a:uFill>
                <a:latin typeface="文泉驛微米黑"/>
                <a:ea typeface="Consolas"/>
              </a:rPr>
              <a:t>this</a:t>
            </a:r>
            <a:r>
              <a:rPr b="0" lang="en-US" sz="2200" spc="-1" strike="noStrike">
                <a:solidFill>
                  <a:srgbClr val="434343"/>
                </a:solidFill>
                <a:uFill>
                  <a:solidFill>
                    <a:srgbClr val="ffffff"/>
                  </a:solidFill>
                </a:uFill>
                <a:latin typeface="文泉驛微米黑"/>
                <a:ea typeface="Calibri"/>
              </a:rPr>
              <a:t> always refer to the instance object for a method in the class </a:t>
            </a:r>
            <a:r>
              <a:rPr b="0" lang="en-US" sz="1600" spc="-1" strike="noStrike">
                <a:solidFill>
                  <a:srgbClr val="434343"/>
                </a:solidFill>
                <a:uFill>
                  <a:solidFill>
                    <a:srgbClr val="ffffff"/>
                  </a:solidFill>
                </a:uFill>
                <a:latin typeface="文泉驛微米黑"/>
                <a:ea typeface="Calibri"/>
              </a:rPr>
              <a:t>(i.e. to get </a:t>
            </a:r>
            <a:r>
              <a:rPr b="0" lang="en-US" sz="1600" spc="-1" strike="noStrike">
                <a:solidFill>
                  <a:srgbClr val="434343"/>
                </a:solidFill>
                <a:uFill>
                  <a:solidFill>
                    <a:srgbClr val="ffffff"/>
                  </a:solidFill>
                </a:uFill>
                <a:latin typeface="文泉驛微米黑"/>
                <a:ea typeface="Consolas"/>
              </a:rPr>
              <a:t>this</a:t>
            </a:r>
            <a:r>
              <a:rPr b="0" lang="en-US" sz="1600" spc="-1" strike="noStrike">
                <a:solidFill>
                  <a:srgbClr val="434343"/>
                </a:solidFill>
                <a:uFill>
                  <a:solidFill>
                    <a:srgbClr val="ffffff"/>
                  </a:solidFill>
                </a:uFill>
                <a:latin typeface="文泉驛微米黑"/>
                <a:ea typeface="Calibri"/>
              </a:rPr>
              <a:t> to behave as you'd expect)</a:t>
            </a:r>
            <a:r>
              <a:rPr b="0" lang="en-US" sz="2200" spc="-1" strike="noStrike">
                <a:solidFill>
                  <a:srgbClr val="434343"/>
                </a:solidFill>
                <a:uFill>
                  <a:solidFill>
                    <a:srgbClr val="ffffff"/>
                  </a:solidFill>
                </a:uFill>
                <a:latin typeface="文泉驛微米黑"/>
                <a:ea typeface="Calibri"/>
              </a:rPr>
              <a:t>, you can add the following line of code in the </a:t>
            </a:r>
            <a:r>
              <a:rPr b="0" lang="en-US" sz="2200" spc="-1" strike="noStrike">
                <a:solidFill>
                  <a:srgbClr val="434343"/>
                </a:solidFill>
                <a:uFill>
                  <a:solidFill>
                    <a:srgbClr val="ffffff"/>
                  </a:solidFill>
                </a:uFill>
                <a:latin typeface="文泉驛微米黑"/>
                <a:ea typeface="Consolas"/>
              </a:rPr>
              <a:t>constructor</a:t>
            </a:r>
            <a:r>
              <a:rPr b="0" lang="en-US" sz="22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a:lnSpc>
                <a:spcPct val="115000"/>
              </a:lnSpc>
            </a:pPr>
            <a:r>
              <a:rPr b="0" lang="en-US" sz="2000" spc="-1" strike="noStrike">
                <a:solidFill>
                  <a:srgbClr val="434343"/>
                </a:solidFill>
                <a:uFill>
                  <a:solidFill>
                    <a:srgbClr val="ffffff"/>
                  </a:solidFill>
                </a:uFill>
                <a:latin typeface="文泉驛微米黑"/>
                <a:ea typeface="Consolas"/>
              </a:rPr>
              <a:t>this.</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 = this.</a:t>
            </a:r>
            <a:r>
              <a:rPr b="1" i="1" lang="en-US" sz="2000" spc="-1" strike="noStrike">
                <a:solidFill>
                  <a:srgbClr val="434343"/>
                </a:solidFill>
                <a:uFill>
                  <a:solidFill>
                    <a:srgbClr val="ffffff"/>
                  </a:solidFill>
                </a:uFill>
                <a:latin typeface="文泉驛微米黑"/>
                <a:ea typeface="Calibri"/>
              </a:rPr>
              <a:t>methodName</a:t>
            </a:r>
            <a:r>
              <a:rPr b="0" lang="en-US" sz="2000" spc="-1" strike="noStrike">
                <a:solidFill>
                  <a:srgbClr val="434343"/>
                </a:solidFill>
                <a:uFill>
                  <a:solidFill>
                    <a:srgbClr val="ffffff"/>
                  </a:solidFill>
                </a:uFill>
                <a:latin typeface="文泉驛微米黑"/>
                <a:ea typeface="Consolas"/>
              </a:rPr>
              <a:t>.</a:t>
            </a:r>
            <a:r>
              <a:rPr b="1" lang="en-US" sz="2000" spc="-1" strike="noStrike">
                <a:solidFill>
                  <a:srgbClr val="9900ff"/>
                </a:solidFill>
                <a:uFill>
                  <a:solidFill>
                    <a:srgbClr val="ffffff"/>
                  </a:solidFill>
                </a:uFill>
                <a:latin typeface="文泉驛微米黑"/>
                <a:ea typeface="Consolas"/>
              </a:rPr>
              <a:t>bind</a:t>
            </a:r>
            <a:r>
              <a:rPr b="0" lang="en-US" sz="2000" spc="-1" strike="noStrike">
                <a:solidFill>
                  <a:srgbClr val="434343"/>
                </a:solidFill>
                <a:uFill>
                  <a:solidFill>
                    <a:srgbClr val="ffffff"/>
                  </a:solidFill>
                </a:uFill>
                <a:latin typeface="文泉驛微米黑"/>
                <a:ea typeface="Consolas"/>
              </a:rPr>
              <a:t>(this);</a:t>
            </a:r>
            <a:endParaRPr b="0" lang="en-US" sz="1400" spc="-1" strike="noStrike">
              <a:solidFill>
                <a:srgbClr val="000000"/>
              </a:solidFill>
              <a:uFill>
                <a:solidFill>
                  <a:srgbClr val="ffffff"/>
                </a:solidFill>
              </a:uFill>
              <a:latin typeface="文泉驛微米黑"/>
            </a:endParaRPr>
          </a:p>
        </p:txBody>
      </p:sp>
      <p:pic>
        <p:nvPicPr>
          <p:cNvPr id="370" name="Google Shape;441;p64" descr=""/>
          <p:cNvPicPr/>
          <p:nvPr/>
        </p:nvPicPr>
        <p:blipFill>
          <a:blip r:embed="rId1"/>
          <a:stretch/>
        </p:blipFill>
        <p:spPr>
          <a:xfrm>
            <a:off x="782640" y="4082760"/>
            <a:ext cx="7578360" cy="234432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alibri"/>
              </a:rPr>
              <a:t>Solution: </a:t>
            </a:r>
            <a:r>
              <a:rPr b="0" lang="en-US" sz="3600" spc="-1" strike="noStrike">
                <a:solidFill>
                  <a:srgbClr val="000000"/>
                </a:solidFill>
                <a:uFill>
                  <a:solidFill>
                    <a:srgbClr val="ffffff"/>
                  </a:solidFill>
                </a:uFill>
                <a:latin typeface="文泉驛微米黑"/>
                <a:ea typeface="Consolas"/>
              </a:rPr>
              <a:t>bind</a:t>
            </a:r>
            <a:r>
              <a:rPr b="0" lang="en-US" sz="3600" spc="-1" strike="noStrike">
                <a:solidFill>
                  <a:srgbClr val="000000"/>
                </a:solidFill>
                <a:uFill>
                  <a:solidFill>
                    <a:srgbClr val="ffffff"/>
                  </a:solidFill>
                </a:uFill>
                <a:latin typeface="Consolas"/>
                <a:ea typeface="Consolas"/>
              </a:rPr>
              <a:t>
</a:t>
            </a:r>
            <a:endParaRPr b="0" lang="en-US" sz="1400" spc="-1" strike="noStrike">
              <a:solidFill>
                <a:srgbClr val="000000"/>
              </a:solidFill>
              <a:uFill>
                <a:solidFill>
                  <a:srgbClr val="ffffff"/>
                </a:solidFill>
              </a:uFill>
              <a:latin typeface="Arial"/>
            </a:endParaRPr>
          </a:p>
        </p:txBody>
      </p:sp>
      <p:sp>
        <p:nvSpPr>
          <p:cNvPr id="372" name="TextShape 2"/>
          <p:cNvSpPr txBox="1"/>
          <p:nvPr/>
        </p:nvSpPr>
        <p:spPr>
          <a:xfrm>
            <a:off x="782640" y="1560240"/>
            <a:ext cx="7578360" cy="112716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Now </a:t>
            </a:r>
            <a:r>
              <a:rPr b="0" lang="en-US" sz="2400" spc="-1" strike="noStrike">
                <a:solidFill>
                  <a:srgbClr val="434343"/>
                </a:solidFill>
                <a:uFill>
                  <a:solidFill>
                    <a:srgbClr val="ffffff"/>
                  </a:solidFill>
                </a:uFill>
                <a:latin typeface="文泉驛微米黑"/>
                <a:ea typeface="Consolas"/>
              </a:rPr>
              <a:t>this</a:t>
            </a:r>
            <a:r>
              <a:rPr b="0" lang="en-US" sz="2400" spc="-1" strike="noStrike">
                <a:solidFill>
                  <a:srgbClr val="434343"/>
                </a:solidFill>
                <a:uFill>
                  <a:solidFill>
                    <a:srgbClr val="ffffff"/>
                  </a:solidFill>
                </a:uFill>
                <a:latin typeface="文泉驛微米黑"/>
                <a:ea typeface="Calibri"/>
              </a:rPr>
              <a:t> in the </a:t>
            </a:r>
            <a:r>
              <a:rPr b="0" lang="en-US" sz="2400" spc="-1" strike="noStrike">
                <a:solidFill>
                  <a:srgbClr val="434343"/>
                </a:solidFill>
                <a:uFill>
                  <a:solidFill>
                    <a:srgbClr val="ffffff"/>
                  </a:solidFill>
                </a:uFill>
                <a:latin typeface="文泉驛微米黑"/>
                <a:ea typeface="Consolas"/>
              </a:rPr>
              <a:t>_openPresent</a:t>
            </a:r>
            <a:r>
              <a:rPr b="0" lang="en-US" sz="2400" spc="-1" strike="noStrike">
                <a:solidFill>
                  <a:srgbClr val="434343"/>
                </a:solidFill>
                <a:uFill>
                  <a:solidFill>
                    <a:srgbClr val="ffffff"/>
                  </a:solidFill>
                </a:uFill>
                <a:latin typeface="文泉驛微米黑"/>
                <a:ea typeface="Calibri"/>
              </a:rPr>
              <a:t> method refers to the instance object </a:t>
            </a:r>
            <a:r>
              <a:rPr b="0" lang="en-US" sz="2400" spc="-1" strike="noStrike">
                <a:solidFill>
                  <a:srgbClr val="434343"/>
                </a:solidFill>
                <a:uFill>
                  <a:solidFill>
                    <a:srgbClr val="ffffff"/>
                  </a:solidFill>
                </a:uFill>
                <a:latin typeface="Calibri"/>
                <a:ea typeface="Calibri"/>
              </a:rPr>
              <a:t>(</a:t>
            </a:r>
            <a:r>
              <a:rPr b="0" lang="en-US" sz="2400" spc="-1" strike="noStrike" u="sng">
                <a:solidFill>
                  <a:srgbClr val="434343"/>
                </a:solidFill>
                <a:uFill>
                  <a:solidFill>
                    <a:srgbClr val="ffffff"/>
                  </a:solidFill>
                </a:uFill>
                <a:latin typeface="文泉驛微米黑"/>
                <a:ea typeface="Calibri"/>
                <a:hlinkClick r:id="rId1"/>
              </a:rPr>
              <a:t>CodePen</a:t>
            </a:r>
            <a:r>
              <a:rPr b="0" lang="en-US" sz="2400" spc="-1" strike="noStrike">
                <a:solidFill>
                  <a:srgbClr val="434343"/>
                </a:solidFill>
                <a:uFill>
                  <a:solidFill>
                    <a:srgbClr val="ffffff"/>
                  </a:solidFill>
                </a:uFill>
                <a:latin typeface="文泉驛微米黑"/>
                <a:ea typeface="Calibri"/>
              </a:rPr>
              <a:t> / </a:t>
            </a:r>
            <a:r>
              <a:rPr b="0" lang="en-US" sz="2400" spc="-1" strike="noStrike" u="sng">
                <a:solidFill>
                  <a:srgbClr val="0097a7"/>
                </a:solidFill>
                <a:uFill>
                  <a:solidFill>
                    <a:srgbClr val="ffffff"/>
                  </a:solidFill>
                </a:uFill>
                <a:latin typeface="文泉驛微米黑"/>
                <a:ea typeface="Calibri"/>
                <a:hlinkClick r:id="rId2"/>
              </a:rPr>
              <a:t>Debug</a:t>
            </a:r>
            <a:r>
              <a:rPr b="0" lang="en-US" sz="2400" spc="-1" strike="noStrike">
                <a:solidFill>
                  <a:srgbClr val="434343"/>
                </a:solidFill>
                <a:uFill>
                  <a:solidFill>
                    <a:srgbClr val="ffffff"/>
                  </a:solidFill>
                </a:uFill>
                <a:latin typeface="Calibri"/>
                <a:ea typeface="Calibri"/>
              </a:rPr>
              <a:t>):</a:t>
            </a:r>
            <a:endParaRPr b="0" lang="en-US" sz="1400" spc="-1" strike="noStrike">
              <a:solidFill>
                <a:srgbClr val="000000"/>
              </a:solidFill>
              <a:uFill>
                <a:solidFill>
                  <a:srgbClr val="ffffff"/>
                </a:solidFill>
              </a:uFill>
              <a:latin typeface="Arial"/>
            </a:endParaRPr>
          </a:p>
        </p:txBody>
      </p:sp>
      <p:pic>
        <p:nvPicPr>
          <p:cNvPr id="373" name="Google Shape;448;p65" descr=""/>
          <p:cNvPicPr/>
          <p:nvPr/>
        </p:nvPicPr>
        <p:blipFill>
          <a:blip r:embed="rId3"/>
          <a:stretch/>
        </p:blipFill>
        <p:spPr>
          <a:xfrm>
            <a:off x="510120" y="2749320"/>
            <a:ext cx="8123760" cy="1126800"/>
          </a:xfrm>
          <a:prstGeom prst="rect">
            <a:avLst/>
          </a:prstGeom>
          <a:ln>
            <a:noFill/>
          </a:ln>
        </p:spPr>
      </p:pic>
      <p:pic>
        <p:nvPicPr>
          <p:cNvPr id="374" name="Google Shape;449;p65" descr=""/>
          <p:cNvPicPr/>
          <p:nvPr/>
        </p:nvPicPr>
        <p:blipFill>
          <a:blip r:embed="rId4"/>
          <a:stretch/>
        </p:blipFill>
        <p:spPr>
          <a:xfrm>
            <a:off x="1101960" y="4233600"/>
            <a:ext cx="2228760" cy="2125080"/>
          </a:xfrm>
          <a:prstGeom prst="rect">
            <a:avLst/>
          </a:prstGeom>
          <a:ln>
            <a:noFill/>
          </a:ln>
        </p:spPr>
      </p:pic>
      <p:sp>
        <p:nvSpPr>
          <p:cNvPr id="375" name="TextShape 3"/>
          <p:cNvSpPr txBox="1"/>
          <p:nvPr/>
        </p:nvSpPr>
        <p:spPr>
          <a:xfrm>
            <a:off x="3602160" y="4286160"/>
            <a:ext cx="5184720" cy="201960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Moral of the story:</a:t>
            </a:r>
            <a:endParaRPr b="0" lang="en-US" sz="1400" spc="-1" strike="noStrike">
              <a:solidFill>
                <a:srgbClr val="000000"/>
              </a:solidFill>
              <a:uFill>
                <a:solidFill>
                  <a:srgbClr val="ffffff"/>
                </a:solidFill>
              </a:uFill>
              <a:latin typeface="文泉驛微米黑"/>
            </a:endParaRPr>
          </a:p>
          <a:p>
            <a:pPr>
              <a:lnSpc>
                <a:spcPct val="115000"/>
              </a:lnSpc>
            </a:pPr>
            <a:r>
              <a:rPr b="1" lang="en-US" sz="3000" spc="-1" strike="noStrike">
                <a:solidFill>
                  <a:srgbClr val="434343"/>
                </a:solidFill>
                <a:uFill>
                  <a:solidFill>
                    <a:srgbClr val="ffffff"/>
                  </a:solidFill>
                </a:uFill>
                <a:latin typeface="文泉驛微米黑"/>
                <a:ea typeface="Calibri"/>
              </a:rPr>
              <a:t>Don't forget to</a:t>
            </a:r>
            <a:r>
              <a:rPr b="1" lang="en-US" sz="3000" spc="-1" strike="noStrike">
                <a:solidFill>
                  <a:srgbClr val="434343"/>
                </a:solidFill>
                <a:uFill>
                  <a:solidFill>
                    <a:srgbClr val="ffffff"/>
                  </a:solidFill>
                </a:uFill>
                <a:latin typeface="文泉驛微米黑"/>
                <a:ea typeface="Consolas"/>
              </a:rPr>
              <a:t> bind() </a:t>
            </a:r>
            <a:r>
              <a:rPr b="1" lang="en-US" sz="3000" spc="-1" strike="noStrike">
                <a:solidFill>
                  <a:srgbClr val="434343"/>
                </a:solidFill>
                <a:uFill>
                  <a:solidFill>
                    <a:srgbClr val="ffffff"/>
                  </a:solidFill>
                </a:uFill>
                <a:latin typeface="文泉驛微米黑"/>
                <a:ea typeface="Consolas"/>
              </a:rPr>
              <a:t>
</a:t>
            </a:r>
            <a:r>
              <a:rPr b="1" lang="en-US" sz="3000" spc="-1" strike="noStrike">
                <a:solidFill>
                  <a:srgbClr val="434343"/>
                </a:solidFill>
                <a:uFill>
                  <a:solidFill>
                    <a:srgbClr val="ffffff"/>
                  </a:solidFill>
                </a:uFill>
                <a:latin typeface="文泉驛微米黑"/>
                <a:ea typeface="Calibri"/>
              </a:rPr>
              <a:t>event listeners in your constructor!!</a:t>
            </a:r>
            <a:endParaRPr b="0" lang="en-US" sz="1400" spc="-1" strike="noStrike">
              <a:solidFill>
                <a:srgbClr val="000000"/>
              </a:solidFill>
              <a:uFill>
                <a:solidFill>
                  <a:srgbClr val="ffffff"/>
                </a:solidFill>
              </a:uFill>
              <a:latin typeface="文泉驛微米黑"/>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6" name="Google Shape;455;p66" descr=""/>
          <p:cNvPicPr/>
          <p:nvPr/>
        </p:nvPicPr>
        <p:blipFill>
          <a:blip r:embed="rId1"/>
          <a:stretch/>
        </p:blipFill>
        <p:spPr>
          <a:xfrm>
            <a:off x="782640" y="601200"/>
            <a:ext cx="7578360" cy="2344320"/>
          </a:xfrm>
          <a:prstGeom prst="rect">
            <a:avLst/>
          </a:prstGeom>
          <a:ln>
            <a:noFill/>
          </a:ln>
        </p:spPr>
      </p:pic>
      <p:sp>
        <p:nvSpPr>
          <p:cNvPr id="377" name="TextShape 1"/>
          <p:cNvSpPr txBox="1"/>
          <p:nvPr/>
        </p:nvSpPr>
        <p:spPr>
          <a:xfrm>
            <a:off x="1635480" y="3592800"/>
            <a:ext cx="5872680" cy="2019600"/>
          </a:xfrm>
          <a:prstGeom prst="rect">
            <a:avLst/>
          </a:prstGeom>
          <a:noFill/>
          <a:ln>
            <a:noFill/>
          </a:ln>
        </p:spPr>
        <p:txBody>
          <a:bodyPr tIns="91440" bIns="91440"/>
          <a:p>
            <a:pPr algn="ctr">
              <a:lnSpc>
                <a:spcPct val="115000"/>
              </a:lnSpc>
            </a:pPr>
            <a:r>
              <a:rPr b="0" lang="en-US" sz="2000" spc="-1" strike="noStrike">
                <a:solidFill>
                  <a:srgbClr val="595959"/>
                </a:solidFill>
                <a:uFill>
                  <a:solidFill>
                    <a:srgbClr val="ffffff"/>
                  </a:solidFill>
                </a:uFill>
                <a:latin typeface="文泉驛微米黑"/>
                <a:ea typeface="Montserrat"/>
              </a:rPr>
              <a:t>One more time:</a:t>
            </a:r>
            <a:endParaRPr b="0" lang="en-US" sz="1400" spc="-1" strike="noStrike">
              <a:solidFill>
                <a:srgbClr val="000000"/>
              </a:solidFill>
              <a:uFill>
                <a:solidFill>
                  <a:srgbClr val="ffffff"/>
                </a:solidFill>
              </a:uFill>
              <a:latin typeface="文泉驛微米黑"/>
            </a:endParaRPr>
          </a:p>
          <a:p>
            <a:pPr algn="ctr">
              <a:lnSpc>
                <a:spcPct val="115000"/>
              </a:lnSpc>
            </a:pPr>
            <a:r>
              <a:rPr b="1" lang="en-US" sz="3600" spc="-1" strike="noStrike">
                <a:solidFill>
                  <a:srgbClr val="595959"/>
                </a:solidFill>
                <a:uFill>
                  <a:solidFill>
                    <a:srgbClr val="ffffff"/>
                  </a:solidFill>
                </a:uFill>
                <a:latin typeface="文泉驛微米黑"/>
                <a:ea typeface="Montserrat"/>
              </a:rPr>
              <a:t>Don't forget to</a:t>
            </a:r>
            <a:r>
              <a:rPr b="1" lang="en-US" sz="3600" spc="-1" strike="noStrike">
                <a:solidFill>
                  <a:srgbClr val="595959"/>
                </a:solidFill>
                <a:uFill>
                  <a:solidFill>
                    <a:srgbClr val="ffffff"/>
                  </a:solidFill>
                </a:uFill>
                <a:latin typeface="文泉驛微米黑"/>
                <a:ea typeface="Consolas"/>
              </a:rPr>
              <a:t> bind() </a:t>
            </a:r>
            <a:r>
              <a:rPr b="1" lang="en-US" sz="3600" spc="-1" strike="noStrike">
                <a:solidFill>
                  <a:srgbClr val="595959"/>
                </a:solidFill>
                <a:uFill>
                  <a:solidFill>
                    <a:srgbClr val="ffffff"/>
                  </a:solidFill>
                </a:uFill>
                <a:latin typeface="文泉驛微米黑"/>
                <a:ea typeface="Consolas"/>
              </a:rPr>
              <a:t>
</a:t>
            </a:r>
            <a:r>
              <a:rPr b="1" lang="en-US" sz="3600" spc="-1" strike="noStrike">
                <a:solidFill>
                  <a:srgbClr val="595959"/>
                </a:solidFill>
                <a:uFill>
                  <a:solidFill>
                    <a:srgbClr val="ffffff"/>
                  </a:solidFill>
                </a:uFill>
                <a:latin typeface="文泉驛微米黑"/>
                <a:ea typeface="Montserrat"/>
              </a:rPr>
              <a:t>event listeners in your constructor!!</a:t>
            </a:r>
            <a:endParaRPr b="0" lang="en-US" sz="1400" spc="-1" strike="noStrike">
              <a:solidFill>
                <a:srgbClr val="000000"/>
              </a:solidFill>
              <a:uFill>
                <a:solidFill>
                  <a:srgbClr val="ffffff"/>
                </a:solidFill>
              </a:uFill>
              <a:latin typeface="文泉驛微米黑"/>
            </a:endParaRPr>
          </a:p>
        </p:txBody>
      </p:sp>
      <p:sp>
        <p:nvSpPr>
          <p:cNvPr id="378" name="CustomShape 2"/>
          <p:cNvSpPr/>
          <p:nvPr/>
        </p:nvSpPr>
        <p:spPr>
          <a:xfrm>
            <a:off x="1100160" y="1733400"/>
            <a:ext cx="7381080" cy="1145160"/>
          </a:xfrm>
          <a:prstGeom prst="roundRect">
            <a:avLst>
              <a:gd name="adj" fmla="val 16667"/>
            </a:avLst>
          </a:prstGeom>
          <a:noFill/>
          <a:ln w="114480">
            <a:solidFill>
              <a:srgbClr val="9900ff"/>
            </a:solidFill>
            <a:round/>
          </a:ln>
        </p:spPr>
        <p:style>
          <a:lnRef idx="0"/>
          <a:fillRef idx="0"/>
          <a:effectRef idx="0"/>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490320" y="600120"/>
            <a:ext cx="6367320" cy="5454000"/>
          </a:xfrm>
          <a:prstGeom prst="rect">
            <a:avLst/>
          </a:prstGeom>
          <a:noFill/>
          <a:ln>
            <a:noFill/>
          </a:ln>
        </p:spPr>
        <p:txBody>
          <a:bodyPr tIns="91440" bIns="91440" anchor="ctr"/>
          <a:p>
            <a:pPr>
              <a:lnSpc>
                <a:spcPct val="100000"/>
              </a:lnSpc>
            </a:pPr>
            <a:r>
              <a:rPr b="0" lang="en-US" sz="4800" spc="-1" strike="noStrike">
                <a:solidFill>
                  <a:srgbClr val="000000"/>
                </a:solidFill>
                <a:uFill>
                  <a:solidFill>
                    <a:srgbClr val="ffffff"/>
                  </a:solidFill>
                </a:uFill>
                <a:latin typeface="文泉驛微米黑"/>
                <a:ea typeface="Montserrat"/>
              </a:rPr>
              <a:t>Communicating between classes</a:t>
            </a:r>
            <a:endParaRPr b="0" lang="en-US" sz="1400" spc="-1" strike="noStrike">
              <a:solidFill>
                <a:srgbClr val="000000"/>
              </a:solidFill>
              <a:uFill>
                <a:solidFill>
                  <a:srgbClr val="ffffff"/>
                </a:solidFill>
              </a:uFill>
              <a:latin typeface="文泉驛微米黑"/>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Montserrat"/>
                <a:ea typeface="Montserrat"/>
              </a:rPr>
              <a:t>Multiple classes</a:t>
            </a:r>
            <a:endParaRPr b="0" lang="en-US" sz="1400" spc="-1" strike="noStrike">
              <a:solidFill>
                <a:srgbClr val="000000"/>
              </a:solidFill>
              <a:uFill>
                <a:solidFill>
                  <a:srgbClr val="ffffff"/>
                </a:solidFill>
              </a:uFill>
              <a:latin typeface="Arial"/>
            </a:endParaRPr>
          </a:p>
        </p:txBody>
      </p:sp>
      <p:sp>
        <p:nvSpPr>
          <p:cNvPr id="381" name="TextShape 2"/>
          <p:cNvSpPr txBox="1"/>
          <p:nvPr/>
        </p:nvSpPr>
        <p:spPr>
          <a:xfrm>
            <a:off x="782640" y="1560240"/>
            <a:ext cx="7578360" cy="763200"/>
          </a:xfrm>
          <a:prstGeom prst="rect">
            <a:avLst/>
          </a:prstGeom>
          <a:noFill/>
          <a:ln>
            <a:noFill/>
          </a:ln>
        </p:spPr>
        <p:txBody>
          <a:bodyPr tIns="91440" bIns="91440"/>
          <a:p>
            <a:pPr>
              <a:lnSpc>
                <a:spcPct val="115000"/>
              </a:lnSpc>
            </a:pPr>
            <a:r>
              <a:rPr b="0" lang="en-US" sz="2200" spc="-1" strike="noStrike">
                <a:solidFill>
                  <a:srgbClr val="434343"/>
                </a:solidFill>
                <a:uFill>
                  <a:solidFill>
                    <a:srgbClr val="ffffff"/>
                  </a:solidFill>
                </a:uFill>
                <a:latin typeface="文泉驛微米黑"/>
                <a:ea typeface="Calibri"/>
              </a:rPr>
              <a:t>Let's say that we have multiple presents now (</a:t>
            </a:r>
            <a:r>
              <a:rPr b="0" lang="en-US" sz="2200" spc="-1" strike="noStrike" u="sng">
                <a:solidFill>
                  <a:srgbClr val="0097a7"/>
                </a:solidFill>
                <a:uFill>
                  <a:solidFill>
                    <a:srgbClr val="ffffff"/>
                  </a:solidFill>
                </a:uFill>
                <a:latin typeface="文泉驛微米黑"/>
                <a:ea typeface="Calibri"/>
                <a:hlinkClick r:id="rId1"/>
              </a:rPr>
              <a:t>Live</a:t>
            </a:r>
            <a:r>
              <a:rPr b="0" lang="en-US" sz="22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p:txBody>
      </p:sp>
      <p:pic>
        <p:nvPicPr>
          <p:cNvPr id="382" name="Google Shape;469;p68" descr=""/>
          <p:cNvPicPr/>
          <p:nvPr/>
        </p:nvPicPr>
        <p:blipFill>
          <a:blip r:embed="rId2"/>
          <a:stretch/>
        </p:blipFill>
        <p:spPr>
          <a:xfrm>
            <a:off x="152280" y="2323800"/>
            <a:ext cx="8838720" cy="315756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Multiple classes</a:t>
            </a:r>
            <a:endParaRPr b="0" lang="en-US" sz="1400" spc="-1" strike="noStrike">
              <a:solidFill>
                <a:srgbClr val="000000"/>
              </a:solidFill>
              <a:uFill>
                <a:solidFill>
                  <a:srgbClr val="ffffff"/>
                </a:solidFill>
              </a:uFill>
              <a:latin typeface="文泉驛微米黑"/>
            </a:endParaRPr>
          </a:p>
        </p:txBody>
      </p:sp>
      <p:sp>
        <p:nvSpPr>
          <p:cNvPr id="384" name="TextShape 2"/>
          <p:cNvSpPr txBox="1"/>
          <p:nvPr/>
        </p:nvSpPr>
        <p:spPr>
          <a:xfrm>
            <a:off x="782640" y="1560240"/>
            <a:ext cx="7578360" cy="156456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And we have implemented this with two classes:</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onsolas"/>
              </a:rPr>
              <a:t>App</a:t>
            </a:r>
            <a:r>
              <a:rPr b="0" lang="en-US" sz="2400" spc="-1" strike="noStrike">
                <a:solidFill>
                  <a:srgbClr val="434343"/>
                </a:solidFill>
                <a:uFill>
                  <a:solidFill>
                    <a:srgbClr val="ffffff"/>
                  </a:solidFill>
                </a:uFill>
                <a:latin typeface="文泉驛微米黑"/>
                <a:ea typeface="Calibri"/>
              </a:rPr>
              <a:t>: Represents the entire page</a:t>
            </a:r>
            <a:endParaRPr b="0" lang="en-US" sz="1400" spc="-1" strike="noStrike">
              <a:solidFill>
                <a:srgbClr val="000000"/>
              </a:solidFill>
              <a:uFill>
                <a:solidFill>
                  <a:srgbClr val="ffffff"/>
                </a:solidFill>
              </a:uFill>
              <a:latin typeface="文泉驛微米黑"/>
            </a:endParaRPr>
          </a:p>
          <a:p>
            <a:pPr lvl="1" marL="914400" indent="-355320">
              <a:lnSpc>
                <a:spcPct val="115000"/>
              </a:lnSpc>
              <a:buClr>
                <a:srgbClr val="434343"/>
              </a:buClr>
              <a:buFont typeface="Calibri"/>
              <a:buChar char="-"/>
            </a:pPr>
            <a:r>
              <a:rPr b="0" lang="en-US" sz="2400" spc="-1" strike="noStrike">
                <a:solidFill>
                  <a:srgbClr val="434343"/>
                </a:solidFill>
                <a:uFill>
                  <a:solidFill>
                    <a:srgbClr val="ffffff"/>
                  </a:solidFill>
                </a:uFill>
                <a:latin typeface="文泉驛微米黑"/>
                <a:ea typeface="Consolas"/>
              </a:rPr>
              <a:t>Present</a:t>
            </a:r>
            <a:r>
              <a:rPr b="0" lang="en-US" sz="2400" spc="-1" strike="noStrike">
                <a:solidFill>
                  <a:srgbClr val="434343"/>
                </a:solidFill>
                <a:uFill>
                  <a:solidFill>
                    <a:srgbClr val="ffffff"/>
                  </a:solidFill>
                </a:uFill>
                <a:latin typeface="文泉驛微米黑"/>
                <a:ea typeface="Calibri"/>
              </a:rPr>
              <a:t>: Represents a single present</a:t>
            </a:r>
            <a:endParaRPr b="0" lang="en-US" sz="1400" spc="-1" strike="noStrike">
              <a:solidFill>
                <a:srgbClr val="000000"/>
              </a:solidFill>
              <a:uFill>
                <a:solidFill>
                  <a:srgbClr val="ffffff"/>
                </a:solidFill>
              </a:uFill>
              <a:latin typeface="文泉驛微米黑"/>
            </a:endParaRPr>
          </a:p>
        </p:txBody>
      </p:sp>
      <p:sp>
        <p:nvSpPr>
          <p:cNvPr id="385" name="CustomShape 3"/>
          <p:cNvSpPr/>
          <p:nvPr/>
        </p:nvSpPr>
        <p:spPr>
          <a:xfrm>
            <a:off x="1493640" y="3453840"/>
            <a:ext cx="1608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App</a:t>
            </a:r>
            <a:endParaRPr b="0" lang="en-US" sz="1800" spc="-1" strike="noStrike">
              <a:solidFill>
                <a:srgbClr val="000000"/>
              </a:solidFill>
              <a:uFill>
                <a:solidFill>
                  <a:srgbClr val="ffffff"/>
                </a:solidFill>
              </a:uFill>
              <a:latin typeface="Arial"/>
            </a:endParaRPr>
          </a:p>
        </p:txBody>
      </p:sp>
      <p:sp>
        <p:nvSpPr>
          <p:cNvPr id="386" name="CustomShape 4"/>
          <p:cNvSpPr/>
          <p:nvPr/>
        </p:nvSpPr>
        <p:spPr>
          <a:xfrm>
            <a:off x="2872800" y="5060160"/>
            <a:ext cx="1914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Present</a:t>
            </a:r>
            <a:endParaRPr b="0" lang="en-US" sz="1800" spc="-1" strike="noStrike">
              <a:solidFill>
                <a:srgbClr val="000000"/>
              </a:solidFill>
              <a:uFill>
                <a:solidFill>
                  <a:srgbClr val="ffffff"/>
                </a:solidFill>
              </a:uFill>
              <a:latin typeface="Arial"/>
            </a:endParaRPr>
          </a:p>
        </p:txBody>
      </p:sp>
      <p:sp>
        <p:nvSpPr>
          <p:cNvPr id="387" name="CustomShape 5"/>
          <p:cNvSpPr/>
          <p:nvPr/>
        </p:nvSpPr>
        <p:spPr>
          <a:xfrm>
            <a:off x="2630520" y="4319640"/>
            <a:ext cx="549720" cy="724320"/>
          </a:xfrm>
          <a:custGeom>
            <a:avLst/>
            <a:gdLst/>
            <a:ahLst/>
            <a:rect l="l" t="t" r="r" b="b"/>
            <a:pathLst>
              <a:path w="21600" h="21600">
                <a:moveTo>
                  <a:pt x="0" y="0"/>
                </a:moveTo>
                <a:lnTo>
                  <a:pt x="21600" y="21600"/>
                </a:lnTo>
              </a:path>
            </a:pathLst>
          </a:custGeom>
          <a:noFill/>
          <a:ln w="28440">
            <a:solidFill>
              <a:srgbClr val="595959"/>
            </a:solidFill>
            <a:round/>
            <a:tailEnd len="med" type="triangle" w="med"/>
          </a:ln>
        </p:spPr>
        <p:style>
          <a:lnRef idx="0"/>
          <a:fillRef idx="0"/>
          <a:effectRef idx="0"/>
          <a:fontRef idx="minor"/>
        </p:style>
      </p:sp>
      <p:sp>
        <p:nvSpPr>
          <p:cNvPr id="388" name="CustomShape 6"/>
          <p:cNvSpPr/>
          <p:nvPr/>
        </p:nvSpPr>
        <p:spPr>
          <a:xfrm>
            <a:off x="3516480" y="4114440"/>
            <a:ext cx="2111040" cy="7945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uFill>
                  <a:solidFill>
                    <a:srgbClr val="ffffff"/>
                  </a:solidFill>
                </a:uFill>
                <a:latin typeface="文泉驛微米黑"/>
                <a:ea typeface="Calibri"/>
              </a:rPr>
              <a:t>Has a list of </a:t>
            </a:r>
            <a:r>
              <a:rPr b="0" lang="en-US" sz="1800" spc="-1" strike="noStrike">
                <a:solidFill>
                  <a:srgbClr val="000000"/>
                </a:solidFill>
                <a:uFill>
                  <a:solidFill>
                    <a:srgbClr val="ffffff"/>
                  </a:solidFill>
                </a:uFill>
                <a:latin typeface="文泉驛微米黑"/>
                <a:ea typeface="Consolas"/>
              </a:rPr>
              <a:t>Presents</a:t>
            </a:r>
            <a:endParaRPr b="0" lang="en-US" sz="1800" spc="-1" strike="noStrike">
              <a:solidFill>
                <a:srgbClr val="000000"/>
              </a:solidFill>
              <a:uFill>
                <a:solidFill>
                  <a:srgbClr val="ffffff"/>
                </a:solidFill>
              </a:uFill>
              <a:latin typeface="文泉驛微米黑"/>
            </a:endParaRPr>
          </a:p>
        </p:txBody>
      </p:sp>
      <p:sp>
        <p:nvSpPr>
          <p:cNvPr id="389" name="CustomShape 7"/>
          <p:cNvSpPr/>
          <p:nvPr/>
        </p:nvSpPr>
        <p:spPr>
          <a:xfrm>
            <a:off x="3025440" y="5212440"/>
            <a:ext cx="1914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Present</a:t>
            </a:r>
            <a:endParaRPr b="0" lang="en-US" sz="1800" spc="-1" strike="noStrike">
              <a:solidFill>
                <a:srgbClr val="000000"/>
              </a:solidFill>
              <a:uFill>
                <a:solidFill>
                  <a:srgbClr val="ffffff"/>
                </a:solidFill>
              </a:uFill>
              <a:latin typeface="Arial"/>
            </a:endParaRPr>
          </a:p>
        </p:txBody>
      </p:sp>
      <p:sp>
        <p:nvSpPr>
          <p:cNvPr id="390" name="CustomShape 8"/>
          <p:cNvSpPr/>
          <p:nvPr/>
        </p:nvSpPr>
        <p:spPr>
          <a:xfrm>
            <a:off x="3177720" y="5365080"/>
            <a:ext cx="1914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Present</a:t>
            </a:r>
            <a:endParaRPr b="0" lang="en-US" sz="1800" spc="-1" strike="noStrike">
              <a:solidFill>
                <a:srgbClr val="000000"/>
              </a:solidFill>
              <a:uFill>
                <a:solidFill>
                  <a:srgbClr val="ffffff"/>
                </a:solidFill>
              </a:uFill>
              <a:latin typeface="Arial"/>
            </a:endParaRPr>
          </a:p>
        </p:txBody>
      </p:sp>
      <p:sp>
        <p:nvSpPr>
          <p:cNvPr id="391" name="CustomShape 9"/>
          <p:cNvSpPr/>
          <p:nvPr/>
        </p:nvSpPr>
        <p:spPr>
          <a:xfrm>
            <a:off x="3330000" y="5517360"/>
            <a:ext cx="1914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Present</a:t>
            </a:r>
            <a:endParaRPr b="0" lang="en-US" sz="1800" spc="-1" strike="noStrike">
              <a:solidFill>
                <a:srgbClr val="000000"/>
              </a:solidFill>
              <a:uFill>
                <a:solidFill>
                  <a:srgbClr val="ffffff"/>
                </a:solidFill>
              </a:uFill>
              <a:latin typeface="Arial"/>
            </a:endParaRPr>
          </a:p>
        </p:txBody>
      </p:sp>
      <p:sp>
        <p:nvSpPr>
          <p:cNvPr id="392" name="CustomShape 10"/>
          <p:cNvSpPr/>
          <p:nvPr/>
        </p:nvSpPr>
        <p:spPr>
          <a:xfrm>
            <a:off x="3482640" y="5669640"/>
            <a:ext cx="1914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600" spc="-1" strike="noStrike">
                <a:solidFill>
                  <a:srgbClr val="000000"/>
                </a:solidFill>
                <a:uFill>
                  <a:solidFill>
                    <a:srgbClr val="ffffff"/>
                  </a:solidFill>
                </a:uFill>
                <a:latin typeface="文泉驛微米黑"/>
                <a:ea typeface="Consolas"/>
              </a:rPr>
              <a:t>Present</a:t>
            </a:r>
            <a:endParaRPr b="0" lang="en-US" sz="1800" spc="-1" strike="noStrike">
              <a:solidFill>
                <a:srgbClr val="000000"/>
              </a:solidFill>
              <a:uFill>
                <a:solidFill>
                  <a:srgbClr val="ffffff"/>
                </a:solidFill>
              </a:uFill>
              <a:latin typeface="文泉驛微米黑"/>
            </a:endParaRPr>
          </a:p>
        </p:txBody>
      </p:sp>
      <p:sp>
        <p:nvSpPr>
          <p:cNvPr id="393" name="TextShape 11"/>
          <p:cNvSpPr txBox="1"/>
          <p:nvPr/>
        </p:nvSpPr>
        <p:spPr>
          <a:xfrm>
            <a:off x="5627520" y="4130280"/>
            <a:ext cx="2639520" cy="763200"/>
          </a:xfrm>
          <a:prstGeom prst="rect">
            <a:avLst/>
          </a:prstGeom>
          <a:noFill/>
          <a:ln>
            <a:noFill/>
          </a:ln>
        </p:spPr>
        <p:txBody>
          <a:bodyPr tIns="91440" bIns="91440"/>
          <a:p>
            <a:pPr>
              <a:lnSpc>
                <a:spcPct val="115000"/>
              </a:lnSpc>
            </a:pPr>
            <a:r>
              <a:rPr b="0" lang="en-US" sz="3600" spc="-1" strike="noStrike" u="sng">
                <a:solidFill>
                  <a:srgbClr val="0097a7"/>
                </a:solidFill>
                <a:uFill>
                  <a:solidFill>
                    <a:srgbClr val="ffffff"/>
                  </a:solidFill>
                </a:uFill>
                <a:latin typeface="文泉驛微米黑"/>
                <a:ea typeface="Calibri"/>
                <a:hlinkClick r:id="rId1"/>
              </a:rPr>
              <a:t>Code</a:t>
            </a:r>
            <a:r>
              <a:rPr b="0" lang="en-US" sz="3600" spc="-1" strike="noStrike" u="sng">
                <a:solidFill>
                  <a:srgbClr val="0097a7"/>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Montserrat"/>
                <a:ea typeface="Montserrat"/>
              </a:rPr>
              <a:t>Communicating btwn classes</a:t>
            </a:r>
            <a:endParaRPr b="0" lang="en-US" sz="1400" spc="-1" strike="noStrike">
              <a:solidFill>
                <a:srgbClr val="000000"/>
              </a:solidFill>
              <a:uFill>
                <a:solidFill>
                  <a:srgbClr val="ffffff"/>
                </a:solidFill>
              </a:uFill>
              <a:latin typeface="Arial"/>
            </a:endParaRPr>
          </a:p>
        </p:txBody>
      </p:sp>
      <p:sp>
        <p:nvSpPr>
          <p:cNvPr id="395" name="TextShape 2"/>
          <p:cNvSpPr txBox="1"/>
          <p:nvPr/>
        </p:nvSpPr>
        <p:spPr>
          <a:xfrm>
            <a:off x="782640" y="1560240"/>
            <a:ext cx="7578360" cy="1564560"/>
          </a:xfrm>
          <a:prstGeom prst="rect">
            <a:avLst/>
          </a:prstGeom>
          <a:noFill/>
          <a:ln>
            <a:noFill/>
          </a:ln>
        </p:spPr>
        <p:txBody>
          <a:bodyPr tIns="91440" bIns="91440"/>
          <a:p>
            <a:pPr algn="ctr">
              <a:lnSpc>
                <a:spcPct val="115000"/>
              </a:lnSpc>
            </a:pPr>
            <a:r>
              <a:rPr b="0" lang="en-US" sz="2400" spc="-1" strike="noStrike">
                <a:solidFill>
                  <a:srgbClr val="434343"/>
                </a:solidFill>
                <a:uFill>
                  <a:solidFill>
                    <a:srgbClr val="ffffff"/>
                  </a:solidFill>
                </a:uFill>
                <a:latin typeface="Calibri"/>
                <a:ea typeface="Calibri"/>
              </a:rPr>
              <a:t>What if we want to change the </a:t>
            </a:r>
            <a:r>
              <a:rPr b="1" lang="en-US" sz="2400" spc="-1" strike="noStrike">
                <a:solidFill>
                  <a:srgbClr val="434343"/>
                </a:solidFill>
                <a:uFill>
                  <a:solidFill>
                    <a:srgbClr val="ffffff"/>
                  </a:solidFill>
                </a:uFill>
                <a:latin typeface="Calibri"/>
                <a:ea typeface="Calibri"/>
              </a:rPr>
              <a:t>title</a:t>
            </a:r>
            <a:r>
              <a:rPr b="0" lang="en-US" sz="2400" spc="-1" strike="noStrike">
                <a:solidFill>
                  <a:srgbClr val="434343"/>
                </a:solidFill>
                <a:uFill>
                  <a:solidFill>
                    <a:srgbClr val="ffffff"/>
                  </a:solidFill>
                </a:uFill>
                <a:latin typeface="Calibri"/>
                <a:ea typeface="Calibri"/>
              </a:rPr>
              <a:t> when all present have been opened? (</a:t>
            </a:r>
            <a:r>
              <a:rPr b="0" lang="en-US" sz="2400" spc="-1" strike="noStrike" u="sng">
                <a:solidFill>
                  <a:srgbClr val="0097a7"/>
                </a:solidFill>
                <a:uFill>
                  <a:solidFill>
                    <a:srgbClr val="ffffff"/>
                  </a:solidFill>
                </a:uFill>
                <a:latin typeface="Calibri"/>
                <a:ea typeface="Calibri"/>
                <a:hlinkClick r:id="rId1"/>
              </a:rPr>
              <a:t>Code</a:t>
            </a:r>
            <a:r>
              <a:rPr b="0" lang="en-US" sz="2400" spc="-1" strike="noStrike">
                <a:solidFill>
                  <a:srgbClr val="434343"/>
                </a:solidFill>
                <a:uFill>
                  <a:solidFill>
                    <a:srgbClr val="ffffff"/>
                  </a:solidFill>
                </a:uFill>
                <a:latin typeface="Calibri"/>
                <a:ea typeface="Calibri"/>
              </a:rPr>
              <a:t>)</a:t>
            </a:r>
            <a:endParaRPr b="0" lang="en-US" sz="1400" spc="-1" strike="noStrike">
              <a:solidFill>
                <a:srgbClr val="000000"/>
              </a:solidFill>
              <a:uFill>
                <a:solidFill>
                  <a:srgbClr val="ffffff"/>
                </a:solidFill>
              </a:uFill>
              <a:latin typeface="Arial"/>
            </a:endParaRPr>
          </a:p>
        </p:txBody>
      </p:sp>
      <p:pic>
        <p:nvPicPr>
          <p:cNvPr id="396" name="Google Shape;491;p70" descr=""/>
          <p:cNvPicPr/>
          <p:nvPr/>
        </p:nvPicPr>
        <p:blipFill>
          <a:blip r:embed="rId2"/>
          <a:stretch/>
        </p:blipFill>
        <p:spPr>
          <a:xfrm>
            <a:off x="662400" y="3125160"/>
            <a:ext cx="7819200" cy="294516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Dragon walk</a:t>
            </a:r>
            <a:endParaRPr b="0" lang="en-US" sz="1400" spc="-1" strike="noStrike">
              <a:solidFill>
                <a:srgbClr val="000000"/>
              </a:solidFill>
              <a:uFill>
                <a:solidFill>
                  <a:srgbClr val="ffffff"/>
                </a:solidFill>
              </a:uFill>
              <a:latin typeface="文泉驛微米黑"/>
            </a:endParaRPr>
          </a:p>
        </p:txBody>
      </p:sp>
      <p:sp>
        <p:nvSpPr>
          <p:cNvPr id="205" name="TextShape 2"/>
          <p:cNvSpPr txBox="1"/>
          <p:nvPr/>
        </p:nvSpPr>
        <p:spPr>
          <a:xfrm>
            <a:off x="360000" y="1560240"/>
            <a:ext cx="8001000" cy="671760"/>
          </a:xfrm>
          <a:prstGeom prst="rect">
            <a:avLst/>
          </a:prstGeom>
          <a:noFill/>
          <a:ln>
            <a:noFill/>
          </a:ln>
        </p:spPr>
        <p:txBody>
          <a:bodyPr tIns="91440" bIns="91440"/>
          <a:p>
            <a:pPr>
              <a:lnSpc>
                <a:spcPct val="115000"/>
              </a:lnSpc>
            </a:pPr>
            <a:r>
              <a:rPr b="0" lang="en-US" sz="2200" spc="-1" strike="noStrike">
                <a:solidFill>
                  <a:srgbClr val="434343"/>
                </a:solidFill>
                <a:uFill>
                  <a:solidFill>
                    <a:srgbClr val="ffffff"/>
                  </a:solidFill>
                </a:uFill>
                <a:latin typeface="文泉驛微米黑"/>
                <a:ea typeface="Calibri"/>
              </a:rPr>
              <a:t>Let's make it possible to drag this dragon across the sidewalk</a:t>
            </a:r>
            <a:r>
              <a:rPr b="0" lang="en-US" sz="2400" spc="-1" strike="noStrike">
                <a:solidFill>
                  <a:srgbClr val="434343"/>
                </a:solidFill>
                <a:uFill>
                  <a:solidFill>
                    <a:srgbClr val="ffffff"/>
                  </a:solidFill>
                </a:uFill>
                <a:latin typeface="Calibri"/>
                <a:ea typeface="Calibri"/>
              </a:rPr>
              <a:t>:</a:t>
            </a:r>
            <a:endParaRPr b="0" lang="en-US" sz="1400" spc="-1" strike="noStrike">
              <a:solidFill>
                <a:srgbClr val="000000"/>
              </a:solidFill>
              <a:uFill>
                <a:solidFill>
                  <a:srgbClr val="ffffff"/>
                </a:solidFill>
              </a:uFill>
              <a:latin typeface="Arial"/>
            </a:endParaRPr>
          </a:p>
        </p:txBody>
      </p:sp>
      <p:sp>
        <p:nvSpPr>
          <p:cNvPr id="206" name="TextShape 3"/>
          <p:cNvSpPr txBox="1"/>
          <p:nvPr/>
        </p:nvSpPr>
        <p:spPr>
          <a:xfrm>
            <a:off x="782640" y="4938120"/>
            <a:ext cx="7578360" cy="1212840"/>
          </a:xfrm>
          <a:prstGeom prst="rect">
            <a:avLst/>
          </a:prstGeom>
          <a:noFill/>
          <a:ln>
            <a:noFill/>
          </a:ln>
        </p:spPr>
        <p:txBody>
          <a:bodyPr tIns="91440" bIns="91440"/>
          <a:p>
            <a:pPr algn="ctr">
              <a:lnSpc>
                <a:spcPct val="115000"/>
              </a:lnSpc>
            </a:pPr>
            <a:r>
              <a:rPr b="0" lang="en-US" sz="3600" spc="-1" strike="noStrike">
                <a:solidFill>
                  <a:srgbClr val="0097a7"/>
                </a:solidFill>
                <a:uFill>
                  <a:solidFill>
                    <a:srgbClr val="ffffff"/>
                  </a:solidFill>
                </a:uFill>
                <a:latin typeface="Calibri"/>
                <a:ea typeface="Calibri"/>
                <a:hlinkClick r:id="rId1"/>
              </a:rPr>
              <a:t>CodePen</a:t>
            </a:r>
            <a:endParaRPr b="0" lang="en-US" sz="1400" spc="-1" strike="noStrike">
              <a:solidFill>
                <a:srgbClr val="000000"/>
              </a:solidFill>
              <a:uFill>
                <a:solidFill>
                  <a:srgbClr val="ffffff"/>
                </a:solidFill>
              </a:uFill>
              <a:latin typeface="Arial"/>
            </a:endParaRPr>
          </a:p>
        </p:txBody>
      </p:sp>
      <p:pic>
        <p:nvPicPr>
          <p:cNvPr id="207" name="Google Shape;96;p18" descr=""/>
          <p:cNvPicPr/>
          <p:nvPr/>
        </p:nvPicPr>
        <p:blipFill>
          <a:blip r:embed="rId2"/>
          <a:stretch/>
        </p:blipFill>
        <p:spPr>
          <a:xfrm>
            <a:off x="1889280" y="2773440"/>
            <a:ext cx="5365080" cy="1859400"/>
          </a:xfrm>
          <a:prstGeom prst="rect">
            <a:avLst/>
          </a:prstGeom>
          <a:ln w="38160">
            <a:solidFill>
              <a:srgbClr val="595959"/>
            </a:solidFill>
            <a:round/>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Communicating btwn classes</a:t>
            </a:r>
            <a:r>
              <a:rPr b="0" lang="en-US" sz="3600" spc="-1" strike="noStrike">
                <a:solidFill>
                  <a:srgbClr val="000000"/>
                </a:solidFill>
                <a:uFill>
                  <a:solidFill>
                    <a:srgbClr val="ffffff"/>
                  </a:solidFill>
                </a:uFill>
                <a:latin typeface="Montserrat"/>
                <a:ea typeface="Montserrat"/>
              </a:rPr>
              <a:t>
</a:t>
            </a:r>
            <a:endParaRPr b="0" lang="en-US" sz="1400" spc="-1" strike="noStrike">
              <a:solidFill>
                <a:srgbClr val="000000"/>
              </a:solidFill>
              <a:uFill>
                <a:solidFill>
                  <a:srgbClr val="ffffff"/>
                </a:solidFill>
              </a:uFill>
              <a:latin typeface="Arial"/>
            </a:endParaRPr>
          </a:p>
        </p:txBody>
      </p:sp>
      <p:sp>
        <p:nvSpPr>
          <p:cNvPr id="398"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You have three general approaches:</a:t>
            </a:r>
            <a:endParaRPr b="0" lang="en-US" sz="1400" spc="-1" strike="noStrike">
              <a:solidFill>
                <a:srgbClr val="000000"/>
              </a:solidFill>
              <a:uFill>
                <a:solidFill>
                  <a:srgbClr val="ffffff"/>
                </a:solidFill>
              </a:uFill>
              <a:latin typeface="文泉驛微米黑"/>
            </a:endParaRPr>
          </a:p>
          <a:p>
            <a:pPr>
              <a:lnSpc>
                <a:spcPct val="115000"/>
              </a:lnSpc>
            </a:pP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StarSymbol"/>
              <a:buAutoNum type="arabicPeriod"/>
            </a:pPr>
            <a:r>
              <a:rPr b="0" lang="en-US" sz="2400" spc="-1" strike="noStrike">
                <a:solidFill>
                  <a:srgbClr val="434343"/>
                </a:solidFill>
                <a:uFill>
                  <a:solidFill>
                    <a:srgbClr val="ffffff"/>
                  </a:solidFill>
                </a:uFill>
                <a:latin typeface="文泉驛微米黑"/>
                <a:ea typeface="Calibri"/>
              </a:rPr>
              <a:t>Move reference to App, static counter?? to Photo </a:t>
            </a:r>
            <a:endParaRPr b="0" lang="en-US" sz="1400" spc="-1" strike="noStrike">
              <a:solidFill>
                <a:srgbClr val="000000"/>
              </a:solidFill>
              <a:uFill>
                <a:solidFill>
                  <a:srgbClr val="ffffff"/>
                </a:solidFill>
              </a:uFill>
              <a:latin typeface="文泉驛微米黑"/>
            </a:endParaRPr>
          </a:p>
          <a:p>
            <a:pPr marL="457200">
              <a:lnSpc>
                <a:spcPct val="115000"/>
              </a:lnSpc>
            </a:pPr>
            <a:r>
              <a:rPr b="1" lang="en-US" sz="2400" spc="-1" strike="noStrike">
                <a:solidFill>
                  <a:srgbClr val="ff0000"/>
                </a:solidFill>
                <a:uFill>
                  <a:solidFill>
                    <a:srgbClr val="ffffff"/>
                  </a:solidFill>
                </a:uFill>
                <a:latin typeface="文泉驛微米黑"/>
                <a:ea typeface="Calibri"/>
              </a:rPr>
              <a:t>DON'T go this route</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StarSymbol"/>
              <a:buAutoNum type="arabicPeriod"/>
            </a:pPr>
            <a:r>
              <a:rPr b="0" lang="en-US" sz="2400" spc="-1" strike="noStrike">
                <a:solidFill>
                  <a:srgbClr val="434343"/>
                </a:solidFill>
                <a:uFill>
                  <a:solidFill>
                    <a:srgbClr val="ffffff"/>
                  </a:solidFill>
                </a:uFill>
                <a:latin typeface="文泉驛微米黑"/>
                <a:ea typeface="Calibri"/>
              </a:rPr>
              <a:t>Fire a custom event</a:t>
            </a:r>
            <a:endParaRPr b="0" lang="en-US" sz="1400" spc="-1" strike="noStrike">
              <a:solidFill>
                <a:srgbClr val="000000"/>
              </a:solidFill>
              <a:uFill>
                <a:solidFill>
                  <a:srgbClr val="ffffff"/>
                </a:solidFill>
              </a:uFill>
              <a:latin typeface="文泉驛微米黑"/>
            </a:endParaRPr>
          </a:p>
          <a:p>
            <a:pPr marL="457200">
              <a:lnSpc>
                <a:spcPct val="115000"/>
              </a:lnSpc>
            </a:pPr>
            <a:r>
              <a:rPr b="1" lang="en-US" sz="2400" spc="-1" strike="noStrike">
                <a:solidFill>
                  <a:srgbClr val="38761d"/>
                </a:solidFill>
                <a:uFill>
                  <a:solidFill>
                    <a:srgbClr val="ffffff"/>
                  </a:solidFill>
                </a:uFill>
                <a:latin typeface="文泉驛微米黑"/>
                <a:ea typeface="Calibri"/>
              </a:rPr>
              <a:t>OK (don't forget to bind)</a:t>
            </a:r>
            <a:endParaRPr b="0" lang="en-US" sz="1400" spc="-1" strike="noStrike">
              <a:solidFill>
                <a:srgbClr val="000000"/>
              </a:solidFill>
              <a:uFill>
                <a:solidFill>
                  <a:srgbClr val="ffffff"/>
                </a:solidFill>
              </a:uFill>
              <a:latin typeface="文泉驛微米黑"/>
            </a:endParaRPr>
          </a:p>
          <a:p>
            <a:pPr marL="457200" indent="-355320">
              <a:lnSpc>
                <a:spcPct val="115000"/>
              </a:lnSpc>
              <a:buClr>
                <a:srgbClr val="434343"/>
              </a:buClr>
              <a:buFont typeface="StarSymbol"/>
              <a:buAutoNum type="arabicPeriod"/>
            </a:pPr>
            <a:r>
              <a:rPr b="0" lang="en-US" sz="2400" spc="-1" strike="noStrike">
                <a:solidFill>
                  <a:srgbClr val="434343"/>
                </a:solidFill>
                <a:uFill>
                  <a:solidFill>
                    <a:srgbClr val="ffffff"/>
                  </a:solidFill>
                </a:uFill>
                <a:latin typeface="文泉驛微米黑"/>
                <a:ea typeface="Calibri"/>
              </a:rPr>
              <a:t>Add onOpened "callback function" to Present</a:t>
            </a:r>
            <a:endParaRPr b="0" lang="en-US" sz="1400" spc="-1" strike="noStrike">
              <a:solidFill>
                <a:srgbClr val="000000"/>
              </a:solidFill>
              <a:uFill>
                <a:solidFill>
                  <a:srgbClr val="ffffff"/>
                </a:solidFill>
              </a:uFill>
              <a:latin typeface="文泉驛微米黑"/>
            </a:endParaRPr>
          </a:p>
          <a:p>
            <a:pPr marL="457200">
              <a:lnSpc>
                <a:spcPct val="115000"/>
              </a:lnSpc>
            </a:pPr>
            <a:r>
              <a:rPr b="1" lang="en-US" sz="2400" spc="-1" strike="noStrike">
                <a:solidFill>
                  <a:srgbClr val="38761d"/>
                </a:solidFill>
                <a:uFill>
                  <a:solidFill>
                    <a:srgbClr val="ffffff"/>
                  </a:solidFill>
                </a:uFill>
                <a:latin typeface="文泉驛微米黑"/>
                <a:ea typeface="Calibri"/>
              </a:rPr>
              <a:t>OK (don't foget to bind)</a:t>
            </a:r>
            <a:endParaRPr b="0" lang="en-US" sz="1400" spc="-1" strike="noStrike">
              <a:solidFill>
                <a:srgbClr val="000000"/>
              </a:solidFill>
              <a:uFill>
                <a:solidFill>
                  <a:srgbClr val="ffffff"/>
                </a:solidFill>
              </a:uFill>
              <a:latin typeface="文泉驛微米黑"/>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C</a:t>
            </a:r>
            <a:r>
              <a:rPr b="0" lang="en-US" sz="3600" spc="-1" strike="noStrike">
                <a:solidFill>
                  <a:srgbClr val="000000"/>
                </a:solidFill>
                <a:uFill>
                  <a:solidFill>
                    <a:srgbClr val="ffffff"/>
                  </a:solidFill>
                </a:uFill>
                <a:latin typeface="文泉驛微米黑"/>
                <a:ea typeface="Montserrat"/>
              </a:rPr>
              <a:t>u</a:t>
            </a:r>
            <a:r>
              <a:rPr b="0" lang="en-US" sz="3600" spc="-1" strike="noStrike">
                <a:solidFill>
                  <a:srgbClr val="000000"/>
                </a:solidFill>
                <a:uFill>
                  <a:solidFill>
                    <a:srgbClr val="ffffff"/>
                  </a:solidFill>
                </a:uFill>
                <a:latin typeface="文泉驛微米黑"/>
                <a:ea typeface="Montserrat"/>
              </a:rPr>
              <a:t>st</a:t>
            </a:r>
            <a:r>
              <a:rPr b="0" lang="en-US" sz="3600" spc="-1" strike="noStrike">
                <a:solidFill>
                  <a:srgbClr val="000000"/>
                </a:solidFill>
                <a:uFill>
                  <a:solidFill>
                    <a:srgbClr val="ffffff"/>
                  </a:solidFill>
                </a:uFill>
                <a:latin typeface="文泉驛微米黑"/>
                <a:ea typeface="Montserrat"/>
              </a:rPr>
              <a:t>o</a:t>
            </a:r>
            <a:r>
              <a:rPr b="0" lang="en-US" sz="3600" spc="-1" strike="noStrike">
                <a:solidFill>
                  <a:srgbClr val="000000"/>
                </a:solidFill>
                <a:uFill>
                  <a:solidFill>
                    <a:srgbClr val="ffffff"/>
                  </a:solidFill>
                </a:uFill>
                <a:latin typeface="文泉驛微米黑"/>
                <a:ea typeface="Montserrat"/>
              </a:rPr>
              <a:t>m</a:t>
            </a:r>
            <a:r>
              <a:rPr b="0" lang="en-US" sz="3600" spc="-1" strike="noStrike">
                <a:solidFill>
                  <a:srgbClr val="000000"/>
                </a:solidFill>
                <a:uFill>
                  <a:solidFill>
                    <a:srgbClr val="ffffff"/>
                  </a:solidFill>
                </a:uFill>
                <a:latin typeface="文泉驛微米黑"/>
                <a:ea typeface="Montserrat"/>
              </a:rPr>
              <a:t> </a:t>
            </a:r>
            <a:r>
              <a:rPr b="0" lang="en-US" sz="3600" spc="-1" strike="noStrike">
                <a:solidFill>
                  <a:srgbClr val="000000"/>
                </a:solidFill>
                <a:uFill>
                  <a:solidFill>
                    <a:srgbClr val="ffffff"/>
                  </a:solidFill>
                </a:uFill>
                <a:latin typeface="文泉驛微米黑"/>
                <a:ea typeface="Montserrat"/>
              </a:rPr>
              <a:t>E</a:t>
            </a:r>
            <a:r>
              <a:rPr b="0" lang="en-US" sz="3600" spc="-1" strike="noStrike">
                <a:solidFill>
                  <a:srgbClr val="000000"/>
                </a:solidFill>
                <a:uFill>
                  <a:solidFill>
                    <a:srgbClr val="ffffff"/>
                  </a:solidFill>
                </a:uFill>
                <a:latin typeface="文泉驛微米黑"/>
                <a:ea typeface="Montserrat"/>
              </a:rPr>
              <a:t>v</a:t>
            </a:r>
            <a:r>
              <a:rPr b="0" lang="en-US" sz="3600" spc="-1" strike="noStrike">
                <a:solidFill>
                  <a:srgbClr val="000000"/>
                </a:solidFill>
                <a:uFill>
                  <a:solidFill>
                    <a:srgbClr val="ffffff"/>
                  </a:solidFill>
                </a:uFill>
                <a:latin typeface="文泉驛微米黑"/>
                <a:ea typeface="Montserrat"/>
              </a:rPr>
              <a:t>e</a:t>
            </a:r>
            <a:r>
              <a:rPr b="0" lang="en-US" sz="3600" spc="-1" strike="noStrike">
                <a:solidFill>
                  <a:srgbClr val="000000"/>
                </a:solidFill>
                <a:uFill>
                  <a:solidFill>
                    <a:srgbClr val="ffffff"/>
                  </a:solidFill>
                </a:uFill>
                <a:latin typeface="文泉驛微米黑"/>
                <a:ea typeface="Montserrat"/>
              </a:rPr>
              <a:t>n</a:t>
            </a:r>
            <a:r>
              <a:rPr b="0" lang="en-US" sz="3600" spc="-1" strike="noStrike">
                <a:solidFill>
                  <a:srgbClr val="000000"/>
                </a:solidFill>
                <a:uFill>
                  <a:solidFill>
                    <a:srgbClr val="ffffff"/>
                  </a:solidFill>
                </a:uFill>
                <a:latin typeface="文泉驛微米黑"/>
                <a:ea typeface="Montserrat"/>
              </a:rPr>
              <a:t>ts</a:t>
            </a:r>
            <a:endParaRPr b="0" lang="en-US" sz="1400" spc="-1" strike="noStrike">
              <a:solidFill>
                <a:srgbClr val="000000"/>
              </a:solidFill>
              <a:uFill>
                <a:solidFill>
                  <a:srgbClr val="ffffff"/>
                </a:solidFill>
              </a:uFill>
              <a:latin typeface="文泉驛微米黑"/>
            </a:endParaRPr>
          </a:p>
        </p:txBody>
      </p:sp>
      <p:sp>
        <p:nvSpPr>
          <p:cNvPr id="400" name="TextShape 2"/>
          <p:cNvSpPr txBox="1"/>
          <p:nvPr/>
        </p:nvSpPr>
        <p:spPr>
          <a:xfrm>
            <a:off x="782640" y="1636560"/>
            <a:ext cx="757836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You can listen to and dispatch Custom Events to </a:t>
            </a:r>
            <a:r>
              <a:rPr b="0" lang="en-US" sz="2400" spc="-1" strike="noStrike">
                <a:solidFill>
                  <a:srgbClr val="434343"/>
                </a:solidFill>
                <a:uFill>
                  <a:solidFill>
                    <a:srgbClr val="ffffff"/>
                  </a:solidFill>
                </a:uFill>
                <a:latin typeface="文泉驛微米黑"/>
                <a:ea typeface="Calibri"/>
              </a:rPr>
              <a:t>communicate between classes (</a:t>
            </a:r>
            <a:r>
              <a:rPr b="0" lang="en-US" sz="2400" spc="-1" strike="noStrike" u="sng">
                <a:solidFill>
                  <a:srgbClr val="0097a7"/>
                </a:solidFill>
                <a:uFill>
                  <a:solidFill>
                    <a:srgbClr val="ffffff"/>
                  </a:solidFill>
                </a:uFill>
                <a:latin typeface="文泉驛微米黑"/>
                <a:ea typeface="Calibri"/>
                <a:hlinkClick r:id="rId1"/>
              </a:rPr>
              <a:t>mdn</a:t>
            </a:r>
            <a:r>
              <a:rPr b="0" lang="en-US" sz="24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2400" spc="-1" strike="noStrike">
                <a:solidFill>
                  <a:srgbClr val="434343"/>
                </a:solidFill>
                <a:uFill>
                  <a:solidFill>
                    <a:srgbClr val="ffffff"/>
                  </a:solidFill>
                </a:uFill>
                <a:latin typeface="文泉驛微米黑"/>
                <a:ea typeface="Consolas"/>
              </a:rPr>
              <a:t>const event = new CustomEvent(</a:t>
            </a:r>
            <a:r>
              <a:rPr b="0" lang="en-US" sz="2400" spc="-1" strike="noStrike">
                <a:solidFill>
                  <a:srgbClr val="434343"/>
                </a:solidFill>
                <a:uFill>
                  <a:solidFill>
                    <a:srgbClr val="ffffff"/>
                  </a:solidFill>
                </a:uFill>
                <a:latin typeface="文泉驛微米黑"/>
                <a:ea typeface="Consolas"/>
              </a:rPr>
              <a:t>
</a:t>
            </a:r>
            <a:r>
              <a:rPr b="0" lang="en-US" sz="2400" spc="-1" strike="noStrike">
                <a:solidFill>
                  <a:srgbClr val="434343"/>
                </a:solidFill>
                <a:uFill>
                  <a:solidFill>
                    <a:srgbClr val="ffffff"/>
                  </a:solidFill>
                </a:uFill>
                <a:latin typeface="文泉驛微米黑"/>
                <a:ea typeface="Consolas"/>
              </a:rPr>
              <a:t>    </a:t>
            </a:r>
            <a:r>
              <a:rPr b="1" i="1" lang="en-US" sz="2400" spc="-1" strike="noStrike">
                <a:solidFill>
                  <a:srgbClr val="434343"/>
                </a:solidFill>
                <a:uFill>
                  <a:solidFill>
                    <a:srgbClr val="ffffff"/>
                  </a:solidFill>
                </a:uFill>
                <a:latin typeface="文泉驛微米黑"/>
                <a:ea typeface="Calibri"/>
              </a:rPr>
              <a:t>eventNameString</a:t>
            </a:r>
            <a:r>
              <a:rPr b="0" lang="en-US" sz="2400" spc="-1" strike="noStrike">
                <a:solidFill>
                  <a:srgbClr val="434343"/>
                </a:solidFill>
                <a:uFill>
                  <a:solidFill>
                    <a:srgbClr val="ffffff"/>
                  </a:solidFill>
                </a:uFill>
                <a:latin typeface="文泉驛微米黑"/>
                <a:ea typeface="Calibri"/>
              </a:rPr>
              <a:t>, </a:t>
            </a:r>
            <a:r>
              <a:rPr b="1" i="1" lang="en-US" sz="2400" spc="-1" strike="noStrike">
                <a:solidFill>
                  <a:srgbClr val="434343"/>
                </a:solidFill>
                <a:uFill>
                  <a:solidFill>
                    <a:srgbClr val="ffffff"/>
                  </a:solidFill>
                </a:uFill>
                <a:latin typeface="文泉驛微米黑"/>
                <a:ea typeface="Calibri"/>
              </a:rPr>
              <a:t>optionalParameterObject</a:t>
            </a:r>
            <a:r>
              <a:rPr b="0" lang="en-US" sz="24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a:p>
            <a:pPr>
              <a:lnSpc>
                <a:spcPct val="115000"/>
              </a:lnSpc>
            </a:pPr>
            <a:r>
              <a:rPr b="0" lang="en-US" sz="2400" spc="-1" strike="noStrike">
                <a:solidFill>
                  <a:srgbClr val="434343"/>
                </a:solidFill>
                <a:uFill>
                  <a:solidFill>
                    <a:srgbClr val="ffffff"/>
                  </a:solidFill>
                </a:uFill>
                <a:latin typeface="文泉驛微米黑"/>
                <a:ea typeface="Consolas"/>
              </a:rPr>
              <a:t>element.addEventListener(</a:t>
            </a:r>
            <a:r>
              <a:rPr b="1" i="1" lang="en-US" sz="2400" spc="-1" strike="noStrike">
                <a:solidFill>
                  <a:srgbClr val="434343"/>
                </a:solidFill>
                <a:uFill>
                  <a:solidFill>
                    <a:srgbClr val="ffffff"/>
                  </a:solidFill>
                </a:uFill>
                <a:latin typeface="文泉驛微米黑"/>
                <a:ea typeface="Calibri"/>
              </a:rPr>
              <a:t>eventNameString</a:t>
            </a:r>
            <a:r>
              <a:rPr b="0" lang="en-US" sz="2400" spc="-1" strike="noStrike">
                <a:solidFill>
                  <a:srgbClr val="434343"/>
                </a:solidFill>
                <a:uFill>
                  <a:solidFill>
                    <a:srgbClr val="ffffff"/>
                  </a:solidFill>
                </a:uFill>
                <a:latin typeface="文泉驛微米黑"/>
                <a:ea typeface="Consolas"/>
              </a:rPr>
              <a:t>);</a:t>
            </a:r>
            <a:endParaRPr b="0" lang="en-US" sz="1400" spc="-1" strike="noStrike">
              <a:solidFill>
                <a:srgbClr val="000000"/>
              </a:solidFill>
              <a:uFill>
                <a:solidFill>
                  <a:srgbClr val="ffffff"/>
                </a:solidFill>
              </a:uFill>
              <a:latin typeface="Arial"/>
            </a:endParaRPr>
          </a:p>
          <a:p>
            <a:pPr>
              <a:lnSpc>
                <a:spcPct val="115000"/>
              </a:lnSpc>
            </a:pPr>
            <a:r>
              <a:rPr b="0" lang="en-US" sz="2400" spc="-1" strike="noStrike">
                <a:solidFill>
                  <a:srgbClr val="434343"/>
                </a:solidFill>
                <a:uFill>
                  <a:solidFill>
                    <a:srgbClr val="ffffff"/>
                  </a:solidFill>
                </a:uFill>
                <a:latin typeface="文泉驛微米黑"/>
                <a:ea typeface="Consolas"/>
              </a:rPr>
              <a:t>element.dispatchEvent(</a:t>
            </a:r>
            <a:r>
              <a:rPr b="1" i="1" lang="en-US" sz="2400" spc="-1" strike="noStrike">
                <a:solidFill>
                  <a:srgbClr val="434343"/>
                </a:solidFill>
                <a:uFill>
                  <a:solidFill>
                    <a:srgbClr val="ffffff"/>
                  </a:solidFill>
                </a:uFill>
                <a:latin typeface="文泉驛微米黑"/>
                <a:ea typeface="Calibri"/>
              </a:rPr>
              <a:t>eventNameString</a:t>
            </a:r>
            <a:r>
              <a:rPr b="0" lang="en-US" sz="2400" spc="-1" strike="noStrike">
                <a:solidFill>
                  <a:srgbClr val="434343"/>
                </a:solidFill>
                <a:uFill>
                  <a:solidFill>
                    <a:srgbClr val="ffffff"/>
                  </a:solidFill>
                </a:uFill>
                <a:latin typeface="文泉驛微米黑"/>
                <a:ea typeface="Consolas"/>
              </a:rPr>
              <a:t>);</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Montserrat"/>
                <a:ea typeface="Montserrat"/>
              </a:rPr>
              <a:t>Object-oriented photo album</a:t>
            </a:r>
            <a:endParaRPr b="0" lang="en-US" sz="1400" spc="-1" strike="noStrike">
              <a:solidFill>
                <a:srgbClr val="000000"/>
              </a:solidFill>
              <a:uFill>
                <a:solidFill>
                  <a:srgbClr val="ffffff"/>
                </a:solidFill>
              </a:uFill>
              <a:latin typeface="Arial"/>
            </a:endParaRPr>
          </a:p>
        </p:txBody>
      </p:sp>
      <p:sp>
        <p:nvSpPr>
          <p:cNvPr id="402" name="TextShape 2"/>
          <p:cNvSpPr txBox="1"/>
          <p:nvPr/>
        </p:nvSpPr>
        <p:spPr>
          <a:xfrm>
            <a:off x="782640" y="1560240"/>
            <a:ext cx="7578360" cy="110736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Calibri"/>
                <a:ea typeface="Calibri"/>
              </a:rPr>
              <a:t>Let's look at an object-oriented version of the photo album: </a:t>
            </a:r>
            <a:r>
              <a:rPr b="0" lang="en-US" sz="2400" spc="-1" strike="noStrike" u="sng">
                <a:solidFill>
                  <a:srgbClr val="0097a7"/>
                </a:solidFill>
                <a:uFill>
                  <a:solidFill>
                    <a:srgbClr val="ffffff"/>
                  </a:solidFill>
                </a:uFill>
                <a:latin typeface="Calibri"/>
                <a:ea typeface="Calibri"/>
                <a:hlinkClick r:id="rId1"/>
              </a:rPr>
              <a:t>CodePen</a:t>
            </a:r>
            <a:r>
              <a:rPr b="0" lang="en-US" sz="2400" spc="-1" strike="noStrike">
                <a:solidFill>
                  <a:srgbClr val="434343"/>
                </a:solidFill>
                <a:uFill>
                  <a:solidFill>
                    <a:srgbClr val="ffffff"/>
                  </a:solidFill>
                </a:uFill>
                <a:latin typeface="Calibri"/>
                <a:ea typeface="Calibri"/>
              </a:rPr>
              <a:t> / </a:t>
            </a:r>
            <a:r>
              <a:rPr b="0" lang="en-US" sz="2400" spc="-1" strike="noStrike" u="sng">
                <a:solidFill>
                  <a:srgbClr val="0097a7"/>
                </a:solidFill>
                <a:uFill>
                  <a:solidFill>
                    <a:srgbClr val="ffffff"/>
                  </a:solidFill>
                </a:uFill>
                <a:latin typeface="Calibri"/>
                <a:ea typeface="Calibri"/>
                <a:hlinkClick r:id="rId2"/>
              </a:rPr>
              <a:t>Debug</a:t>
            </a:r>
            <a:endParaRPr b="0" lang="en-US" sz="1400" spc="-1" strike="noStrike">
              <a:solidFill>
                <a:srgbClr val="000000"/>
              </a:solidFill>
              <a:uFill>
                <a:solidFill>
                  <a:srgbClr val="ffffff"/>
                </a:solidFill>
              </a:uFill>
              <a:latin typeface="Arial"/>
            </a:endParaRPr>
          </a:p>
        </p:txBody>
      </p:sp>
      <p:sp>
        <p:nvSpPr>
          <p:cNvPr id="403" name="CustomShape 3"/>
          <p:cNvSpPr/>
          <p:nvPr/>
        </p:nvSpPr>
        <p:spPr>
          <a:xfrm>
            <a:off x="3708720" y="2775960"/>
            <a:ext cx="1608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Album</a:t>
            </a:r>
            <a:endParaRPr b="0" lang="en-US" sz="1800" spc="-1" strike="noStrike">
              <a:solidFill>
                <a:srgbClr val="000000"/>
              </a:solidFill>
              <a:uFill>
                <a:solidFill>
                  <a:srgbClr val="ffffff"/>
                </a:solidFill>
              </a:uFill>
              <a:latin typeface="Arial"/>
            </a:endParaRPr>
          </a:p>
        </p:txBody>
      </p:sp>
      <p:sp>
        <p:nvSpPr>
          <p:cNvPr id="404" name="CustomShape 4"/>
          <p:cNvSpPr/>
          <p:nvPr/>
        </p:nvSpPr>
        <p:spPr>
          <a:xfrm>
            <a:off x="5316840" y="4343760"/>
            <a:ext cx="2265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ModalScreen</a:t>
            </a:r>
            <a:endParaRPr b="0" lang="en-US" sz="1800" spc="-1" strike="noStrike">
              <a:solidFill>
                <a:srgbClr val="000000"/>
              </a:solidFill>
              <a:uFill>
                <a:solidFill>
                  <a:srgbClr val="ffffff"/>
                </a:solidFill>
              </a:uFill>
              <a:latin typeface="Arial"/>
            </a:endParaRPr>
          </a:p>
        </p:txBody>
      </p:sp>
      <p:sp>
        <p:nvSpPr>
          <p:cNvPr id="405" name="CustomShape 5"/>
          <p:cNvSpPr/>
          <p:nvPr/>
        </p:nvSpPr>
        <p:spPr>
          <a:xfrm>
            <a:off x="5316840" y="5743800"/>
            <a:ext cx="211104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ModalPhoto</a:t>
            </a:r>
            <a:endParaRPr b="0" lang="en-US" sz="1800" spc="-1" strike="noStrike">
              <a:solidFill>
                <a:srgbClr val="000000"/>
              </a:solidFill>
              <a:uFill>
                <a:solidFill>
                  <a:srgbClr val="ffffff"/>
                </a:solidFill>
              </a:uFill>
              <a:latin typeface="Arial"/>
            </a:endParaRPr>
          </a:p>
        </p:txBody>
      </p:sp>
      <p:sp>
        <p:nvSpPr>
          <p:cNvPr id="406" name="CustomShape 6"/>
          <p:cNvSpPr/>
          <p:nvPr/>
        </p:nvSpPr>
        <p:spPr>
          <a:xfrm>
            <a:off x="645120" y="4261320"/>
            <a:ext cx="1914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Thumbnail</a:t>
            </a:r>
            <a:endParaRPr b="0" lang="en-US" sz="1800" spc="-1" strike="noStrike">
              <a:solidFill>
                <a:srgbClr val="000000"/>
              </a:solidFill>
              <a:uFill>
                <a:solidFill>
                  <a:srgbClr val="ffffff"/>
                </a:solidFill>
              </a:uFill>
              <a:latin typeface="Arial"/>
            </a:endParaRPr>
          </a:p>
        </p:txBody>
      </p:sp>
      <p:sp>
        <p:nvSpPr>
          <p:cNvPr id="407" name="CustomShape 7"/>
          <p:cNvSpPr/>
          <p:nvPr/>
        </p:nvSpPr>
        <p:spPr>
          <a:xfrm>
            <a:off x="786600" y="4402800"/>
            <a:ext cx="1914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Thumbnail</a:t>
            </a:r>
            <a:endParaRPr b="0" lang="en-US" sz="1800" spc="-1" strike="noStrike">
              <a:solidFill>
                <a:srgbClr val="000000"/>
              </a:solidFill>
              <a:uFill>
                <a:solidFill>
                  <a:srgbClr val="ffffff"/>
                </a:solidFill>
              </a:uFill>
              <a:latin typeface="Arial"/>
            </a:endParaRPr>
          </a:p>
        </p:txBody>
      </p:sp>
      <p:sp>
        <p:nvSpPr>
          <p:cNvPr id="408" name="CustomShape 8"/>
          <p:cNvSpPr/>
          <p:nvPr/>
        </p:nvSpPr>
        <p:spPr>
          <a:xfrm>
            <a:off x="928080" y="4544280"/>
            <a:ext cx="1914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Thumbnail</a:t>
            </a:r>
            <a:endParaRPr b="0" lang="en-US" sz="1800" spc="-1" strike="noStrike">
              <a:solidFill>
                <a:srgbClr val="000000"/>
              </a:solidFill>
              <a:uFill>
                <a:solidFill>
                  <a:srgbClr val="ffffff"/>
                </a:solidFill>
              </a:uFill>
              <a:latin typeface="Arial"/>
            </a:endParaRPr>
          </a:p>
        </p:txBody>
      </p:sp>
      <p:sp>
        <p:nvSpPr>
          <p:cNvPr id="409" name="CustomShape 9"/>
          <p:cNvSpPr/>
          <p:nvPr/>
        </p:nvSpPr>
        <p:spPr>
          <a:xfrm>
            <a:off x="1069200" y="4685400"/>
            <a:ext cx="1914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Thumbnail</a:t>
            </a:r>
            <a:endParaRPr b="0" lang="en-US" sz="1800" spc="-1" strike="noStrike">
              <a:solidFill>
                <a:srgbClr val="000000"/>
              </a:solidFill>
              <a:uFill>
                <a:solidFill>
                  <a:srgbClr val="ffffff"/>
                </a:solidFill>
              </a:uFill>
              <a:latin typeface="Arial"/>
            </a:endParaRPr>
          </a:p>
        </p:txBody>
      </p:sp>
      <p:sp>
        <p:nvSpPr>
          <p:cNvPr id="410" name="CustomShape 10"/>
          <p:cNvSpPr/>
          <p:nvPr/>
        </p:nvSpPr>
        <p:spPr>
          <a:xfrm>
            <a:off x="1210680" y="4826880"/>
            <a:ext cx="1914120" cy="852840"/>
          </a:xfrm>
          <a:prstGeom prst="roundRect">
            <a:avLst>
              <a:gd name="adj" fmla="val 16667"/>
            </a:avLst>
          </a:prstGeom>
          <a:solidFill>
            <a:srgbClr val="eeeeee"/>
          </a:solidFill>
          <a:ln w="9360">
            <a:solidFill>
              <a:srgbClr val="595959"/>
            </a:solidFill>
            <a:round/>
          </a:ln>
        </p:spPr>
        <p:style>
          <a:lnRef idx="0"/>
          <a:fillRef idx="0"/>
          <a:effectRef idx="0"/>
          <a:fontRef idx="minor"/>
        </p:style>
        <p:txBody>
          <a:bodyPr tIns="91440" bIns="91440" anchor="ctr"/>
          <a:p>
            <a:pPr algn="ctr">
              <a:lnSpc>
                <a:spcPct val="100000"/>
              </a:lnSpc>
            </a:pPr>
            <a:r>
              <a:rPr b="0" lang="en-US" sz="2400" spc="-1" strike="noStrike">
                <a:solidFill>
                  <a:srgbClr val="000000"/>
                </a:solidFill>
                <a:uFill>
                  <a:solidFill>
                    <a:srgbClr val="ffffff"/>
                  </a:solidFill>
                </a:uFill>
                <a:latin typeface="Consolas"/>
                <a:ea typeface="Consolas"/>
              </a:rPr>
              <a:t>Thumbnail</a:t>
            </a:r>
            <a:endParaRPr b="0" lang="en-US" sz="1800" spc="-1" strike="noStrike">
              <a:solidFill>
                <a:srgbClr val="000000"/>
              </a:solidFill>
              <a:uFill>
                <a:solidFill>
                  <a:srgbClr val="ffffff"/>
                </a:solidFill>
              </a:uFill>
              <a:latin typeface="Arial"/>
            </a:endParaRPr>
          </a:p>
        </p:txBody>
      </p:sp>
      <p:sp>
        <p:nvSpPr>
          <p:cNvPr id="411" name="CustomShape 11"/>
          <p:cNvSpPr/>
          <p:nvPr/>
        </p:nvSpPr>
        <p:spPr>
          <a:xfrm flipH="1">
            <a:off x="2548080" y="3614760"/>
            <a:ext cx="1202400" cy="657000"/>
          </a:xfrm>
          <a:custGeom>
            <a:avLst/>
            <a:gdLst/>
            <a:ahLst/>
            <a:rect l="l" t="t" r="r" b="b"/>
            <a:pathLst>
              <a:path w="21600" h="21600">
                <a:moveTo>
                  <a:pt x="0" y="0"/>
                </a:moveTo>
                <a:lnTo>
                  <a:pt x="21600" y="21600"/>
                </a:lnTo>
              </a:path>
            </a:pathLst>
          </a:custGeom>
          <a:noFill/>
          <a:ln w="28440">
            <a:solidFill>
              <a:srgbClr val="595959"/>
            </a:solidFill>
            <a:round/>
            <a:tailEnd len="med" type="triangle" w="med"/>
          </a:ln>
        </p:spPr>
        <p:style>
          <a:lnRef idx="0"/>
          <a:fillRef idx="0"/>
          <a:effectRef idx="0"/>
          <a:fontRef idx="minor"/>
        </p:style>
      </p:sp>
      <p:sp>
        <p:nvSpPr>
          <p:cNvPr id="412" name="CustomShape 12"/>
          <p:cNvSpPr/>
          <p:nvPr/>
        </p:nvSpPr>
        <p:spPr>
          <a:xfrm>
            <a:off x="1951200" y="3396240"/>
            <a:ext cx="2111040" cy="7945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uFill>
                  <a:solidFill>
                    <a:srgbClr val="ffffff"/>
                  </a:solidFill>
                </a:uFill>
                <a:latin typeface="Calibri"/>
                <a:ea typeface="Calibri"/>
              </a:rPr>
              <a:t>Has a list of </a:t>
            </a:r>
            <a:r>
              <a:rPr b="0" lang="en-US" sz="1800" spc="-1" strike="noStrike">
                <a:solidFill>
                  <a:srgbClr val="000000"/>
                </a:solidFill>
                <a:uFill>
                  <a:solidFill>
                    <a:srgbClr val="ffffff"/>
                  </a:solidFill>
                </a:uFill>
                <a:latin typeface="Consolas"/>
                <a:ea typeface="Consolas"/>
              </a:rPr>
              <a:t>Thumbnails</a:t>
            </a:r>
            <a:endParaRPr b="0" lang="en-US" sz="1800" spc="-1" strike="noStrike">
              <a:solidFill>
                <a:srgbClr val="000000"/>
              </a:solidFill>
              <a:uFill>
                <a:solidFill>
                  <a:srgbClr val="ffffff"/>
                </a:solidFill>
              </a:uFill>
              <a:latin typeface="Arial"/>
            </a:endParaRPr>
          </a:p>
        </p:txBody>
      </p:sp>
      <p:sp>
        <p:nvSpPr>
          <p:cNvPr id="413" name="CustomShape 13"/>
          <p:cNvSpPr/>
          <p:nvPr/>
        </p:nvSpPr>
        <p:spPr>
          <a:xfrm>
            <a:off x="5302800" y="3601080"/>
            <a:ext cx="1146600" cy="742320"/>
          </a:xfrm>
          <a:custGeom>
            <a:avLst/>
            <a:gdLst/>
            <a:ahLst/>
            <a:rect l="l" t="t" r="r" b="b"/>
            <a:pathLst>
              <a:path w="21600" h="21600">
                <a:moveTo>
                  <a:pt x="0" y="0"/>
                </a:moveTo>
                <a:lnTo>
                  <a:pt x="21600" y="21600"/>
                </a:lnTo>
              </a:path>
            </a:pathLst>
          </a:custGeom>
          <a:noFill/>
          <a:ln w="28440">
            <a:solidFill>
              <a:srgbClr val="595959"/>
            </a:solidFill>
            <a:round/>
            <a:tailEnd len="med" type="triangle" w="med"/>
          </a:ln>
        </p:spPr>
        <p:style>
          <a:lnRef idx="0"/>
          <a:fillRef idx="0"/>
          <a:effectRef idx="0"/>
          <a:fontRef idx="minor"/>
        </p:style>
      </p:sp>
      <p:sp>
        <p:nvSpPr>
          <p:cNvPr id="414" name="CustomShape 14"/>
          <p:cNvSpPr/>
          <p:nvPr/>
        </p:nvSpPr>
        <p:spPr>
          <a:xfrm flipH="1">
            <a:off x="6370560" y="5196960"/>
            <a:ext cx="76680" cy="546480"/>
          </a:xfrm>
          <a:custGeom>
            <a:avLst/>
            <a:gdLst/>
            <a:ahLst/>
            <a:rect l="l" t="t" r="r" b="b"/>
            <a:pathLst>
              <a:path w="21600" h="21600">
                <a:moveTo>
                  <a:pt x="0" y="0"/>
                </a:moveTo>
                <a:lnTo>
                  <a:pt x="21600" y="21600"/>
                </a:lnTo>
              </a:path>
            </a:pathLst>
          </a:custGeom>
          <a:noFill/>
          <a:ln w="28440">
            <a:solidFill>
              <a:srgbClr val="595959"/>
            </a:solidFill>
            <a:round/>
            <a:tailEnd len="med" type="triangle" w="med"/>
          </a:ln>
        </p:spPr>
        <p:style>
          <a:lnRef idx="0"/>
          <a:fillRef idx="0"/>
          <a:effectRef idx="0"/>
          <a:fontRef idx="minor"/>
        </p:style>
      </p:sp>
      <p:sp>
        <p:nvSpPr>
          <p:cNvPr id="415" name="CustomShape 15"/>
          <p:cNvSpPr/>
          <p:nvPr/>
        </p:nvSpPr>
        <p:spPr>
          <a:xfrm>
            <a:off x="5714640" y="3466440"/>
            <a:ext cx="2111040" cy="7945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uFill>
                  <a:solidFill>
                    <a:srgbClr val="ffffff"/>
                  </a:solidFill>
                </a:uFill>
                <a:latin typeface="Calibri"/>
                <a:ea typeface="Calibri"/>
              </a:rPr>
              <a:t>Has a </a:t>
            </a:r>
            <a:r>
              <a:rPr b="0" lang="en-US" sz="1800" spc="-1" strike="noStrike">
                <a:solidFill>
                  <a:srgbClr val="000000"/>
                </a:solidFill>
                <a:uFill>
                  <a:solidFill>
                    <a:srgbClr val="ffffff"/>
                  </a:solidFill>
                </a:uFill>
                <a:latin typeface="Consolas"/>
                <a:ea typeface="Consolas"/>
              </a:rPr>
              <a:t>ModalScreen</a:t>
            </a:r>
            <a:endParaRPr b="0" lang="en-US" sz="1800" spc="-1" strike="noStrike">
              <a:solidFill>
                <a:srgbClr val="000000"/>
              </a:solidFill>
              <a:uFill>
                <a:solidFill>
                  <a:srgbClr val="ffffff"/>
                </a:solidFill>
              </a:uFill>
              <a:latin typeface="Arial"/>
            </a:endParaRPr>
          </a:p>
        </p:txBody>
      </p:sp>
      <p:sp>
        <p:nvSpPr>
          <p:cNvPr id="416" name="CustomShape 16"/>
          <p:cNvSpPr/>
          <p:nvPr/>
        </p:nvSpPr>
        <p:spPr>
          <a:xfrm>
            <a:off x="6387480" y="5196960"/>
            <a:ext cx="2111040" cy="7945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uFill>
                  <a:solidFill>
                    <a:srgbClr val="ffffff"/>
                  </a:solidFill>
                </a:uFill>
                <a:latin typeface="Calibri"/>
                <a:ea typeface="Calibri"/>
              </a:rPr>
              <a:t>Has a </a:t>
            </a:r>
            <a:r>
              <a:rPr b="0" lang="en-US" sz="1800" spc="-1" strike="noStrike">
                <a:solidFill>
                  <a:srgbClr val="000000"/>
                </a:solidFill>
                <a:uFill>
                  <a:solidFill>
                    <a:srgbClr val="ffffff"/>
                  </a:solidFill>
                </a:uFill>
                <a:latin typeface="Consolas"/>
                <a:ea typeface="Consolas"/>
              </a:rPr>
              <a:t>ModalPhoto</a:t>
            </a:r>
            <a:endParaRPr b="0" lang="en-US" sz="1800" spc="-1" strike="noStrike">
              <a:solidFill>
                <a:srgbClr val="000000"/>
              </a:solidFill>
              <a:uFill>
                <a:solidFill>
                  <a:srgbClr val="ffffff"/>
                </a:solidFill>
              </a:uFill>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Consolas"/>
              </a:rPr>
              <a:t>preventDefault()</a:t>
            </a:r>
            <a:endParaRPr b="0" lang="en-US" sz="1400" spc="-1" strike="noStrike">
              <a:solidFill>
                <a:srgbClr val="000000"/>
              </a:solidFill>
              <a:uFill>
                <a:solidFill>
                  <a:srgbClr val="ffffff"/>
                </a:solidFill>
              </a:uFill>
              <a:latin typeface="文泉驛微米黑"/>
            </a:endParaRPr>
          </a:p>
        </p:txBody>
      </p:sp>
      <p:sp>
        <p:nvSpPr>
          <p:cNvPr id="209" name="TextShape 2"/>
          <p:cNvSpPr txBox="1"/>
          <p:nvPr/>
        </p:nvSpPr>
        <p:spPr>
          <a:xfrm>
            <a:off x="782640" y="1560240"/>
            <a:ext cx="7578360" cy="455472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On desktop, there's a default behavior for dragging an image, which we need to disable with </a:t>
            </a:r>
            <a:r>
              <a:rPr b="0" lang="en-US" sz="2400" spc="-1" strike="noStrike" u="sng">
                <a:solidFill>
                  <a:srgbClr val="0097a7"/>
                </a:solidFill>
                <a:uFill>
                  <a:solidFill>
                    <a:srgbClr val="ffffff"/>
                  </a:solidFill>
                </a:uFill>
                <a:latin typeface="文泉驛微米黑"/>
                <a:ea typeface="Consolas"/>
                <a:hlinkClick r:id="rId1"/>
              </a:rPr>
              <a:t>event.preventDefault()</a:t>
            </a:r>
            <a:r>
              <a:rPr b="0" lang="en-US" sz="2400" spc="-1" strike="noStrike">
                <a:solidFill>
                  <a:srgbClr val="434343"/>
                </a:solidFill>
                <a:uFill>
                  <a:solidFill>
                    <a:srgbClr val="ffffff"/>
                  </a:solidFill>
                </a:uFill>
                <a:latin typeface="文泉驛微米黑"/>
                <a:ea typeface="Calibri"/>
              </a:rPr>
              <a:t>:</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p:txBody>
      </p:sp>
      <p:pic>
        <p:nvPicPr>
          <p:cNvPr id="210" name="Google Shape;103;p19" descr=""/>
          <p:cNvPicPr/>
          <p:nvPr/>
        </p:nvPicPr>
        <p:blipFill>
          <a:blip r:embed="rId2"/>
          <a:stretch/>
        </p:blipFill>
        <p:spPr>
          <a:xfrm>
            <a:off x="2276640" y="3300120"/>
            <a:ext cx="4590720" cy="8377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Montserrat"/>
                <a:ea typeface="Montserrat"/>
              </a:rPr>
              <a:t>Dragon walk bug (</a:t>
            </a:r>
            <a:r>
              <a:rPr b="0" lang="en-US" sz="3600" spc="-1" strike="noStrike" u="sng">
                <a:solidFill>
                  <a:srgbClr val="0097a7"/>
                </a:solidFill>
                <a:uFill>
                  <a:solidFill>
                    <a:srgbClr val="ffffff"/>
                  </a:solidFill>
                </a:uFill>
                <a:latin typeface="Montserrat"/>
                <a:ea typeface="Montserrat"/>
                <a:hlinkClick r:id="rId1"/>
              </a:rPr>
              <a:t>buggy code</a:t>
            </a:r>
            <a:r>
              <a:rPr b="0" lang="en-US" sz="3600" spc="-1" strike="noStrike">
                <a:solidFill>
                  <a:srgbClr val="000000"/>
                </a:solidFill>
                <a:uFill>
                  <a:solidFill>
                    <a:srgbClr val="ffffff"/>
                  </a:solidFill>
                </a:uFill>
                <a:latin typeface="Montserrat"/>
                <a:ea typeface="Montserrat"/>
              </a:rPr>
              <a:t>)</a:t>
            </a:r>
            <a:endParaRPr b="0" lang="en-US" sz="1400" spc="-1" strike="noStrike">
              <a:solidFill>
                <a:srgbClr val="000000"/>
              </a:solidFill>
              <a:uFill>
                <a:solidFill>
                  <a:srgbClr val="ffffff"/>
                </a:solidFill>
              </a:uFill>
              <a:latin typeface="Arial"/>
            </a:endParaRPr>
          </a:p>
        </p:txBody>
      </p:sp>
      <p:pic>
        <p:nvPicPr>
          <p:cNvPr id="212" name="Google Shape;109;p20" descr=""/>
          <p:cNvPicPr/>
          <p:nvPr/>
        </p:nvPicPr>
        <p:blipFill>
          <a:blip r:embed="rId2"/>
          <a:srcRect l="0" t="0" r="0" b="36062"/>
          <a:stretch/>
        </p:blipFill>
        <p:spPr>
          <a:xfrm>
            <a:off x="1168920" y="2100600"/>
            <a:ext cx="6437520" cy="2224800"/>
          </a:xfrm>
          <a:prstGeom prst="rect">
            <a:avLst/>
          </a:prstGeom>
          <a:ln w="38160">
            <a:solidFill>
              <a:srgbClr val="595959"/>
            </a:solidFill>
            <a:round/>
          </a:ln>
        </p:spPr>
      </p:pic>
      <p:sp>
        <p:nvSpPr>
          <p:cNvPr id="213" name="CustomShape 2"/>
          <p:cNvSpPr/>
          <p:nvPr/>
        </p:nvSpPr>
        <p:spPr>
          <a:xfrm>
            <a:off x="1160640" y="3222000"/>
            <a:ext cx="1778400" cy="360"/>
          </a:xfrm>
          <a:custGeom>
            <a:avLst/>
            <a:gdLst/>
            <a:ahLst/>
            <a:rect l="l" t="t" r="r" b="b"/>
            <a:pathLst>
              <a:path w="21600" h="21600">
                <a:moveTo>
                  <a:pt x="0" y="0"/>
                </a:moveTo>
                <a:lnTo>
                  <a:pt x="21600" y="21600"/>
                </a:lnTo>
              </a:path>
            </a:pathLst>
          </a:custGeom>
          <a:noFill/>
          <a:ln w="38160">
            <a:solidFill>
              <a:srgbClr val="9900ff"/>
            </a:solidFill>
            <a:round/>
            <a:headEnd len="med" type="triangle" w="med"/>
            <a:tailEnd len="med" type="triangle" w="med"/>
          </a:ln>
        </p:spPr>
        <p:style>
          <a:lnRef idx="0"/>
          <a:fillRef idx="0"/>
          <a:effectRef idx="0"/>
          <a:fontRef idx="minor"/>
        </p:style>
      </p:sp>
      <p:sp>
        <p:nvSpPr>
          <p:cNvPr id="214" name="CustomShape 3"/>
          <p:cNvSpPr/>
          <p:nvPr/>
        </p:nvSpPr>
        <p:spPr>
          <a:xfrm>
            <a:off x="1582920" y="2577240"/>
            <a:ext cx="1280520" cy="3013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222222"/>
                </a:solidFill>
                <a:uFill>
                  <a:solidFill>
                    <a:srgbClr val="ffffff"/>
                  </a:solidFill>
                </a:uFill>
                <a:latin typeface="Consolas"/>
                <a:ea typeface="Consolas"/>
              </a:rPr>
              <a:t>174px</a:t>
            </a:r>
            <a:endParaRPr b="0" lang="en-US" sz="1800" spc="-1" strike="noStrike">
              <a:solidFill>
                <a:srgbClr val="000000"/>
              </a:solidFill>
              <a:uFill>
                <a:solidFill>
                  <a:srgbClr val="ffffff"/>
                </a:solidFill>
              </a:uFill>
              <a:latin typeface="Arial"/>
            </a:endParaRPr>
          </a:p>
        </p:txBody>
      </p:sp>
      <p:sp>
        <p:nvSpPr>
          <p:cNvPr id="215" name="TextShape 4"/>
          <p:cNvSpPr txBox="1"/>
          <p:nvPr/>
        </p:nvSpPr>
        <p:spPr>
          <a:xfrm>
            <a:off x="782640" y="4823280"/>
            <a:ext cx="7578360" cy="129204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Calibri"/>
                <a:ea typeface="Calibri"/>
              </a:rPr>
              <a:t>Our dragon is already translated in the X direction by 174px...</a:t>
            </a:r>
            <a:endParaRPr b="0" lang="en-US" sz="14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782640" y="347040"/>
            <a:ext cx="7578360" cy="763200"/>
          </a:xfrm>
          <a:prstGeom prst="rect">
            <a:avLst/>
          </a:prstGeom>
          <a:noFill/>
          <a:ln>
            <a:noFill/>
          </a:ln>
        </p:spPr>
        <p:txBody>
          <a:bodyPr tIns="91440" bIns="91440"/>
          <a:p>
            <a:pPr>
              <a:lnSpc>
                <a:spcPct val="100000"/>
              </a:lnSpc>
            </a:pPr>
            <a:r>
              <a:rPr b="0" lang="en-US" sz="3600" spc="-1" strike="noStrike">
                <a:solidFill>
                  <a:srgbClr val="000000"/>
                </a:solidFill>
                <a:uFill>
                  <a:solidFill>
                    <a:srgbClr val="ffffff"/>
                  </a:solidFill>
                </a:uFill>
                <a:latin typeface="文泉驛微米黑"/>
                <a:ea typeface="Montserrat"/>
              </a:rPr>
              <a:t>Dragon walk bug (</a:t>
            </a:r>
            <a:r>
              <a:rPr b="0" lang="en-US" sz="3600" spc="-1" strike="noStrike" u="sng">
                <a:solidFill>
                  <a:srgbClr val="0097a7"/>
                </a:solidFill>
                <a:uFill>
                  <a:solidFill>
                    <a:srgbClr val="ffffff"/>
                  </a:solidFill>
                </a:uFill>
                <a:latin typeface="文泉驛微米黑"/>
                <a:ea typeface="Montserrat"/>
                <a:hlinkClick r:id="rId1"/>
              </a:rPr>
              <a:t>buggy code</a:t>
            </a:r>
            <a:r>
              <a:rPr b="0" lang="en-US" sz="3600" spc="-1" strike="noStrike">
                <a:solidFill>
                  <a:srgbClr val="000000"/>
                </a:solidFill>
                <a:uFill>
                  <a:solidFill>
                    <a:srgbClr val="ffffff"/>
                  </a:solidFill>
                </a:uFill>
                <a:latin typeface="文泉驛微米黑"/>
                <a:ea typeface="Montserrat"/>
              </a:rPr>
              <a:t>)</a:t>
            </a:r>
            <a:endParaRPr b="0" lang="en-US" sz="1400" spc="-1" strike="noStrike">
              <a:solidFill>
                <a:srgbClr val="000000"/>
              </a:solidFill>
              <a:uFill>
                <a:solidFill>
                  <a:srgbClr val="ffffff"/>
                </a:solidFill>
              </a:uFill>
              <a:latin typeface="Arial"/>
            </a:endParaRPr>
          </a:p>
        </p:txBody>
      </p:sp>
      <p:pic>
        <p:nvPicPr>
          <p:cNvPr id="217" name="Google Shape;118;p21" descr=""/>
          <p:cNvPicPr/>
          <p:nvPr/>
        </p:nvPicPr>
        <p:blipFill>
          <a:blip r:embed=""/>
          <a:srcRect l="-2147483648" t="-2147483648" r="-2147483648" b="-2147483648"/>
          <a:stretch/>
        </p:blipFill>
        <p:spPr>
          <a:xfrm>
            <a:off x="1168920" y="2100600"/>
            <a:ext cx="6437520" cy="2224800"/>
          </a:xfrm>
          <a:prstGeom prst="rect">
            <a:avLst/>
          </a:prstGeom>
          <a:ln w="38160">
            <a:solidFill>
              <a:srgbClr val="595959"/>
            </a:solidFill>
            <a:round/>
          </a:ln>
        </p:spPr>
      </p:pic>
      <p:sp>
        <p:nvSpPr>
          <p:cNvPr id="218" name="CustomShape 2"/>
          <p:cNvSpPr/>
          <p:nvPr/>
        </p:nvSpPr>
        <p:spPr>
          <a:xfrm>
            <a:off x="1160640" y="3222000"/>
            <a:ext cx="1778400" cy="360"/>
          </a:xfrm>
          <a:custGeom>
            <a:avLst/>
            <a:gdLst/>
            <a:ahLst/>
            <a:rect l="l" t="t" r="r" b="b"/>
            <a:pathLst>
              <a:path w="21600" h="21600">
                <a:moveTo>
                  <a:pt x="0" y="0"/>
                </a:moveTo>
                <a:lnTo>
                  <a:pt x="21600" y="21600"/>
                </a:lnTo>
              </a:path>
            </a:pathLst>
          </a:custGeom>
          <a:noFill/>
          <a:ln w="38160">
            <a:solidFill>
              <a:srgbClr val="9900ff"/>
            </a:solidFill>
            <a:round/>
            <a:headEnd len="med" type="triangle" w="med"/>
            <a:tailEnd len="med" type="triangle" w="med"/>
          </a:ln>
        </p:spPr>
        <p:style>
          <a:lnRef idx="0"/>
          <a:fillRef idx="0"/>
          <a:effectRef idx="0"/>
          <a:fontRef idx="minor"/>
        </p:style>
      </p:sp>
      <p:sp>
        <p:nvSpPr>
          <p:cNvPr id="219" name="CustomShape 3"/>
          <p:cNvSpPr/>
          <p:nvPr/>
        </p:nvSpPr>
        <p:spPr>
          <a:xfrm>
            <a:off x="1582920" y="2577240"/>
            <a:ext cx="1280520" cy="3013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222222"/>
                </a:solidFill>
                <a:uFill>
                  <a:solidFill>
                    <a:srgbClr val="ffffff"/>
                  </a:solidFill>
                </a:uFill>
                <a:latin typeface="Consolas"/>
                <a:ea typeface="Consolas"/>
              </a:rPr>
              <a:t>174px</a:t>
            </a:r>
            <a:endParaRPr b="0" lang="en-US" sz="1800" spc="-1" strike="noStrike">
              <a:solidFill>
                <a:srgbClr val="000000"/>
              </a:solidFill>
              <a:uFill>
                <a:solidFill>
                  <a:srgbClr val="ffffff"/>
                </a:solidFill>
              </a:uFill>
              <a:latin typeface="Arial"/>
            </a:endParaRPr>
          </a:p>
        </p:txBody>
      </p:sp>
      <p:sp>
        <p:nvSpPr>
          <p:cNvPr id="220" name="TextShape 4"/>
          <p:cNvSpPr txBox="1"/>
          <p:nvPr/>
        </p:nvSpPr>
        <p:spPr>
          <a:xfrm>
            <a:off x="1355400" y="4717800"/>
            <a:ext cx="3437280" cy="1292040"/>
          </a:xfrm>
          <a:prstGeom prst="rect">
            <a:avLst/>
          </a:prstGeom>
          <a:noFill/>
          <a:ln>
            <a:noFill/>
          </a:ln>
        </p:spPr>
        <p:txBody>
          <a:bodyPr tIns="91440" bIns="91440"/>
          <a:p>
            <a:pPr>
              <a:lnSpc>
                <a:spcPct val="115000"/>
              </a:lnSpc>
            </a:pPr>
            <a:r>
              <a:rPr b="0" lang="en-US" sz="2400" spc="-1" strike="noStrike">
                <a:solidFill>
                  <a:srgbClr val="434343"/>
                </a:solidFill>
                <a:uFill>
                  <a:solidFill>
                    <a:srgbClr val="ffffff"/>
                  </a:solidFill>
                </a:uFill>
                <a:latin typeface="文泉驛微米黑"/>
                <a:ea typeface="Calibri"/>
              </a:rPr>
              <a:t>So if we drag again….</a:t>
            </a:r>
            <a:endParaRPr b="0" lang="en-US" sz="1400" spc="-1" strike="noStrike">
              <a:solidFill>
                <a:srgbClr val="000000"/>
              </a:solidFill>
              <a:uFill>
                <a:solidFill>
                  <a:srgbClr val="ffffff"/>
                </a:solidFill>
              </a:uFill>
              <a:latin typeface="文泉驛微米黑"/>
            </a:endParaRPr>
          </a:p>
        </p:txBody>
      </p:sp>
      <p:sp>
        <p:nvSpPr>
          <p:cNvPr id="221" name="CustomShape 5"/>
          <p:cNvSpPr/>
          <p:nvPr/>
        </p:nvSpPr>
        <p:spPr>
          <a:xfrm>
            <a:off x="4295520" y="3285720"/>
            <a:ext cx="150120" cy="150120"/>
          </a:xfrm>
          <a:prstGeom prst="ellipse">
            <a:avLst/>
          </a:prstGeom>
          <a:solidFill>
            <a:srgbClr val="ff0000"/>
          </a:solidFill>
          <a:ln w="9360">
            <a:solidFill>
              <a:srgbClr val="595959"/>
            </a:solidFill>
            <a:round/>
          </a:ln>
        </p:spPr>
        <p:style>
          <a:lnRef idx="0"/>
          <a:fillRef idx="0"/>
          <a:effectRef idx="0"/>
          <a:fontRef idx="minor"/>
        </p:style>
      </p:sp>
      <p:sp>
        <p:nvSpPr>
          <p:cNvPr id="222" name="CustomShape 6"/>
          <p:cNvSpPr/>
          <p:nvPr/>
        </p:nvSpPr>
        <p:spPr>
          <a:xfrm>
            <a:off x="5591160" y="3285720"/>
            <a:ext cx="150120" cy="150120"/>
          </a:xfrm>
          <a:prstGeom prst="ellipse">
            <a:avLst/>
          </a:prstGeom>
          <a:solidFill>
            <a:srgbClr val="38761d"/>
          </a:solidFill>
          <a:ln w="9360">
            <a:solidFill>
              <a:srgbClr val="595959"/>
            </a:solidFill>
            <a:round/>
          </a:ln>
        </p:spPr>
        <p:style>
          <a:lnRef idx="0"/>
          <a:fillRef idx="0"/>
          <a:effectRef idx="0"/>
          <a:fontRef idx="minor"/>
        </p:style>
      </p:sp>
      <p:sp>
        <p:nvSpPr>
          <p:cNvPr id="223" name="CustomShape 7"/>
          <p:cNvSpPr/>
          <p:nvPr/>
        </p:nvSpPr>
        <p:spPr>
          <a:xfrm>
            <a:off x="4446360" y="3360960"/>
            <a:ext cx="1130400" cy="360"/>
          </a:xfrm>
          <a:custGeom>
            <a:avLst/>
            <a:gdLst/>
            <a:ahLst/>
            <a:rect l="l" t="t" r="r" b="b"/>
            <a:pathLst>
              <a:path w="21600" h="21600">
                <a:moveTo>
                  <a:pt x="0" y="0"/>
                </a:moveTo>
                <a:lnTo>
                  <a:pt x="21600" y="21600"/>
                </a:lnTo>
              </a:path>
            </a:pathLst>
          </a:custGeom>
          <a:noFill/>
          <a:ln w="38160">
            <a:solidFill>
              <a:srgbClr val="9900ff"/>
            </a:solidFill>
            <a:round/>
            <a:headEnd len="med" type="triangle" w="med"/>
            <a:tailEnd len="med" type="triangle" w="med"/>
          </a:ln>
        </p:spPr>
        <p:style>
          <a:lnRef idx="0"/>
          <a:fillRef idx="0"/>
          <a:effectRef idx="0"/>
          <a:fontRef idx="minor"/>
        </p:style>
      </p:sp>
      <p:sp>
        <p:nvSpPr>
          <p:cNvPr id="224" name="CustomShape 8"/>
          <p:cNvSpPr/>
          <p:nvPr/>
        </p:nvSpPr>
        <p:spPr>
          <a:xfrm>
            <a:off x="4691160" y="2802600"/>
            <a:ext cx="1280520" cy="3013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222222"/>
                </a:solidFill>
                <a:uFill>
                  <a:solidFill>
                    <a:srgbClr val="ffffff"/>
                  </a:solidFill>
                </a:uFill>
                <a:latin typeface="Consolas"/>
                <a:ea typeface="Consolas"/>
              </a:rPr>
              <a:t>100px</a:t>
            </a:r>
            <a:endParaRPr b="0" lang="en-US" sz="1800" spc="-1" strike="noStrike">
              <a:solidFill>
                <a:srgbClr val="000000"/>
              </a:solidFill>
              <a:uFill>
                <a:solidFill>
                  <a:srgbClr val="ffffff"/>
                </a:solidFill>
              </a:uFill>
              <a:latin typeface="Arial"/>
            </a:endParaRPr>
          </a:p>
        </p:txBody>
      </p:sp>
      <p:sp>
        <p:nvSpPr>
          <p:cNvPr id="225" name="CustomShape 9"/>
          <p:cNvSpPr/>
          <p:nvPr/>
        </p:nvSpPr>
        <p:spPr>
          <a:xfrm>
            <a:off x="5835600" y="4942800"/>
            <a:ext cx="150120" cy="150120"/>
          </a:xfrm>
          <a:prstGeom prst="ellipse">
            <a:avLst/>
          </a:prstGeom>
          <a:solidFill>
            <a:srgbClr val="ff0000"/>
          </a:solidFill>
          <a:ln w="9360">
            <a:solidFill>
              <a:srgbClr val="595959"/>
            </a:solidFill>
            <a:round/>
          </a:ln>
        </p:spPr>
        <p:style>
          <a:lnRef idx="0"/>
          <a:fillRef idx="0"/>
          <a:effectRef idx="0"/>
          <a:fontRef idx="minor"/>
        </p:style>
      </p:sp>
      <p:sp>
        <p:nvSpPr>
          <p:cNvPr id="226" name="CustomShape 10"/>
          <p:cNvSpPr/>
          <p:nvPr/>
        </p:nvSpPr>
        <p:spPr>
          <a:xfrm>
            <a:off x="5976000" y="4608000"/>
            <a:ext cx="1429200" cy="85644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uFill>
                  <a:solidFill>
                    <a:srgbClr val="ffffff"/>
                  </a:solidFill>
                </a:uFill>
                <a:latin typeface="文泉驛微米黑"/>
                <a:ea typeface="Consolas"/>
              </a:rPr>
              <a:t>originX</a:t>
            </a:r>
            <a:endParaRPr b="0" lang="en-US" sz="1800" spc="-1" strike="noStrike">
              <a:solidFill>
                <a:srgbClr val="000000"/>
              </a:solidFill>
              <a:uFill>
                <a:solidFill>
                  <a:srgbClr val="ffffff"/>
                </a:solidFill>
              </a:uFill>
              <a:latin typeface="文泉驛微米黑"/>
            </a:endParaRPr>
          </a:p>
        </p:txBody>
      </p:sp>
      <p:sp>
        <p:nvSpPr>
          <p:cNvPr id="227" name="CustomShape 11"/>
          <p:cNvSpPr/>
          <p:nvPr/>
        </p:nvSpPr>
        <p:spPr>
          <a:xfrm>
            <a:off x="5835600" y="5476320"/>
            <a:ext cx="150120" cy="150120"/>
          </a:xfrm>
          <a:prstGeom prst="ellipse">
            <a:avLst/>
          </a:prstGeom>
          <a:solidFill>
            <a:srgbClr val="38761d"/>
          </a:solidFill>
          <a:ln w="9360">
            <a:solidFill>
              <a:srgbClr val="595959"/>
            </a:solidFill>
            <a:round/>
          </a:ln>
        </p:spPr>
        <p:style>
          <a:lnRef idx="0"/>
          <a:fillRef idx="0"/>
          <a:effectRef idx="0"/>
          <a:fontRef idx="minor"/>
        </p:style>
      </p:sp>
      <p:sp>
        <p:nvSpPr>
          <p:cNvPr id="228" name="CustomShape 12"/>
          <p:cNvSpPr/>
          <p:nvPr/>
        </p:nvSpPr>
        <p:spPr>
          <a:xfrm>
            <a:off x="6061680" y="5250960"/>
            <a:ext cx="2665080" cy="85644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uFill>
                  <a:solidFill>
                    <a:srgbClr val="ffffff"/>
                  </a:solidFill>
                </a:uFill>
                <a:latin typeface="文泉驛微米黑"/>
                <a:ea typeface="Consolas"/>
              </a:rPr>
              <a:t>event.clientX</a:t>
            </a:r>
            <a:endParaRPr b="0" lang="en-US" sz="1800" spc="-1" strike="noStrike">
              <a:solidFill>
                <a:srgbClr val="000000"/>
              </a:solidFill>
              <a:uFill>
                <a:solidFill>
                  <a:srgbClr val="ffffff"/>
                </a:solidFill>
              </a:uFill>
              <a:latin typeface="文泉驛微米黑"/>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2513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zh-CN</dc:language>
  <cp:lastModifiedBy>jjean</cp:lastModifiedBy>
  <dcterms:modified xsi:type="dcterms:W3CDTF">2019-04-23T10:48:43Z</dcterms:modified>
  <cp:revision>2</cp:revision>
  <dc:subject/>
  <dc:title/>
</cp:coreProperties>
</file>