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6" r:id="rId4"/>
    <p:sldId id="258" r:id="rId5"/>
    <p:sldId id="259" r:id="rId6"/>
    <p:sldId id="297" r:id="rId7"/>
    <p:sldId id="271" r:id="rId8"/>
    <p:sldId id="272" r:id="rId9"/>
    <p:sldId id="273" r:id="rId10"/>
    <p:sldId id="274" r:id="rId11"/>
    <p:sldId id="264" r:id="rId12"/>
    <p:sldId id="269" r:id="rId13"/>
    <p:sldId id="265" r:id="rId14"/>
    <p:sldId id="284" r:id="rId15"/>
    <p:sldId id="270" r:id="rId16"/>
    <p:sldId id="285" r:id="rId17"/>
    <p:sldId id="266" r:id="rId18"/>
    <p:sldId id="267" r:id="rId19"/>
    <p:sldId id="286" r:id="rId20"/>
    <p:sldId id="289" r:id="rId21"/>
    <p:sldId id="268" r:id="rId22"/>
    <p:sldId id="288" r:id="rId23"/>
    <p:sldId id="287" r:id="rId24"/>
    <p:sldId id="283" r:id="rId25"/>
    <p:sldId id="282" r:id="rId26"/>
    <p:sldId id="275" r:id="rId27"/>
    <p:sldId id="281" r:id="rId28"/>
    <p:sldId id="276" r:id="rId29"/>
    <p:sldId id="277" r:id="rId30"/>
    <p:sldId id="278" r:id="rId31"/>
    <p:sldId id="279" r:id="rId32"/>
    <p:sldId id="280" r:id="rId33"/>
    <p:sldId id="290" r:id="rId34"/>
    <p:sldId id="291" r:id="rId35"/>
    <p:sldId id="292" r:id="rId36"/>
    <p:sldId id="293" r:id="rId37"/>
    <p:sldId id="294" r:id="rId38"/>
    <p:sldId id="295" r:id="rId39"/>
    <p:sldId id="298" r:id="rId40"/>
    <p:sldId id="299" r:id="rId41"/>
    <p:sldId id="300" r:id="rId42"/>
    <p:sldId id="315" r:id="rId43"/>
    <p:sldId id="301" r:id="rId44"/>
    <p:sldId id="317" r:id="rId45"/>
    <p:sldId id="302" r:id="rId46"/>
    <p:sldId id="303" r:id="rId47"/>
    <p:sldId id="316" r:id="rId48"/>
    <p:sldId id="304" r:id="rId49"/>
    <p:sldId id="305" r:id="rId50"/>
    <p:sldId id="318" r:id="rId51"/>
    <p:sldId id="306" r:id="rId52"/>
    <p:sldId id="308" r:id="rId53"/>
    <p:sldId id="319" r:id="rId54"/>
    <p:sldId id="309" r:id="rId55"/>
    <p:sldId id="310" r:id="rId56"/>
    <p:sldId id="320" r:id="rId57"/>
    <p:sldId id="311" r:id="rId58"/>
    <p:sldId id="312" r:id="rId59"/>
    <p:sldId id="321" r:id="rId60"/>
    <p:sldId id="313" r:id="rId61"/>
    <p:sldId id="314" r:id="rId62"/>
    <p:sldId id="322" r:id="rId6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1" autoAdjust="0"/>
    <p:restoredTop sz="94711" autoAdjust="0"/>
  </p:normalViewPr>
  <p:slideViewPr>
    <p:cSldViewPr>
      <p:cViewPr varScale="1">
        <p:scale>
          <a:sx n="103" d="100"/>
          <a:sy n="103" d="100"/>
        </p:scale>
        <p:origin x="-118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houwenbin.com/%E6%97%A0%E9%9A%9C%E7%A2%8D%E7%B3%BB%E5%88%975-wai-aria-aria%E5%B1%9E%E6%80%A7%E5%B1%95%E7%A4%BA%E5%8F%8A%E6%94%AF%E6%8C%81%E7%A8%8B%E5%BA%A6/" TargetMode="External"/><Relationship Id="rId2" Type="http://schemas.openxmlformats.org/officeDocument/2006/relationships/hyperlink" Target="http://www.zhouwenbin.com/%E6%97%A0%E9%9A%9C%E7%A2%8D%E7%B3%BB%E5%88%974-wai-aria-role%E5%B1%9E%E6%80%A7%E5%85%A8%E5%B1%95%E7%A4%BA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前端的多重分离解耦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5013176"/>
            <a:ext cx="6400800" cy="625624"/>
          </a:xfrm>
        </p:spPr>
        <p:txBody>
          <a:bodyPr/>
          <a:lstStyle/>
          <a:p>
            <a:pPr algn="r"/>
            <a:r>
              <a:rPr lang="zh-CN" altLang="en-US" dirty="0" smtClean="0"/>
              <a:t>周文彬分享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912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索引（公用行内）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997" y="2472337"/>
            <a:ext cx="3982006" cy="2781688"/>
          </a:xfrm>
        </p:spPr>
      </p:pic>
    </p:spTree>
    <p:extLst>
      <p:ext uri="{BB962C8B-B14F-4D97-AF65-F5344CB8AC3E}">
        <p14:creationId xmlns:p14="http://schemas.microsoft.com/office/powerpoint/2010/main" val="35311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Dom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class="j_"</a:t>
            </a:r>
            <a:endParaRPr lang="zh-CN" altLang="en-US" dirty="0"/>
          </a:p>
          <a:p>
            <a:r>
              <a:rPr lang="en-US" altLang="zh-CN" dirty="0"/>
              <a:t>id="j</a:t>
            </a:r>
            <a:r>
              <a:rPr lang="en-US" altLang="zh-CN" dirty="0" smtClean="0"/>
              <a:t>_“</a:t>
            </a:r>
          </a:p>
          <a:p>
            <a:r>
              <a:rPr lang="en-US" altLang="zh-CN" dirty="0" smtClean="0"/>
              <a:t>Data-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810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Dom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153" y="1834073"/>
            <a:ext cx="6039693" cy="4058217"/>
          </a:xfrm>
        </p:spPr>
      </p:pic>
    </p:spTree>
    <p:extLst>
      <p:ext uri="{BB962C8B-B14F-4D97-AF65-F5344CB8AC3E}">
        <p14:creationId xmlns:p14="http://schemas.microsoft.com/office/powerpoint/2010/main" val="385635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无障碍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hlinkClick r:id="rId2"/>
              </a:rPr>
              <a:t>role</a:t>
            </a:r>
            <a:endParaRPr lang="zh-CN" altLang="en-US" b="1" dirty="0"/>
          </a:p>
          <a:p>
            <a:r>
              <a:rPr lang="en-US" altLang="zh-CN" b="1" dirty="0" smtClean="0">
                <a:hlinkClick r:id="rId3"/>
              </a:rPr>
              <a:t>aria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95914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Role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616" y="1600200"/>
            <a:ext cx="506476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833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Landmark role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2586831"/>
            <a:ext cx="4762500" cy="2552700"/>
          </a:xfrm>
        </p:spPr>
      </p:pic>
    </p:spTree>
    <p:extLst>
      <p:ext uri="{BB962C8B-B14F-4D97-AF65-F5344CB8AC3E}">
        <p14:creationId xmlns:p14="http://schemas.microsoft.com/office/powerpoint/2010/main" val="414390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Aria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659" y="1600200"/>
            <a:ext cx="4424682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519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seo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文档大纲</a:t>
            </a:r>
            <a:endParaRPr lang="en-US" altLang="zh-CN" dirty="0" smtClean="0"/>
          </a:p>
          <a:p>
            <a:r>
              <a:rPr lang="zh-CN" altLang="en-US" dirty="0"/>
              <a:t>结构化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020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文档大纲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1801019"/>
            <a:ext cx="4762500" cy="4124325"/>
          </a:xfrm>
        </p:spPr>
      </p:pic>
    </p:spTree>
    <p:extLst>
      <p:ext uri="{BB962C8B-B14F-4D97-AF65-F5344CB8AC3E}">
        <p14:creationId xmlns:p14="http://schemas.microsoft.com/office/powerpoint/2010/main" val="392791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结构化数据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微数据</a:t>
            </a:r>
            <a:endParaRPr lang="en-US" altLang="zh-CN" dirty="0" smtClean="0"/>
          </a:p>
          <a:p>
            <a:r>
              <a:rPr lang="zh-CN" altLang="en-US" dirty="0" smtClean="0"/>
              <a:t>微元素</a:t>
            </a:r>
            <a:endParaRPr lang="en-US" altLang="zh-CN" dirty="0" smtClean="0"/>
          </a:p>
          <a:p>
            <a:r>
              <a:rPr lang="en-US" altLang="zh-CN" dirty="0" err="1" smtClean="0"/>
              <a:t>RDFa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617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价值观</a:t>
            </a:r>
            <a:r>
              <a:rPr lang="zh-CN" altLang="en-US" dirty="0" smtClean="0"/>
              <a:t>的问题？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完成比完美更重要（</a:t>
            </a:r>
            <a:r>
              <a:rPr lang="en-US" altLang="zh-CN" dirty="0" err="1" smtClean="0"/>
              <a:t>faceboock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一致比优秀更重要</a:t>
            </a:r>
            <a:r>
              <a:rPr lang="en-US" altLang="zh-CN" dirty="0" smtClean="0"/>
              <a:t>《</a:t>
            </a:r>
            <a:r>
              <a:rPr lang="zh-CN" altLang="en-US" dirty="0"/>
              <a:t>高流量网站</a:t>
            </a:r>
            <a:r>
              <a:rPr lang="en-US" altLang="zh-CN" dirty="0"/>
              <a:t>CSS</a:t>
            </a:r>
            <a:r>
              <a:rPr lang="zh-CN" altLang="en-US" dirty="0"/>
              <a:t>开发技术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258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结构化数据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412" y="3282156"/>
            <a:ext cx="5591175" cy="1162050"/>
          </a:xfrm>
        </p:spPr>
      </p:pic>
    </p:spTree>
    <p:extLst>
      <p:ext uri="{BB962C8B-B14F-4D97-AF65-F5344CB8AC3E}">
        <p14:creationId xmlns:p14="http://schemas.microsoft.com/office/powerpoint/2010/main" val="213289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pic>
        <p:nvPicPr>
          <p:cNvPr id="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3058319"/>
            <a:ext cx="5676900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549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微元素</a:t>
            </a:r>
            <a:endParaRPr lang="zh-CN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2" y="3253581"/>
            <a:ext cx="570547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677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RDFa</a:t>
            </a:r>
            <a:endParaRPr lang="zh-CN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2" y="2972594"/>
            <a:ext cx="5705475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390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兼顾可用性和</a:t>
            </a:r>
            <a:r>
              <a:rPr lang="en-US" altLang="zh-CN" dirty="0" err="1"/>
              <a:t>seo</a:t>
            </a:r>
            <a:r>
              <a:rPr lang="zh-CN" altLang="en-US" dirty="0"/>
              <a:t>的评分</a:t>
            </a:r>
            <a:r>
              <a:rPr lang="zh-CN" altLang="en-US" dirty="0" smtClean="0"/>
              <a:t>组件</a:t>
            </a:r>
            <a:endParaRPr lang="en-US" altLang="zh-CN" dirty="0" smtClean="0"/>
          </a:p>
          <a:p>
            <a:r>
              <a:rPr lang="en-US" altLang="zh-CN" dirty="0" smtClean="0"/>
              <a:t>Google play</a:t>
            </a:r>
            <a:r>
              <a:rPr lang="zh-CN" altLang="en-US" dirty="0" smtClean="0"/>
              <a:t>的评分组件</a:t>
            </a:r>
            <a:endParaRPr lang="en-US" altLang="zh-CN" dirty="0" smtClean="0"/>
          </a:p>
          <a:p>
            <a:r>
              <a:rPr lang="zh-CN" altLang="en-US" dirty="0" smtClean="0"/>
              <a:t>豆瓣的评分组件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487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兼顾可用性和</a:t>
            </a:r>
            <a:r>
              <a:rPr lang="en-US" altLang="zh-CN" dirty="0" err="1"/>
              <a:t>seo</a:t>
            </a:r>
            <a:r>
              <a:rPr lang="zh-CN" altLang="en-US" dirty="0"/>
              <a:t>的评分组件</a:t>
            </a:r>
            <a:endParaRPr lang="en-US" altLang="zh-CN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862" y="3615531"/>
            <a:ext cx="220027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270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评分组件（交互</a:t>
            </a:r>
            <a:r>
              <a:rPr lang="zh-CN" altLang="en-US" dirty="0" smtClean="0"/>
              <a:t>）</a:t>
            </a:r>
            <a:r>
              <a:rPr lang="en-US" altLang="zh-CN" dirty="0" smtClean="0"/>
              <a:t>html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7179" y="1600200"/>
            <a:ext cx="530964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56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评分组件（交互</a:t>
            </a:r>
            <a:r>
              <a:rPr lang="zh-CN" altLang="en-US" dirty="0" smtClean="0"/>
              <a:t>）</a:t>
            </a:r>
            <a:r>
              <a:rPr lang="en-US" altLang="zh-CN" dirty="0" smtClean="0"/>
              <a:t>html</a:t>
            </a:r>
            <a:endParaRPr lang="zh-CN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3501231"/>
            <a:ext cx="56007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983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评分组件（交互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css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904" y="2406038"/>
            <a:ext cx="6276191" cy="2914286"/>
          </a:xfrm>
        </p:spPr>
      </p:pic>
    </p:spTree>
    <p:extLst>
      <p:ext uri="{BB962C8B-B14F-4D97-AF65-F5344CB8AC3E}">
        <p14:creationId xmlns:p14="http://schemas.microsoft.com/office/powerpoint/2010/main" val="234226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评分组件（交互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js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809" y="2953657"/>
            <a:ext cx="4152381" cy="1819048"/>
          </a:xfrm>
        </p:spPr>
      </p:pic>
    </p:spTree>
    <p:extLst>
      <p:ext uri="{BB962C8B-B14F-4D97-AF65-F5344CB8AC3E}">
        <p14:creationId xmlns:p14="http://schemas.microsoft.com/office/powerpoint/2010/main" val="197730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敏捷开发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个体和互动 高于 流程和</a:t>
            </a:r>
            <a:r>
              <a:rPr lang="zh-CN" altLang="en-US" dirty="0" smtClean="0"/>
              <a:t>工具</a:t>
            </a:r>
            <a:endParaRPr lang="en-US" altLang="zh-CN" dirty="0" smtClean="0"/>
          </a:p>
          <a:p>
            <a:r>
              <a:rPr lang="zh-CN" altLang="en-US" dirty="0" smtClean="0"/>
              <a:t>工作</a:t>
            </a:r>
            <a:r>
              <a:rPr lang="zh-CN" altLang="en-US" dirty="0"/>
              <a:t>的软件 高于 详尽的</a:t>
            </a:r>
            <a:r>
              <a:rPr lang="zh-CN" altLang="en-US" dirty="0" smtClean="0"/>
              <a:t>文档</a:t>
            </a:r>
            <a:endParaRPr lang="en-US" altLang="zh-CN" dirty="0" smtClean="0"/>
          </a:p>
          <a:p>
            <a:r>
              <a:rPr lang="zh-CN" altLang="en-US" dirty="0" smtClean="0"/>
              <a:t>客户</a:t>
            </a:r>
            <a:r>
              <a:rPr lang="zh-CN" altLang="en-US" dirty="0"/>
              <a:t>合作 高于 合同</a:t>
            </a:r>
            <a:r>
              <a:rPr lang="zh-CN" altLang="en-US" dirty="0" smtClean="0"/>
              <a:t>谈判</a:t>
            </a:r>
            <a:endParaRPr lang="en-US" altLang="zh-CN" dirty="0" smtClean="0"/>
          </a:p>
          <a:p>
            <a:r>
              <a:rPr lang="zh-CN" altLang="en-US" dirty="0" smtClean="0"/>
              <a:t>响应</a:t>
            </a:r>
            <a:r>
              <a:rPr lang="zh-CN" altLang="en-US" dirty="0"/>
              <a:t>变化 高于 遵循计划</a:t>
            </a:r>
          </a:p>
        </p:txBody>
      </p:sp>
    </p:spTree>
    <p:extLst>
      <p:ext uri="{BB962C8B-B14F-4D97-AF65-F5344CB8AC3E}">
        <p14:creationId xmlns:p14="http://schemas.microsoft.com/office/powerpoint/2010/main" val="90568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评分组件（展示</a:t>
            </a:r>
            <a:r>
              <a:rPr lang="zh-CN" altLang="en-US" dirty="0" smtClean="0"/>
              <a:t>）</a:t>
            </a:r>
            <a:r>
              <a:rPr lang="en-US" altLang="zh-CN" dirty="0" smtClean="0"/>
              <a:t>html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312" y="2305844"/>
            <a:ext cx="642937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26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评分组件（展示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css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809" y="3444134"/>
            <a:ext cx="6352381" cy="838095"/>
          </a:xfrm>
        </p:spPr>
      </p:pic>
    </p:spTree>
    <p:extLst>
      <p:ext uri="{BB962C8B-B14F-4D97-AF65-F5344CB8AC3E}">
        <p14:creationId xmlns:p14="http://schemas.microsoft.com/office/powerpoint/2010/main" val="366338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评分组件（展示</a:t>
            </a:r>
            <a:r>
              <a:rPr lang="zh-CN" altLang="en-US" dirty="0" smtClean="0"/>
              <a:t>）效果</a:t>
            </a:r>
            <a:endParaRPr lang="zh-CN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3305969"/>
            <a:ext cx="5467350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411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Google play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5612" y="3096419"/>
            <a:ext cx="315277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0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Google play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6487" y="2944019"/>
            <a:ext cx="439102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73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Google play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5950" y="3353594"/>
            <a:ext cx="53721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02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豆瓣电影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6175" y="3034506"/>
            <a:ext cx="17716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6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豆瓣电影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5950" y="2505869"/>
            <a:ext cx="53721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7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豆瓣电影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7375" y="3334544"/>
            <a:ext cx="54292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7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无障碍实例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可折叠</a:t>
            </a:r>
            <a:r>
              <a:rPr lang="zh-CN" altLang="en-US" dirty="0" smtClean="0"/>
              <a:t>内容</a:t>
            </a:r>
            <a:endParaRPr lang="en-US" altLang="zh-CN" dirty="0" smtClean="0"/>
          </a:p>
          <a:p>
            <a:r>
              <a:rPr lang="zh-CN" altLang="en-US" dirty="0"/>
              <a:t>标签</a:t>
            </a:r>
            <a:r>
              <a:rPr lang="zh-CN" altLang="en-US" dirty="0" smtClean="0"/>
              <a:t>卡</a:t>
            </a:r>
            <a:endParaRPr lang="en-US" altLang="zh-CN" dirty="0" smtClean="0"/>
          </a:p>
          <a:p>
            <a:r>
              <a:rPr lang="zh-CN" altLang="en-US" dirty="0" smtClean="0"/>
              <a:t>工具提示</a:t>
            </a:r>
            <a:endParaRPr lang="en-US" altLang="zh-CN" dirty="0" smtClean="0"/>
          </a:p>
          <a:p>
            <a:r>
              <a:rPr lang="zh-CN" altLang="en-US" dirty="0" smtClean="0"/>
              <a:t>树形控件</a:t>
            </a:r>
            <a:endParaRPr lang="en-US" altLang="zh-CN" dirty="0" smtClean="0"/>
          </a:p>
          <a:p>
            <a:r>
              <a:rPr lang="zh-CN" altLang="en-US" dirty="0" smtClean="0"/>
              <a:t>对话框</a:t>
            </a:r>
            <a:endParaRPr lang="en-US" altLang="zh-CN" dirty="0" smtClean="0"/>
          </a:p>
          <a:p>
            <a:r>
              <a:rPr lang="zh-CN" altLang="en-US" dirty="0"/>
              <a:t>下</a:t>
            </a:r>
            <a:r>
              <a:rPr lang="zh-CN" altLang="en-US" dirty="0" smtClean="0"/>
              <a:t>拉菜单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5088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团队合作的问题？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学习成本</a:t>
            </a:r>
            <a:endParaRPr lang="en-US" altLang="zh-CN" dirty="0" smtClean="0"/>
          </a:p>
          <a:p>
            <a:r>
              <a:rPr lang="zh-CN" altLang="en-US" dirty="0" smtClean="0"/>
              <a:t>沟通成本</a:t>
            </a:r>
            <a:endParaRPr lang="en-US" altLang="zh-CN" dirty="0" smtClean="0"/>
          </a:p>
          <a:p>
            <a:r>
              <a:rPr lang="zh-CN" altLang="en-US" dirty="0" smtClean="0"/>
              <a:t>维护成本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959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可折叠</a:t>
            </a:r>
            <a:r>
              <a:rPr lang="zh-CN" altLang="en-US" dirty="0" smtClean="0"/>
              <a:t>内容</a:t>
            </a:r>
            <a:r>
              <a:rPr lang="en-US" altLang="zh-CN" dirty="0"/>
              <a:t>collapsible</a:t>
            </a:r>
            <a:endParaRPr lang="zh-CN" altLang="en-US" dirty="0"/>
          </a:p>
        </p:txBody>
      </p:sp>
      <p:pic>
        <p:nvPicPr>
          <p:cNvPr id="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7" y="3005931"/>
            <a:ext cx="469582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643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可折叠</a:t>
            </a:r>
            <a:r>
              <a:rPr lang="zh-CN" altLang="en-US" dirty="0" smtClean="0"/>
              <a:t>内容</a:t>
            </a:r>
            <a:r>
              <a:rPr lang="en-US" altLang="zh-CN" dirty="0"/>
              <a:t>collapsible</a:t>
            </a:r>
            <a:endParaRPr lang="zh-CN" altLang="en-US" dirty="0"/>
          </a:p>
        </p:txBody>
      </p:sp>
      <p:pic>
        <p:nvPicPr>
          <p:cNvPr id="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7" y="2967831"/>
            <a:ext cx="568642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766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可折叠</a:t>
            </a:r>
            <a:r>
              <a:rPr lang="zh-CN" altLang="en-US" dirty="0" smtClean="0"/>
              <a:t>内容</a:t>
            </a:r>
            <a:r>
              <a:rPr lang="en-US" altLang="zh-CN" dirty="0"/>
              <a:t>collapsible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文字</a:t>
            </a:r>
            <a:r>
              <a:rPr lang="en-US" altLang="zh-CN" dirty="0"/>
              <a:t>show</a:t>
            </a:r>
            <a:r>
              <a:rPr lang="zh-CN" altLang="zh-CN" dirty="0"/>
              <a:t>对屏幕阅读器可见，对视觉隐藏。</a:t>
            </a:r>
          </a:p>
          <a:p>
            <a:r>
              <a:rPr lang="en-US" altLang="zh-CN" dirty="0"/>
              <a:t>aria-hidden=”true”</a:t>
            </a:r>
            <a:r>
              <a:rPr lang="zh-CN" altLang="zh-CN" dirty="0"/>
              <a:t>对屏幕阅读器隐藏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11138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可折叠</a:t>
            </a:r>
            <a:r>
              <a:rPr lang="zh-CN" altLang="en-US" dirty="0" smtClean="0"/>
              <a:t>内容</a:t>
            </a:r>
            <a:r>
              <a:rPr lang="en-US" altLang="zh-CN" dirty="0"/>
              <a:t>collapsible</a:t>
            </a:r>
            <a:endParaRPr lang="zh-CN" alt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5" y="2982119"/>
            <a:ext cx="3981450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876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可折叠</a:t>
            </a:r>
            <a:r>
              <a:rPr lang="zh-CN" altLang="en-US" dirty="0" smtClean="0"/>
              <a:t>内容</a:t>
            </a:r>
            <a:r>
              <a:rPr lang="en-US" altLang="zh-CN" dirty="0"/>
              <a:t>collapsible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文字变成</a:t>
            </a:r>
            <a:r>
              <a:rPr lang="en-US" altLang="zh-CN" dirty="0"/>
              <a:t>hide</a:t>
            </a:r>
            <a:r>
              <a:rPr lang="zh-CN" altLang="zh-CN" dirty="0"/>
              <a:t>，提示屏幕阅读器用户。</a:t>
            </a:r>
          </a:p>
          <a:p>
            <a:r>
              <a:rPr lang="en-US" altLang="zh-CN" dirty="0"/>
              <a:t>aria-hidden=”false”</a:t>
            </a:r>
            <a:r>
              <a:rPr lang="zh-CN" altLang="zh-CN" dirty="0"/>
              <a:t>对屏幕阅读器可见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25083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标签</a:t>
            </a:r>
            <a:r>
              <a:rPr lang="zh-CN" altLang="en-US" dirty="0" smtClean="0"/>
              <a:t>卡</a:t>
            </a:r>
            <a:r>
              <a:rPr lang="en-US" altLang="zh-CN" dirty="0" smtClean="0"/>
              <a:t>tab</a:t>
            </a:r>
            <a:endParaRPr lang="zh-CN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275" y="2777331"/>
            <a:ext cx="3219450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964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标签</a:t>
            </a:r>
            <a:r>
              <a:rPr lang="zh-CN" altLang="en-US" dirty="0" smtClean="0"/>
              <a:t>卡</a:t>
            </a:r>
            <a:r>
              <a:rPr lang="en-US" altLang="zh-CN" dirty="0" smtClean="0"/>
              <a:t>tab</a:t>
            </a:r>
            <a:endParaRPr lang="zh-CN" altLang="en-US" dirty="0"/>
          </a:p>
        </p:txBody>
      </p:sp>
      <p:pic>
        <p:nvPicPr>
          <p:cNvPr id="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7" y="2143919"/>
            <a:ext cx="4848225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698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标签</a:t>
            </a:r>
            <a:r>
              <a:rPr lang="zh-CN" altLang="en-US" dirty="0" smtClean="0"/>
              <a:t>卡</a:t>
            </a:r>
            <a:r>
              <a:rPr lang="en-US" altLang="zh-CN" dirty="0" smtClean="0"/>
              <a:t>tab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对标签和内容分别添加</a:t>
            </a:r>
            <a:r>
              <a:rPr lang="en-US" altLang="zh-CN" dirty="0"/>
              <a:t>role=”</a:t>
            </a:r>
            <a:r>
              <a:rPr lang="en-US" altLang="zh-CN" dirty="0" err="1"/>
              <a:t>tablist</a:t>
            </a:r>
            <a:r>
              <a:rPr lang="en-US" altLang="zh-CN" dirty="0"/>
              <a:t>”</a:t>
            </a:r>
            <a:r>
              <a:rPr lang="zh-CN" altLang="zh-CN" dirty="0"/>
              <a:t>，</a:t>
            </a:r>
            <a:r>
              <a:rPr lang="en-US" altLang="zh-CN" dirty="0"/>
              <a:t>role=”tab”</a:t>
            </a:r>
            <a:r>
              <a:rPr lang="zh-CN" altLang="zh-CN" dirty="0"/>
              <a:t>，</a:t>
            </a:r>
            <a:r>
              <a:rPr lang="en-US" altLang="zh-CN" dirty="0"/>
              <a:t>role=”</a:t>
            </a:r>
            <a:r>
              <a:rPr lang="en-US" altLang="zh-CN" dirty="0" err="1"/>
              <a:t>tabpanel</a:t>
            </a:r>
            <a:r>
              <a:rPr lang="en-US" altLang="zh-CN" dirty="0"/>
              <a:t>”</a:t>
            </a:r>
            <a:r>
              <a:rPr lang="zh-CN" altLang="zh-CN" dirty="0"/>
              <a:t>属性。</a:t>
            </a:r>
          </a:p>
          <a:p>
            <a:r>
              <a:rPr lang="en-US" altLang="zh-CN" dirty="0" err="1"/>
              <a:t>Tabindex</a:t>
            </a:r>
            <a:r>
              <a:rPr lang="en-US" altLang="zh-CN" dirty="0"/>
              <a:t>=”0”</a:t>
            </a:r>
            <a:r>
              <a:rPr lang="zh-CN" altLang="zh-CN" dirty="0"/>
              <a:t>可获得焦点。</a:t>
            </a:r>
          </a:p>
          <a:p>
            <a:r>
              <a:rPr lang="en-US" altLang="zh-CN" dirty="0" err="1"/>
              <a:t>Tabindex</a:t>
            </a:r>
            <a:r>
              <a:rPr lang="en-US" altLang="zh-CN" dirty="0"/>
              <a:t>=”-1”</a:t>
            </a:r>
            <a:r>
              <a:rPr lang="zh-CN" altLang="zh-CN" dirty="0"/>
              <a:t>不可获得焦点。</a:t>
            </a:r>
          </a:p>
          <a:p>
            <a:r>
              <a:rPr lang="en-US" altLang="zh-CN" dirty="0"/>
              <a:t>aria-</a:t>
            </a:r>
            <a:r>
              <a:rPr lang="en-US" altLang="zh-CN" dirty="0" err="1"/>
              <a:t>labelledby</a:t>
            </a:r>
            <a:r>
              <a:rPr lang="zh-CN" altLang="zh-CN" dirty="0"/>
              <a:t>和对应的标签</a:t>
            </a:r>
            <a:r>
              <a:rPr lang="en-US" altLang="zh-CN" dirty="0"/>
              <a:t>id</a:t>
            </a:r>
            <a:r>
              <a:rPr lang="zh-CN" altLang="zh-CN" dirty="0"/>
              <a:t>关联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51608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工具</a:t>
            </a:r>
            <a:r>
              <a:rPr lang="zh-CN" altLang="en-US" dirty="0" smtClean="0"/>
              <a:t>提示</a:t>
            </a:r>
            <a:r>
              <a:rPr lang="en-US" altLang="zh-CN" dirty="0" smtClean="0"/>
              <a:t>tooltip</a:t>
            </a:r>
            <a:endParaRPr lang="zh-CN" altLang="en-US" dirty="0"/>
          </a:p>
        </p:txBody>
      </p:sp>
      <p:pic>
        <p:nvPicPr>
          <p:cNvPr id="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047" y="1600200"/>
            <a:ext cx="4081906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468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工具</a:t>
            </a:r>
            <a:r>
              <a:rPr lang="zh-CN" altLang="en-US" dirty="0" smtClean="0"/>
              <a:t>提示</a:t>
            </a:r>
            <a:r>
              <a:rPr lang="en-US" altLang="zh-CN" dirty="0" smtClean="0"/>
              <a:t>tooltip</a:t>
            </a:r>
            <a:endParaRPr lang="zh-CN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5" y="2296319"/>
            <a:ext cx="5924550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1056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如何分离</a:t>
            </a:r>
            <a:endParaRPr lang="zh-CN" alt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32" y="1600200"/>
            <a:ext cx="775473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881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工具</a:t>
            </a:r>
            <a:r>
              <a:rPr lang="zh-CN" altLang="en-US" dirty="0" smtClean="0"/>
              <a:t>提示</a:t>
            </a:r>
            <a:r>
              <a:rPr lang="en-US" altLang="zh-CN" dirty="0" smtClean="0"/>
              <a:t>tooltip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添加</a:t>
            </a:r>
            <a:r>
              <a:rPr lang="en-US" altLang="zh-CN" dirty="0" err="1"/>
              <a:t>tole</a:t>
            </a:r>
            <a:r>
              <a:rPr lang="en-US" altLang="zh-CN" dirty="0"/>
              <a:t>=”tooltip”</a:t>
            </a:r>
            <a:r>
              <a:rPr lang="zh-CN" altLang="zh-CN" dirty="0"/>
              <a:t>属性，</a:t>
            </a:r>
          </a:p>
          <a:p>
            <a:r>
              <a:rPr lang="en-US" altLang="zh-CN" dirty="0"/>
              <a:t>aria-</a:t>
            </a:r>
            <a:r>
              <a:rPr lang="en-US" altLang="zh-CN" dirty="0" err="1"/>
              <a:t>describedby</a:t>
            </a:r>
            <a:r>
              <a:rPr lang="zh-CN" altLang="zh-CN" dirty="0"/>
              <a:t>讲</a:t>
            </a:r>
            <a:r>
              <a:rPr lang="en-US" altLang="zh-CN" dirty="0"/>
              <a:t>label</a:t>
            </a:r>
            <a:r>
              <a:rPr lang="zh-CN" altLang="zh-CN" dirty="0"/>
              <a:t>，</a:t>
            </a:r>
            <a:r>
              <a:rPr lang="en-US" altLang="zh-CN" dirty="0"/>
              <a:t>input</a:t>
            </a:r>
            <a:r>
              <a:rPr lang="zh-CN" altLang="zh-CN" dirty="0"/>
              <a:t>和工具提示关联，</a:t>
            </a:r>
            <a:r>
              <a:rPr lang="en-US" altLang="zh-CN" dirty="0"/>
              <a:t>input</a:t>
            </a:r>
            <a:r>
              <a:rPr lang="zh-CN" altLang="zh-CN" dirty="0"/>
              <a:t>聚焦的时候，屏幕阅读器会读出提示的内容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415091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树形控件</a:t>
            </a:r>
            <a:r>
              <a:rPr lang="en-US" altLang="zh-CN" dirty="0" smtClean="0"/>
              <a:t>tree</a:t>
            </a:r>
            <a:endParaRPr lang="zh-CN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524919"/>
            <a:ext cx="396240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73992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树形控件</a:t>
            </a:r>
            <a:r>
              <a:rPr lang="en-US" altLang="zh-CN" dirty="0" smtClean="0"/>
              <a:t>tree</a:t>
            </a:r>
            <a:endParaRPr lang="zh-CN" alt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129631"/>
            <a:ext cx="5638800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17788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树形控件</a:t>
            </a:r>
            <a:r>
              <a:rPr lang="en-US" altLang="zh-CN" dirty="0" smtClean="0"/>
              <a:t>tree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对整个组件添加</a:t>
            </a:r>
            <a:r>
              <a:rPr lang="en-US" altLang="zh-CN" dirty="0"/>
              <a:t>role=”tree”</a:t>
            </a:r>
            <a:r>
              <a:rPr lang="zh-CN" altLang="zh-CN" dirty="0"/>
              <a:t>属性。</a:t>
            </a:r>
          </a:p>
          <a:p>
            <a:r>
              <a:rPr lang="zh-CN" altLang="zh-CN" dirty="0"/>
              <a:t>对每个嵌套列表添加</a:t>
            </a:r>
            <a:r>
              <a:rPr lang="en-US" altLang="zh-CN" dirty="0"/>
              <a:t>role=”group”</a:t>
            </a:r>
            <a:r>
              <a:rPr lang="zh-CN" altLang="zh-CN" dirty="0"/>
              <a:t>属性。</a:t>
            </a:r>
          </a:p>
          <a:p>
            <a:r>
              <a:rPr lang="zh-CN" altLang="zh-CN" dirty="0"/>
              <a:t>对每项添加</a:t>
            </a:r>
            <a:r>
              <a:rPr lang="en-US" altLang="zh-CN" dirty="0"/>
              <a:t>role=”</a:t>
            </a:r>
            <a:r>
              <a:rPr lang="en-US" altLang="zh-CN" dirty="0" err="1"/>
              <a:t>treeitem</a:t>
            </a:r>
            <a:r>
              <a:rPr lang="en-US" altLang="zh-CN" dirty="0"/>
              <a:t>”</a:t>
            </a:r>
            <a:r>
              <a:rPr lang="zh-CN" altLang="zh-CN" dirty="0"/>
              <a:t>属性。</a:t>
            </a:r>
          </a:p>
          <a:p>
            <a:r>
              <a:rPr lang="en-US" altLang="zh-CN" dirty="0"/>
              <a:t>Aria-</a:t>
            </a:r>
            <a:r>
              <a:rPr lang="en-US" altLang="zh-CN" dirty="0" err="1"/>
              <a:t>expaned</a:t>
            </a:r>
            <a:r>
              <a:rPr lang="en-US" altLang="zh-CN" dirty="0"/>
              <a:t>=”true”</a:t>
            </a:r>
            <a:r>
              <a:rPr lang="zh-CN" altLang="zh-CN" dirty="0"/>
              <a:t>告诉屏幕阅读器已展开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1747128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对话框</a:t>
            </a:r>
            <a:r>
              <a:rPr lang="en-US" altLang="zh-CN" dirty="0" smtClean="0"/>
              <a:t>dialog</a:t>
            </a:r>
            <a:endParaRPr lang="zh-CN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725" y="2391569"/>
            <a:ext cx="2876550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88378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对话框</a:t>
            </a:r>
            <a:r>
              <a:rPr lang="en-US" altLang="zh-CN" dirty="0" smtClean="0"/>
              <a:t>dialog</a:t>
            </a:r>
            <a:endParaRPr lang="zh-CN" alt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2648744"/>
            <a:ext cx="5753100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29278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对话框</a:t>
            </a:r>
            <a:r>
              <a:rPr lang="en-US" altLang="zh-CN" dirty="0" smtClean="0"/>
              <a:t>dialog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添加</a:t>
            </a:r>
            <a:r>
              <a:rPr lang="en-US" altLang="zh-CN" dirty="0"/>
              <a:t>role=”dialog”</a:t>
            </a:r>
            <a:r>
              <a:rPr lang="zh-CN" altLang="zh-CN" dirty="0"/>
              <a:t>属性。</a:t>
            </a:r>
          </a:p>
          <a:p>
            <a:r>
              <a:rPr lang="en-US" altLang="zh-CN" dirty="0"/>
              <a:t>aria-</a:t>
            </a:r>
            <a:r>
              <a:rPr lang="en-US" altLang="zh-CN" dirty="0" err="1"/>
              <a:t>labelledby</a:t>
            </a:r>
            <a:r>
              <a:rPr lang="en-US" altLang="zh-CN" dirty="0"/>
              <a:t>=”dialog-title”</a:t>
            </a:r>
            <a:r>
              <a:rPr lang="zh-CN" altLang="zh-CN" dirty="0"/>
              <a:t>关联标题</a:t>
            </a:r>
          </a:p>
          <a:p>
            <a:r>
              <a:rPr lang="en-US" altLang="zh-CN" dirty="0"/>
              <a:t>aria-controls=”dialog”</a:t>
            </a:r>
            <a:r>
              <a:rPr lang="zh-CN" altLang="zh-CN" dirty="0"/>
              <a:t>告诉屏幕阅读器按钮用来关闭对话框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222107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滑块</a:t>
            </a:r>
            <a:r>
              <a:rPr lang="en-US" altLang="zh-CN" dirty="0" smtClean="0"/>
              <a:t>slider</a:t>
            </a:r>
            <a:endParaRPr lang="zh-CN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2734469"/>
            <a:ext cx="5372100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77930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滑块</a:t>
            </a:r>
            <a:r>
              <a:rPr lang="en-US" altLang="zh-CN" dirty="0" smtClean="0"/>
              <a:t>slider</a:t>
            </a:r>
            <a:endParaRPr lang="zh-CN" alt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87" y="2877344"/>
            <a:ext cx="5381625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70314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滑块</a:t>
            </a:r>
            <a:r>
              <a:rPr lang="en-US" altLang="zh-CN" dirty="0" smtClean="0"/>
              <a:t>slider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添加</a:t>
            </a:r>
            <a:r>
              <a:rPr lang="en-US" altLang="zh-CN" dirty="0"/>
              <a:t>role=”slider”</a:t>
            </a:r>
            <a:r>
              <a:rPr lang="zh-CN" altLang="zh-CN" dirty="0"/>
              <a:t>属性。</a:t>
            </a:r>
          </a:p>
          <a:p>
            <a:r>
              <a:rPr lang="en-US" altLang="zh-CN" dirty="0"/>
              <a:t>input</a:t>
            </a:r>
            <a:r>
              <a:rPr lang="zh-CN" altLang="zh-CN" dirty="0"/>
              <a:t>使用</a:t>
            </a:r>
            <a:r>
              <a:rPr lang="en-US" altLang="zh-CN" dirty="0" err="1"/>
              <a:t>type”number</a:t>
            </a:r>
            <a:r>
              <a:rPr lang="en-US" altLang="zh-CN" dirty="0"/>
              <a:t>”</a:t>
            </a:r>
            <a:r>
              <a:rPr lang="zh-CN" altLang="zh-CN" dirty="0"/>
              <a:t>类型。</a:t>
            </a:r>
          </a:p>
          <a:p>
            <a:r>
              <a:rPr lang="en-US" altLang="zh-CN" dirty="0"/>
              <a:t>aria-</a:t>
            </a:r>
            <a:r>
              <a:rPr lang="en-US" altLang="zh-CN" dirty="0" err="1"/>
              <a:t>valuemin</a:t>
            </a:r>
            <a:r>
              <a:rPr lang="zh-CN" altLang="zh-CN" dirty="0"/>
              <a:t>，</a:t>
            </a:r>
            <a:r>
              <a:rPr lang="en-US" altLang="zh-CN" dirty="0"/>
              <a:t>aria-</a:t>
            </a:r>
            <a:r>
              <a:rPr lang="en-US" altLang="zh-CN" dirty="0" err="1"/>
              <a:t>valuemax</a:t>
            </a:r>
            <a:r>
              <a:rPr lang="zh-CN" altLang="zh-CN" dirty="0"/>
              <a:t>，</a:t>
            </a:r>
            <a:r>
              <a:rPr lang="en-US" altLang="zh-CN" dirty="0"/>
              <a:t>aria-</a:t>
            </a:r>
            <a:r>
              <a:rPr lang="en-US" altLang="zh-CN" dirty="0" err="1"/>
              <a:t>valuenow</a:t>
            </a:r>
            <a:r>
              <a:rPr lang="zh-CN" altLang="zh-CN" dirty="0"/>
              <a:t>分别对应</a:t>
            </a:r>
            <a:r>
              <a:rPr lang="en-US" altLang="zh-CN" dirty="0"/>
              <a:t>input</a:t>
            </a:r>
            <a:r>
              <a:rPr lang="zh-CN" altLang="zh-CN" dirty="0"/>
              <a:t>的</a:t>
            </a:r>
            <a:r>
              <a:rPr lang="en-US" altLang="zh-CN" dirty="0"/>
              <a:t>value</a:t>
            </a:r>
            <a:r>
              <a:rPr lang="zh-CN" altLang="zh-CN" dirty="0"/>
              <a:t>，</a:t>
            </a:r>
            <a:r>
              <a:rPr lang="en-US" altLang="zh-CN" dirty="0"/>
              <a:t>min</a:t>
            </a:r>
            <a:r>
              <a:rPr lang="zh-CN" altLang="zh-CN" dirty="0"/>
              <a:t>，</a:t>
            </a:r>
            <a:r>
              <a:rPr lang="en-US" altLang="zh-CN" dirty="0"/>
              <a:t>max</a:t>
            </a:r>
            <a:r>
              <a:rPr lang="zh-CN" altLang="zh-CN" dirty="0"/>
              <a:t>的值。</a:t>
            </a:r>
          </a:p>
          <a:p>
            <a:r>
              <a:rPr lang="en-US" altLang="zh-CN" dirty="0"/>
              <a:t>aria-</a:t>
            </a:r>
            <a:r>
              <a:rPr lang="en-US" altLang="zh-CN" dirty="0" err="1"/>
              <a:t>valuetext</a:t>
            </a:r>
            <a:r>
              <a:rPr lang="zh-CN" altLang="zh-CN" dirty="0"/>
              <a:t>提示具体的价格。</a:t>
            </a:r>
          </a:p>
          <a:p>
            <a:r>
              <a:rPr lang="en-US" altLang="zh-CN" dirty="0"/>
              <a:t>aria-</a:t>
            </a:r>
            <a:r>
              <a:rPr lang="en-US" altLang="zh-CN" dirty="0" err="1"/>
              <a:t>labelledby</a:t>
            </a:r>
            <a:r>
              <a:rPr lang="en-US" altLang="zh-CN" dirty="0"/>
              <a:t>="price-label"</a:t>
            </a:r>
            <a:r>
              <a:rPr lang="zh-CN" altLang="zh-CN" dirty="0"/>
              <a:t>让滑块跟</a:t>
            </a:r>
            <a:r>
              <a:rPr lang="en-US" altLang="zh-CN" dirty="0"/>
              <a:t>label</a:t>
            </a:r>
            <a:r>
              <a:rPr lang="zh-CN" altLang="zh-CN" dirty="0"/>
              <a:t>关联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729117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oocss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尽可能多的考虑类的公用</a:t>
            </a:r>
            <a:endParaRPr lang="en-US" altLang="zh-CN" dirty="0" smtClean="0"/>
          </a:p>
          <a:p>
            <a:r>
              <a:rPr lang="zh-CN" altLang="en-US" dirty="0" smtClean="0"/>
              <a:t>容器与内容分离</a:t>
            </a:r>
            <a:endParaRPr lang="en-US" altLang="zh-CN" dirty="0" smtClean="0"/>
          </a:p>
          <a:p>
            <a:r>
              <a:rPr lang="zh-CN" altLang="en-US" dirty="0" smtClean="0"/>
              <a:t>减少样式继承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91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下拉菜单</a:t>
            </a:r>
            <a:r>
              <a:rPr lang="en-US" altLang="zh-CN" dirty="0" err="1" smtClean="0"/>
              <a:t>selectmenu</a:t>
            </a:r>
            <a:endParaRPr lang="zh-CN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825" y="2901156"/>
            <a:ext cx="203835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59518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下拉菜单</a:t>
            </a:r>
            <a:r>
              <a:rPr lang="en-US" altLang="zh-CN" dirty="0" err="1" smtClean="0"/>
              <a:t>selectmenu</a:t>
            </a:r>
            <a:endParaRPr lang="zh-CN" alt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407" y="1600200"/>
            <a:ext cx="5499186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1781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下拉菜单</a:t>
            </a:r>
            <a:r>
              <a:rPr lang="en-US" altLang="zh-CN" dirty="0" err="1" smtClean="0"/>
              <a:t>selectmenu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dirty="0"/>
              <a:t>保留默认的</a:t>
            </a:r>
            <a:r>
              <a:rPr lang="en-US" altLang="zh-CN" dirty="0"/>
              <a:t>select</a:t>
            </a:r>
            <a:r>
              <a:rPr lang="zh-CN" altLang="zh-CN" dirty="0"/>
              <a:t>并隐藏，不支持</a:t>
            </a:r>
            <a:r>
              <a:rPr lang="en-US" altLang="zh-CN" dirty="0" err="1"/>
              <a:t>css</a:t>
            </a:r>
            <a:r>
              <a:rPr lang="zh-CN" altLang="zh-CN" dirty="0"/>
              <a:t>和</a:t>
            </a:r>
            <a:r>
              <a:rPr lang="en-US" altLang="zh-CN" dirty="0" err="1"/>
              <a:t>js</a:t>
            </a:r>
            <a:r>
              <a:rPr lang="zh-CN" altLang="zh-CN" dirty="0"/>
              <a:t>依然可访问。</a:t>
            </a:r>
          </a:p>
          <a:p>
            <a:r>
              <a:rPr lang="en-US" altLang="zh-CN" dirty="0"/>
              <a:t>aria-</a:t>
            </a:r>
            <a:r>
              <a:rPr lang="en-US" altLang="zh-CN" dirty="0" err="1"/>
              <a:t>haspopup</a:t>
            </a:r>
            <a:r>
              <a:rPr lang="en-US" altLang="zh-CN" dirty="0"/>
              <a:t>="true"</a:t>
            </a:r>
            <a:r>
              <a:rPr lang="zh-CN" altLang="zh-CN" dirty="0"/>
              <a:t>标识按钮点击可展开，</a:t>
            </a:r>
            <a:r>
              <a:rPr lang="en-US" altLang="zh-CN" dirty="0"/>
              <a:t>aria-owns="giftwrap-menu"</a:t>
            </a:r>
            <a:r>
              <a:rPr lang="zh-CN" altLang="zh-CN" dirty="0"/>
              <a:t>对应下拉元素。</a:t>
            </a:r>
          </a:p>
          <a:p>
            <a:r>
              <a:rPr lang="zh-CN" altLang="zh-CN" dirty="0"/>
              <a:t>下拉添加</a:t>
            </a:r>
            <a:r>
              <a:rPr lang="en-US" altLang="zh-CN" dirty="0"/>
              <a:t>role="</a:t>
            </a:r>
            <a:r>
              <a:rPr lang="en-US" altLang="zh-CN" dirty="0" err="1"/>
              <a:t>listbox</a:t>
            </a:r>
            <a:r>
              <a:rPr lang="en-US" altLang="zh-CN" dirty="0"/>
              <a:t>"</a:t>
            </a:r>
            <a:r>
              <a:rPr lang="zh-CN" altLang="zh-CN" dirty="0"/>
              <a:t>属性。</a:t>
            </a:r>
          </a:p>
          <a:p>
            <a:r>
              <a:rPr lang="en-US" altLang="zh-CN" dirty="0"/>
              <a:t>aria-selected="true"</a:t>
            </a:r>
            <a:r>
              <a:rPr lang="zh-CN" altLang="zh-CN" dirty="0"/>
              <a:t>告诉屏幕阅读器选中的元素。</a:t>
            </a:r>
          </a:p>
          <a:p>
            <a:r>
              <a:rPr lang="en-US" altLang="zh-CN" dirty="0"/>
              <a:t>role="option"</a:t>
            </a:r>
            <a:r>
              <a:rPr lang="zh-CN" altLang="zh-CN" dirty="0"/>
              <a:t>告诉屏幕阅读器为可选项。</a:t>
            </a:r>
          </a:p>
          <a:p>
            <a:r>
              <a:rPr lang="en-US" altLang="zh-CN" dirty="0"/>
              <a:t>aria-</a:t>
            </a:r>
            <a:r>
              <a:rPr lang="en-US" altLang="zh-CN" dirty="0" err="1"/>
              <a:t>labelledby</a:t>
            </a:r>
            <a:r>
              <a:rPr lang="en-US" altLang="zh-CN" dirty="0"/>
              <a:t>="giftwrap-button"</a:t>
            </a:r>
            <a:r>
              <a:rPr lang="zh-CN" altLang="zh-CN" dirty="0"/>
              <a:t>关联点击的按钮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476639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命名空间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048" y="2034126"/>
            <a:ext cx="5753903" cy="3658111"/>
          </a:xfrm>
        </p:spPr>
      </p:pic>
    </p:spTree>
    <p:extLst>
      <p:ext uri="{BB962C8B-B14F-4D97-AF65-F5344CB8AC3E}">
        <p14:creationId xmlns:p14="http://schemas.microsoft.com/office/powerpoint/2010/main" val="237989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索引（布局和模块）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288" y="1600200"/>
            <a:ext cx="5339424" cy="4525963"/>
          </a:xfrm>
        </p:spPr>
      </p:pic>
    </p:spTree>
    <p:extLst>
      <p:ext uri="{BB962C8B-B14F-4D97-AF65-F5344CB8AC3E}">
        <p14:creationId xmlns:p14="http://schemas.microsoft.com/office/powerpoint/2010/main" val="340260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索引（公用块级）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101" y="2134152"/>
            <a:ext cx="5353798" cy="3458058"/>
          </a:xfrm>
        </p:spPr>
      </p:pic>
    </p:spTree>
    <p:extLst>
      <p:ext uri="{BB962C8B-B14F-4D97-AF65-F5344CB8AC3E}">
        <p14:creationId xmlns:p14="http://schemas.microsoft.com/office/powerpoint/2010/main" val="134445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</TotalTime>
  <Words>616</Words>
  <Application>Microsoft Office PowerPoint</Application>
  <PresentationFormat>全屏显示(4:3)</PresentationFormat>
  <Paragraphs>122</Paragraphs>
  <Slides>62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63" baseType="lpstr">
      <vt:lpstr>Office 主题</vt:lpstr>
      <vt:lpstr>前端的多重分离解耦</vt:lpstr>
      <vt:lpstr>价值观的问题？</vt:lpstr>
      <vt:lpstr>敏捷开发</vt:lpstr>
      <vt:lpstr>团队合作的问题？</vt:lpstr>
      <vt:lpstr>如何分离</vt:lpstr>
      <vt:lpstr>oocss</vt:lpstr>
      <vt:lpstr>命名空间</vt:lpstr>
      <vt:lpstr>索引（布局和模块）</vt:lpstr>
      <vt:lpstr>索引（公用块级）</vt:lpstr>
      <vt:lpstr>索引（公用行内）</vt:lpstr>
      <vt:lpstr>Dom操作</vt:lpstr>
      <vt:lpstr>Dom操作</vt:lpstr>
      <vt:lpstr>无障碍</vt:lpstr>
      <vt:lpstr>Role属性</vt:lpstr>
      <vt:lpstr>Landmark role</vt:lpstr>
      <vt:lpstr>Aria属性</vt:lpstr>
      <vt:lpstr>seo</vt:lpstr>
      <vt:lpstr>文档大纲</vt:lpstr>
      <vt:lpstr>结构化数据</vt:lpstr>
      <vt:lpstr>结构化数据</vt:lpstr>
      <vt:lpstr>微数据</vt:lpstr>
      <vt:lpstr>微元素</vt:lpstr>
      <vt:lpstr>RDFa</vt:lpstr>
      <vt:lpstr>实例</vt:lpstr>
      <vt:lpstr>兼顾可用性和seo的评分组件</vt:lpstr>
      <vt:lpstr>评分组件（交互）html</vt:lpstr>
      <vt:lpstr>评分组件（交互）html</vt:lpstr>
      <vt:lpstr>评分组件（交互）css</vt:lpstr>
      <vt:lpstr>评分组件（交互）js</vt:lpstr>
      <vt:lpstr>评分组件（展示）html</vt:lpstr>
      <vt:lpstr>评分组件（展示）css</vt:lpstr>
      <vt:lpstr>评分组件（展示）效果</vt:lpstr>
      <vt:lpstr>Google play</vt:lpstr>
      <vt:lpstr>Google play</vt:lpstr>
      <vt:lpstr>Google play</vt:lpstr>
      <vt:lpstr>豆瓣电影</vt:lpstr>
      <vt:lpstr>豆瓣电影</vt:lpstr>
      <vt:lpstr>豆瓣电影</vt:lpstr>
      <vt:lpstr>无障碍实例</vt:lpstr>
      <vt:lpstr>可折叠内容collapsible</vt:lpstr>
      <vt:lpstr>可折叠内容collapsible</vt:lpstr>
      <vt:lpstr>可折叠内容collapsible</vt:lpstr>
      <vt:lpstr>可折叠内容collapsible</vt:lpstr>
      <vt:lpstr>可折叠内容collapsible</vt:lpstr>
      <vt:lpstr>标签卡tab</vt:lpstr>
      <vt:lpstr>标签卡tab</vt:lpstr>
      <vt:lpstr>标签卡tab</vt:lpstr>
      <vt:lpstr>工具提示tooltip</vt:lpstr>
      <vt:lpstr>工具提示tooltip</vt:lpstr>
      <vt:lpstr>工具提示tooltip</vt:lpstr>
      <vt:lpstr>树形控件tree</vt:lpstr>
      <vt:lpstr>树形控件tree</vt:lpstr>
      <vt:lpstr>树形控件tree</vt:lpstr>
      <vt:lpstr>对话框dialog</vt:lpstr>
      <vt:lpstr>对话框dialog</vt:lpstr>
      <vt:lpstr>对话框dialog</vt:lpstr>
      <vt:lpstr>滑块slider</vt:lpstr>
      <vt:lpstr>滑块slider</vt:lpstr>
      <vt:lpstr>滑块slider</vt:lpstr>
      <vt:lpstr>下拉菜单selectmenu</vt:lpstr>
      <vt:lpstr>下拉菜单selectmenu</vt:lpstr>
      <vt:lpstr>下拉菜单selectmenu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前端的多重分离解耦</dc:title>
  <dc:creator>zwb周文彬</dc:creator>
  <cp:lastModifiedBy>zwb周文彬</cp:lastModifiedBy>
  <cp:revision>52</cp:revision>
  <dcterms:created xsi:type="dcterms:W3CDTF">2014-03-10T02:30:45Z</dcterms:created>
  <dcterms:modified xsi:type="dcterms:W3CDTF">2014-04-03T01:55:34Z</dcterms:modified>
</cp:coreProperties>
</file>