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61" r:id="rId5"/>
    <p:sldId id="260" r:id="rId6"/>
    <p:sldId id="262" r:id="rId7"/>
    <p:sldId id="264" r:id="rId8"/>
    <p:sldId id="263" r:id="rId9"/>
    <p:sldId id="265" r:id="rId10"/>
    <p:sldId id="266" r:id="rId11"/>
    <p:sldId id="267" r:id="rId12"/>
    <p:sldId id="269" r:id="rId13"/>
    <p:sldId id="268" r:id="rId14"/>
    <p:sldId id="272" r:id="rId15"/>
    <p:sldId id="271" r:id="rId16"/>
    <p:sldId id="270" r:id="rId17"/>
    <p:sldId id="273" r:id="rId18"/>
    <p:sldId id="275" r:id="rId19"/>
    <p:sldId id="274" r:id="rId20"/>
    <p:sldId id="276" r:id="rId21"/>
    <p:sldId id="298" r:id="rId22"/>
    <p:sldId id="299" r:id="rId23"/>
    <p:sldId id="297" r:id="rId24"/>
    <p:sldId id="277" r:id="rId25"/>
    <p:sldId id="279" r:id="rId26"/>
    <p:sldId id="278" r:id="rId27"/>
    <p:sldId id="281" r:id="rId28"/>
    <p:sldId id="280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2" r:id="rId39"/>
    <p:sldId id="259" r:id="rId40"/>
    <p:sldId id="293" r:id="rId41"/>
    <p:sldId id="294" r:id="rId42"/>
    <p:sldId id="296" r:id="rId43"/>
    <p:sldId id="295" r:id="rId44"/>
    <p:sldId id="291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941" autoAdjust="0"/>
  </p:normalViewPr>
  <p:slideViewPr>
    <p:cSldViewPr>
      <p:cViewPr varScale="1">
        <p:scale>
          <a:sx n="83" d="100"/>
          <a:sy n="83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14DFE-8EB0-47DE-ADBB-7B21EFAF3485}" type="datetimeFigureOut">
              <a:rPr lang="zh-CN" altLang="en-US" smtClean="0"/>
              <a:pPr/>
              <a:t>2008-10-6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E35A3-9042-48B2-880B-2E4E0FBA86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35A3-9042-48B2-880B-2E4E0FBA86B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35A3-9042-48B2-880B-2E4E0FBA86B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35A3-9042-48B2-880B-2E4E0FBA86B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35A3-9042-48B2-880B-2E4E0FBA86B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35A3-9042-48B2-880B-2E4E0FBA86B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35A3-9042-48B2-880B-2E4E0FBA86B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35A3-9042-48B2-880B-2E4E0FBA86B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35A3-9042-48B2-880B-2E4E0FBA86B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35A3-9042-48B2-880B-2E4E0FBA86B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35A3-9042-48B2-880B-2E4E0FBA86B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35A3-9042-48B2-880B-2E4E0FBA86B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35A3-9042-48B2-880B-2E4E0FBA86B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35A3-9042-48B2-880B-2E4E0FBA86B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35A3-9042-48B2-880B-2E4E0FBA86B2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35A3-9042-48B2-880B-2E4E0FBA86B2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35A3-9042-48B2-880B-2E4E0FBA86B2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35A3-9042-48B2-880B-2E4E0FBA86B2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35A3-9042-48B2-880B-2E4E0FBA86B2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35A3-9042-48B2-880B-2E4E0FBA86B2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35A3-9042-48B2-880B-2E4E0FBA86B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35A3-9042-48B2-880B-2E4E0FBA86B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35A3-9042-48B2-880B-2E4E0FBA86B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35A3-9042-48B2-880B-2E4E0FBA86B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35A3-9042-48B2-880B-2E4E0FBA86B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35A3-9042-48B2-880B-2E4E0FBA86B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35A3-9042-48B2-880B-2E4E0FBA86B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2008-10-6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2008-10-6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2008-10-6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2008-10-6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2008-10-6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2008-10-6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2008-10-6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2008-10-6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2008-10-6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2008-10-6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2008-10-6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2008-10-6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33lab.cn/demo/200808/fonts-on-iphone.png" TargetMode="External"/><Relationship Id="rId4" Type="http://schemas.openxmlformats.org/officeDocument/2006/relationships/hyperlink" Target="http://www.33lab.cn/demo/200808/fonts-on-iphone.ht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radnan.public.iastate.edu/coverflow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jaxian.com/by/topic/canvas" TargetMode="External"/><Relationship Id="rId4" Type="http://schemas.openxmlformats.org/officeDocument/2006/relationships/hyperlink" Target="http://www.ernestdelgado.com/public-tests/canvasphoto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estciv.com/iphonetest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webapps/docs/documentation/iPhone/Conceptual/SafariCSSAnimationGuide/Introduction/chapter_2_section_1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pple.com/webapps/docs/documentation/iPhone/Conceptual/SafariCSSTransformGuide/Introduction/chapter_2_section_1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webapps/docs/documentation/AppleApplications/Reference/SafariWebContent/ConfiguringWebApplications/chapter_8_section_3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app.net.free.fr/Demo/Index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oehewitt.com/blog/introducing_iui.php" TargetMode="External"/><Relationship Id="rId3" Type="http://schemas.openxmlformats.org/officeDocument/2006/relationships/hyperlink" Target="http://www.apple.com/webapps/" TargetMode="External"/><Relationship Id="rId7" Type="http://schemas.openxmlformats.org/officeDocument/2006/relationships/hyperlink" Target="http://code.google.com/p/iui/" TargetMode="External"/><Relationship Id="rId12" Type="http://schemas.openxmlformats.org/officeDocument/2006/relationships/hyperlink" Target="http://www.ibm.com/developerworks/opensource/library/os-eclipse-iphone/" TargetMode="External"/><Relationship Id="rId2" Type="http://schemas.openxmlformats.org/officeDocument/2006/relationships/hyperlink" Target="https://developer.apple.com/webapp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stiphone.com/" TargetMode="External"/><Relationship Id="rId11" Type="http://schemas.openxmlformats.org/officeDocument/2006/relationships/hyperlink" Target="http://matthewjamestaylor.com/blog/perfect-multi-column-liquid-layouts" TargetMode="External"/><Relationship Id="rId5" Type="http://schemas.openxmlformats.org/officeDocument/2006/relationships/hyperlink" Target="http://groups.google.com/group/iphonewebdev?hl=en" TargetMode="External"/><Relationship Id="rId10" Type="http://schemas.openxmlformats.org/officeDocument/2006/relationships/hyperlink" Target="http://groupaware.mobi/iphone/" TargetMode="External"/><Relationship Id="rId4" Type="http://schemas.openxmlformats.org/officeDocument/2006/relationships/hyperlink" Target="http://www.iphonewebdev.com/" TargetMode="External"/><Relationship Id="rId9" Type="http://schemas.openxmlformats.org/officeDocument/2006/relationships/hyperlink" Target="http://www.joehewitt.com/iui/samples/dig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speckyboy.com/2008/07/18/35-free-icon-sets-for-your-iphone-pimp-it-up/" TargetMode="External"/><Relationship Id="rId2" Type="http://schemas.openxmlformats.org/officeDocument/2006/relationships/hyperlink" Target="http://www.teehanlax.com/blog/?p=44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71612"/>
            <a:ext cx="7772400" cy="1470025"/>
          </a:xfrm>
        </p:spPr>
        <p:txBody>
          <a:bodyPr/>
          <a:lstStyle/>
          <a:p>
            <a:r>
              <a:rPr lang="en-US" altLang="zh-CN" dirty="0" err="1" smtClean="0"/>
              <a:t>iPhone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前端开发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28684"/>
          </a:xfrm>
        </p:spPr>
        <p:txBody>
          <a:bodyPr/>
          <a:lstStyle/>
          <a:p>
            <a:r>
              <a:rPr lang="zh-CN" altLang="en-US" dirty="0" smtClean="0"/>
              <a:t>云谦</a:t>
            </a:r>
            <a:endParaRPr lang="zh-CN" altLang="en-US" dirty="0"/>
          </a:p>
        </p:txBody>
      </p:sp>
      <p:pic>
        <p:nvPicPr>
          <p:cNvPr id="2052" name="Picture 4" descr="C:\Documents and Settings\chencheng\桌面\未标题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3724" y="4572000"/>
            <a:ext cx="6010276" cy="2286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开发之前还有一些要知道的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5043494" cy="49720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用户是可以设置浏览器属性的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JavaScript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可能被关掉</a:t>
            </a:r>
            <a:endParaRPr lang="en-US" altLang="zh-CN" sz="1600" dirty="0" smtClean="0">
              <a:solidFill>
                <a:schemeClr val="tx1">
                  <a:lumMod val="85000"/>
                </a:schemeClr>
              </a:solidFill>
            </a:endParaRPr>
          </a:p>
          <a:p>
            <a:pPr lvl="1"/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弹窗默认被禁止</a:t>
            </a:r>
            <a:endParaRPr lang="en-US" altLang="zh-CN" sz="16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iPhone</a:t>
            </a: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内置了一个调试控制台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资源的限制和脚本的限制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 lvl="1"/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每个静态资源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(*.html, *.js, *.css) &lt; 10M</a:t>
            </a:r>
          </a:p>
          <a:p>
            <a:pPr lvl="1"/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超过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25K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的静态资源不会被缓存 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en-US" altLang="zh-CN" sz="1600" dirty="0" err="1" smtClean="0">
                <a:solidFill>
                  <a:schemeClr val="tx1">
                    <a:lumMod val="85000"/>
                  </a:schemeClr>
                </a:solidFill>
              </a:rPr>
              <a:t>gzip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前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pPr lvl="1"/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5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秒钟的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JavaScript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执行时间</a:t>
            </a:r>
            <a:endParaRPr lang="en-US" altLang="zh-CN" sz="1600" dirty="0" smtClean="0">
              <a:solidFill>
                <a:schemeClr val="tx1">
                  <a:lumMod val="85000"/>
                </a:schemeClr>
              </a:solidFill>
            </a:endParaRPr>
          </a:p>
          <a:p>
            <a:pPr lvl="1"/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更多</a:t>
            </a:r>
            <a:endParaRPr lang="en-US" altLang="zh-CN" sz="1600" dirty="0" smtClean="0">
              <a:solidFill>
                <a:schemeClr val="tx1">
                  <a:lumMod val="85000"/>
                </a:schemeClr>
              </a:solidFill>
            </a:endParaRPr>
          </a:p>
          <a:p>
            <a:pPr lvl="2"/>
            <a:r>
              <a:rPr lang="en-US" altLang="zh-CN" sz="1050" u="sng" dirty="0" smtClean="0">
                <a:solidFill>
                  <a:schemeClr val="tx1">
                    <a:lumMod val="85000"/>
                  </a:schemeClr>
                </a:solidFill>
              </a:rPr>
              <a:t>http://yuiblog.com/blog/2008/02/06/iphone-cacheability/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文档类型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 lvl="1"/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支持：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Excel, PDF, Word, Text, QT, </a:t>
            </a:r>
            <a:r>
              <a:rPr lang="en-US" altLang="zh-CN" sz="1600" dirty="0" smtClean="0">
                <a:solidFill>
                  <a:srgbClr val="FFC000"/>
                </a:solidFill>
              </a:rPr>
              <a:t>Canvas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</a:p>
          <a:p>
            <a:pPr lvl="1"/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不支持：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Java, Flash, SVG</a:t>
            </a:r>
          </a:p>
          <a:p>
            <a:endParaRPr lang="zh-CN" alt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098" name="Picture 2" descr="C:\Documents and Settings\chencheng\桌面\iphone\IMG_001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7404" y="1428736"/>
            <a:ext cx="3048000" cy="4572000"/>
          </a:xfrm>
          <a:prstGeom prst="rect">
            <a:avLst/>
          </a:prstGeom>
          <a:noFill/>
        </p:spPr>
      </p:pic>
      <p:pic>
        <p:nvPicPr>
          <p:cNvPr id="4099" name="Picture 3" descr="C:\Documents and Settings\chencheng\桌面\iphone\IMG_001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67404" y="1428736"/>
            <a:ext cx="3048000" cy="4572000"/>
          </a:xfrm>
          <a:prstGeom prst="rect">
            <a:avLst/>
          </a:prstGeom>
          <a:noFill/>
        </p:spPr>
      </p:pic>
      <p:pic>
        <p:nvPicPr>
          <p:cNvPr id="4100" name="Picture 4" descr="C:\Documents and Settings\chencheng\桌面\iphone\IMG_0016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67404" y="1428736"/>
            <a:ext cx="3048000" cy="4572000"/>
          </a:xfrm>
          <a:prstGeom prst="rect">
            <a:avLst/>
          </a:prstGeom>
          <a:noFill/>
        </p:spPr>
      </p:pic>
      <p:pic>
        <p:nvPicPr>
          <p:cNvPr id="4101" name="Picture 5" descr="C:\Documents and Settings\chencheng\桌面\iphone\IMG_0017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67404" y="1428736"/>
            <a:ext cx="3048000" cy="4572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开发之前还有一些要知道的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5043494" cy="49720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不支持的技术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 lvl="1"/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模态窗口 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- </a:t>
            </a:r>
            <a:r>
              <a:rPr lang="en-US" altLang="zh-CN" sz="1400" dirty="0" err="1" smtClean="0">
                <a:solidFill>
                  <a:schemeClr val="tx1">
                    <a:lumMod val="50000"/>
                  </a:schemeClr>
                </a:solidFill>
              </a:rPr>
              <a:t>window.showModalDialog</a:t>
            </a:r>
            <a:r>
              <a:rPr lang="en-US" altLang="zh-CN" sz="1400" dirty="0" smtClean="0">
                <a:solidFill>
                  <a:schemeClr val="tx1">
                    <a:lumMod val="50000"/>
                  </a:schemeClr>
                </a:solidFill>
              </a:rPr>
              <a:t>()</a:t>
            </a:r>
          </a:p>
          <a:p>
            <a:pPr lvl="1"/>
            <a:r>
              <a:rPr lang="en-US" altLang="zh-CN" sz="1600" dirty="0" err="1" smtClean="0">
                <a:solidFill>
                  <a:schemeClr val="tx1">
                    <a:lumMod val="85000"/>
                  </a:schemeClr>
                </a:solidFill>
              </a:rPr>
              <a:t>Mouseover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事件</a:t>
            </a:r>
            <a:endParaRPr lang="en-US" altLang="zh-CN" sz="1600" dirty="0" smtClean="0">
              <a:solidFill>
                <a:schemeClr val="tx1">
                  <a:lumMod val="85000"/>
                </a:schemeClr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Hover 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样式</a:t>
            </a:r>
            <a:endParaRPr lang="en-US" altLang="zh-CN" sz="16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不要使用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frameset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不同版本的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iPhone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, Safari</a:t>
            </a: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版本不一样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 lvl="1"/>
            <a:r>
              <a:rPr lang="en-US" altLang="zh-CN" sz="1600" dirty="0" err="1" smtClean="0">
                <a:solidFill>
                  <a:schemeClr val="tx1">
                    <a:lumMod val="85000"/>
                  </a:schemeClr>
                </a:solidFill>
              </a:rPr>
              <a:t>iPhone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 1.1.x 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 对应 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Safari 3.0</a:t>
            </a:r>
          </a:p>
          <a:p>
            <a:pPr lvl="1"/>
            <a:r>
              <a:rPr lang="en-US" altLang="zh-CN" sz="1600" dirty="0" err="1" smtClean="0">
                <a:solidFill>
                  <a:schemeClr val="tx1">
                    <a:lumMod val="85000"/>
                  </a:schemeClr>
                </a:solidFill>
              </a:rPr>
              <a:t>iPhone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 1.2.x  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对应 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Safari 3.1.1</a:t>
            </a:r>
            <a:endParaRPr lang="zh-CN" alt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Html</a:t>
            </a:r>
            <a:r>
              <a:rPr lang="zh-CN" altLang="en-US" sz="3600" dirty="0" smtClean="0"/>
              <a:t>结构上的区别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5357826"/>
            <a:ext cx="8258204" cy="6143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声明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viewport</a:t>
            </a: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的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meta</a:t>
            </a: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标签，和指定桌面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icon</a:t>
            </a: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的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link</a:t>
            </a: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标签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643050"/>
            <a:ext cx="75342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原生的字体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85926"/>
            <a:ext cx="578167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28596" y="5143512"/>
            <a:ext cx="807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http://www.33lab.cn/demo/200808/fonts-on-iphone.htm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http://www.33lab.cn/demo/200808/fonts-on-iphone.png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&lt;canvas&gt;&lt;/canvas&gt;</a:t>
            </a:r>
            <a:endParaRPr lang="zh-CN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500174"/>
            <a:ext cx="75724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https://developer.apple.com/webapps/docs/documentation/AppleApplications/Conceptual/SafariJSProgTopics/Tasks/Canvas.html</a:t>
            </a:r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http://radnan.public.iastate.edu/coverflow/</a:t>
            </a:r>
            <a:endParaRPr lang="en-US" dirty="0" smtClean="0"/>
          </a:p>
          <a:p>
            <a:r>
              <a:rPr lang="en-US" altLang="zh-CN" dirty="0" smtClean="0">
                <a:hlinkClick r:id="rId4"/>
              </a:rPr>
              <a:t>http://www.ernestdelgado.com/public-tests/canvasphoto/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http://ajaxian.com/by/topic/canvas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5743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二、</a:t>
            </a:r>
            <a:r>
              <a:rPr lang="en-US" altLang="zh-CN" sz="3600" dirty="0" smtClean="0"/>
              <a:t>CSS</a:t>
            </a:r>
            <a:endParaRPr lang="zh-CN" altLang="en-US" sz="3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不支持的属性和选择符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472518" cy="44720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:nth-child</a:t>
            </a:r>
            <a:endParaRPr lang="en-US" altLang="zh-CN" sz="16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position:fixed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/>
              <a:t>-</a:t>
            </a:r>
            <a:r>
              <a:rPr lang="en-US" sz="2000" dirty="0" err="1" smtClean="0"/>
              <a:t>webkit</a:t>
            </a:r>
            <a:r>
              <a:rPr lang="en-US" sz="2000" dirty="0" smtClean="0"/>
              <a:t>-border-fit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/>
              <a:t>-</a:t>
            </a:r>
            <a:r>
              <a:rPr lang="en-US" sz="2000" dirty="0" err="1" smtClean="0"/>
              <a:t>webkit</a:t>
            </a:r>
            <a:r>
              <a:rPr lang="en-US" sz="2000" dirty="0" smtClean="0"/>
              <a:t>-column(s-*)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webkit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-box(-shadow, -sizing)    </a:t>
            </a:r>
            <a:r>
              <a:rPr lang="en-US" altLang="zh-CN" sz="2000" dirty="0" smtClean="0">
                <a:solidFill>
                  <a:srgbClr val="FFFF00"/>
                </a:solidFill>
              </a:rPr>
              <a:t>2.0 supported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webkit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-text(-stroke, -stroke-color, -stroke-width)  </a:t>
            </a:r>
            <a:r>
              <a:rPr lang="en-US" altLang="zh-CN" sz="2000" dirty="0" smtClean="0">
                <a:solidFill>
                  <a:srgbClr val="FFFF00"/>
                </a:solidFill>
              </a:rPr>
              <a:t>2.0 supported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webkit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-text-fill-color   </a:t>
            </a:r>
            <a:r>
              <a:rPr lang="en-US" altLang="zh-CN" sz="2000" dirty="0" smtClean="0">
                <a:solidFill>
                  <a:srgbClr val="FFFF00"/>
                </a:solidFill>
              </a:rPr>
              <a:t>2.0 supported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6143644"/>
            <a:ext cx="8215370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iPhone</a:t>
            </a:r>
            <a:r>
              <a:rPr lang="en-US" altLang="zh-CN" dirty="0" smtClean="0"/>
              <a:t> CSS Test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3"/>
              </a:rPr>
              <a:t>http://westciv.com/iphonetests/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Documents and Settings\chencheng\桌面\iphone\IMG_001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1428736"/>
            <a:ext cx="3048000" cy="4572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-</a:t>
            </a:r>
            <a:r>
              <a:rPr lang="en-US" altLang="zh-CN" sz="3600" dirty="0" err="1" smtClean="0"/>
              <a:t>webkit</a:t>
            </a:r>
            <a:r>
              <a:rPr lang="en-US" altLang="zh-CN" sz="3600" dirty="0" smtClean="0"/>
              <a:t>-text-size-adjust</a:t>
            </a: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114298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</a:schemeClr>
                </a:solidFill>
              </a:rPr>
              <a:t>设置页面上的文本尺寸</a:t>
            </a:r>
            <a:endParaRPr lang="en-US" altLang="zh-CN" dirty="0" smtClean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5043494" cy="49720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控制页面上的文本尺寸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默认为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auto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建议直接设为 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none</a:t>
            </a:r>
          </a:p>
        </p:txBody>
      </p:sp>
      <p:pic>
        <p:nvPicPr>
          <p:cNvPr id="3074" name="Picture 2" descr="C:\Documents and Settings\chencheng\桌面\iphone\IMG_002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67404" y="1428736"/>
            <a:ext cx="3048000" cy="4572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-</a:t>
            </a:r>
            <a:r>
              <a:rPr lang="en-US" altLang="zh-CN" sz="3600" dirty="0" err="1" smtClean="0"/>
              <a:t>webkit</a:t>
            </a:r>
            <a:r>
              <a:rPr lang="en-US" altLang="zh-CN" sz="3600" dirty="0" smtClean="0"/>
              <a:t>-tap-highlight-color</a:t>
            </a: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114298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</a:schemeClr>
                </a:solidFill>
              </a:rPr>
              <a:t>设置手指触发链接时的颜色</a:t>
            </a:r>
            <a:endParaRPr lang="en-US" altLang="zh-CN" dirty="0" smtClean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2050" name="Picture 2" descr="C:\Documents and Settings\chencheng\桌面\iphone\IMG_002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736725"/>
            <a:ext cx="3048000" cy="4572000"/>
          </a:xfrm>
          <a:prstGeom prst="rect">
            <a:avLst/>
          </a:prstGeom>
          <a:noFill/>
        </p:spPr>
      </p:pic>
      <p:pic>
        <p:nvPicPr>
          <p:cNvPr id="2051" name="Picture 3" descr="C:\Documents and Settings\chencheng\桌面\iphone\IMG_002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1736725"/>
            <a:ext cx="3048000" cy="4572000"/>
          </a:xfrm>
          <a:prstGeom prst="rect">
            <a:avLst/>
          </a:prstGeom>
          <a:noFill/>
        </p:spPr>
      </p:pic>
      <p:sp>
        <p:nvSpPr>
          <p:cNvPr id="7" name="燕尾形箭头 6"/>
          <p:cNvSpPr/>
          <p:nvPr/>
        </p:nvSpPr>
        <p:spPr>
          <a:xfrm>
            <a:off x="4000496" y="3429000"/>
            <a:ext cx="642942" cy="714380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本次分享的主要内容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5927"/>
            <a:ext cx="8229600" cy="39290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一、了解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iPhone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 web app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二、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CSS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三、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JavaScript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四、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Resource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CSS Animate (</a:t>
            </a:r>
            <a:r>
              <a:rPr lang="zh-CN" altLang="en-US" sz="3600" dirty="0" smtClean="0"/>
              <a:t>需 </a:t>
            </a:r>
            <a:r>
              <a:rPr lang="en-US" altLang="zh-CN" sz="3600" dirty="0" err="1" smtClean="0"/>
              <a:t>iPhone</a:t>
            </a:r>
            <a:r>
              <a:rPr lang="en-US" altLang="zh-CN" sz="3600" dirty="0" smtClean="0"/>
              <a:t> OS 2.0)</a:t>
            </a: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114298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</a:schemeClr>
                </a:solidFill>
              </a:rPr>
              <a:t>Basic</a:t>
            </a:r>
            <a:endParaRPr lang="en-US" altLang="zh-CN" dirty="0" smtClean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543824" cy="49720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设置 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webkit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-transition-property </a:t>
            </a: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和 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webkit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-transition-duration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multiple</a:t>
            </a:r>
          </a:p>
          <a:p>
            <a:pPr>
              <a:lnSpc>
                <a:spcPct val="150000"/>
              </a:lnSpc>
            </a:pPr>
            <a:r>
              <a:rPr lang="zh-CN" altLang="en-US" sz="2000" u="sng" dirty="0" smtClean="0">
                <a:solidFill>
                  <a:schemeClr val="tx1">
                    <a:lumMod val="85000"/>
                  </a:schemeClr>
                </a:solidFill>
              </a:rPr>
              <a:t>例子</a:t>
            </a:r>
            <a:endParaRPr lang="en-US" altLang="zh-CN" sz="2000" u="sng" dirty="0" smtClean="0">
              <a:solidFill>
                <a:schemeClr val="tx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CSS Animate (</a:t>
            </a:r>
            <a:r>
              <a:rPr lang="zh-CN" altLang="en-US" sz="3600" dirty="0" smtClean="0"/>
              <a:t>需 </a:t>
            </a:r>
            <a:r>
              <a:rPr lang="en-US" altLang="zh-CN" sz="3600" dirty="0" err="1" smtClean="0"/>
              <a:t>iPhone</a:t>
            </a:r>
            <a:r>
              <a:rPr lang="en-US" altLang="zh-CN" sz="3600" dirty="0" smtClean="0"/>
              <a:t> OS 2.0)</a:t>
            </a: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1142984"/>
            <a:ext cx="314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tx1">
                    <a:lumMod val="65000"/>
                  </a:schemeClr>
                </a:solidFill>
              </a:rPr>
              <a:t>Animatable</a:t>
            </a:r>
            <a:r>
              <a:rPr lang="en-US" altLang="zh-CN" dirty="0" smtClean="0">
                <a:solidFill>
                  <a:schemeClr val="tx1">
                    <a:lumMod val="65000"/>
                  </a:schemeClr>
                </a:solidFill>
              </a:rPr>
              <a:t> CSS Properties</a:t>
            </a:r>
            <a:endParaRPr lang="en-US" altLang="zh-CN" dirty="0" smtClean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85720" y="1714488"/>
            <a:ext cx="8858280" cy="471490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sz="2000" dirty="0" smtClean="0"/>
              <a:t>Left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right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top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bottom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width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height</a:t>
            </a:r>
            <a:endParaRPr lang="en-US" sz="2000" dirty="0" smtClean="0"/>
          </a:p>
          <a:p>
            <a:pPr>
              <a:lnSpc>
                <a:spcPct val="170000"/>
              </a:lnSpc>
              <a:buNone/>
            </a:pPr>
            <a:r>
              <a:rPr lang="en-US" sz="2000" dirty="0" smtClean="0"/>
              <a:t>border-left-width 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border-right-width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border-top-width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border-bottom-width</a:t>
            </a:r>
            <a:endParaRPr lang="en-US" sz="2000" dirty="0" smtClean="0"/>
          </a:p>
          <a:p>
            <a:pPr>
              <a:lnSpc>
                <a:spcPct val="170000"/>
              </a:lnSpc>
              <a:buNone/>
            </a:pPr>
            <a:r>
              <a:rPr lang="en-US" sz="2000" dirty="0" smtClean="0"/>
              <a:t>margin-left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margin-right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margin-top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margin-bottom</a:t>
            </a:r>
            <a:endParaRPr lang="en-US" sz="2000" dirty="0" smtClean="0"/>
          </a:p>
          <a:p>
            <a:pPr>
              <a:lnSpc>
                <a:spcPct val="170000"/>
              </a:lnSpc>
              <a:buNone/>
            </a:pPr>
            <a:r>
              <a:rPr lang="en-US" sz="2000" dirty="0" smtClean="0"/>
              <a:t>padding-left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padding-right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padding-top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padding-bottom</a:t>
            </a:r>
            <a:endParaRPr lang="en-US" sz="2000" dirty="0" smtClean="0"/>
          </a:p>
          <a:p>
            <a:pPr>
              <a:lnSpc>
                <a:spcPct val="170000"/>
              </a:lnSpc>
              <a:buNone/>
            </a:pPr>
            <a:r>
              <a:rPr lang="en-US" sz="2000" dirty="0" smtClean="0"/>
              <a:t>color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background-color</a:t>
            </a:r>
            <a:endParaRPr lang="en-US" sz="2000" dirty="0" smtClean="0"/>
          </a:p>
          <a:p>
            <a:pPr>
              <a:lnSpc>
                <a:spcPct val="170000"/>
              </a:lnSpc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webkit</a:t>
            </a:r>
            <a:r>
              <a:rPr lang="en-US" sz="2000" dirty="0" smtClean="0"/>
              <a:t>-column-rule-color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-</a:t>
            </a:r>
            <a:r>
              <a:rPr lang="en-US" sz="2000" dirty="0" err="1" smtClean="0"/>
              <a:t>webkit</a:t>
            </a:r>
            <a:r>
              <a:rPr lang="en-US" sz="2000" dirty="0" smtClean="0"/>
              <a:t>-column-rule-width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-</a:t>
            </a:r>
            <a:r>
              <a:rPr lang="en-US" sz="2000" dirty="0" err="1" smtClean="0"/>
              <a:t>webkit</a:t>
            </a:r>
            <a:r>
              <a:rPr lang="en-US" sz="2000" dirty="0" smtClean="0"/>
              <a:t>-column-gap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-</a:t>
            </a:r>
            <a:r>
              <a:rPr lang="en-US" sz="2000" dirty="0" err="1" smtClean="0"/>
              <a:t>webkit</a:t>
            </a:r>
            <a:r>
              <a:rPr lang="en-US" sz="2000" dirty="0" smtClean="0"/>
              <a:t>-column-count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-</a:t>
            </a:r>
            <a:r>
              <a:rPr lang="en-US" sz="2000" dirty="0" err="1" smtClean="0"/>
              <a:t>webkit</a:t>
            </a:r>
            <a:r>
              <a:rPr lang="en-US" sz="2000" dirty="0" smtClean="0"/>
              <a:t>-column-width</a:t>
            </a:r>
            <a:endParaRPr lang="en-US" sz="2000" dirty="0" smtClean="0"/>
          </a:p>
          <a:p>
            <a:pPr>
              <a:lnSpc>
                <a:spcPct val="170000"/>
              </a:lnSpc>
              <a:buNone/>
            </a:pPr>
            <a:r>
              <a:rPr lang="en-US" sz="2000" dirty="0" smtClean="0"/>
              <a:t>text-stroke-color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text-fill-color</a:t>
            </a:r>
          </a:p>
          <a:p>
            <a:pPr>
              <a:lnSpc>
                <a:spcPct val="170000"/>
              </a:lnSpc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webkit</a:t>
            </a:r>
            <a:r>
              <a:rPr lang="en-US" sz="2000" dirty="0" smtClean="0"/>
              <a:t>-border-horizontal-spacing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-</a:t>
            </a:r>
            <a:r>
              <a:rPr lang="en-US" sz="2000" dirty="0" err="1" smtClean="0"/>
              <a:t>webkit</a:t>
            </a:r>
            <a:r>
              <a:rPr lang="en-US" sz="2000" dirty="0" smtClean="0"/>
              <a:t>-border-vertical-spacing</a:t>
            </a:r>
            <a:endParaRPr lang="en-US" sz="2000" dirty="0" smtClean="0"/>
          </a:p>
          <a:p>
            <a:pPr>
              <a:lnSpc>
                <a:spcPct val="170000"/>
              </a:lnSpc>
              <a:buNone/>
            </a:pPr>
            <a:r>
              <a:rPr lang="en-US" sz="2000" dirty="0" smtClean="0"/>
              <a:t>border-left-color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border-right-color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border-top-color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border-bottom-color</a:t>
            </a:r>
            <a:endParaRPr lang="en-US" sz="2000" dirty="0" smtClean="0"/>
          </a:p>
          <a:p>
            <a:pPr>
              <a:lnSpc>
                <a:spcPct val="170000"/>
              </a:lnSpc>
              <a:buNone/>
            </a:pPr>
            <a:r>
              <a:rPr lang="en-US" sz="2000" dirty="0" smtClean="0"/>
              <a:t>z-index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line-height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outline-color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outline-offset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outline-width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letter-spacing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word-spacing</a:t>
            </a:r>
            <a:endParaRPr lang="en-US" sz="2000" dirty="0" smtClean="0"/>
          </a:p>
          <a:p>
            <a:pPr>
              <a:lnSpc>
                <a:spcPct val="170000"/>
              </a:lnSpc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webkit</a:t>
            </a:r>
            <a:r>
              <a:rPr lang="en-US" sz="2000" dirty="0" smtClean="0"/>
              <a:t>-box-shadow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text-shadow</a:t>
            </a:r>
            <a:endParaRPr lang="en-US" sz="2000" dirty="0" smtClean="0"/>
          </a:p>
          <a:p>
            <a:pPr>
              <a:lnSpc>
                <a:spcPct val="170000"/>
              </a:lnSpc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webkit</a:t>
            </a:r>
            <a:r>
              <a:rPr lang="en-US" sz="2000" dirty="0" smtClean="0"/>
              <a:t>-border-left-radius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-</a:t>
            </a:r>
            <a:r>
              <a:rPr lang="en-US" sz="2000" dirty="0" err="1" smtClean="0"/>
              <a:t>webkit</a:t>
            </a:r>
            <a:r>
              <a:rPr lang="en-US" sz="2000" dirty="0" smtClean="0"/>
              <a:t>-border-right-radius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-</a:t>
            </a:r>
            <a:r>
              <a:rPr lang="en-US" sz="2000" dirty="0" err="1" smtClean="0"/>
              <a:t>webkit</a:t>
            </a:r>
            <a:r>
              <a:rPr lang="en-US" sz="2000" dirty="0" smtClean="0"/>
              <a:t>-border-top-radius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-</a:t>
            </a:r>
            <a:r>
              <a:rPr lang="en-US" sz="2000" dirty="0" err="1" smtClean="0"/>
              <a:t>webkit</a:t>
            </a:r>
            <a:r>
              <a:rPr lang="en-US" sz="2000" dirty="0" smtClean="0"/>
              <a:t>-border-bottom-radius</a:t>
            </a:r>
            <a:endParaRPr lang="en-US" sz="2000" dirty="0" smtClean="0"/>
          </a:p>
          <a:p>
            <a:pPr>
              <a:lnSpc>
                <a:spcPct val="170000"/>
              </a:lnSpc>
              <a:buNone/>
            </a:pPr>
            <a:r>
              <a:rPr lang="en-US" sz="2000" dirty="0" smtClean="0"/>
              <a:t>visibility</a:t>
            </a:r>
            <a:endParaRPr lang="en-US" sz="2000" dirty="0" smtClean="0"/>
          </a:p>
          <a:p>
            <a:pPr>
              <a:lnSpc>
                <a:spcPct val="170000"/>
              </a:lnSpc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webkit</a:t>
            </a:r>
            <a:r>
              <a:rPr lang="en-US" sz="2000" dirty="0" smtClean="0"/>
              <a:t>-transform-origin-x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-</a:t>
            </a:r>
            <a:r>
              <a:rPr lang="en-US" sz="2000" dirty="0" err="1" smtClean="0"/>
              <a:t>webkit</a:t>
            </a:r>
            <a:r>
              <a:rPr lang="en-US" sz="2000" dirty="0" smtClean="0"/>
              <a:t>-transform-origin-y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-</a:t>
            </a:r>
            <a:r>
              <a:rPr lang="en-US" sz="2000" dirty="0" err="1" smtClean="0"/>
              <a:t>webkit</a:t>
            </a:r>
            <a:r>
              <a:rPr lang="en-US" sz="2000" dirty="0" smtClean="0"/>
              <a:t>-transform-origin-z</a:t>
            </a:r>
            <a:r>
              <a:rPr lang="zh-CN" altLang="en-US" sz="2000" dirty="0" smtClean="0"/>
              <a:t>　</a:t>
            </a:r>
            <a:r>
              <a:rPr lang="en-US" sz="2000" dirty="0" smtClean="0"/>
              <a:t>-</a:t>
            </a:r>
            <a:r>
              <a:rPr lang="en-US" sz="2000" dirty="0" err="1" smtClean="0"/>
              <a:t>webkit</a:t>
            </a:r>
            <a:r>
              <a:rPr lang="en-US" sz="2000" dirty="0" smtClean="0"/>
              <a:t>-transform </a:t>
            </a:r>
            <a:endParaRPr lang="en-US" sz="2000" dirty="0" smtClean="0"/>
          </a:p>
          <a:p>
            <a:pPr>
              <a:lnSpc>
                <a:spcPct val="170000"/>
              </a:lnSpc>
              <a:buNone/>
            </a:pPr>
            <a:r>
              <a:rPr lang="en-US" sz="2000" dirty="0" smtClean="0"/>
              <a:t>opacity </a:t>
            </a:r>
            <a:endParaRPr lang="en-US" sz="20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CSS Animate (</a:t>
            </a:r>
            <a:r>
              <a:rPr lang="zh-CN" altLang="en-US" sz="3600" dirty="0" smtClean="0"/>
              <a:t>需 </a:t>
            </a:r>
            <a:r>
              <a:rPr lang="en-US" altLang="zh-CN" sz="3600" dirty="0" err="1" smtClean="0"/>
              <a:t>iPhone</a:t>
            </a:r>
            <a:r>
              <a:rPr lang="en-US" altLang="zh-CN" sz="3600" dirty="0" smtClean="0"/>
              <a:t> OS 2.0)</a:t>
            </a: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1142984"/>
            <a:ext cx="295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</a:schemeClr>
                </a:solidFill>
              </a:rPr>
              <a:t>CSS Transition Properties</a:t>
            </a:r>
            <a:endParaRPr lang="en-US" altLang="zh-CN" dirty="0" smtClean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543824" cy="49720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webkit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-transition-property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webkit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-transition-duration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webkit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-transition-timing-function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webkit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-transition-delay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webkit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-transition </a:t>
            </a: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简写属性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</a:b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例：</a:t>
            </a:r>
            <a:r>
              <a:rPr lang="en-US" altLang="zh-CN" sz="1400" dirty="0" smtClean="0">
                <a:solidFill>
                  <a:schemeClr val="tx1">
                    <a:lumMod val="85000"/>
                  </a:schemeClr>
                </a:solidFill>
                <a:latin typeface="Consolas" pitchFamily="49" charset="0"/>
              </a:rPr>
              <a:t>-</a:t>
            </a:r>
            <a:r>
              <a:rPr lang="en-US" altLang="zh-CN" sz="1400" dirty="0" err="1" smtClean="0">
                <a:solidFill>
                  <a:schemeClr val="tx1">
                    <a:lumMod val="85000"/>
                  </a:schemeClr>
                </a:solidFill>
                <a:latin typeface="Consolas" pitchFamily="49" charset="0"/>
              </a:rPr>
              <a:t>webkit-transition:opacity</a:t>
            </a:r>
            <a:r>
              <a:rPr lang="en-US" altLang="zh-CN" sz="1400" dirty="0" smtClean="0">
                <a:solidFill>
                  <a:schemeClr val="tx1">
                    <a:lumMod val="85000"/>
                  </a:schemeClr>
                </a:solidFill>
                <a:latin typeface="Consolas" pitchFamily="49" charset="0"/>
              </a:rPr>
              <a:t> 500ms ease-in 100ms</a:t>
            </a:r>
            <a:endParaRPr lang="en-US" altLang="zh-CN" sz="1400" dirty="0" smtClean="0">
              <a:solidFill>
                <a:schemeClr val="tx1">
                  <a:lumMod val="85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5643570" y="3357562"/>
            <a:ext cx="857256" cy="121444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15140" y="2857496"/>
            <a:ext cx="2071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new</a:t>
            </a:r>
          </a:p>
          <a:p>
            <a:pPr algn="ctr"/>
            <a:r>
              <a:rPr lang="en-US" altLang="zh-CN" sz="3600" dirty="0" smtClean="0"/>
              <a:t>in </a:t>
            </a:r>
            <a:r>
              <a:rPr lang="en-US" altLang="zh-CN" sz="3600" dirty="0" err="1" smtClean="0"/>
              <a:t>iPhone</a:t>
            </a:r>
            <a:endParaRPr lang="en-US" altLang="zh-CN" sz="3600" dirty="0" smtClean="0"/>
          </a:p>
          <a:p>
            <a:pPr algn="ctr"/>
            <a:r>
              <a:rPr lang="en-US" altLang="zh-CN" sz="3600" dirty="0" smtClean="0"/>
              <a:t>Safari</a:t>
            </a:r>
            <a:endParaRPr lang="zh-CN" altLang="en-US" sz="3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CSS Animate (</a:t>
            </a:r>
            <a:r>
              <a:rPr lang="zh-CN" altLang="en-US" sz="3600" dirty="0" smtClean="0"/>
              <a:t>需 </a:t>
            </a:r>
            <a:r>
              <a:rPr lang="en-US" altLang="zh-CN" sz="3600" dirty="0" err="1" smtClean="0"/>
              <a:t>iPhone</a:t>
            </a:r>
            <a:r>
              <a:rPr lang="en-US" altLang="zh-CN" sz="3600" dirty="0" smtClean="0"/>
              <a:t> OS 2.0)</a:t>
            </a: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1142984"/>
            <a:ext cx="118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</a:schemeClr>
                </a:solidFill>
              </a:rPr>
              <a:t>Resource</a:t>
            </a:r>
            <a:endParaRPr lang="en-US" altLang="zh-CN" dirty="0" smtClean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543824" cy="49720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  <a:hlinkClick r:id="rId3"/>
              </a:rPr>
              <a:t>Safari CSS Animation Guide for 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  <a:hlinkClick r:id="rId3"/>
              </a:rPr>
              <a:t>iPhone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  <a:hlinkClick r:id="rId3"/>
              </a:rPr>
              <a:t> OS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  <a:hlinkClick r:id="rId4"/>
              </a:rPr>
              <a:t>Safari CSS Transform Guide for 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  <a:hlinkClick r:id="rId4"/>
              </a:rPr>
              <a:t>iPhone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  <a:hlinkClick r:id="rId4"/>
              </a:rPr>
              <a:t> OS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其他 </a:t>
            </a:r>
            <a:r>
              <a:rPr lang="en-US" altLang="zh-CN" sz="3600" dirty="0" smtClean="0"/>
              <a:t>CSS </a:t>
            </a:r>
            <a:r>
              <a:rPr lang="zh-CN" altLang="en-US" sz="3600" dirty="0" smtClean="0"/>
              <a:t>技巧介绍</a:t>
            </a:r>
            <a:endParaRPr lang="zh-CN" altLang="en-US" sz="3600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5329246" cy="49006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webkit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-appearance: none;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取消默认样式</a:t>
            </a:r>
            <a:endParaRPr lang="en-US" altLang="zh-CN" sz="16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text-overflow: ellipsis;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需配合 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white-</a:t>
            </a:r>
            <a:r>
              <a:rPr lang="en-US" altLang="zh-CN" sz="1600" dirty="0" err="1" smtClean="0">
                <a:solidFill>
                  <a:schemeClr val="tx1">
                    <a:lumMod val="85000"/>
                  </a:schemeClr>
                </a:solidFill>
              </a:rPr>
              <a:t>space:nowrap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使用，仅支持单行</a:t>
            </a:r>
            <a:endParaRPr lang="en-US" altLang="zh-CN" sz="16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text-shadow: #666 0 -1px 0;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最后一个参数是高斯模糊的半径，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即不作处理</a:t>
            </a:r>
            <a:endParaRPr lang="en-US" altLang="zh-CN" sz="16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webkit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-border-radius: 10px;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圆角</a:t>
            </a:r>
            <a:endParaRPr lang="en-US" altLang="zh-CN" sz="16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1026" name="Picture 2" descr="C:\Documents and Settings\chencheng\桌面\iphone\IMG_002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1428736"/>
            <a:ext cx="3048000" cy="4572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其他 </a:t>
            </a:r>
            <a:r>
              <a:rPr lang="en-US" altLang="zh-CN" sz="3600" dirty="0" smtClean="0"/>
              <a:t>CSS </a:t>
            </a:r>
            <a:r>
              <a:rPr lang="zh-CN" altLang="en-US" sz="3600" dirty="0" smtClean="0"/>
              <a:t>技巧介绍</a:t>
            </a:r>
            <a:endParaRPr lang="zh-CN" altLang="en-US" sz="3600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5329246" cy="49006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background: 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(..), 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(..), 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(..), 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(..)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多重背景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color: </a:t>
            </a:r>
            <a:r>
              <a:rPr lang="en-US" altLang="zh-CN" sz="2000" dirty="0" err="1" smtClean="0"/>
              <a:t>rgba</a:t>
            </a:r>
            <a:r>
              <a:rPr lang="en-US" altLang="zh-CN" sz="2000" dirty="0" smtClean="0"/>
              <a:t>(255, 255, 255, 0.7);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定义透明的颜色，上例表示</a:t>
            </a:r>
            <a:r>
              <a:rPr lang="en-US" altLang="zh-CN" sz="1600" dirty="0" smtClean="0"/>
              <a:t>70%</a:t>
            </a:r>
            <a:r>
              <a:rPr lang="zh-CN" altLang="en-US" sz="1600" dirty="0" smtClean="0"/>
              <a:t>的白色</a:t>
            </a:r>
            <a:endParaRPr lang="en-US" altLang="zh-CN" sz="16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其他 </a:t>
            </a:r>
            <a:r>
              <a:rPr lang="en-US" altLang="zh-CN" sz="3600" dirty="0" smtClean="0"/>
              <a:t>CSS </a:t>
            </a:r>
            <a:r>
              <a:rPr lang="zh-CN" altLang="en-US" sz="3600" dirty="0" smtClean="0"/>
              <a:t>技巧介绍</a:t>
            </a:r>
            <a:endParaRPr lang="zh-CN" altLang="en-US" sz="3600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329642" cy="47577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border-width:0 14px 0 14px;</a:t>
            </a:r>
            <a:b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webkit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-border-image: 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url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(image.png) 0 14 0 14;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创建按钮的时候很有用。</a:t>
            </a:r>
            <a:endParaRPr lang="en-US" altLang="zh-CN" sz="16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571876"/>
            <a:ext cx="31718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 descr="C:\Documents and Settings\chencheng\桌面\2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3571876"/>
            <a:ext cx="3028950" cy="447675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5743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三、</a:t>
            </a:r>
            <a:r>
              <a:rPr lang="en-US" altLang="zh-CN" sz="3600" dirty="0" smtClean="0"/>
              <a:t>JavaScript</a:t>
            </a:r>
            <a:endParaRPr lang="zh-CN" altLang="en-US" sz="3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屏幕旋转事件</a:t>
            </a:r>
            <a:endParaRPr lang="zh-CN" altLang="en-US" sz="3600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329642" cy="47577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dirty="0" smtClean="0"/>
              <a:t>事件：</a:t>
            </a:r>
            <a:r>
              <a:rPr lang="en-US" sz="1600" dirty="0" err="1" smtClean="0">
                <a:solidFill>
                  <a:srgbClr val="FFFF00"/>
                </a:solidFill>
              </a:rPr>
              <a:t>window.onorientationchange</a:t>
            </a:r>
            <a:endParaRPr lang="en-US" sz="1600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 dirty="0" smtClean="0"/>
              <a:t>　值：</a:t>
            </a:r>
            <a:r>
              <a:rPr lang="en-US" sz="1600" dirty="0" err="1" smtClean="0">
                <a:solidFill>
                  <a:srgbClr val="FFFF00"/>
                </a:solidFill>
              </a:rPr>
              <a:t>window.orientation</a:t>
            </a:r>
            <a:endParaRPr lang="en-US" sz="1600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altLang="zh-CN" sz="16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通常：</a:t>
            </a:r>
            <a:endParaRPr lang="en-US" altLang="zh-CN" sz="16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   HTML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      </a:t>
            </a:r>
            <a:r>
              <a:rPr lang="en-US" altLang="zh-CN" sz="1400" dirty="0" smtClean="0">
                <a:solidFill>
                  <a:schemeClr val="tx1">
                    <a:lumMod val="85000"/>
                  </a:schemeClr>
                </a:solidFill>
                <a:latin typeface="Consolas" pitchFamily="49" charset="0"/>
              </a:rPr>
              <a:t>&lt;body orient=“landscape”&gt;…&lt;/body&gt;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400" dirty="0" smtClean="0">
                <a:solidFill>
                  <a:schemeClr val="tx1">
                    <a:lumMod val="85000"/>
                  </a:schemeClr>
                </a:solidFill>
              </a:rPr>
              <a:t>   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CSS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400" dirty="0" smtClean="0">
                <a:solidFill>
                  <a:schemeClr val="tx1">
                    <a:lumMod val="85000"/>
                  </a:schemeClr>
                </a:solidFill>
              </a:rPr>
              <a:t>      </a:t>
            </a:r>
            <a:r>
              <a:rPr lang="en-US" altLang="zh-CN" sz="1400" dirty="0" smtClean="0">
                <a:solidFill>
                  <a:schemeClr val="tx1">
                    <a:lumMod val="85000"/>
                  </a:schemeClr>
                </a:solidFill>
                <a:latin typeface="Consolas" pitchFamily="49" charset="0"/>
              </a:rPr>
              <a:t>body[orient=“landscape”] </a:t>
            </a:r>
            <a:r>
              <a:rPr lang="en-US" altLang="zh-CN" sz="1400" dirty="0" err="1" smtClean="0">
                <a:solidFill>
                  <a:schemeClr val="tx1">
                    <a:lumMod val="85000"/>
                  </a:schemeClr>
                </a:solidFill>
                <a:latin typeface="Consolas" pitchFamily="49" charset="0"/>
              </a:rPr>
              <a:t>btn</a:t>
            </a:r>
            <a:r>
              <a:rPr lang="en-US" altLang="zh-CN" sz="1400" dirty="0" smtClean="0">
                <a:solidFill>
                  <a:schemeClr val="tx1">
                    <a:lumMod val="85000"/>
                  </a:schemeClr>
                </a:solidFill>
                <a:latin typeface="Consolas" pitchFamily="49" charset="0"/>
              </a:rPr>
              <a:t> { … 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714488"/>
            <a:ext cx="45434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5743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一、了解</a:t>
            </a:r>
            <a:r>
              <a:rPr lang="en-US" altLang="zh-CN" sz="3600" dirty="0" err="1" smtClean="0"/>
              <a:t>iPhone</a:t>
            </a:r>
            <a:r>
              <a:rPr lang="en-US" altLang="zh-CN" sz="3600" dirty="0" smtClean="0"/>
              <a:t> web app</a:t>
            </a:r>
            <a:endParaRPr lang="zh-CN" altLang="en-US" sz="3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隐藏地址栏</a:t>
            </a:r>
            <a:endParaRPr lang="zh-CN" altLang="en-US" sz="3600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4329114" cy="21859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dirty="0" err="1" smtClean="0">
                <a:latin typeface="Consolas" pitchFamily="49" charset="0"/>
              </a:rPr>
              <a:t>addEventListener</a:t>
            </a:r>
            <a:r>
              <a:rPr lang="en-US" sz="1600" dirty="0" smtClean="0">
                <a:latin typeface="Consolas" pitchFamily="49" charset="0"/>
              </a:rPr>
              <a:t>('load', function(){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setTimeout</a:t>
            </a:r>
            <a:r>
              <a:rPr lang="en-US" sz="1600" dirty="0" smtClean="0">
                <a:latin typeface="Consolas" pitchFamily="49" charset="0"/>
              </a:rPr>
              <a:t>(function(){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 smtClean="0">
                <a:latin typeface="Consolas" pitchFamily="49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onsolas" pitchFamily="49" charset="0"/>
              </a:rPr>
              <a:t>window.scrollTo</a:t>
            </a:r>
            <a:r>
              <a:rPr lang="en-US" sz="1600" dirty="0" smtClean="0">
                <a:solidFill>
                  <a:srgbClr val="FFFF00"/>
                </a:solidFill>
                <a:latin typeface="Consolas" pitchFamily="49" charset="0"/>
              </a:rPr>
              <a:t>(0, 1);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 smtClean="0">
                <a:latin typeface="Consolas" pitchFamily="49" charset="0"/>
              </a:rPr>
              <a:t>	}, 100); 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 smtClean="0">
                <a:latin typeface="Consolas" pitchFamily="49" charset="0"/>
              </a:rPr>
              <a:t>});</a:t>
            </a:r>
            <a:endParaRPr lang="en-US" altLang="zh-CN" sz="1600" dirty="0" smtClean="0">
              <a:solidFill>
                <a:schemeClr val="tx1">
                  <a:lumMod val="85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4143381"/>
            <a:ext cx="6900882" cy="164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 err="1" smtClean="0"/>
              <a:t>iPhone</a:t>
            </a:r>
            <a:r>
              <a:rPr lang="en-US" altLang="zh-CN" sz="2400" dirty="0" smtClean="0"/>
              <a:t> OS</a:t>
            </a:r>
            <a:r>
              <a:rPr lang="zh-CN" altLang="en-US" sz="2400" dirty="0" smtClean="0"/>
              <a:t>的全屏实现方法：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hlinkClick r:id="rId3"/>
              </a:rPr>
              <a:t>apple doc</a:t>
            </a:r>
            <a:r>
              <a:rPr lang="en-US" altLang="zh-CN" sz="2400" dirty="0" smtClean="0"/>
              <a:t>, </a:t>
            </a:r>
            <a:r>
              <a:rPr lang="en-US" altLang="zh-CN" sz="2400" dirty="0" smtClean="0">
                <a:hlinkClick r:id="rId4"/>
              </a:rPr>
              <a:t>demo</a:t>
            </a:r>
            <a:r>
              <a:rPr lang="en-US" altLang="zh-CN" sz="2400" dirty="0" smtClean="0"/>
              <a:t>)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</a:pPr>
            <a:r>
              <a:rPr lang="en-US" sz="1600" dirty="0" smtClean="0">
                <a:latin typeface="Consolas" pitchFamily="49" charset="0"/>
              </a:rPr>
              <a:t>&lt;meta name="</a:t>
            </a:r>
            <a:r>
              <a:rPr lang="en-US" sz="1600" dirty="0" smtClean="0">
                <a:solidFill>
                  <a:srgbClr val="FFFF00"/>
                </a:solidFill>
                <a:latin typeface="Consolas" pitchFamily="49" charset="0"/>
              </a:rPr>
              <a:t>apple-mobile-web-app-capable</a:t>
            </a:r>
            <a:r>
              <a:rPr lang="en-US" sz="1600" dirty="0" smtClean="0">
                <a:latin typeface="Consolas" pitchFamily="49" charset="0"/>
              </a:rPr>
              <a:t>" content="YES" /&gt; 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单指事件</a:t>
            </a:r>
            <a:endParaRPr lang="zh-CN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428736"/>
            <a:ext cx="464347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手势一：滑动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2357430"/>
            <a:ext cx="17240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单指事件</a:t>
            </a:r>
            <a:endParaRPr lang="zh-CN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428736"/>
            <a:ext cx="46434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手势二：按住并保持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2143116"/>
            <a:ext cx="22002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单指事件</a:t>
            </a:r>
            <a:endParaRPr lang="zh-CN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428736"/>
            <a:ext cx="46434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手势三：双击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1428736"/>
            <a:ext cx="2209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单指事件</a:t>
            </a:r>
            <a:endParaRPr lang="zh-CN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428736"/>
            <a:ext cx="46434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手势四：模拟鼠标动作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2071678"/>
            <a:ext cx="38195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双指事件</a:t>
            </a:r>
            <a:endParaRPr lang="zh-CN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428736"/>
            <a:ext cx="46434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手势一：放大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收缩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0788" y="2914650"/>
            <a:ext cx="4162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双指事件</a:t>
            </a:r>
            <a:endParaRPr lang="zh-CN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428736"/>
            <a:ext cx="46434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手势二：双指同时滑动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1263" y="2214554"/>
            <a:ext cx="41814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多点触摸 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需</a:t>
            </a:r>
            <a:r>
              <a:rPr lang="en-US" altLang="zh-CN" sz="3600" dirty="0" err="1" smtClean="0"/>
              <a:t>iPhone</a:t>
            </a:r>
            <a:r>
              <a:rPr lang="en-US" altLang="zh-CN" sz="3600" dirty="0" smtClean="0"/>
              <a:t> OS 2.0)</a:t>
            </a:r>
            <a:endParaRPr lang="zh-CN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500174"/>
            <a:ext cx="807249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单指：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touchstart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touchmove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touchend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touchcancel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event.touches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双指：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gesturestart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gesturechange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gestureend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event.rotation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event.scale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“支持的事件”详细列表：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《Safari Web Content for 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iPhone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 OS》 </a:t>
            </a: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第 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72 </a:t>
            </a: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页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欠缺 </a:t>
            </a:r>
            <a:r>
              <a:rPr lang="en-US" altLang="zh-CN" sz="3600" dirty="0" smtClean="0"/>
              <a:t>/ Bugs</a:t>
            </a:r>
            <a:endParaRPr lang="zh-CN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500174"/>
            <a:ext cx="80724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window.onresize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无效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window.pageYOffset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一直是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0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手指按下不会触发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mousedown</a:t>
            </a: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事件，手指抬起不会触发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mouseup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访问图片会以默认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viewport</a:t>
            </a: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显示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chencheng\桌面\iphone\IMG_000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143000"/>
            <a:ext cx="3048000" cy="4572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5743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四、</a:t>
            </a:r>
            <a:r>
              <a:rPr lang="en-US" altLang="zh-CN" sz="3600" dirty="0" smtClean="0"/>
              <a:t>Resource</a:t>
            </a:r>
            <a:endParaRPr lang="zh-CN" altLang="en-US" sz="3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329642" cy="51435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苹果官方 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  <a:hlinkClick r:id="rId2"/>
              </a:rPr>
              <a:t>Web Apps Dev Center</a:t>
            </a: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  <a:hlinkClick r:id="rId3"/>
              </a:rPr>
              <a:t>Web Apps Library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  <a:hlinkClick r:id="rId4"/>
              </a:rPr>
              <a:t>iPhoneWebDev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  <a:hlinkClick r:id="rId5"/>
              </a:rPr>
              <a:t>Google 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  <a:hlinkClick r:id="rId5"/>
              </a:rPr>
              <a:t>iPhone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  <a:hlinkClick r:id="rId5"/>
              </a:rPr>
              <a:t> dev group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  <a:hlinkClick r:id="rId6"/>
              </a:rPr>
              <a:t>TestiPhone.com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 – Free Web Browser Based 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iPhone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 Simulator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  <a:hlinkClick r:id="rId7"/>
              </a:rPr>
              <a:t>IUI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 – 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iPhone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 UI library (</a:t>
            </a: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  <a:hlinkClick r:id="rId8"/>
              </a:rPr>
              <a:t>介绍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  <a:hlinkClick r:id="rId9"/>
              </a:rPr>
              <a:t>digg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  <a:hlinkClick r:id="rId9"/>
              </a:rPr>
              <a:t> for 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  <a:hlinkClick r:id="rId9"/>
              </a:rPr>
              <a:t>iPhone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  <a:hlinkClick r:id="rId10"/>
              </a:rPr>
              <a:t>iPhone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  <a:hlinkClick r:id="rId10"/>
              </a:rPr>
              <a:t> Interface Samples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  <a:hlinkClick r:id="rId11"/>
              </a:rPr>
              <a:t>iPhone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  <a:hlinkClick r:id="rId11"/>
              </a:rPr>
              <a:t> Compatible CSS layouts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IBM 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</a:rPr>
              <a:t>DeveloperWorks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 – 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  <a:hlinkClick r:id="rId12"/>
              </a:rPr>
              <a:t>Develop 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  <a:hlinkClick r:id="rId12"/>
              </a:rPr>
              <a:t>iPhone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  <a:hlinkClick r:id="rId12"/>
              </a:rPr>
              <a:t> Web applications with Eclipse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329642" cy="51435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  <a:hlinkClick r:id="rId2"/>
              </a:rPr>
              <a:t>iPhone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  <a:hlinkClick r:id="rId2"/>
              </a:rPr>
              <a:t> GUI PSD File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</a:b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  <a:hlinkClick r:id="rId3"/>
              </a:rPr>
              <a:t>35 Free 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  <a:hlinkClick r:id="rId3"/>
              </a:rPr>
              <a:t>iPhone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  <a:hlinkClick r:id="rId3"/>
              </a:rPr>
              <a:t> Icon Sets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5122" name="Picture 2" descr="C:\Documents and Settings\chencheng\桌面\iphone-gui-psd-fil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1643050"/>
            <a:ext cx="4171950" cy="1762125"/>
          </a:xfrm>
          <a:prstGeom prst="rect">
            <a:avLst/>
          </a:prstGeom>
          <a:noFill/>
        </p:spPr>
      </p:pic>
      <p:pic>
        <p:nvPicPr>
          <p:cNvPr id="5123" name="Picture 3" descr="C:\Documents and Settings\chencheng\桌面\free-iphone-icon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4214818"/>
            <a:ext cx="4572000" cy="154305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5743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谢谢大家！</a:t>
            </a:r>
            <a:endParaRPr lang="zh-CN" altLang="en-US" sz="3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chencheng\桌面\iphone\IMG_00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143000"/>
            <a:ext cx="3048000" cy="4572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chencheng\桌面\iphone\IMG_00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143000"/>
            <a:ext cx="3048000" cy="4572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Documents and Settings\chencheng\桌面\iphone\IMG_00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143000"/>
            <a:ext cx="3048000" cy="4572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chencheng\桌面\iphone\IMG_000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143000"/>
            <a:ext cx="3048000" cy="4572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Viewport (</a:t>
            </a:r>
            <a:r>
              <a:rPr lang="zh-CN" altLang="en-US" sz="3600" dirty="0" smtClean="0"/>
              <a:t>视窗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5043494" cy="49720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320 * 356 (</a:t>
            </a: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竖版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)    480*208 (</a:t>
            </a: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横版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pPr lvl="1"/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隐藏“地址栏”的情况下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320*416 (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竖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)    480*268 (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横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pPr lvl="1"/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键盘、表单辅助栏</a:t>
            </a:r>
            <a:endParaRPr lang="en-US" altLang="zh-CN" sz="16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默认宽度是 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980px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用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meta</a:t>
            </a: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标签指定 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</a:rPr>
              <a:t>viewport </a:t>
            </a: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设置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&lt;meta name="viewport" content="width=320" /&gt;</a:t>
            </a:r>
          </a:p>
          <a:p>
            <a:pPr lvl="1"/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常量</a:t>
            </a:r>
            <a:endParaRPr lang="en-US" altLang="zh-CN" sz="1600" dirty="0" smtClean="0">
              <a:solidFill>
                <a:schemeClr val="tx1">
                  <a:lumMod val="85000"/>
                </a:schemeClr>
              </a:solidFill>
            </a:endParaRPr>
          </a:p>
          <a:p>
            <a:pPr lvl="2"/>
            <a:r>
              <a:rPr lang="en-US" altLang="zh-CN" sz="1200" dirty="0" smtClean="0">
                <a:solidFill>
                  <a:schemeClr val="tx1">
                    <a:lumMod val="85000"/>
                  </a:schemeClr>
                </a:solidFill>
              </a:rPr>
              <a:t>device-width</a:t>
            </a:r>
          </a:p>
          <a:p>
            <a:pPr lvl="2"/>
            <a:r>
              <a:rPr lang="en-US" altLang="zh-CN" sz="1200" dirty="0" smtClean="0">
                <a:solidFill>
                  <a:schemeClr val="tx1">
                    <a:lumMod val="85000"/>
                  </a:schemeClr>
                </a:solidFill>
              </a:rPr>
              <a:t>device-height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更详细的介绍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 lvl="1"/>
            <a:r>
              <a:rPr lang="en-US" altLang="zh-CN" sz="1200" u="sng" dirty="0" smtClean="0">
                <a:solidFill>
                  <a:schemeClr val="tx1">
                    <a:lumMod val="85000"/>
                  </a:schemeClr>
                </a:solidFill>
              </a:rPr>
              <a:t>http://design.alibaba-inc.com/?q=node/1041</a:t>
            </a:r>
          </a:p>
          <a:p>
            <a:endParaRPr lang="en-US" altLang="zh-CN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endParaRPr lang="zh-CN" alt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5" name="Picture 2" descr="C:\Documents and Settings\chencheng\桌面\iphone\IMG_000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1428736"/>
            <a:ext cx="3048000" cy="4572000"/>
          </a:xfrm>
          <a:prstGeom prst="rect">
            <a:avLst/>
          </a:prstGeom>
          <a:noFill/>
          <a:effectLst/>
        </p:spPr>
      </p:pic>
      <p:pic>
        <p:nvPicPr>
          <p:cNvPr id="6146" name="Picture 2" descr="C:\Documents and Settings\chencheng\桌面\iphone\viewpor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8" y="1428768"/>
            <a:ext cx="3048000" cy="4572000"/>
          </a:xfrm>
          <a:prstGeom prst="rect">
            <a:avLst/>
          </a:prstGeom>
          <a:noFill/>
        </p:spPr>
      </p:pic>
      <p:pic>
        <p:nvPicPr>
          <p:cNvPr id="6147" name="Picture 3" descr="C:\Documents and Settings\chencheng\桌面\iphone\IMG_001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8" y="1428736"/>
            <a:ext cx="3048000" cy="4572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FFFFFF"/>
      </a:dk1>
      <a:lt1>
        <a:srgbClr val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雅黑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</TotalTime>
  <Words>957</Words>
  <PresentationFormat>全屏显示(4:3)</PresentationFormat>
  <Paragraphs>218</Paragraphs>
  <Slides>44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主题</vt:lpstr>
      <vt:lpstr>iPhone上的Web前端开发</vt:lpstr>
      <vt:lpstr>本次分享的主要内容</vt:lpstr>
      <vt:lpstr>一、了解iPhone web app</vt:lpstr>
      <vt:lpstr>幻灯片 4</vt:lpstr>
      <vt:lpstr>幻灯片 5</vt:lpstr>
      <vt:lpstr>幻灯片 6</vt:lpstr>
      <vt:lpstr>幻灯片 7</vt:lpstr>
      <vt:lpstr>幻灯片 8</vt:lpstr>
      <vt:lpstr>Viewport (视窗)</vt:lpstr>
      <vt:lpstr>开发之前还有一些要知道的</vt:lpstr>
      <vt:lpstr>开发之前还有一些要知道的</vt:lpstr>
      <vt:lpstr>Html结构上的区别</vt:lpstr>
      <vt:lpstr>原生的字体</vt:lpstr>
      <vt:lpstr>&lt;canvas&gt;&lt;/canvas&gt;</vt:lpstr>
      <vt:lpstr>幻灯片 15</vt:lpstr>
      <vt:lpstr>二、CSS</vt:lpstr>
      <vt:lpstr>不支持的属性和选择符</vt:lpstr>
      <vt:lpstr>-webkit-text-size-adjust</vt:lpstr>
      <vt:lpstr>-webkit-tap-highlight-color</vt:lpstr>
      <vt:lpstr>CSS Animate (需 iPhone OS 2.0)</vt:lpstr>
      <vt:lpstr>CSS Animate (需 iPhone OS 2.0)</vt:lpstr>
      <vt:lpstr>CSS Animate (需 iPhone OS 2.0)</vt:lpstr>
      <vt:lpstr>CSS Animate (需 iPhone OS 2.0)</vt:lpstr>
      <vt:lpstr>其他 CSS 技巧介绍</vt:lpstr>
      <vt:lpstr>其他 CSS 技巧介绍</vt:lpstr>
      <vt:lpstr>其他 CSS 技巧介绍</vt:lpstr>
      <vt:lpstr>幻灯片 27</vt:lpstr>
      <vt:lpstr>三、JavaScript</vt:lpstr>
      <vt:lpstr>屏幕旋转事件</vt:lpstr>
      <vt:lpstr>隐藏地址栏</vt:lpstr>
      <vt:lpstr>单指事件</vt:lpstr>
      <vt:lpstr>单指事件</vt:lpstr>
      <vt:lpstr>单指事件</vt:lpstr>
      <vt:lpstr>单指事件</vt:lpstr>
      <vt:lpstr>双指事件</vt:lpstr>
      <vt:lpstr>双指事件</vt:lpstr>
      <vt:lpstr>多点触摸 (需iPhone OS 2.0)</vt:lpstr>
      <vt:lpstr>欠缺 / Bugs</vt:lpstr>
      <vt:lpstr>幻灯片 39</vt:lpstr>
      <vt:lpstr>四、Resource</vt:lpstr>
      <vt:lpstr>幻灯片 41</vt:lpstr>
      <vt:lpstr>幻灯片 42</vt:lpstr>
      <vt:lpstr>幻灯片 43</vt:lpstr>
      <vt:lpstr>谢谢大家！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iPhone上的Web前端开发</dc:title>
  <cp:lastModifiedBy>chencheng</cp:lastModifiedBy>
  <cp:revision>516</cp:revision>
  <dcterms:modified xsi:type="dcterms:W3CDTF">2008-10-06T15:42:17Z</dcterms:modified>
</cp:coreProperties>
</file>