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3" r:id="rId16"/>
    <p:sldId id="275" r:id="rId17"/>
    <p:sldId id="276" r:id="rId18"/>
    <p:sldId id="277" r:id="rId19"/>
    <p:sldId id="279" r:id="rId20"/>
    <p:sldId id="280" r:id="rId21"/>
    <p:sldId id="282" r:id="rId22"/>
    <p:sldId id="281" r:id="rId23"/>
    <p:sldId id="283" r:id="rId24"/>
    <p:sldId id="284" r:id="rId25"/>
    <p:sldId id="285" r:id="rId26"/>
    <p:sldId id="286" r:id="rId27"/>
    <p:sldId id="287" r:id="rId28"/>
    <p:sldId id="288" r:id="rId29"/>
    <p:sldId id="290" r:id="rId30"/>
    <p:sldId id="291" r:id="rId31"/>
    <p:sldId id="292" r:id="rId32"/>
    <p:sldId id="293" r:id="rId33"/>
    <p:sldId id="294" r:id="rId34"/>
    <p:sldId id="298" r:id="rId35"/>
    <p:sldId id="297" r:id="rId36"/>
    <p:sldId id="295" r:id="rId37"/>
    <p:sldId id="271" r:id="rId38"/>
    <p:sldId id="27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832"/>
    <a:srgbClr val="E64B26"/>
    <a:srgbClr val="009ED6"/>
    <a:srgbClr val="EBF2F9"/>
    <a:srgbClr val="F3F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2" autoAdjust="0"/>
    <p:restoredTop sz="92398" autoAdjust="0"/>
  </p:normalViewPr>
  <p:slideViewPr>
    <p:cSldViewPr>
      <p:cViewPr>
        <p:scale>
          <a:sx n="100" d="100"/>
          <a:sy n="100" d="100"/>
        </p:scale>
        <p:origin x="-6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F837-B661-4A81-B82C-FC077CB5CFF1}" type="doc">
      <dgm:prSet loTypeId="urn:microsoft.com/office/officeart/2005/8/layout/arrow2" loCatId="process" qsTypeId="urn:microsoft.com/office/officeart/2005/8/quickstyle/simple1" qsCatId="simple" csTypeId="urn:microsoft.com/office/officeart/2005/8/colors/accent1_5" csCatId="accent1" phldr="1"/>
      <dgm:spPr/>
    </dgm:pt>
    <dgm:pt modelId="{F499EE5F-4AE0-41B0-85D0-E8B96033DACA}">
      <dgm:prSet phldrT="[文本]" custT="1"/>
      <dgm:spPr/>
      <dgm:t>
        <a:bodyPr/>
        <a:lstStyle/>
        <a:p>
          <a:r>
            <a:rPr lang="en-US" altLang="zh-CN" sz="1800" dirty="0" smtClean="0">
              <a:latin typeface="微软雅黑" pitchFamily="34" charset="-122"/>
              <a:ea typeface="微软雅黑" pitchFamily="34" charset="-122"/>
            </a:rPr>
            <a:t>2004</a:t>
          </a:r>
          <a:r>
            <a:rPr lang="zh-CN" altLang="en-US" sz="1800" dirty="0" smtClean="0">
              <a:latin typeface="微软雅黑" pitchFamily="34" charset="-122"/>
              <a:ea typeface="微软雅黑" pitchFamily="34" charset="-122"/>
            </a:rPr>
            <a:t>年</a:t>
          </a:r>
          <a:endParaRPr lang="en-US" altLang="zh-CN" sz="1800" dirty="0" smtClean="0">
            <a:latin typeface="微软雅黑" pitchFamily="34" charset="-122"/>
            <a:ea typeface="微软雅黑" pitchFamily="34" charset="-122"/>
          </a:endParaRPr>
        </a:p>
      </dgm:t>
    </dgm:pt>
    <dgm:pt modelId="{DC1641BD-C090-4801-B396-39FA18E6C233}" type="parTrans" cxnId="{6B49D0A7-0006-4D39-BF4D-19EAD0385DC7}">
      <dgm:prSet/>
      <dgm:spPr/>
      <dgm:t>
        <a:bodyPr/>
        <a:lstStyle/>
        <a:p>
          <a:endParaRPr lang="zh-CN" altLang="en-US"/>
        </a:p>
      </dgm:t>
    </dgm:pt>
    <dgm:pt modelId="{26DE7E05-C418-4369-A71B-48C945E2EC0A}" type="sibTrans" cxnId="{6B49D0A7-0006-4D39-BF4D-19EAD0385DC7}">
      <dgm:prSet/>
      <dgm:spPr/>
      <dgm:t>
        <a:bodyPr/>
        <a:lstStyle/>
        <a:p>
          <a:endParaRPr lang="zh-CN" altLang="en-US"/>
        </a:p>
      </dgm:t>
    </dgm:pt>
    <dgm:pt modelId="{A2C5FA54-487D-4FA4-ACBB-3A364BCDA8F8}">
      <dgm:prSet phldrT="[文本]" custT="1"/>
      <dgm:spPr/>
      <dgm:t>
        <a:bodyPr/>
        <a:lstStyle/>
        <a:p>
          <a:r>
            <a:rPr lang="en-US" altLang="zh-CN" sz="1800" dirty="0" smtClean="0">
              <a:latin typeface="微软雅黑" pitchFamily="34" charset="-122"/>
              <a:ea typeface="微软雅黑" pitchFamily="34" charset="-122"/>
            </a:rPr>
            <a:t>2008</a:t>
          </a:r>
          <a:r>
            <a:rPr lang="zh-CN" altLang="en-US" sz="1800" dirty="0" smtClean="0">
              <a:latin typeface="微软雅黑" pitchFamily="34" charset="-122"/>
              <a:ea typeface="微软雅黑" pitchFamily="34" charset="-122"/>
            </a:rPr>
            <a:t>年</a:t>
          </a:r>
          <a:endParaRPr lang="zh-CN" altLang="en-US" sz="1800" dirty="0">
            <a:latin typeface="微软雅黑" pitchFamily="34" charset="-122"/>
            <a:ea typeface="微软雅黑" pitchFamily="34" charset="-122"/>
          </a:endParaRPr>
        </a:p>
      </dgm:t>
    </dgm:pt>
    <dgm:pt modelId="{FF5C2553-F331-4888-BAB2-B6481EE25B88}" type="parTrans" cxnId="{9201662C-10B2-45A9-AF45-00F07600DECF}">
      <dgm:prSet/>
      <dgm:spPr/>
      <dgm:t>
        <a:bodyPr/>
        <a:lstStyle/>
        <a:p>
          <a:endParaRPr lang="zh-CN" altLang="en-US"/>
        </a:p>
      </dgm:t>
    </dgm:pt>
    <dgm:pt modelId="{DA145F4E-EDDC-43A5-8AA5-56DA9285C922}" type="sibTrans" cxnId="{9201662C-10B2-45A9-AF45-00F07600DECF}">
      <dgm:prSet/>
      <dgm:spPr/>
      <dgm:t>
        <a:bodyPr/>
        <a:lstStyle/>
        <a:p>
          <a:endParaRPr lang="zh-CN" altLang="en-US"/>
        </a:p>
      </dgm:t>
    </dgm:pt>
    <dgm:pt modelId="{77636403-BBDB-4DDB-BE89-8C6994D2B88A}">
      <dgm:prSet phldrT="[文本]" custT="1"/>
      <dgm:spPr/>
      <dgm:t>
        <a:bodyPr/>
        <a:lstStyle/>
        <a:p>
          <a:r>
            <a:rPr lang="en-US" altLang="zh-CN" sz="1800" dirty="0" smtClean="0">
              <a:latin typeface="微软雅黑" pitchFamily="34" charset="-122"/>
              <a:ea typeface="微软雅黑" pitchFamily="34" charset="-122"/>
            </a:rPr>
            <a:t>2012</a:t>
          </a:r>
          <a:r>
            <a:rPr lang="zh-CN" altLang="en-US" sz="1800" dirty="0" smtClean="0">
              <a:latin typeface="微软雅黑" pitchFamily="34" charset="-122"/>
              <a:ea typeface="微软雅黑" pitchFamily="34" charset="-122"/>
            </a:rPr>
            <a:t>年</a:t>
          </a:r>
          <a:endParaRPr lang="zh-CN" altLang="en-US" sz="1800" dirty="0">
            <a:latin typeface="微软雅黑" pitchFamily="34" charset="-122"/>
            <a:ea typeface="微软雅黑" pitchFamily="34" charset="-122"/>
          </a:endParaRPr>
        </a:p>
      </dgm:t>
    </dgm:pt>
    <dgm:pt modelId="{A4CBE375-6C5C-49EE-BAC6-05CA3D9C9B92}" type="parTrans" cxnId="{54596119-3A3D-4522-BB96-EDA85A22DAC9}">
      <dgm:prSet/>
      <dgm:spPr/>
      <dgm:t>
        <a:bodyPr/>
        <a:lstStyle/>
        <a:p>
          <a:endParaRPr lang="zh-CN" altLang="en-US"/>
        </a:p>
      </dgm:t>
    </dgm:pt>
    <dgm:pt modelId="{83093A0F-015C-4202-9215-B970F13E11E6}" type="sibTrans" cxnId="{54596119-3A3D-4522-BB96-EDA85A22DAC9}">
      <dgm:prSet/>
      <dgm:spPr/>
      <dgm:t>
        <a:bodyPr/>
        <a:lstStyle/>
        <a:p>
          <a:endParaRPr lang="zh-CN" altLang="en-US"/>
        </a:p>
      </dgm:t>
    </dgm:pt>
    <dgm:pt modelId="{9F364ECC-F80A-4F28-8667-A99DF463750A}">
      <dgm:prSet phldrT="[文本]" custT="1"/>
      <dgm:spPr/>
      <dgm:t>
        <a:bodyPr/>
        <a:lstStyle/>
        <a:p>
          <a:r>
            <a:rPr lang="zh-CN" altLang="en-US" sz="1800" dirty="0" smtClean="0">
              <a:latin typeface="微软雅黑" pitchFamily="34" charset="-122"/>
              <a:ea typeface="微软雅黑" pitchFamily="34" charset="-122"/>
            </a:rPr>
            <a:t>提出构想</a:t>
          </a:r>
          <a:endParaRPr lang="en-US" altLang="zh-CN" sz="1800" dirty="0" smtClean="0">
            <a:latin typeface="微软雅黑" pitchFamily="34" charset="-122"/>
            <a:ea typeface="微软雅黑" pitchFamily="34" charset="-122"/>
          </a:endParaRPr>
        </a:p>
      </dgm:t>
    </dgm:pt>
    <dgm:pt modelId="{5D518DBB-6CB7-44B8-AB30-49B0CCE08FB8}" type="parTrans" cxnId="{9F3E1643-13C8-4715-93BD-D4F600D648E9}">
      <dgm:prSet/>
      <dgm:spPr/>
      <dgm:t>
        <a:bodyPr/>
        <a:lstStyle/>
        <a:p>
          <a:endParaRPr lang="zh-CN" altLang="en-US"/>
        </a:p>
      </dgm:t>
    </dgm:pt>
    <dgm:pt modelId="{1F4DDA79-19AB-4F04-93A3-323F81A2955F}" type="sibTrans" cxnId="{9F3E1643-13C8-4715-93BD-D4F600D648E9}">
      <dgm:prSet/>
      <dgm:spPr/>
      <dgm:t>
        <a:bodyPr/>
        <a:lstStyle/>
        <a:p>
          <a:endParaRPr lang="zh-CN" altLang="en-US"/>
        </a:p>
      </dgm:t>
    </dgm:pt>
    <dgm:pt modelId="{E0938A6B-5BC7-4F13-89CB-22D27A869C58}">
      <dgm:prSet phldrT="[文本]" custT="1"/>
      <dgm:spPr/>
      <dgm:t>
        <a:bodyPr/>
        <a:lstStyle/>
        <a:p>
          <a:r>
            <a:rPr lang="zh-CN" altLang="en-US" sz="1800" dirty="0" smtClean="0">
              <a:latin typeface="微软雅黑" pitchFamily="34" charset="-122"/>
              <a:ea typeface="微软雅黑" pitchFamily="34" charset="-122"/>
            </a:rPr>
            <a:t>发布第一份草案</a:t>
          </a:r>
          <a:endParaRPr lang="zh-CN" altLang="en-US" sz="1800" dirty="0">
            <a:latin typeface="微软雅黑" pitchFamily="34" charset="-122"/>
            <a:ea typeface="微软雅黑" pitchFamily="34" charset="-122"/>
          </a:endParaRPr>
        </a:p>
      </dgm:t>
    </dgm:pt>
    <dgm:pt modelId="{5F5486AC-D959-41A5-A9D4-D700B63ED324}" type="parTrans" cxnId="{186CC5F0-012F-412A-B841-645FCD350FDC}">
      <dgm:prSet/>
      <dgm:spPr/>
      <dgm:t>
        <a:bodyPr/>
        <a:lstStyle/>
        <a:p>
          <a:endParaRPr lang="zh-CN" altLang="en-US"/>
        </a:p>
      </dgm:t>
    </dgm:pt>
    <dgm:pt modelId="{F617D277-04C4-4A07-B109-D0DA0D85EE1A}" type="sibTrans" cxnId="{186CC5F0-012F-412A-B841-645FCD350FDC}">
      <dgm:prSet/>
      <dgm:spPr/>
      <dgm:t>
        <a:bodyPr/>
        <a:lstStyle/>
        <a:p>
          <a:endParaRPr lang="zh-CN" altLang="en-US"/>
        </a:p>
      </dgm:t>
    </dgm:pt>
    <dgm:pt modelId="{F3CA875B-E9B5-41C6-82A1-E2BA25CBE49F}">
      <dgm:prSet phldrT="[文本]" custT="1"/>
      <dgm:spPr/>
      <dgm:t>
        <a:bodyPr/>
        <a:lstStyle/>
        <a:p>
          <a:r>
            <a:rPr lang="zh-CN" altLang="en-US" sz="1800" dirty="0" smtClean="0">
              <a:latin typeface="微软雅黑" pitchFamily="34" charset="-122"/>
              <a:ea typeface="微软雅黑" pitchFamily="34" charset="-122"/>
            </a:rPr>
            <a:t>推广阶段</a:t>
          </a:r>
          <a:endParaRPr lang="zh-CN" altLang="en-US" sz="1800" dirty="0">
            <a:latin typeface="微软雅黑" pitchFamily="34" charset="-122"/>
            <a:ea typeface="微软雅黑" pitchFamily="34" charset="-122"/>
          </a:endParaRPr>
        </a:p>
      </dgm:t>
    </dgm:pt>
    <dgm:pt modelId="{2C312BB8-46FC-4C55-BA1C-61F1A4417A7A}" type="parTrans" cxnId="{F572D2F3-CB4B-42F5-8DFD-A7CCB6359FAF}">
      <dgm:prSet/>
      <dgm:spPr/>
      <dgm:t>
        <a:bodyPr/>
        <a:lstStyle/>
        <a:p>
          <a:endParaRPr lang="zh-CN" altLang="en-US"/>
        </a:p>
      </dgm:t>
    </dgm:pt>
    <dgm:pt modelId="{43605756-19A4-4916-894B-A9EA8300F399}" type="sibTrans" cxnId="{F572D2F3-CB4B-42F5-8DFD-A7CCB6359FAF}">
      <dgm:prSet/>
      <dgm:spPr/>
      <dgm:t>
        <a:bodyPr/>
        <a:lstStyle/>
        <a:p>
          <a:endParaRPr lang="zh-CN" altLang="en-US"/>
        </a:p>
      </dgm:t>
    </dgm:pt>
    <dgm:pt modelId="{EBC1654C-2B50-4C35-9F49-018E8512F799}">
      <dgm:prSet phldrT="[文本]" custT="1"/>
      <dgm:spPr/>
      <dgm:t>
        <a:bodyPr/>
        <a:lstStyle/>
        <a:p>
          <a:r>
            <a:rPr lang="en-US" altLang="zh-CN" sz="1800" dirty="0" smtClean="0">
              <a:latin typeface="微软雅黑" pitchFamily="34" charset="-122"/>
              <a:ea typeface="微软雅黑" pitchFamily="34" charset="-122"/>
            </a:rPr>
            <a:t>2020</a:t>
          </a:r>
          <a:r>
            <a:rPr lang="zh-CN" altLang="en-US" sz="1800" dirty="0" smtClean="0">
              <a:latin typeface="微软雅黑" pitchFamily="34" charset="-122"/>
              <a:ea typeface="微软雅黑" pitchFamily="34" charset="-122"/>
            </a:rPr>
            <a:t>年</a:t>
          </a:r>
          <a:endParaRPr lang="zh-CN" altLang="en-US" sz="1800" dirty="0">
            <a:latin typeface="微软雅黑" pitchFamily="34" charset="-122"/>
            <a:ea typeface="微软雅黑" pitchFamily="34" charset="-122"/>
          </a:endParaRPr>
        </a:p>
      </dgm:t>
    </dgm:pt>
    <dgm:pt modelId="{4A29CFC2-821B-41FC-BD03-1E22195550E0}" type="parTrans" cxnId="{74412418-6E34-45CA-99E6-3D2D9EBCB1AA}">
      <dgm:prSet/>
      <dgm:spPr/>
      <dgm:t>
        <a:bodyPr/>
        <a:lstStyle/>
        <a:p>
          <a:endParaRPr lang="zh-CN" altLang="en-US"/>
        </a:p>
      </dgm:t>
    </dgm:pt>
    <dgm:pt modelId="{02EA9125-8C50-4C28-A75A-0CAC13F15D8E}" type="sibTrans" cxnId="{74412418-6E34-45CA-99E6-3D2D9EBCB1AA}">
      <dgm:prSet/>
      <dgm:spPr/>
      <dgm:t>
        <a:bodyPr/>
        <a:lstStyle/>
        <a:p>
          <a:endParaRPr lang="zh-CN" altLang="en-US"/>
        </a:p>
      </dgm:t>
    </dgm:pt>
    <dgm:pt modelId="{389C74A3-5133-4AC5-A546-1D5D6506B61F}">
      <dgm:prSet phldrT="[文本]" custT="1"/>
      <dgm:spPr/>
      <dgm:t>
        <a:bodyPr/>
        <a:lstStyle/>
        <a:p>
          <a:r>
            <a:rPr lang="zh-CN" altLang="en-US" sz="1800" dirty="0" smtClean="0">
              <a:latin typeface="微软雅黑" pitchFamily="34" charset="-122"/>
              <a:ea typeface="微软雅黑" pitchFamily="34" charset="-122"/>
            </a:rPr>
            <a:t>最终测试</a:t>
          </a:r>
          <a:endParaRPr lang="zh-CN" altLang="en-US" sz="1800" dirty="0">
            <a:latin typeface="微软雅黑" pitchFamily="34" charset="-122"/>
            <a:ea typeface="微软雅黑" pitchFamily="34" charset="-122"/>
          </a:endParaRPr>
        </a:p>
      </dgm:t>
    </dgm:pt>
    <dgm:pt modelId="{032A1E00-3E87-4E5E-83F8-A5E28D932378}" type="parTrans" cxnId="{072E8390-723E-4C16-AF44-613765E9FC96}">
      <dgm:prSet/>
      <dgm:spPr/>
      <dgm:t>
        <a:bodyPr/>
        <a:lstStyle/>
        <a:p>
          <a:endParaRPr lang="zh-CN" altLang="en-US"/>
        </a:p>
      </dgm:t>
    </dgm:pt>
    <dgm:pt modelId="{4BFA7014-3690-4F32-B82E-452C130FA07F}" type="sibTrans" cxnId="{072E8390-723E-4C16-AF44-613765E9FC96}">
      <dgm:prSet/>
      <dgm:spPr/>
      <dgm:t>
        <a:bodyPr/>
        <a:lstStyle/>
        <a:p>
          <a:endParaRPr lang="zh-CN" altLang="en-US"/>
        </a:p>
      </dgm:t>
    </dgm:pt>
    <dgm:pt modelId="{4928122B-F2D4-4896-870E-14BC9CD3A198}">
      <dgm:prSet phldrT="[文本]" custT="1"/>
      <dgm:spPr/>
      <dgm:t>
        <a:bodyPr/>
        <a:lstStyle/>
        <a:p>
          <a:r>
            <a:rPr lang="en-US" altLang="zh-CN" sz="1800" dirty="0" smtClean="0">
              <a:latin typeface="微软雅黑" pitchFamily="34" charset="-122"/>
              <a:ea typeface="微软雅黑" pitchFamily="34" charset="-122"/>
            </a:rPr>
            <a:t>2022</a:t>
          </a:r>
          <a:r>
            <a:rPr lang="zh-CN" altLang="en-US" sz="1800" dirty="0" smtClean="0">
              <a:latin typeface="微软雅黑" pitchFamily="34" charset="-122"/>
              <a:ea typeface="微软雅黑" pitchFamily="34" charset="-122"/>
            </a:rPr>
            <a:t>年</a:t>
          </a:r>
          <a:endParaRPr lang="en-US" altLang="zh-CN" sz="1800" dirty="0" smtClean="0">
            <a:latin typeface="微软雅黑" pitchFamily="34" charset="-122"/>
            <a:ea typeface="微软雅黑" pitchFamily="34" charset="-122"/>
          </a:endParaRPr>
        </a:p>
      </dgm:t>
    </dgm:pt>
    <dgm:pt modelId="{1F9A5BDB-BF14-486E-9B82-A13CE85D99BA}" type="parTrans" cxnId="{59053FCD-0C62-44E5-81A0-EE4A701BD22C}">
      <dgm:prSet/>
      <dgm:spPr/>
      <dgm:t>
        <a:bodyPr/>
        <a:lstStyle/>
        <a:p>
          <a:endParaRPr lang="zh-CN" altLang="en-US"/>
        </a:p>
      </dgm:t>
    </dgm:pt>
    <dgm:pt modelId="{9689B483-DF18-44C7-87A1-8C570A79771C}" type="sibTrans" cxnId="{59053FCD-0C62-44E5-81A0-EE4A701BD22C}">
      <dgm:prSet/>
      <dgm:spPr/>
      <dgm:t>
        <a:bodyPr/>
        <a:lstStyle/>
        <a:p>
          <a:endParaRPr lang="zh-CN" altLang="en-US"/>
        </a:p>
      </dgm:t>
    </dgm:pt>
    <dgm:pt modelId="{307BA144-7452-4FA4-A347-C730EC506B05}">
      <dgm:prSet phldrT="[文本]" custT="1"/>
      <dgm:spPr/>
      <dgm:t>
        <a:bodyPr/>
        <a:lstStyle/>
        <a:p>
          <a:r>
            <a:rPr lang="zh-CN" altLang="en-US" sz="1800" dirty="0" smtClean="0">
              <a:latin typeface="微软雅黑" pitchFamily="34" charset="-122"/>
              <a:ea typeface="微软雅黑" pitchFamily="34" charset="-122"/>
            </a:rPr>
            <a:t>正式发布</a:t>
          </a:r>
          <a:endParaRPr lang="en-US" altLang="zh-CN" sz="1800" dirty="0" smtClean="0">
            <a:latin typeface="微软雅黑" pitchFamily="34" charset="-122"/>
            <a:ea typeface="微软雅黑" pitchFamily="34" charset="-122"/>
          </a:endParaRPr>
        </a:p>
      </dgm:t>
    </dgm:pt>
    <dgm:pt modelId="{9685D952-987A-47DB-B719-20B756EC7DC6}" type="parTrans" cxnId="{F09EEEAE-079A-4525-84AA-25C3D36C3EA4}">
      <dgm:prSet/>
      <dgm:spPr/>
      <dgm:t>
        <a:bodyPr/>
        <a:lstStyle/>
        <a:p>
          <a:endParaRPr lang="zh-CN" altLang="en-US"/>
        </a:p>
      </dgm:t>
    </dgm:pt>
    <dgm:pt modelId="{960598AA-6EBD-4A54-8C4C-68D3FBD20E11}" type="sibTrans" cxnId="{F09EEEAE-079A-4525-84AA-25C3D36C3EA4}">
      <dgm:prSet/>
      <dgm:spPr/>
      <dgm:t>
        <a:bodyPr/>
        <a:lstStyle/>
        <a:p>
          <a:endParaRPr lang="zh-CN" altLang="en-US"/>
        </a:p>
      </dgm:t>
    </dgm:pt>
    <dgm:pt modelId="{4EDB2E95-9B26-4328-92A7-B66ED3EEB51F}" type="pres">
      <dgm:prSet presAssocID="{5783F837-B661-4A81-B82C-FC077CB5CFF1}" presName="arrowDiagram" presStyleCnt="0">
        <dgm:presLayoutVars>
          <dgm:chMax val="5"/>
          <dgm:dir/>
          <dgm:resizeHandles val="exact"/>
        </dgm:presLayoutVars>
      </dgm:prSet>
      <dgm:spPr/>
    </dgm:pt>
    <dgm:pt modelId="{8F1D347B-C654-4CF2-903F-D6E04C73CB74}" type="pres">
      <dgm:prSet presAssocID="{5783F837-B661-4A81-B82C-FC077CB5CFF1}" presName="arrow" presStyleLbl="bgShp" presStyleIdx="0" presStyleCnt="1"/>
      <dgm:spPr/>
    </dgm:pt>
    <dgm:pt modelId="{68846AF8-6756-4D7A-A897-3E28C998EBE3}" type="pres">
      <dgm:prSet presAssocID="{5783F837-B661-4A81-B82C-FC077CB5CFF1}" presName="arrowDiagram5" presStyleCnt="0"/>
      <dgm:spPr/>
    </dgm:pt>
    <dgm:pt modelId="{4257517D-1EC6-4C3D-BEE5-A0AE862EDE65}" type="pres">
      <dgm:prSet presAssocID="{F499EE5F-4AE0-41B0-85D0-E8B96033DACA}" presName="bullet5a" presStyleLbl="node1" presStyleIdx="0" presStyleCnt="5"/>
      <dgm:spPr/>
    </dgm:pt>
    <dgm:pt modelId="{47B5F838-EEF8-4183-9CC6-0142EAF74683}" type="pres">
      <dgm:prSet presAssocID="{F499EE5F-4AE0-41B0-85D0-E8B96033DACA}" presName="textBox5a" presStyleLbl="revTx" presStyleIdx="0" presStyleCnt="5" custScaleX="176613" custLinFactNeighborX="39981" custLinFactNeighborY="3361">
        <dgm:presLayoutVars>
          <dgm:bulletEnabled val="1"/>
        </dgm:presLayoutVars>
      </dgm:prSet>
      <dgm:spPr/>
      <dgm:t>
        <a:bodyPr/>
        <a:lstStyle/>
        <a:p>
          <a:endParaRPr lang="zh-CN" altLang="en-US"/>
        </a:p>
      </dgm:t>
    </dgm:pt>
    <dgm:pt modelId="{26108A8F-E31E-4D14-85E0-0D80B245140C}" type="pres">
      <dgm:prSet presAssocID="{A2C5FA54-487D-4FA4-ACBB-3A364BCDA8F8}" presName="bullet5b" presStyleLbl="node1" presStyleIdx="1" presStyleCnt="5"/>
      <dgm:spPr/>
    </dgm:pt>
    <dgm:pt modelId="{478B1F86-5956-4D56-9E24-BC76F0CB808A}" type="pres">
      <dgm:prSet presAssocID="{A2C5FA54-487D-4FA4-ACBB-3A364BCDA8F8}" presName="textBox5b" presStyleLbl="revTx" presStyleIdx="1" presStyleCnt="5" custScaleX="164127" custLinFactNeighborX="38333" custLinFactNeighborY="3339">
        <dgm:presLayoutVars>
          <dgm:bulletEnabled val="1"/>
        </dgm:presLayoutVars>
      </dgm:prSet>
      <dgm:spPr/>
      <dgm:t>
        <a:bodyPr/>
        <a:lstStyle/>
        <a:p>
          <a:endParaRPr lang="zh-CN" altLang="en-US"/>
        </a:p>
      </dgm:t>
    </dgm:pt>
    <dgm:pt modelId="{781ADD63-9F56-496F-9201-1979D0329858}" type="pres">
      <dgm:prSet presAssocID="{77636403-BBDB-4DDB-BE89-8C6994D2B88A}" presName="bullet5c" presStyleLbl="node1" presStyleIdx="2" presStyleCnt="5"/>
      <dgm:spPr/>
    </dgm:pt>
    <dgm:pt modelId="{8D718BE9-27B9-43AC-A0E5-C86A60BF4D2D}" type="pres">
      <dgm:prSet presAssocID="{77636403-BBDB-4DDB-BE89-8C6994D2B88A}" presName="textBox5c" presStyleLbl="revTx" presStyleIdx="2" presStyleCnt="5" custScaleX="120026" custLinFactNeighborX="16982" custLinFactNeighborY="2455">
        <dgm:presLayoutVars>
          <dgm:bulletEnabled val="1"/>
        </dgm:presLayoutVars>
      </dgm:prSet>
      <dgm:spPr/>
      <dgm:t>
        <a:bodyPr/>
        <a:lstStyle/>
        <a:p>
          <a:endParaRPr lang="zh-CN" altLang="en-US"/>
        </a:p>
      </dgm:t>
    </dgm:pt>
    <dgm:pt modelId="{51601B69-2A5B-42B6-BEA3-06CF4F26CB55}" type="pres">
      <dgm:prSet presAssocID="{EBC1654C-2B50-4C35-9F49-018E8512F799}" presName="bullet5d" presStyleLbl="node1" presStyleIdx="3" presStyleCnt="5"/>
      <dgm:spPr/>
    </dgm:pt>
    <dgm:pt modelId="{F2DB21A2-0992-41C6-9988-B661751350A1}" type="pres">
      <dgm:prSet presAssocID="{EBC1654C-2B50-4C35-9F49-018E8512F799}" presName="textBox5d" presStyleLbl="revTx" presStyleIdx="3" presStyleCnt="5" custLinFactNeighborX="4691" custLinFactNeighborY="-818">
        <dgm:presLayoutVars>
          <dgm:bulletEnabled val="1"/>
        </dgm:presLayoutVars>
      </dgm:prSet>
      <dgm:spPr/>
      <dgm:t>
        <a:bodyPr/>
        <a:lstStyle/>
        <a:p>
          <a:endParaRPr lang="zh-CN" altLang="en-US"/>
        </a:p>
      </dgm:t>
    </dgm:pt>
    <dgm:pt modelId="{FD6B8692-6A18-4B93-A3D3-8E60D7B18F2A}" type="pres">
      <dgm:prSet presAssocID="{4928122B-F2D4-4896-870E-14BC9CD3A198}" presName="bullet5e" presStyleLbl="node1" presStyleIdx="4" presStyleCnt="5"/>
      <dgm:spPr/>
    </dgm:pt>
    <dgm:pt modelId="{DD659AAC-4B9A-42E0-87B1-D12C78CC18D9}" type="pres">
      <dgm:prSet presAssocID="{4928122B-F2D4-4896-870E-14BC9CD3A198}" presName="textBox5e" presStyleLbl="revTx" presStyleIdx="4" presStyleCnt="5" custLinFactNeighborX="4128" custLinFactNeighborY="1738">
        <dgm:presLayoutVars>
          <dgm:bulletEnabled val="1"/>
        </dgm:presLayoutVars>
      </dgm:prSet>
      <dgm:spPr/>
      <dgm:t>
        <a:bodyPr/>
        <a:lstStyle/>
        <a:p>
          <a:endParaRPr lang="zh-CN" altLang="en-US"/>
        </a:p>
      </dgm:t>
    </dgm:pt>
  </dgm:ptLst>
  <dgm:cxnLst>
    <dgm:cxn modelId="{186CC5F0-012F-412A-B841-645FCD350FDC}" srcId="{A2C5FA54-487D-4FA4-ACBB-3A364BCDA8F8}" destId="{E0938A6B-5BC7-4F13-89CB-22D27A869C58}" srcOrd="0" destOrd="0" parTransId="{5F5486AC-D959-41A5-A9D4-D700B63ED324}" sibTransId="{F617D277-04C4-4A07-B109-D0DA0D85EE1A}"/>
    <dgm:cxn modelId="{F09EEEAE-079A-4525-84AA-25C3D36C3EA4}" srcId="{4928122B-F2D4-4896-870E-14BC9CD3A198}" destId="{307BA144-7452-4FA4-A347-C730EC506B05}" srcOrd="0" destOrd="0" parTransId="{9685D952-987A-47DB-B719-20B756EC7DC6}" sibTransId="{960598AA-6EBD-4A54-8C4C-68D3FBD20E11}"/>
    <dgm:cxn modelId="{5C707E46-9E1A-4916-80DB-D9B215FCB3E6}" type="presOf" srcId="{4928122B-F2D4-4896-870E-14BC9CD3A198}" destId="{DD659AAC-4B9A-42E0-87B1-D12C78CC18D9}" srcOrd="0" destOrd="0" presId="urn:microsoft.com/office/officeart/2005/8/layout/arrow2"/>
    <dgm:cxn modelId="{6B49D0A7-0006-4D39-BF4D-19EAD0385DC7}" srcId="{5783F837-B661-4A81-B82C-FC077CB5CFF1}" destId="{F499EE5F-4AE0-41B0-85D0-E8B96033DACA}" srcOrd="0" destOrd="0" parTransId="{DC1641BD-C090-4801-B396-39FA18E6C233}" sibTransId="{26DE7E05-C418-4369-A71B-48C945E2EC0A}"/>
    <dgm:cxn modelId="{9201662C-10B2-45A9-AF45-00F07600DECF}" srcId="{5783F837-B661-4A81-B82C-FC077CB5CFF1}" destId="{A2C5FA54-487D-4FA4-ACBB-3A364BCDA8F8}" srcOrd="1" destOrd="0" parTransId="{FF5C2553-F331-4888-BAB2-B6481EE25B88}" sibTransId="{DA145F4E-EDDC-43A5-8AA5-56DA9285C922}"/>
    <dgm:cxn modelId="{072E8390-723E-4C16-AF44-613765E9FC96}" srcId="{EBC1654C-2B50-4C35-9F49-018E8512F799}" destId="{389C74A3-5133-4AC5-A546-1D5D6506B61F}" srcOrd="0" destOrd="0" parTransId="{032A1E00-3E87-4E5E-83F8-A5E28D932378}" sibTransId="{4BFA7014-3690-4F32-B82E-452C130FA07F}"/>
    <dgm:cxn modelId="{F654647C-0B35-4BB0-9EBF-83148BCC2274}" type="presOf" srcId="{9F364ECC-F80A-4F28-8667-A99DF463750A}" destId="{47B5F838-EEF8-4183-9CC6-0142EAF74683}" srcOrd="0" destOrd="1" presId="urn:microsoft.com/office/officeart/2005/8/layout/arrow2"/>
    <dgm:cxn modelId="{B3947057-71AA-4EFA-8D9E-B3960A285055}" type="presOf" srcId="{EBC1654C-2B50-4C35-9F49-018E8512F799}" destId="{F2DB21A2-0992-41C6-9988-B661751350A1}" srcOrd="0" destOrd="0" presId="urn:microsoft.com/office/officeart/2005/8/layout/arrow2"/>
    <dgm:cxn modelId="{CF547C77-7F1B-41A0-AEAA-373D7BFBB051}" type="presOf" srcId="{F499EE5F-4AE0-41B0-85D0-E8B96033DACA}" destId="{47B5F838-EEF8-4183-9CC6-0142EAF74683}" srcOrd="0" destOrd="0" presId="urn:microsoft.com/office/officeart/2005/8/layout/arrow2"/>
    <dgm:cxn modelId="{74412418-6E34-45CA-99E6-3D2D9EBCB1AA}" srcId="{5783F837-B661-4A81-B82C-FC077CB5CFF1}" destId="{EBC1654C-2B50-4C35-9F49-018E8512F799}" srcOrd="3" destOrd="0" parTransId="{4A29CFC2-821B-41FC-BD03-1E22195550E0}" sibTransId="{02EA9125-8C50-4C28-A75A-0CAC13F15D8E}"/>
    <dgm:cxn modelId="{706DB2BE-1DFB-4336-9F4B-B7A6BEBC22BB}" type="presOf" srcId="{5783F837-B661-4A81-B82C-FC077CB5CFF1}" destId="{4EDB2E95-9B26-4328-92A7-B66ED3EEB51F}" srcOrd="0" destOrd="0" presId="urn:microsoft.com/office/officeart/2005/8/layout/arrow2"/>
    <dgm:cxn modelId="{E8F53566-228A-4958-992E-56638B9555CE}" type="presOf" srcId="{77636403-BBDB-4DDB-BE89-8C6994D2B88A}" destId="{8D718BE9-27B9-43AC-A0E5-C86A60BF4D2D}" srcOrd="0" destOrd="0" presId="urn:microsoft.com/office/officeart/2005/8/layout/arrow2"/>
    <dgm:cxn modelId="{B1404751-6D0F-461F-95F8-6A576BA0EBA3}" type="presOf" srcId="{A2C5FA54-487D-4FA4-ACBB-3A364BCDA8F8}" destId="{478B1F86-5956-4D56-9E24-BC76F0CB808A}" srcOrd="0" destOrd="0" presId="urn:microsoft.com/office/officeart/2005/8/layout/arrow2"/>
    <dgm:cxn modelId="{9F3E1643-13C8-4715-93BD-D4F600D648E9}" srcId="{F499EE5F-4AE0-41B0-85D0-E8B96033DACA}" destId="{9F364ECC-F80A-4F28-8667-A99DF463750A}" srcOrd="0" destOrd="0" parTransId="{5D518DBB-6CB7-44B8-AB30-49B0CCE08FB8}" sibTransId="{1F4DDA79-19AB-4F04-93A3-323F81A2955F}"/>
    <dgm:cxn modelId="{54596119-3A3D-4522-BB96-EDA85A22DAC9}" srcId="{5783F837-B661-4A81-B82C-FC077CB5CFF1}" destId="{77636403-BBDB-4DDB-BE89-8C6994D2B88A}" srcOrd="2" destOrd="0" parTransId="{A4CBE375-6C5C-49EE-BAC6-05CA3D9C9B92}" sibTransId="{83093A0F-015C-4202-9215-B970F13E11E6}"/>
    <dgm:cxn modelId="{59053FCD-0C62-44E5-81A0-EE4A701BD22C}" srcId="{5783F837-B661-4A81-B82C-FC077CB5CFF1}" destId="{4928122B-F2D4-4896-870E-14BC9CD3A198}" srcOrd="4" destOrd="0" parTransId="{1F9A5BDB-BF14-486E-9B82-A13CE85D99BA}" sibTransId="{9689B483-DF18-44C7-87A1-8C570A79771C}"/>
    <dgm:cxn modelId="{6144C4F0-CA66-433E-A934-9CAE05CF7A87}" type="presOf" srcId="{307BA144-7452-4FA4-A347-C730EC506B05}" destId="{DD659AAC-4B9A-42E0-87B1-D12C78CC18D9}" srcOrd="0" destOrd="1" presId="urn:microsoft.com/office/officeart/2005/8/layout/arrow2"/>
    <dgm:cxn modelId="{CF98E275-82F8-4802-91C4-0D6923DC3911}" type="presOf" srcId="{E0938A6B-5BC7-4F13-89CB-22D27A869C58}" destId="{478B1F86-5956-4D56-9E24-BC76F0CB808A}" srcOrd="0" destOrd="1" presId="urn:microsoft.com/office/officeart/2005/8/layout/arrow2"/>
    <dgm:cxn modelId="{F572D2F3-CB4B-42F5-8DFD-A7CCB6359FAF}" srcId="{77636403-BBDB-4DDB-BE89-8C6994D2B88A}" destId="{F3CA875B-E9B5-41C6-82A1-E2BA25CBE49F}" srcOrd="0" destOrd="0" parTransId="{2C312BB8-46FC-4C55-BA1C-61F1A4417A7A}" sibTransId="{43605756-19A4-4916-894B-A9EA8300F399}"/>
    <dgm:cxn modelId="{A930AAA5-4817-4F4C-B9F3-ED8657938EE8}" type="presOf" srcId="{F3CA875B-E9B5-41C6-82A1-E2BA25CBE49F}" destId="{8D718BE9-27B9-43AC-A0E5-C86A60BF4D2D}" srcOrd="0" destOrd="1" presId="urn:microsoft.com/office/officeart/2005/8/layout/arrow2"/>
    <dgm:cxn modelId="{1766B78D-800A-4AD9-BF2F-C89A2033A6F0}" type="presOf" srcId="{389C74A3-5133-4AC5-A546-1D5D6506B61F}" destId="{F2DB21A2-0992-41C6-9988-B661751350A1}" srcOrd="0" destOrd="1" presId="urn:microsoft.com/office/officeart/2005/8/layout/arrow2"/>
    <dgm:cxn modelId="{24817301-84CE-404D-8EA0-647863210EFE}" type="presParOf" srcId="{4EDB2E95-9B26-4328-92A7-B66ED3EEB51F}" destId="{8F1D347B-C654-4CF2-903F-D6E04C73CB74}" srcOrd="0" destOrd="0" presId="urn:microsoft.com/office/officeart/2005/8/layout/arrow2"/>
    <dgm:cxn modelId="{F029F551-461A-4423-876D-B02B1E10D8BB}" type="presParOf" srcId="{4EDB2E95-9B26-4328-92A7-B66ED3EEB51F}" destId="{68846AF8-6756-4D7A-A897-3E28C998EBE3}" srcOrd="1" destOrd="0" presId="urn:microsoft.com/office/officeart/2005/8/layout/arrow2"/>
    <dgm:cxn modelId="{312DFED9-3613-46BB-9078-FC3EDC947E7B}" type="presParOf" srcId="{68846AF8-6756-4D7A-A897-3E28C998EBE3}" destId="{4257517D-1EC6-4C3D-BEE5-A0AE862EDE65}" srcOrd="0" destOrd="0" presId="urn:microsoft.com/office/officeart/2005/8/layout/arrow2"/>
    <dgm:cxn modelId="{686E8E61-9021-4445-9E2E-E15911FF252E}" type="presParOf" srcId="{68846AF8-6756-4D7A-A897-3E28C998EBE3}" destId="{47B5F838-EEF8-4183-9CC6-0142EAF74683}" srcOrd="1" destOrd="0" presId="urn:microsoft.com/office/officeart/2005/8/layout/arrow2"/>
    <dgm:cxn modelId="{3C220E5A-974F-4D36-AFB5-A3C11E7ECD2A}" type="presParOf" srcId="{68846AF8-6756-4D7A-A897-3E28C998EBE3}" destId="{26108A8F-E31E-4D14-85E0-0D80B245140C}" srcOrd="2" destOrd="0" presId="urn:microsoft.com/office/officeart/2005/8/layout/arrow2"/>
    <dgm:cxn modelId="{68DBE251-20FF-44E0-8BCC-B93F73E344B9}" type="presParOf" srcId="{68846AF8-6756-4D7A-A897-3E28C998EBE3}" destId="{478B1F86-5956-4D56-9E24-BC76F0CB808A}" srcOrd="3" destOrd="0" presId="urn:microsoft.com/office/officeart/2005/8/layout/arrow2"/>
    <dgm:cxn modelId="{6B5D9501-9AE1-40DE-97F9-F35AC951127B}" type="presParOf" srcId="{68846AF8-6756-4D7A-A897-3E28C998EBE3}" destId="{781ADD63-9F56-496F-9201-1979D0329858}" srcOrd="4" destOrd="0" presId="urn:microsoft.com/office/officeart/2005/8/layout/arrow2"/>
    <dgm:cxn modelId="{FCB339E1-4A7F-4162-A484-943F290B1320}" type="presParOf" srcId="{68846AF8-6756-4D7A-A897-3E28C998EBE3}" destId="{8D718BE9-27B9-43AC-A0E5-C86A60BF4D2D}" srcOrd="5" destOrd="0" presId="urn:microsoft.com/office/officeart/2005/8/layout/arrow2"/>
    <dgm:cxn modelId="{3715EE91-0BFD-4223-B13D-25BD0DF3956D}" type="presParOf" srcId="{68846AF8-6756-4D7A-A897-3E28C998EBE3}" destId="{51601B69-2A5B-42B6-BEA3-06CF4F26CB55}" srcOrd="6" destOrd="0" presId="urn:microsoft.com/office/officeart/2005/8/layout/arrow2"/>
    <dgm:cxn modelId="{F6DB753B-F02D-48CD-BEB7-47D131CA4A15}" type="presParOf" srcId="{68846AF8-6756-4D7A-A897-3E28C998EBE3}" destId="{F2DB21A2-0992-41C6-9988-B661751350A1}" srcOrd="7" destOrd="0" presId="urn:microsoft.com/office/officeart/2005/8/layout/arrow2"/>
    <dgm:cxn modelId="{4CF39514-79EE-47FA-AFA2-7047FBC61F53}" type="presParOf" srcId="{68846AF8-6756-4D7A-A897-3E28C998EBE3}" destId="{FD6B8692-6A18-4B93-A3D3-8E60D7B18F2A}" srcOrd="8" destOrd="0" presId="urn:microsoft.com/office/officeart/2005/8/layout/arrow2"/>
    <dgm:cxn modelId="{A41CDD3C-207D-42F3-BC42-C0DC45FEB324}" type="presParOf" srcId="{68846AF8-6756-4D7A-A897-3E28C998EBE3}" destId="{DD659AAC-4B9A-42E0-87B1-D12C78CC18D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D347B-C654-4CF2-903F-D6E04C73CB74}">
      <dsp:nvSpPr>
        <dsp:cNvPr id="0" name=""/>
        <dsp:cNvSpPr/>
      </dsp:nvSpPr>
      <dsp:spPr>
        <a:xfrm>
          <a:off x="494029"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7517D-1EC6-4C3D-BEE5-A0AE862EDE65}">
      <dsp:nvSpPr>
        <dsp:cNvPr id="0" name=""/>
        <dsp:cNvSpPr/>
      </dsp:nvSpPr>
      <dsp:spPr>
        <a:xfrm>
          <a:off x="1207321" y="3365506"/>
          <a:ext cx="166555" cy="166555"/>
        </a:xfrm>
        <a:prstGeom prst="ellips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F838-EEF8-4183-9CC6-0142EAF74683}">
      <dsp:nvSpPr>
        <dsp:cNvPr id="0" name=""/>
        <dsp:cNvSpPr/>
      </dsp:nvSpPr>
      <dsp:spPr>
        <a:xfrm>
          <a:off x="1306484" y="3448783"/>
          <a:ext cx="1675424" cy="10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2004</a:t>
          </a:r>
          <a:r>
            <a:rPr lang="zh-CN" altLang="en-US" sz="1800" kern="1200" dirty="0" smtClean="0">
              <a:latin typeface="微软雅黑" pitchFamily="34" charset="-122"/>
              <a:ea typeface="微软雅黑" pitchFamily="34" charset="-122"/>
            </a:rPr>
            <a:t>年</a:t>
          </a:r>
          <a:endParaRPr lang="en-US" altLang="zh-CN" sz="1800" kern="1200" dirty="0" smtClean="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提出构想</a:t>
          </a:r>
          <a:endParaRPr lang="en-US" altLang="zh-CN" sz="1800" kern="1200" dirty="0" smtClean="0">
            <a:latin typeface="微软雅黑" pitchFamily="34" charset="-122"/>
            <a:ea typeface="微软雅黑" pitchFamily="34" charset="-122"/>
          </a:endParaRPr>
        </a:p>
      </dsp:txBody>
      <dsp:txXfrm>
        <a:off x="1306484" y="3448783"/>
        <a:ext cx="1675424" cy="1077179"/>
      </dsp:txXfrm>
    </dsp:sp>
    <dsp:sp modelId="{26108A8F-E31E-4D14-85E0-0D80B245140C}">
      <dsp:nvSpPr>
        <dsp:cNvPr id="0" name=""/>
        <dsp:cNvSpPr/>
      </dsp:nvSpPr>
      <dsp:spPr>
        <a:xfrm>
          <a:off x="2108893" y="2499236"/>
          <a:ext cx="260695" cy="260695"/>
        </a:xfrm>
        <a:prstGeom prst="ellipse">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B1F86-5956-4D56-9E24-BC76F0CB808A}">
      <dsp:nvSpPr>
        <dsp:cNvPr id="0" name=""/>
        <dsp:cNvSpPr/>
      </dsp:nvSpPr>
      <dsp:spPr>
        <a:xfrm>
          <a:off x="2314606" y="2629584"/>
          <a:ext cx="1972963" cy="189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37"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2008</a:t>
          </a:r>
          <a:r>
            <a:rPr lang="zh-CN" altLang="en-US" sz="1800" kern="1200" dirty="0" smtClean="0">
              <a:latin typeface="微软雅黑" pitchFamily="34" charset="-122"/>
              <a:ea typeface="微软雅黑" pitchFamily="34" charset="-122"/>
            </a:rPr>
            <a:t>年</a:t>
          </a:r>
          <a:endParaRPr lang="zh-CN" altLang="en-US" sz="1800" kern="1200" dirty="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发布第一份草案</a:t>
          </a:r>
          <a:endParaRPr lang="zh-CN" altLang="en-US" sz="1800" kern="1200" dirty="0">
            <a:latin typeface="微软雅黑" pitchFamily="34" charset="-122"/>
            <a:ea typeface="微软雅黑" pitchFamily="34" charset="-122"/>
          </a:endParaRPr>
        </a:p>
      </dsp:txBody>
      <dsp:txXfrm>
        <a:off x="2314606" y="2629584"/>
        <a:ext cx="1972963" cy="1896378"/>
      </dsp:txXfrm>
    </dsp:sp>
    <dsp:sp modelId="{781ADD63-9F56-496F-9201-1979D0329858}">
      <dsp:nvSpPr>
        <dsp:cNvPr id="0" name=""/>
        <dsp:cNvSpPr/>
      </dsp:nvSpPr>
      <dsp:spPr>
        <a:xfrm>
          <a:off x="3267539" y="1808574"/>
          <a:ext cx="347593" cy="347593"/>
        </a:xfrm>
        <a:prstGeom prst="ellipse">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18BE9-27B9-43AC-A0E5-C86A60BF4D2D}">
      <dsp:nvSpPr>
        <dsp:cNvPr id="0" name=""/>
        <dsp:cNvSpPr/>
      </dsp:nvSpPr>
      <dsp:spPr>
        <a:xfrm>
          <a:off x="3538736" y="1982371"/>
          <a:ext cx="1677504" cy="254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8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2012</a:t>
          </a:r>
          <a:r>
            <a:rPr lang="zh-CN" altLang="en-US" sz="1800" kern="1200" dirty="0" smtClean="0">
              <a:latin typeface="微软雅黑" pitchFamily="34" charset="-122"/>
              <a:ea typeface="微软雅黑" pitchFamily="34" charset="-122"/>
            </a:rPr>
            <a:t>年</a:t>
          </a:r>
          <a:endParaRPr lang="zh-CN" altLang="en-US" sz="1800" kern="1200" dirty="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推广阶段</a:t>
          </a:r>
          <a:endParaRPr lang="zh-CN" altLang="en-US" sz="1800" kern="1200" dirty="0">
            <a:latin typeface="微软雅黑" pitchFamily="34" charset="-122"/>
            <a:ea typeface="微软雅黑" pitchFamily="34" charset="-122"/>
          </a:endParaRPr>
        </a:p>
      </dsp:txBody>
      <dsp:txXfrm>
        <a:off x="3538736" y="1982371"/>
        <a:ext cx="1677504" cy="2543591"/>
      </dsp:txXfrm>
    </dsp:sp>
    <dsp:sp modelId="{51601B69-2A5B-42B6-BEA3-06CF4F26CB55}">
      <dsp:nvSpPr>
        <dsp:cNvPr id="0" name=""/>
        <dsp:cNvSpPr/>
      </dsp:nvSpPr>
      <dsp:spPr>
        <a:xfrm>
          <a:off x="4614466" y="1269080"/>
          <a:ext cx="448975" cy="448975"/>
        </a:xfrm>
        <a:prstGeom prst="ellipse">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B21A2-0992-41C6-9988-B661751350A1}">
      <dsp:nvSpPr>
        <dsp:cNvPr id="0" name=""/>
        <dsp:cNvSpPr/>
      </dsp:nvSpPr>
      <dsp:spPr>
        <a:xfrm>
          <a:off x="4906894" y="1468762"/>
          <a:ext cx="1448308" cy="303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2020</a:t>
          </a:r>
          <a:r>
            <a:rPr lang="zh-CN" altLang="en-US" sz="1800" kern="1200" dirty="0" smtClean="0">
              <a:latin typeface="微软雅黑" pitchFamily="34" charset="-122"/>
              <a:ea typeface="微软雅黑" pitchFamily="34" charset="-122"/>
            </a:rPr>
            <a:t>年</a:t>
          </a:r>
          <a:endParaRPr lang="zh-CN" altLang="en-US" sz="1800" kern="1200" dirty="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最终测试</a:t>
          </a:r>
          <a:endParaRPr lang="zh-CN" altLang="en-US" sz="1800" kern="1200" dirty="0">
            <a:latin typeface="微软雅黑" pitchFamily="34" charset="-122"/>
            <a:ea typeface="微软雅黑" pitchFamily="34" charset="-122"/>
          </a:endParaRPr>
        </a:p>
      </dsp:txBody>
      <dsp:txXfrm>
        <a:off x="4906894" y="1468762"/>
        <a:ext cx="1448308" cy="3032395"/>
      </dsp:txXfrm>
    </dsp:sp>
    <dsp:sp modelId="{FD6B8692-6A18-4B93-A3D3-8E60D7B18F2A}">
      <dsp:nvSpPr>
        <dsp:cNvPr id="0" name=""/>
        <dsp:cNvSpPr/>
      </dsp:nvSpPr>
      <dsp:spPr>
        <a:xfrm>
          <a:off x="6001221" y="908813"/>
          <a:ext cx="572081" cy="572081"/>
        </a:xfrm>
        <a:prstGeom prst="ellipse">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59AAC-4B9A-42E0-87B1-D12C78CC18D9}">
      <dsp:nvSpPr>
        <dsp:cNvPr id="0" name=""/>
        <dsp:cNvSpPr/>
      </dsp:nvSpPr>
      <dsp:spPr>
        <a:xfrm>
          <a:off x="6347048" y="1194854"/>
          <a:ext cx="1448308" cy="333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3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2022</a:t>
          </a:r>
          <a:r>
            <a:rPr lang="zh-CN" altLang="en-US" sz="1800" kern="1200" dirty="0" smtClean="0">
              <a:latin typeface="微软雅黑" pitchFamily="34" charset="-122"/>
              <a:ea typeface="微软雅黑" pitchFamily="34" charset="-122"/>
            </a:rPr>
            <a:t>年</a:t>
          </a:r>
          <a:endParaRPr lang="en-US" altLang="zh-CN" sz="1800" kern="1200" dirty="0" smtClean="0">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latin typeface="微软雅黑" pitchFamily="34" charset="-122"/>
              <a:ea typeface="微软雅黑" pitchFamily="34" charset="-122"/>
            </a:rPr>
            <a:t>正式发布</a:t>
          </a:r>
          <a:endParaRPr lang="en-US" altLang="zh-CN" sz="1800" kern="1200" dirty="0" smtClean="0">
            <a:latin typeface="微软雅黑" pitchFamily="34" charset="-122"/>
            <a:ea typeface="微软雅黑" pitchFamily="34" charset="-122"/>
          </a:endParaRPr>
        </a:p>
      </dsp:txBody>
      <dsp:txXfrm>
        <a:off x="6347048" y="1194854"/>
        <a:ext cx="1448308" cy="33311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F0CB8-7E3D-457A-A512-81F8736F6E4A}" type="datetimeFigureOut">
              <a:rPr lang="zh-CN" altLang="en-US" smtClean="0"/>
              <a:t>2012-04-03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FE11A-CB22-4F28-9D5D-0313D949451E}" type="slidenum">
              <a:rPr lang="zh-CN" altLang="en-US" smtClean="0"/>
              <a:t>‹#›</a:t>
            </a:fld>
            <a:endParaRPr lang="zh-CN" altLang="en-US"/>
          </a:p>
        </p:txBody>
      </p:sp>
    </p:spTree>
    <p:extLst>
      <p:ext uri="{BB962C8B-B14F-4D97-AF65-F5344CB8AC3E}">
        <p14:creationId xmlns:p14="http://schemas.microsoft.com/office/powerpoint/2010/main" val="292868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upport.googl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419977591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2562585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360828736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effectLst>
            <a:outerShdw dist="12700" dir="2700000" algn="tl" rotWithShape="0">
              <a:schemeClr val="bg1">
                <a:alpha val="0"/>
              </a:schemeClr>
            </a:outerShdw>
          </a:effectLst>
        </p:spPr>
        <p:txBody>
          <a:bodyPr/>
          <a:lstStyle>
            <a:lvl1pPr algn="l">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2365ECD2-E9D9-4529-BEC5-5A0A4FE4ED2C}" type="datetimeFigureOut">
              <a:rPr lang="zh-CN" altLang="en-US" smtClean="0"/>
              <a:t>2012-04-03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F4D5D-DD92-4D54-9264-6F2EEA8E22D5}" type="slidenum">
              <a:rPr lang="zh-CN" altLang="en-US" smtClean="0"/>
              <a:t>‹#›</a:t>
            </a:fld>
            <a:endParaRPr lang="zh-CN" altLang="en-US"/>
          </a:p>
        </p:txBody>
      </p:sp>
      <p:sp>
        <p:nvSpPr>
          <p:cNvPr id="7" name="矩形 6"/>
          <p:cNvSpPr/>
          <p:nvPr userDrawn="1"/>
        </p:nvSpPr>
        <p:spPr>
          <a:xfrm>
            <a:off x="-36512" y="260648"/>
            <a:ext cx="107504" cy="1152128"/>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3" hasCustomPrompt="1"/>
          </p:nvPr>
        </p:nvSpPr>
        <p:spPr>
          <a:xfrm>
            <a:off x="468313" y="6309320"/>
            <a:ext cx="8208143" cy="288032"/>
          </a:xfrm>
        </p:spPr>
        <p:txBody>
          <a:bodyPr/>
          <a:lstStyle>
            <a:lvl1pPr marL="0" indent="0">
              <a:buNone/>
              <a:defRPr sz="3200"/>
            </a:lvl1pPr>
          </a:lstStyle>
          <a:p>
            <a:pPr algn="ctr"/>
            <a:r>
              <a:rPr lang="en-US" altLang="zh-CN" sz="1200" dirty="0" smtClean="0">
                <a:latin typeface="Arial" pitchFamily="34" charset="0"/>
                <a:cs typeface="Arial" pitchFamily="34" charset="0"/>
                <a:hlinkClick r:id="rId2"/>
              </a:rPr>
              <a:t>http://support.google.com</a:t>
            </a:r>
            <a:endParaRPr lang="zh-CN" alt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58465251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0"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48422558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2036990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376354089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43068251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65608534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176427421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365ECD2-E9D9-4529-BEC5-5A0A4FE4ED2C}" type="datetimeFigureOut">
              <a:rPr lang="zh-CN" altLang="en-US" smtClean="0"/>
              <a:t>2012-04-03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13155894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lumMod val="95000"/>
              </a:schemeClr>
            </a:gs>
            <a:gs pos="99167">
              <a:schemeClr val="bg1">
                <a:lumMod val="75000"/>
              </a:schemeClr>
            </a:gs>
            <a:gs pos="94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5ECD2-E9D9-4529-BEC5-5A0A4FE4ED2C}" type="datetimeFigureOut">
              <a:rPr lang="zh-CN" altLang="en-US" smtClean="0"/>
              <a:t>2012-04-03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05516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w3.org/Security/wiki/Same_Origin_Polic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www.w3.org/TR/css3-selecto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hyperlink" Target="http://html5readiness.com/"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html5rocks.com/" TargetMode="External"/><Relationship Id="rId2" Type="http://schemas.openxmlformats.org/officeDocument/2006/relationships/image" Target="../media/image52.png"/><Relationship Id="rId1" Type="http://schemas.openxmlformats.org/officeDocument/2006/relationships/slideLayout" Target="../slideLayouts/slideLayout1.xml"/><Relationship Id="rId5" Type="http://schemas.openxmlformats.org/officeDocument/2006/relationships/hyperlink" Target="http://www.w3school.com.cn/html5/" TargetMode="External"/><Relationship Id="rId4" Type="http://schemas.openxmlformats.org/officeDocument/2006/relationships/hyperlink" Target="http://www.w3.org/html/logo/"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devfiles.myopera.com/articles/4582/html5-forms-example.html" TargetMode="External"/><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hyperlink" Target="http://support.google.com/webmasters/bin/answer.py?hl=zh-Hans&amp;answer=176035"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三十二角星 4"/>
          <p:cNvSpPr/>
          <p:nvPr/>
        </p:nvSpPr>
        <p:spPr>
          <a:xfrm>
            <a:off x="-1700386" y="-2187624"/>
            <a:ext cx="12534900" cy="10877656"/>
          </a:xfrm>
          <a:prstGeom prst="star32">
            <a:avLst>
              <a:gd name="adj" fmla="val 11591"/>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ctrTitle"/>
          </p:nvPr>
        </p:nvSpPr>
        <p:spPr>
          <a:xfrm>
            <a:off x="3566120" y="2607047"/>
            <a:ext cx="5470376" cy="1470025"/>
          </a:xfrm>
        </p:spPr>
        <p:txBody>
          <a:bodyPr/>
          <a:lstStyle/>
          <a:p>
            <a:pPr algn="l"/>
            <a:r>
              <a:rPr lang="en-US" altLang="zh-CN" dirty="0" smtClean="0">
                <a:latin typeface="微软雅黑" pitchFamily="34" charset="-122"/>
                <a:ea typeface="微软雅黑" pitchFamily="34" charset="-122"/>
              </a:rPr>
              <a:t>&lt;HTML5&gt;</a:t>
            </a:r>
            <a:r>
              <a:rPr lang="zh-CN" altLang="en-US" dirty="0" smtClean="0">
                <a:latin typeface="微软雅黑" pitchFamily="34" charset="-122"/>
                <a:ea typeface="微软雅黑" pitchFamily="34" charset="-122"/>
              </a:rPr>
              <a:t>介绍</a:t>
            </a:r>
            <a:endParaRPr lang="zh-CN" altLang="en-US" dirty="0">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070720"/>
            <a:ext cx="2438400" cy="2438400"/>
          </a:xfrm>
          <a:prstGeom prst="rect">
            <a:avLst/>
          </a:prstGeom>
        </p:spPr>
      </p:pic>
    </p:spTree>
    <p:extLst>
      <p:ext uri="{BB962C8B-B14F-4D97-AF65-F5344CB8AC3E}">
        <p14:creationId xmlns:p14="http://schemas.microsoft.com/office/powerpoint/2010/main" val="345528959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par>
                                <p:cTn id="10" presetID="10" presetClass="entr" presetSubtype="0" fill="hold" grpId="2"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8" presetClass="emph" presetSubtype="0" repeatCount="1000000" fill="hold" grpId="1" nodeType="withEffect">
                                  <p:stCondLst>
                                    <p:cond delay="0"/>
                                  </p:stCondLst>
                                  <p:childTnLst>
                                    <p:animRot by="21600000">
                                      <p:cBhvr>
                                        <p:cTn id="14" dur="20000" fill="hold"/>
                                        <p:tgtEl>
                                          <p:spTgt spid="5"/>
                                        </p:tgtEl>
                                        <p:attrNameLst>
                                          <p:attrName>r</p:attrName>
                                        </p:attrNameLst>
                                      </p:cBhvr>
                                    </p:animRot>
                                  </p:childTnLst>
                                </p:cTn>
                              </p:par>
                              <p:par>
                                <p:cTn id="15" presetID="42" presetClass="path" presetSubtype="0" accel="50000" decel="50000" fill="hold" nodeType="withEffect">
                                  <p:stCondLst>
                                    <p:cond delay="0"/>
                                  </p:stCondLst>
                                  <p:childTnLst>
                                    <p:animMotion origin="layout" path="M 8.33333E-7 7.40741E-7 L -0.25139 0.00069 " pathEditMode="relative" rAng="0" ptsTypes="AA">
                                      <p:cBhvr>
                                        <p:cTn id="16" dur="2000" fill="hold"/>
                                        <p:tgtEl>
                                          <p:spTgt spid="4"/>
                                        </p:tgtEl>
                                        <p:attrNameLst>
                                          <p:attrName>ppt_x</p:attrName>
                                          <p:attrName>ppt_y</p:attrName>
                                        </p:attrNameLst>
                                      </p:cBhvr>
                                      <p:rCtr x="-12569" y="23"/>
                                    </p:animMotion>
                                  </p:childTnLst>
                                </p:cTn>
                              </p:par>
                              <p:par>
                                <p:cTn id="17" presetID="22" presetClass="entr" presetSubtype="2"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2000"/>
                                        <p:tgtEl>
                                          <p:spTgt spid="2"/>
                                        </p:tgtEl>
                                      </p:cBhvr>
                                    </p:animEffect>
                                  </p:childTnLst>
                                </p:cTn>
                              </p:par>
                              <p:par>
                                <p:cTn id="20" presetID="42" presetClass="path" presetSubtype="0" accel="50000" decel="50000" fill="hold" grpId="3" nodeType="withEffect">
                                  <p:stCondLst>
                                    <p:cond delay="0"/>
                                  </p:stCondLst>
                                  <p:childTnLst>
                                    <p:animMotion origin="layout" path="M 8.33333E-7 -4.07407E-6 L -0.25139 0.00487 " pathEditMode="relative" rAng="0" ptsTypes="AA">
                                      <p:cBhvr>
                                        <p:cTn id="21" dur="2000" fill="hold"/>
                                        <p:tgtEl>
                                          <p:spTgt spid="5"/>
                                        </p:tgtEl>
                                        <p:attrNameLst>
                                          <p:attrName>ppt_x</p:attrName>
                                          <p:attrName>ppt_y</p:attrName>
                                        </p:attrNameLst>
                                      </p:cBhvr>
                                      <p:rCtr x="-12569"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5" grpId="3"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离线</a:t>
            </a:r>
            <a:r>
              <a:rPr lang="zh-CN" altLang="en-US" sz="2800" b="1" dirty="0"/>
              <a:t>存储</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0773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Web </a:t>
            </a:r>
            <a:r>
              <a:rPr lang="zh-CN" altLang="en-US" dirty="0" smtClean="0"/>
              <a:t>存储 </a:t>
            </a:r>
            <a:r>
              <a:rPr lang="en-US" altLang="zh-CN" dirty="0" smtClean="0">
                <a:solidFill>
                  <a:schemeClr val="tx1">
                    <a:lumMod val="50000"/>
                    <a:lumOff val="50000"/>
                  </a:schemeClr>
                </a:solidFill>
              </a:rPr>
              <a:t>(Web Storage)</a:t>
            </a:r>
            <a:endParaRPr lang="zh-CN" altLang="en-US" dirty="0">
              <a:solidFill>
                <a:schemeClr val="tx1">
                  <a:lumMod val="50000"/>
                  <a:lumOff val="50000"/>
                </a:schemeClr>
              </a:solidFill>
            </a:endParaRPr>
          </a:p>
        </p:txBody>
      </p:sp>
      <p:sp>
        <p:nvSpPr>
          <p:cNvPr id="4" name="内容占位符 3"/>
          <p:cNvSpPr>
            <a:spLocks noGrp="1"/>
          </p:cNvSpPr>
          <p:nvPr>
            <p:ph idx="1"/>
          </p:nvPr>
        </p:nvSpPr>
        <p:spPr>
          <a:xfrm>
            <a:off x="457200" y="1600200"/>
            <a:ext cx="8147248" cy="4925144"/>
          </a:xfrm>
        </p:spPr>
        <p:txBody>
          <a:bodyPr>
            <a:noAutofit/>
          </a:bodyPr>
          <a:lstStyle/>
          <a:p>
            <a:pPr marL="0" indent="0">
              <a:lnSpc>
                <a:spcPct val="150000"/>
              </a:lnSpc>
              <a:buNone/>
            </a:pPr>
            <a:r>
              <a:rPr lang="en-US" altLang="zh-CN" dirty="0"/>
              <a:t>HTML5 </a:t>
            </a:r>
            <a:r>
              <a:rPr lang="zh-CN" altLang="en-US" dirty="0"/>
              <a:t>提供了两种在客户端存储数据的新方法</a:t>
            </a:r>
            <a:r>
              <a:rPr lang="zh-CN" altLang="en-US" dirty="0" smtClean="0"/>
              <a:t>：</a:t>
            </a:r>
            <a:endParaRPr lang="en-US" altLang="zh-CN" dirty="0" smtClean="0"/>
          </a:p>
          <a:p>
            <a:pPr marL="0" indent="0">
              <a:lnSpc>
                <a:spcPct val="150000"/>
              </a:lnSpc>
              <a:buNone/>
            </a:pPr>
            <a:endParaRPr lang="zh-CN" altLang="en-US" sz="700" dirty="0"/>
          </a:p>
          <a:p>
            <a:pPr lvl="1">
              <a:lnSpc>
                <a:spcPct val="150000"/>
              </a:lnSpc>
              <a:buFont typeface="Wingdings" pitchFamily="2" charset="2"/>
              <a:buChar char="l"/>
            </a:pPr>
            <a:r>
              <a:rPr lang="en-US" altLang="zh-CN" noProof="1" smtClean="0"/>
              <a:t>localStorage</a:t>
            </a:r>
            <a:r>
              <a:rPr lang="en-US" altLang="zh-CN" dirty="0" smtClean="0"/>
              <a:t> - </a:t>
            </a:r>
            <a:r>
              <a:rPr lang="zh-CN" altLang="en-US" dirty="0" smtClean="0"/>
              <a:t>用于</a:t>
            </a:r>
            <a:r>
              <a:rPr lang="zh-CN" altLang="en-US" dirty="0"/>
              <a:t>持久化的本地存储，除非主动删除数据，否则数据是永远不会</a:t>
            </a:r>
            <a:r>
              <a:rPr lang="zh-CN" altLang="en-US" dirty="0" smtClean="0"/>
              <a:t>过期。</a:t>
            </a:r>
            <a:endParaRPr lang="en-US" altLang="zh-CN" dirty="0" smtClean="0"/>
          </a:p>
          <a:p>
            <a:pPr lvl="1">
              <a:lnSpc>
                <a:spcPct val="150000"/>
              </a:lnSpc>
              <a:buFont typeface="Wingdings" pitchFamily="2" charset="2"/>
              <a:buChar char="l"/>
            </a:pPr>
            <a:r>
              <a:rPr lang="en-US" altLang="zh-CN" dirty="0" smtClean="0"/>
              <a:t>sessionStorage - </a:t>
            </a:r>
            <a:r>
              <a:rPr lang="zh-CN" altLang="en-US" dirty="0" smtClean="0"/>
              <a:t>用于存储</a:t>
            </a:r>
            <a:r>
              <a:rPr lang="zh-CN" altLang="en-US" dirty="0"/>
              <a:t>一个会话（</a:t>
            </a:r>
            <a:r>
              <a:rPr lang="en-US" altLang="zh-CN" dirty="0"/>
              <a:t>session</a:t>
            </a:r>
            <a:r>
              <a:rPr lang="zh-CN" altLang="en-US" dirty="0"/>
              <a:t>）中的数据，这些数据只有在同一个会话中的页面才能</a:t>
            </a:r>
            <a:r>
              <a:rPr lang="zh-CN" altLang="en-US" dirty="0" smtClean="0"/>
              <a:t>访问，当</a:t>
            </a:r>
            <a:r>
              <a:rPr lang="zh-CN" altLang="en-US" dirty="0"/>
              <a:t>会话结束后数据也随之销毁。</a:t>
            </a:r>
            <a:endParaRPr lang="en-US" altLang="zh-CN" sz="1200" dirty="0" smtClean="0"/>
          </a:p>
          <a:p>
            <a:pPr marL="457200" lvl="1" indent="0">
              <a:lnSpc>
                <a:spcPct val="150000"/>
              </a:lnSpc>
              <a:buNone/>
            </a:pPr>
            <a:endParaRPr lang="en-US" altLang="zh-CN" sz="1200" dirty="0" smtClean="0"/>
          </a:p>
          <a:p>
            <a:pPr marL="457200" lvl="1" indent="0">
              <a:lnSpc>
                <a:spcPct val="150000"/>
              </a:lnSpc>
              <a:buNone/>
            </a:pPr>
            <a:endParaRPr lang="en-US" altLang="zh-CN" sz="1200" dirty="0"/>
          </a:p>
          <a:p>
            <a:pPr marL="457200" lvl="1" indent="0">
              <a:lnSpc>
                <a:spcPct val="150000"/>
              </a:lnSpc>
              <a:buNone/>
            </a:pPr>
            <a:endParaRPr lang="en-US" altLang="zh-CN" sz="1200" dirty="0" smtClean="0"/>
          </a:p>
          <a:p>
            <a:pPr marL="457200" lvl="1" indent="0">
              <a:lnSpc>
                <a:spcPct val="150000"/>
              </a:lnSpc>
              <a:buNone/>
            </a:pPr>
            <a:endParaRPr lang="en-US" altLang="zh-CN" sz="1200" dirty="0"/>
          </a:p>
          <a:p>
            <a:pPr marL="457200" lvl="1" indent="0">
              <a:lnSpc>
                <a:spcPct val="150000"/>
              </a:lnSpc>
              <a:buNone/>
            </a:pPr>
            <a:endParaRPr lang="en-US" altLang="zh-CN" sz="1200" dirty="0" smtClean="0"/>
          </a:p>
          <a:p>
            <a:pPr marL="457200" lvl="1" indent="0">
              <a:lnSpc>
                <a:spcPct val="150000"/>
              </a:lnSpc>
              <a:buNone/>
            </a:pPr>
            <a:endParaRPr lang="en-US" altLang="zh-CN" sz="1200" dirty="0" smtClean="0"/>
          </a:p>
          <a:p>
            <a:pPr marL="0" indent="457200">
              <a:lnSpc>
                <a:spcPct val="150000"/>
              </a:lnSpc>
              <a:buNone/>
            </a:pPr>
            <a:r>
              <a:rPr lang="zh-CN" altLang="en-US" sz="1400" dirty="0" smtClean="0">
                <a:solidFill>
                  <a:schemeClr val="bg1">
                    <a:lumMod val="50000"/>
                  </a:schemeClr>
                </a:solidFill>
              </a:rPr>
              <a:t>以前，</a:t>
            </a:r>
            <a:r>
              <a:rPr lang="zh-CN" altLang="en-US" sz="1400" dirty="0">
                <a:solidFill>
                  <a:schemeClr val="bg1">
                    <a:lumMod val="50000"/>
                  </a:schemeClr>
                </a:solidFill>
              </a:rPr>
              <a:t>这些都是由 </a:t>
            </a:r>
            <a:r>
              <a:rPr lang="en-US" altLang="zh-CN" sz="1400" dirty="0" smtClean="0">
                <a:solidFill>
                  <a:schemeClr val="bg1">
                    <a:lumMod val="50000"/>
                  </a:schemeClr>
                </a:solidFill>
              </a:rPr>
              <a:t>Cookie </a:t>
            </a:r>
            <a:r>
              <a:rPr lang="zh-CN" altLang="en-US" sz="1400" dirty="0">
                <a:solidFill>
                  <a:schemeClr val="bg1">
                    <a:lumMod val="50000"/>
                  </a:schemeClr>
                </a:solidFill>
              </a:rPr>
              <a:t>完成的。但是 </a:t>
            </a:r>
            <a:r>
              <a:rPr lang="en-US" altLang="zh-CN" sz="1400" dirty="0" smtClean="0">
                <a:solidFill>
                  <a:schemeClr val="bg1">
                    <a:lumMod val="50000"/>
                  </a:schemeClr>
                </a:solidFill>
              </a:rPr>
              <a:t>Cookie </a:t>
            </a:r>
            <a:r>
              <a:rPr lang="zh-CN" altLang="en-US" sz="1400" dirty="0" smtClean="0">
                <a:solidFill>
                  <a:schemeClr val="bg1">
                    <a:lumMod val="50000"/>
                  </a:schemeClr>
                </a:solidFill>
              </a:rPr>
              <a:t>有</a:t>
            </a:r>
            <a:r>
              <a:rPr lang="en-US" altLang="zh-CN" sz="1400" dirty="0" smtClean="0">
                <a:solidFill>
                  <a:schemeClr val="bg1">
                    <a:lumMod val="50000"/>
                  </a:schemeClr>
                </a:solidFill>
              </a:rPr>
              <a:t>4KB</a:t>
            </a:r>
            <a:r>
              <a:rPr lang="zh-CN" altLang="en-US" sz="1400" dirty="0" smtClean="0">
                <a:solidFill>
                  <a:schemeClr val="bg1">
                    <a:lumMod val="50000"/>
                  </a:schemeClr>
                </a:solidFill>
              </a:rPr>
              <a:t>的大小限制，而且会随</a:t>
            </a:r>
            <a:r>
              <a:rPr lang="en-US" altLang="zh-CN" sz="1400" dirty="0" smtClean="0">
                <a:solidFill>
                  <a:schemeClr val="bg1">
                    <a:lumMod val="50000"/>
                  </a:schemeClr>
                </a:solidFill>
              </a:rPr>
              <a:t>HTTP</a:t>
            </a:r>
            <a:r>
              <a:rPr lang="zh-CN" altLang="en-US" sz="1400" dirty="0">
                <a:solidFill>
                  <a:schemeClr val="bg1">
                    <a:lumMod val="50000"/>
                  </a:schemeClr>
                </a:solidFill>
              </a:rPr>
              <a:t>请求一起被传递</a:t>
            </a:r>
            <a:r>
              <a:rPr lang="zh-CN" altLang="en-US" sz="1400" dirty="0" smtClean="0">
                <a:solidFill>
                  <a:schemeClr val="bg1">
                    <a:lumMod val="50000"/>
                  </a:schemeClr>
                </a:solidFill>
              </a:rPr>
              <a:t>，无形中拖慢网页速度而且效率不</a:t>
            </a:r>
            <a:r>
              <a:rPr lang="zh-CN" altLang="en-US" sz="1400" dirty="0">
                <a:solidFill>
                  <a:schemeClr val="bg1">
                    <a:lumMod val="50000"/>
                  </a:schemeClr>
                </a:solidFill>
              </a:rPr>
              <a:t>高</a:t>
            </a:r>
            <a:r>
              <a:rPr lang="zh-CN" altLang="en-US" sz="1400" dirty="0" smtClean="0">
                <a:solidFill>
                  <a:schemeClr val="bg1">
                    <a:lumMod val="50000"/>
                  </a:schemeClr>
                </a:solidFill>
              </a:rPr>
              <a:t>。</a:t>
            </a:r>
            <a:endParaRPr lang="zh-CN" altLang="en-US" sz="1400" dirty="0">
              <a:solidFill>
                <a:schemeClr val="bg1">
                  <a:lumMod val="50000"/>
                </a:schemeClr>
              </a:solidFill>
            </a:endParaRP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3579"/>
          <a:stretch/>
        </p:blipFill>
        <p:spPr bwMode="auto">
          <a:xfrm>
            <a:off x="6660232" y="4221088"/>
            <a:ext cx="1743075" cy="145700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55576" y="4276253"/>
            <a:ext cx="5686293" cy="1384995"/>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err="1" smtClean="0">
                <a:latin typeface="Courier New" pitchFamily="49" charset="0"/>
                <a:cs typeface="Courier New" pitchFamily="49" charset="0"/>
              </a:rPr>
              <a:t>localStorage.length</a:t>
            </a:r>
            <a:r>
              <a:rPr lang="en-US" altLang="zh-CN" sz="1400" dirty="0" smtClean="0">
                <a:latin typeface="Courier New" pitchFamily="49" charset="0"/>
                <a:cs typeface="Courier New" pitchFamily="49" charset="0"/>
              </a:rPr>
              <a:t>;</a:t>
            </a:r>
          </a:p>
          <a:p>
            <a:r>
              <a:rPr lang="en-US" altLang="zh-CN" sz="1400" dirty="0" err="1" smtClean="0">
                <a:latin typeface="Courier New" pitchFamily="49" charset="0"/>
                <a:cs typeface="Courier New" pitchFamily="49" charset="0"/>
              </a:rPr>
              <a:t>localStorage.key</a:t>
            </a:r>
            <a:r>
              <a:rPr lang="en-US" altLang="zh-CN" sz="1400" dirty="0" smtClean="0">
                <a:latin typeface="Courier New" pitchFamily="49" charset="0"/>
                <a:cs typeface="Courier New" pitchFamily="49" charset="0"/>
              </a:rPr>
              <a:t>(index);</a:t>
            </a:r>
          </a:p>
          <a:p>
            <a:r>
              <a:rPr lang="en-US" altLang="zh-CN" sz="1400" dirty="0" smtClean="0">
                <a:latin typeface="Courier New" pitchFamily="49" charset="0"/>
                <a:cs typeface="Courier New" pitchFamily="49" charset="0"/>
              </a:rPr>
              <a:t>localStorage.setItem</a:t>
            </a:r>
            <a:r>
              <a:rPr lang="en-US" altLang="zh-CN" sz="1400" dirty="0">
                <a:latin typeface="Courier New" pitchFamily="49" charset="0"/>
                <a:cs typeface="Courier New" pitchFamily="49" charset="0"/>
              </a:rPr>
              <a:t>('foo', 'bar</a:t>
            </a:r>
            <a:r>
              <a:rPr lang="en-US" altLang="zh-CN" sz="1400" dirty="0" smtClean="0">
                <a:latin typeface="Courier New" pitchFamily="49" charset="0"/>
                <a:cs typeface="Courier New" pitchFamily="49" charset="0"/>
              </a:rPr>
              <a:t>'); localStorage.getItem</a:t>
            </a:r>
            <a:r>
              <a:rPr lang="en-US" altLang="zh-CN" sz="1400" dirty="0">
                <a:latin typeface="Courier New" pitchFamily="49" charset="0"/>
                <a:cs typeface="Courier New" pitchFamily="49" charset="0"/>
              </a:rPr>
              <a:t>('foo</a:t>
            </a:r>
            <a:r>
              <a:rPr lang="en-US" altLang="zh-CN" sz="1400" dirty="0" smtClean="0">
                <a:latin typeface="Courier New" pitchFamily="49" charset="0"/>
                <a:cs typeface="Courier New" pitchFamily="49" charset="0"/>
              </a:rPr>
              <a:t>');</a:t>
            </a:r>
          </a:p>
          <a:p>
            <a:r>
              <a:rPr lang="en-US" altLang="zh-CN" sz="1400" dirty="0" err="1" smtClean="0">
                <a:latin typeface="Courier New" pitchFamily="49" charset="0"/>
                <a:cs typeface="Courier New" pitchFamily="49" charset="0"/>
              </a:rPr>
              <a:t>localStorage.removeItem</a:t>
            </a:r>
            <a:r>
              <a:rPr lang="en-US" altLang="zh-CN" sz="1400" dirty="0">
                <a:latin typeface="Courier New" pitchFamily="49" charset="0"/>
                <a:cs typeface="Courier New" pitchFamily="49" charset="0"/>
              </a:rPr>
              <a:t>('foo');</a:t>
            </a:r>
          </a:p>
          <a:p>
            <a:r>
              <a:rPr lang="en-US" altLang="zh-CN" sz="1400" dirty="0" err="1" smtClean="0">
                <a:latin typeface="Courier New" pitchFamily="49" charset="0"/>
                <a:cs typeface="Courier New" pitchFamily="49" charset="0"/>
              </a:rPr>
              <a:t>localStorage.clear</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Tree>
    <p:extLst>
      <p:ext uri="{BB962C8B-B14F-4D97-AF65-F5344CB8AC3E}">
        <p14:creationId xmlns:p14="http://schemas.microsoft.com/office/powerpoint/2010/main" val="335143269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900" dirty="0" smtClean="0"/>
              <a:t>Indexed </a:t>
            </a:r>
            <a:r>
              <a:rPr lang="en-US" altLang="zh-CN" sz="3900" dirty="0" err="1" smtClean="0"/>
              <a:t>DataBase</a:t>
            </a:r>
            <a:endParaRPr lang="zh-CN" altLang="en-US" sz="3900" dirty="0"/>
          </a:p>
        </p:txBody>
      </p:sp>
      <p:sp>
        <p:nvSpPr>
          <p:cNvPr id="3" name="内容占位符 2"/>
          <p:cNvSpPr>
            <a:spLocks noGrp="1"/>
          </p:cNvSpPr>
          <p:nvPr>
            <p:ph idx="1"/>
          </p:nvPr>
        </p:nvSpPr>
        <p:spPr>
          <a:xfrm>
            <a:off x="457200" y="4465656"/>
            <a:ext cx="8229600" cy="1987680"/>
          </a:xfrm>
        </p:spPr>
        <p:txBody>
          <a:bodyPr>
            <a:noAutofit/>
          </a:bodyPr>
          <a:lstStyle/>
          <a:p>
            <a:pPr marL="0" indent="457200">
              <a:lnSpc>
                <a:spcPct val="150000"/>
              </a:lnSpc>
              <a:buNone/>
            </a:pPr>
            <a:r>
              <a:rPr lang="zh-CN" altLang="en-US" sz="1600" dirty="0" smtClean="0"/>
              <a:t>对于</a:t>
            </a:r>
            <a:r>
              <a:rPr lang="zh-CN" altLang="en-US" sz="1600" dirty="0"/>
              <a:t>存储少量的</a:t>
            </a:r>
            <a:r>
              <a:rPr lang="zh-CN" altLang="en-US" sz="1600" dirty="0" smtClean="0"/>
              <a:t>数据，</a:t>
            </a:r>
            <a:r>
              <a:rPr lang="en-US" altLang="zh-CN" sz="1600" dirty="0" smtClean="0"/>
              <a:t>Web Storage</a:t>
            </a:r>
            <a:r>
              <a:rPr lang="zh-CN" altLang="en-US" sz="1600" dirty="0" smtClean="0"/>
              <a:t>能够很好的完成任务，</a:t>
            </a:r>
            <a:r>
              <a:rPr lang="zh-CN" altLang="en-US" sz="1600" dirty="0"/>
              <a:t>但是对大量的结构化数据进行处理时，它就力所不及了，而这</a:t>
            </a:r>
            <a:r>
              <a:rPr lang="zh-CN" altLang="en-US" sz="1600" dirty="0" smtClean="0"/>
              <a:t>正是</a:t>
            </a:r>
            <a:r>
              <a:rPr lang="en-US" altLang="zh-CN" sz="1600" dirty="0" err="1"/>
              <a:t>IndexedDB</a:t>
            </a:r>
            <a:r>
              <a:rPr lang="zh-CN" altLang="en-US" sz="1600" dirty="0" smtClean="0"/>
              <a:t>的</a:t>
            </a:r>
            <a:r>
              <a:rPr lang="zh-CN" altLang="en-US" sz="1600" dirty="0"/>
              <a:t>应用所在</a:t>
            </a:r>
            <a:r>
              <a:rPr lang="zh-CN" altLang="en-US" sz="1600" dirty="0" smtClean="0"/>
              <a:t>。</a:t>
            </a:r>
            <a:r>
              <a:rPr lang="en-US" altLang="zh-CN" sz="1600" dirty="0"/>
              <a:t> </a:t>
            </a:r>
            <a:endParaRPr lang="en-US" altLang="zh-CN" sz="1600" dirty="0" smtClean="0"/>
          </a:p>
          <a:p>
            <a:pPr marL="0" indent="457200">
              <a:lnSpc>
                <a:spcPct val="150000"/>
              </a:lnSpc>
              <a:buNone/>
            </a:pPr>
            <a:r>
              <a:rPr lang="en-US" altLang="zh-CN" sz="1600" dirty="0" err="1" smtClean="0"/>
              <a:t>IndexedDB</a:t>
            </a:r>
            <a:r>
              <a:rPr lang="zh-CN" altLang="en-US" sz="1600" dirty="0" smtClean="0"/>
              <a:t>严格遵循</a:t>
            </a:r>
            <a:r>
              <a:rPr lang="en-US" altLang="zh-CN" sz="1600" dirty="0" smtClean="0"/>
              <a:t>W3C</a:t>
            </a:r>
            <a:r>
              <a:rPr lang="zh-CN" altLang="en-US" sz="1600" dirty="0" smtClean="0"/>
              <a:t>的</a:t>
            </a:r>
            <a:r>
              <a:rPr lang="zh-CN" altLang="en-US" sz="1600" u="sng" dirty="0">
                <a:hlinkClick r:id="rId2"/>
              </a:rPr>
              <a:t>同源策略</a:t>
            </a:r>
            <a:r>
              <a:rPr lang="zh-CN" altLang="en-US" sz="1600" dirty="0"/>
              <a:t>，每个源都拥有</a:t>
            </a:r>
            <a:r>
              <a:rPr lang="zh-CN" altLang="en-US" sz="1600" dirty="0" smtClean="0"/>
              <a:t>独立的存储空间，每个存储空间内又可以创建</a:t>
            </a:r>
            <a:r>
              <a:rPr lang="zh-CN" altLang="en-US" sz="1600" dirty="0"/>
              <a:t>多个</a:t>
            </a:r>
            <a:r>
              <a:rPr lang="zh-CN" altLang="en-US" sz="1600" dirty="0" smtClean="0"/>
              <a:t>数据库，每个</a:t>
            </a:r>
            <a:r>
              <a:rPr lang="zh-CN" altLang="en-US" sz="1600" dirty="0"/>
              <a:t>数据库可以包含多个</a:t>
            </a:r>
            <a:r>
              <a:rPr lang="zh-CN" altLang="en-US" sz="1600" dirty="0" smtClean="0"/>
              <a:t>表，每个</a:t>
            </a:r>
            <a:r>
              <a:rPr lang="zh-CN" altLang="en-US" sz="1600" dirty="0"/>
              <a:t>表都是一个</a:t>
            </a:r>
            <a:r>
              <a:rPr lang="en-US" altLang="zh-CN" sz="1600" dirty="0" err="1"/>
              <a:t>json</a:t>
            </a:r>
            <a:r>
              <a:rPr lang="zh-CN" altLang="en-US" sz="1600" dirty="0"/>
              <a:t>对象列表，可以存储多个</a:t>
            </a:r>
            <a:r>
              <a:rPr lang="en-US" altLang="zh-CN" sz="1600" dirty="0" err="1"/>
              <a:t>json</a:t>
            </a:r>
            <a:r>
              <a:rPr lang="zh-CN" altLang="en-US" sz="1600" dirty="0"/>
              <a:t>对象，比如</a:t>
            </a:r>
            <a:r>
              <a:rPr lang="en-US" altLang="zh-CN" sz="1600" dirty="0"/>
              <a:t>{"name": "</a:t>
            </a:r>
            <a:r>
              <a:rPr lang="en-US" altLang="zh-CN" sz="1600" dirty="0" smtClean="0"/>
              <a:t>sonic", </a:t>
            </a:r>
            <a:r>
              <a:rPr lang="en-US" altLang="zh-CN" sz="1600" dirty="0"/>
              <a:t>"age": </a:t>
            </a:r>
            <a:r>
              <a:rPr lang="en-US" altLang="zh-CN" sz="1600" dirty="0" smtClean="0"/>
              <a:t>27}</a:t>
            </a:r>
            <a:r>
              <a:rPr lang="zh-CN" altLang="en-US" sz="1600" dirty="0"/>
              <a:t>。</a:t>
            </a:r>
          </a:p>
        </p:txBody>
      </p:sp>
      <p:pic>
        <p:nvPicPr>
          <p:cNvPr id="4098" name="Picture 2" descr="http://ww3.sinaimg.cn/large/660d0cdfgw1dpq8c6musmj.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8" b="99496" l="0" r="98434">
                        <a14:foregroundMark x1="9518" y1="50126" x2="41446" y2="76071"/>
                        <a14:foregroundMark x1="23614" y1="96725" x2="30000" y2="17884"/>
                        <a14:foregroundMark x1="36988" y1="23678" x2="85542" y2="6549"/>
                        <a14:backgroundMark x1="13253" y1="15869" x2="19639" y2="11839"/>
                        <a14:backgroundMark x1="40241" y1="5038" x2="43855" y2="5290"/>
                        <a14:backgroundMark x1="47349" y1="8564" x2="67952" y2="1511"/>
                        <a14:backgroundMark x1="72530" y1="4534" x2="70723" y2="14358"/>
                        <a14:backgroundMark x1="40241" y1="31234" x2="33494" y2="37531"/>
                        <a14:backgroundMark x1="31928" y1="59446" x2="37590" y2="59950"/>
                        <a14:backgroundMark x1="58795" y1="38287" x2="63614" y2="38035"/>
                        <a14:backgroundMark x1="64217" y1="17632" x2="62530" y2="21662"/>
                        <a14:backgroundMark x1="23855" y1="70529" x2="30843" y2="70529"/>
                        <a14:backgroundMark x1="24940" y1="55668" x2="34217" y2="64232"/>
                        <a14:backgroundMark x1="23494" y1="57179" x2="22289" y2="73552"/>
                        <a14:backgroundMark x1="36506" y1="68010" x2="31566" y2="73048"/>
                      </a14:backgroundRemoval>
                    </a14:imgEffect>
                  </a14:imgLayer>
                </a14:imgProps>
              </a:ext>
              <a:ext uri="{28A0092B-C50C-407E-A947-70E740481C1C}">
                <a14:useLocalDpi xmlns:a14="http://schemas.microsoft.com/office/drawing/2010/main" val="0"/>
              </a:ext>
            </a:extLst>
          </a:blip>
          <a:srcRect/>
          <a:stretch>
            <a:fillRect/>
          </a:stretch>
        </p:blipFill>
        <p:spPr bwMode="auto">
          <a:xfrm>
            <a:off x="1115616" y="1096200"/>
            <a:ext cx="6984776" cy="334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82087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Cache</a:t>
            </a:r>
            <a:endParaRPr lang="zh-CN" altLang="en-US" dirty="0"/>
          </a:p>
        </p:txBody>
      </p:sp>
      <p:sp>
        <p:nvSpPr>
          <p:cNvPr id="3" name="内容占位符 2"/>
          <p:cNvSpPr>
            <a:spLocks noGrp="1"/>
          </p:cNvSpPr>
          <p:nvPr>
            <p:ph idx="1"/>
          </p:nvPr>
        </p:nvSpPr>
        <p:spPr>
          <a:xfrm>
            <a:off x="457200" y="1412777"/>
            <a:ext cx="8229600" cy="1872208"/>
          </a:xfrm>
        </p:spPr>
        <p:txBody>
          <a:bodyPr/>
          <a:lstStyle/>
          <a:p>
            <a:pPr marL="0" indent="457200">
              <a:lnSpc>
                <a:spcPct val="150000"/>
              </a:lnSpc>
              <a:buNone/>
            </a:pPr>
            <a:r>
              <a:rPr lang="zh-CN" altLang="en-US" dirty="0"/>
              <a:t>使用</a:t>
            </a:r>
            <a:r>
              <a:rPr lang="en-US" altLang="zh-CN" dirty="0" smtClean="0"/>
              <a:t>Application Cache</a:t>
            </a:r>
            <a:r>
              <a:rPr lang="zh-CN" altLang="en-US" dirty="0"/>
              <a:t>，你可以指定哪一个文件是浏览器缓存保留的并提供给用户离线使用的。这时候你</a:t>
            </a:r>
            <a:r>
              <a:rPr lang="zh-CN" altLang="en-US" dirty="0" smtClean="0"/>
              <a:t>的网站工作</a:t>
            </a:r>
            <a:r>
              <a:rPr lang="zh-CN" altLang="en-US" dirty="0"/>
              <a:t>起来就像</a:t>
            </a:r>
            <a:r>
              <a:rPr lang="zh-CN" altLang="en-US" dirty="0" smtClean="0"/>
              <a:t>是线上一样</a:t>
            </a:r>
            <a:r>
              <a:rPr lang="zh-CN" altLang="en-US" dirty="0"/>
              <a:t>，并且他们不会感觉到和真正在线使用有任何</a:t>
            </a:r>
            <a:r>
              <a:rPr lang="zh-CN" altLang="en-US" dirty="0" smtClean="0"/>
              <a:t>差异。</a:t>
            </a:r>
            <a:endParaRPr lang="en-US" altLang="zh-CN" dirty="0" smtClean="0"/>
          </a:p>
          <a:p>
            <a:pPr marL="0" indent="457200">
              <a:lnSpc>
                <a:spcPct val="150000"/>
              </a:lnSpc>
              <a:buNone/>
            </a:pPr>
            <a:r>
              <a:rPr lang="zh-CN" altLang="en-US" dirty="0"/>
              <a:t>那么，哪一部分文件是浏览器要保存的呢？这一切都定义在缓存清单</a:t>
            </a:r>
            <a:r>
              <a:rPr lang="zh-CN" altLang="en-US" dirty="0" smtClean="0"/>
              <a:t>文件中</a:t>
            </a:r>
            <a:r>
              <a:rPr lang="zh-CN" altLang="en-US" dirty="0"/>
              <a:t>。</a:t>
            </a:r>
          </a:p>
        </p:txBody>
      </p:sp>
      <p:sp>
        <p:nvSpPr>
          <p:cNvPr id="5" name="TextBox 4"/>
          <p:cNvSpPr txBox="1"/>
          <p:nvPr/>
        </p:nvSpPr>
        <p:spPr>
          <a:xfrm>
            <a:off x="1728854" y="3457600"/>
            <a:ext cx="5686293" cy="307777"/>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a:latin typeface="Courier New" pitchFamily="49" charset="0"/>
                <a:cs typeface="Courier New" pitchFamily="49" charset="0"/>
              </a:rPr>
              <a:t>&lt;html manifest="</a:t>
            </a:r>
            <a:r>
              <a:rPr lang="en-US" altLang="zh-CN" sz="1400" dirty="0" err="1">
                <a:latin typeface="Courier New" pitchFamily="49" charset="0"/>
                <a:cs typeface="Courier New" pitchFamily="49" charset="0"/>
              </a:rPr>
              <a:t>cache.appcache</a:t>
            </a:r>
            <a:r>
              <a:rPr lang="en-US" altLang="zh-CN" sz="1400" dirty="0">
                <a:latin typeface="Courier New" pitchFamily="49" charset="0"/>
                <a:cs typeface="Courier New" pitchFamily="49" charset="0"/>
              </a:rPr>
              <a:t>"&gt;</a:t>
            </a:r>
          </a:p>
        </p:txBody>
      </p:sp>
      <p:sp>
        <p:nvSpPr>
          <p:cNvPr id="6" name="TextBox 5"/>
          <p:cNvSpPr txBox="1"/>
          <p:nvPr/>
        </p:nvSpPr>
        <p:spPr>
          <a:xfrm>
            <a:off x="1717791" y="4049266"/>
            <a:ext cx="5686293" cy="2246769"/>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a:latin typeface="Courier New" pitchFamily="49" charset="0"/>
                <a:cs typeface="Courier New" pitchFamily="49" charset="0"/>
              </a:rPr>
              <a:t>CACHE MANIFEST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version 1.0.0</a:t>
            </a:r>
            <a:br>
              <a:rPr lang="en-US" altLang="zh-CN" sz="1400" dirty="0">
                <a:latin typeface="Courier New" pitchFamily="49" charset="0"/>
                <a:cs typeface="Courier New" pitchFamily="49" charset="0"/>
              </a:rPr>
            </a:b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缓存 </a:t>
            </a:r>
            <a:r>
              <a:rPr lang="en-US" altLang="zh-CN" sz="1400" dirty="0">
                <a:latin typeface="Courier New" pitchFamily="49" charset="0"/>
                <a:cs typeface="Courier New" pitchFamily="49" charset="0"/>
              </a:rPr>
              <a:t>—</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定义</a:t>
            </a:r>
            <a:r>
              <a:rPr lang="zh-CN" altLang="en-US" sz="1400" dirty="0">
                <a:latin typeface="Courier New" pitchFamily="49" charset="0"/>
                <a:cs typeface="Courier New" pitchFamily="49" charset="0"/>
              </a:rPr>
              <a:t>了哪些资源是浏览器可以缓存的</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CACHE:</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/logic.js</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/style.css</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/html5/</a:t>
            </a:r>
            <a:r>
              <a:rPr lang="en-US" altLang="zh-CN" sz="1400" dirty="0" err="1">
                <a:latin typeface="Courier New" pitchFamily="49" charset="0"/>
                <a:cs typeface="Courier New" pitchFamily="49" charset="0"/>
              </a:rPr>
              <a:t>src</a:t>
            </a:r>
            <a:r>
              <a:rPr lang="en-US" altLang="zh-CN" sz="1400" dirty="0">
                <a:latin typeface="Courier New" pitchFamily="49" charset="0"/>
                <a:cs typeface="Courier New" pitchFamily="49" charset="0"/>
              </a:rPr>
              <a:t>/background.png</a:t>
            </a:r>
            <a:br>
              <a:rPr lang="en-US" altLang="zh-CN" sz="1400" dirty="0">
                <a:latin typeface="Courier New" pitchFamily="49" charset="0"/>
                <a:cs typeface="Courier New" pitchFamily="49" charset="0"/>
              </a:rPr>
            </a:br>
            <a:r>
              <a:rPr lang="en-US" altLang="zh-CN" sz="1400" dirty="0" smtClean="0">
                <a:latin typeface="Courier New" pitchFamily="49" charset="0"/>
                <a:cs typeface="Courier New" pitchFamily="49" charset="0"/>
              </a:rPr>
              <a:t>#</a:t>
            </a:r>
            <a:r>
              <a:rPr lang="zh-CN" altLang="en-US" sz="1400" dirty="0" smtClean="0">
                <a:latin typeface="Courier New" pitchFamily="49" charset="0"/>
                <a:cs typeface="Courier New" pitchFamily="49" charset="0"/>
              </a:rPr>
              <a:t>网络 </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定义</a:t>
            </a:r>
            <a:r>
              <a:rPr lang="zh-CN" altLang="en-US" sz="1400" dirty="0">
                <a:latin typeface="Courier New" pitchFamily="49" charset="0"/>
                <a:cs typeface="Courier New" pitchFamily="49" charset="0"/>
              </a:rPr>
              <a:t>了哪些资源是需要用户在线才能使用</a:t>
            </a:r>
            <a:r>
              <a:rPr lang="zh-CN" altLang="en-US" sz="1400" dirty="0" smtClean="0">
                <a:latin typeface="Courier New" pitchFamily="49" charset="0"/>
                <a:cs typeface="Courier New" pitchFamily="49" charset="0"/>
              </a:rPr>
              <a:t>的</a:t>
            </a:r>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NETWORK</a:t>
            </a:r>
            <a:r>
              <a:rPr lang="en-US" altLang="zh-CN" sz="1400" dirty="0">
                <a:latin typeface="Courier New" pitchFamily="49" charset="0"/>
                <a:cs typeface="Courier New" pitchFamily="49" charset="0"/>
              </a:rPr>
              <a:t>:</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a:t>
            </a:r>
          </a:p>
        </p:txBody>
      </p:sp>
    </p:spTree>
    <p:extLst>
      <p:ext uri="{BB962C8B-B14F-4D97-AF65-F5344CB8AC3E}">
        <p14:creationId xmlns:p14="http://schemas.microsoft.com/office/powerpoint/2010/main" val="59130057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设备通用</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91383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800" dirty="0" smtClean="0"/>
              <a:t>拖拽与拖放 </a:t>
            </a:r>
            <a:r>
              <a:rPr lang="en-US" altLang="zh-CN" sz="2800" dirty="0" smtClean="0">
                <a:solidFill>
                  <a:schemeClr val="tx1">
                    <a:lumMod val="50000"/>
                    <a:lumOff val="50000"/>
                  </a:schemeClr>
                </a:solidFill>
              </a:rPr>
              <a:t>(</a:t>
            </a:r>
            <a:r>
              <a:rPr lang="en-US" altLang="zh-CN" sz="2800" dirty="0">
                <a:solidFill>
                  <a:schemeClr val="tx1">
                    <a:lumMod val="50000"/>
                    <a:lumOff val="50000"/>
                  </a:schemeClr>
                </a:solidFill>
              </a:rPr>
              <a:t>Drag &amp; Drop</a:t>
            </a:r>
            <a:r>
              <a:rPr lang="en-US" altLang="zh-CN" sz="2800" dirty="0" smtClean="0">
                <a:solidFill>
                  <a:schemeClr val="tx1">
                    <a:lumMod val="50000"/>
                    <a:lumOff val="50000"/>
                  </a:schemeClr>
                </a:solidFill>
              </a:rPr>
              <a:t>) </a:t>
            </a:r>
            <a:r>
              <a:rPr lang="zh-CN" altLang="en-US" sz="2800" dirty="0" smtClean="0"/>
              <a:t>与 文件处理 </a:t>
            </a:r>
            <a:r>
              <a:rPr lang="en-US" altLang="zh-CN" sz="2800" dirty="0" smtClean="0">
                <a:solidFill>
                  <a:schemeClr val="tx1">
                    <a:lumMod val="50000"/>
                    <a:lumOff val="50000"/>
                  </a:schemeClr>
                </a:solidFill>
              </a:rPr>
              <a:t>(</a:t>
            </a:r>
            <a:r>
              <a:rPr lang="en-US" altLang="zh-CN" sz="2800" dirty="0">
                <a:solidFill>
                  <a:schemeClr val="tx1">
                    <a:lumMod val="50000"/>
                    <a:lumOff val="50000"/>
                  </a:schemeClr>
                </a:solidFill>
              </a:rPr>
              <a:t>File API</a:t>
            </a:r>
            <a:r>
              <a:rPr lang="en-US" altLang="zh-CN" sz="2800" dirty="0" smtClean="0">
                <a:solidFill>
                  <a:schemeClr val="tx1">
                    <a:lumMod val="50000"/>
                    <a:lumOff val="50000"/>
                  </a:schemeClr>
                </a:solidFill>
              </a:rPr>
              <a:t>)</a:t>
            </a:r>
            <a:endParaRPr lang="zh-CN" altLang="en-US" sz="2800" dirty="0">
              <a:solidFill>
                <a:schemeClr val="tx1">
                  <a:lumMod val="50000"/>
                  <a:lumOff val="50000"/>
                </a:schemeClr>
              </a:solidFill>
            </a:endParaRPr>
          </a:p>
        </p:txBody>
      </p:sp>
      <p:sp>
        <p:nvSpPr>
          <p:cNvPr id="4" name="内容占位符 3"/>
          <p:cNvSpPr>
            <a:spLocks noGrp="1"/>
          </p:cNvSpPr>
          <p:nvPr>
            <p:ph idx="1"/>
          </p:nvPr>
        </p:nvSpPr>
        <p:spPr>
          <a:xfrm>
            <a:off x="457200" y="1600201"/>
            <a:ext cx="8229600" cy="2260847"/>
          </a:xfrm>
        </p:spPr>
        <p:txBody>
          <a:bodyPr>
            <a:normAutofit/>
          </a:bodyPr>
          <a:lstStyle/>
          <a:p>
            <a:pPr marL="0" indent="457200">
              <a:lnSpc>
                <a:spcPct val="150000"/>
              </a:lnSpc>
              <a:buNone/>
            </a:pPr>
            <a:r>
              <a:rPr lang="zh-CN" altLang="en-US" dirty="0"/>
              <a:t>过去我们想实现网页中的拖拽效果，基本上都是使用</a:t>
            </a:r>
            <a:r>
              <a:rPr lang="en-US" altLang="zh-CN" dirty="0"/>
              <a:t>DOM</a:t>
            </a:r>
            <a:r>
              <a:rPr lang="zh-CN" altLang="en-US" dirty="0"/>
              <a:t>事件模型中的</a:t>
            </a:r>
            <a:r>
              <a:rPr lang="en-US" altLang="zh-CN" dirty="0" err="1"/>
              <a:t>mousedown</a:t>
            </a:r>
            <a:r>
              <a:rPr lang="zh-CN" altLang="en-US" dirty="0"/>
              <a:t>、</a:t>
            </a:r>
            <a:r>
              <a:rPr lang="en-US" altLang="zh-CN" dirty="0" err="1"/>
              <a:t>mousemove</a:t>
            </a:r>
            <a:r>
              <a:rPr lang="zh-CN" altLang="en-US" dirty="0"/>
              <a:t>、</a:t>
            </a:r>
            <a:r>
              <a:rPr lang="en-US" altLang="zh-CN" dirty="0" err="1"/>
              <a:t>mouseup</a:t>
            </a:r>
            <a:r>
              <a:rPr lang="zh-CN" altLang="en-US" dirty="0" smtClean="0"/>
              <a:t>的鼠标事件</a:t>
            </a:r>
            <a:r>
              <a:rPr lang="zh-CN" altLang="en-US" dirty="0"/>
              <a:t>监听来模拟拖拽效果，为了实现实时的拖拽移动效果，还要不停地获取鼠标的坐标</a:t>
            </a:r>
            <a:r>
              <a:rPr lang="zh-CN" altLang="en-US" dirty="0" smtClean="0"/>
              <a:t>，不停</a:t>
            </a:r>
            <a:r>
              <a:rPr lang="zh-CN" altLang="en-US" dirty="0"/>
              <a:t>的修改元素的位置，代码要堆很多，而且</a:t>
            </a:r>
            <a:r>
              <a:rPr lang="zh-CN" altLang="en-US" dirty="0" smtClean="0"/>
              <a:t>性能也很差，</a:t>
            </a:r>
            <a:r>
              <a:rPr lang="zh-CN" altLang="en-US" dirty="0"/>
              <a:t>现在</a:t>
            </a:r>
            <a:r>
              <a:rPr lang="zh-CN" altLang="en-US" dirty="0" smtClean="0"/>
              <a:t>有了</a:t>
            </a:r>
            <a:r>
              <a:rPr lang="en-US" altLang="zh-CN" dirty="0" smtClean="0"/>
              <a:t>HTML5</a:t>
            </a:r>
            <a:r>
              <a:rPr lang="zh-CN" altLang="en-US" dirty="0"/>
              <a:t>原生的</a:t>
            </a:r>
            <a:r>
              <a:rPr lang="en-US" altLang="zh-CN" dirty="0"/>
              <a:t>Drag &amp; Drop </a:t>
            </a:r>
            <a:r>
              <a:rPr lang="zh-CN" altLang="en-US" dirty="0"/>
              <a:t>拖拽事件</a:t>
            </a:r>
            <a:r>
              <a:rPr lang="zh-CN" altLang="en-US" dirty="0" smtClean="0"/>
              <a:t>，再结合</a:t>
            </a:r>
            <a:r>
              <a:rPr lang="en-US" altLang="zh-CN" dirty="0" err="1" smtClean="0"/>
              <a:t>FileAPI</a:t>
            </a:r>
            <a:r>
              <a:rPr lang="en-US" altLang="zh-CN" dirty="0" smtClean="0"/>
              <a:t> </a:t>
            </a:r>
            <a:r>
              <a:rPr lang="zh-CN" altLang="en-US" dirty="0" smtClean="0"/>
              <a:t>中的 </a:t>
            </a:r>
            <a:r>
              <a:rPr lang="en-US" altLang="zh-CN" dirty="0" err="1" smtClean="0"/>
              <a:t>FileReader</a:t>
            </a:r>
            <a:r>
              <a:rPr lang="zh-CN" altLang="en-US" dirty="0" smtClean="0"/>
              <a:t>，一切变得</a:t>
            </a:r>
            <a:r>
              <a:rPr lang="en-US" altLang="zh-CN" dirty="0" smtClean="0"/>
              <a:t>so easy~</a:t>
            </a:r>
            <a:endParaRPr lang="zh-CN" alt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21088"/>
            <a:ext cx="3484700" cy="201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4220294"/>
            <a:ext cx="3236247" cy="222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0987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连接</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26828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WebSocket</a:t>
            </a:r>
            <a:endParaRPr lang="zh-CN" altLang="en-US" dirty="0"/>
          </a:p>
        </p:txBody>
      </p:sp>
      <p:sp>
        <p:nvSpPr>
          <p:cNvPr id="4" name="内容占位符 3"/>
          <p:cNvSpPr>
            <a:spLocks noGrp="1"/>
          </p:cNvSpPr>
          <p:nvPr>
            <p:ph idx="1"/>
          </p:nvPr>
        </p:nvSpPr>
        <p:spPr>
          <a:xfrm>
            <a:off x="395536" y="1600200"/>
            <a:ext cx="3528392" cy="4525963"/>
          </a:xfrm>
        </p:spPr>
        <p:txBody>
          <a:bodyPr>
            <a:noAutofit/>
          </a:bodyPr>
          <a:lstStyle/>
          <a:p>
            <a:pPr marL="0" indent="457200">
              <a:lnSpc>
                <a:spcPct val="150000"/>
              </a:lnSpc>
              <a:buNone/>
            </a:pPr>
            <a:r>
              <a:rPr lang="zh-CN" altLang="en-US" sz="1400" dirty="0"/>
              <a:t>现在，很多网站为了实现即时通讯，所用的技术都是轮询</a:t>
            </a:r>
            <a:r>
              <a:rPr lang="zh-CN" altLang="en-US" sz="1400" dirty="0" smtClean="0"/>
              <a:t>。这种模式需要浏览器不断</a:t>
            </a:r>
            <a:r>
              <a:rPr lang="zh-CN" altLang="en-US" sz="1400" dirty="0"/>
              <a:t>的向服务器发出请求，然而</a:t>
            </a:r>
            <a:r>
              <a:rPr lang="en-US" altLang="zh-CN" sz="1400" dirty="0" smtClean="0"/>
              <a:t>HTTP</a:t>
            </a:r>
            <a:r>
              <a:rPr lang="zh-CN" altLang="en-US" sz="1400" dirty="0" smtClean="0"/>
              <a:t>请求的</a:t>
            </a:r>
            <a:r>
              <a:rPr lang="en-US" altLang="zh-CN" sz="1400" dirty="0" smtClean="0"/>
              <a:t>header</a:t>
            </a:r>
            <a:r>
              <a:rPr lang="zh-CN" altLang="en-US" sz="1400" dirty="0" smtClean="0"/>
              <a:t>信息是</a:t>
            </a:r>
            <a:r>
              <a:rPr lang="zh-CN" altLang="en-US" sz="1400" dirty="0"/>
              <a:t>非常长的</a:t>
            </a:r>
            <a:r>
              <a:rPr lang="zh-CN" altLang="en-US" sz="1400" dirty="0" smtClean="0"/>
              <a:t>，这样</a:t>
            </a:r>
            <a:r>
              <a:rPr lang="zh-CN" altLang="en-US" sz="1400" dirty="0"/>
              <a:t>会占用很多的带宽和服务器资源</a:t>
            </a:r>
            <a:r>
              <a:rPr lang="zh-CN" altLang="en-US" sz="1400" dirty="0" smtClean="0"/>
              <a:t>。</a:t>
            </a:r>
            <a:endParaRPr lang="en-US" altLang="zh-CN" sz="1400" dirty="0" smtClean="0"/>
          </a:p>
          <a:p>
            <a:pPr marL="0" indent="457200">
              <a:lnSpc>
                <a:spcPct val="150000"/>
              </a:lnSpc>
              <a:buNone/>
            </a:pPr>
            <a:r>
              <a:rPr lang="en-US" altLang="zh-CN" sz="1400" dirty="0" err="1" smtClean="0"/>
              <a:t>WebSockets</a:t>
            </a:r>
            <a:r>
              <a:rPr lang="zh-CN" altLang="en-US" sz="1400" dirty="0"/>
              <a:t>是在一个</a:t>
            </a:r>
            <a:r>
              <a:rPr lang="en-US" altLang="zh-CN" sz="1400" dirty="0"/>
              <a:t>(TCP)</a:t>
            </a:r>
            <a:r>
              <a:rPr lang="zh-CN" altLang="en-US" sz="1400" dirty="0"/>
              <a:t>接口进行双向通信的技术，</a:t>
            </a:r>
            <a:r>
              <a:rPr lang="en-US" altLang="zh-CN" sz="1400" dirty="0"/>
              <a:t>PUSH</a:t>
            </a:r>
            <a:r>
              <a:rPr lang="zh-CN" altLang="en-US" sz="1400" dirty="0"/>
              <a:t>技术类型</a:t>
            </a:r>
            <a:r>
              <a:rPr lang="zh-CN" altLang="en-US" sz="1400" dirty="0" smtClean="0"/>
              <a:t>。能</a:t>
            </a:r>
            <a:r>
              <a:rPr lang="zh-CN" altLang="en-US" sz="1400" dirty="0"/>
              <a:t>更好的节省服务器资源和带宽并达到实时通讯</a:t>
            </a:r>
            <a:r>
              <a:rPr lang="zh-CN" altLang="en-US" sz="1400" dirty="0" smtClean="0"/>
              <a:t>。</a:t>
            </a:r>
            <a:endParaRPr lang="en-US" altLang="zh-CN" sz="1400" dirty="0" smtClean="0"/>
          </a:p>
          <a:p>
            <a:pPr marL="0" indent="457200">
              <a:lnSpc>
                <a:spcPct val="150000"/>
              </a:lnSpc>
              <a:buNone/>
            </a:pPr>
            <a:r>
              <a:rPr lang="zh-CN" altLang="en-US" sz="1400" dirty="0"/>
              <a:t>在 </a:t>
            </a:r>
            <a:r>
              <a:rPr lang="en-US" altLang="zh-CN" sz="1400" dirty="0" err="1"/>
              <a:t>WebSocket</a:t>
            </a:r>
            <a:r>
              <a:rPr lang="en-US" altLang="zh-CN" sz="1400" dirty="0"/>
              <a:t> API </a:t>
            </a:r>
            <a:r>
              <a:rPr lang="zh-CN" altLang="en-US" sz="1400" dirty="0"/>
              <a:t>中，浏览器和服务器只需</a:t>
            </a:r>
            <a:r>
              <a:rPr lang="zh-CN" altLang="en-US" sz="1400" dirty="0" smtClean="0"/>
              <a:t>要做</a:t>
            </a:r>
            <a:r>
              <a:rPr lang="zh-CN" altLang="en-US" sz="1400" dirty="0"/>
              <a:t>一个握手的动作，然后，浏览器和服务器之间就形成了一条快速通道。两者之间就直接可以数据互相传送。</a:t>
            </a:r>
          </a:p>
        </p:txBody>
      </p:sp>
      <p:pic>
        <p:nvPicPr>
          <p:cNvPr id="11266" name="Picture 2" descr="http://warmcat.com/websocket-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972" y="1916832"/>
            <a:ext cx="47625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55980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桌面通知 </a:t>
            </a:r>
            <a:r>
              <a:rPr lang="en-US" altLang="zh-CN" dirty="0" smtClean="0">
                <a:solidFill>
                  <a:schemeClr val="tx1">
                    <a:lumMod val="50000"/>
                    <a:lumOff val="50000"/>
                  </a:schemeClr>
                </a:solidFill>
              </a:rPr>
              <a:t>(</a:t>
            </a:r>
            <a:r>
              <a:rPr lang="en-US" altLang="zh-CN" dirty="0">
                <a:solidFill>
                  <a:schemeClr val="tx1">
                    <a:lumMod val="50000"/>
                    <a:lumOff val="50000"/>
                  </a:schemeClr>
                </a:solidFill>
              </a:rPr>
              <a:t>Notifications</a:t>
            </a:r>
            <a:r>
              <a:rPr lang="en-US" altLang="zh-CN" dirty="0" smtClean="0">
                <a:solidFill>
                  <a:schemeClr val="tx1">
                    <a:lumMod val="50000"/>
                    <a:lumOff val="50000"/>
                  </a:schemeClr>
                </a:solidFill>
              </a:rPr>
              <a:t>)</a:t>
            </a:r>
            <a:endParaRPr lang="zh-CN" altLang="en-US" dirty="0">
              <a:solidFill>
                <a:schemeClr val="tx1">
                  <a:lumMod val="50000"/>
                  <a:lumOff val="50000"/>
                </a:schemeClr>
              </a:solidFill>
            </a:endParaRPr>
          </a:p>
        </p:txBody>
      </p:sp>
      <p:sp>
        <p:nvSpPr>
          <p:cNvPr id="3" name="内容占位符 2"/>
          <p:cNvSpPr>
            <a:spLocks noGrp="1"/>
          </p:cNvSpPr>
          <p:nvPr>
            <p:ph idx="1"/>
          </p:nvPr>
        </p:nvSpPr>
        <p:spPr>
          <a:xfrm>
            <a:off x="457200" y="1600201"/>
            <a:ext cx="8229600" cy="1036712"/>
          </a:xfrm>
        </p:spPr>
        <p:txBody>
          <a:bodyPr/>
          <a:lstStyle/>
          <a:p>
            <a:pPr marL="0" indent="457200">
              <a:lnSpc>
                <a:spcPct val="150000"/>
              </a:lnSpc>
              <a:buNone/>
            </a:pPr>
            <a:r>
              <a:rPr lang="zh-CN" altLang="en-US" dirty="0" smtClean="0"/>
              <a:t>通过</a:t>
            </a:r>
            <a:r>
              <a:rPr lang="zh-CN" altLang="en-US" dirty="0"/>
              <a:t>桌面通知系统，网站可以在用户桌面弹出一条通知，无论用户是否浏览</a:t>
            </a:r>
            <a:r>
              <a:rPr lang="zh-CN" altLang="en-US" dirty="0" smtClean="0"/>
              <a:t>当前网页</a:t>
            </a:r>
            <a:r>
              <a:rPr lang="zh-CN" altLang="en-US" dirty="0"/>
              <a:t>，甚至最小化了浏览器，通知均可到达用户</a:t>
            </a:r>
            <a:r>
              <a:rPr lang="zh-CN" altLang="en-US" dirty="0" smtClean="0"/>
              <a:t>桌面。</a:t>
            </a:r>
            <a:endParaRPr lang="zh-CN" altLang="en-US" dirty="0"/>
          </a:p>
        </p:txBody>
      </p:sp>
      <p:pic>
        <p:nvPicPr>
          <p:cNvPr id="13316" name="Picture 4" descr="http://erniu.net/wp-content/uploads/2010/11/webqq2-web-Notifications.jpg"/>
          <p:cNvPicPr>
            <a:picLocks noChangeAspect="1" noChangeArrowheads="1"/>
          </p:cNvPicPr>
          <p:nvPr/>
        </p:nvPicPr>
        <p:blipFill rotWithShape="1">
          <a:blip r:embed="rId2">
            <a:extLst>
              <a:ext uri="{28A0092B-C50C-407E-A947-70E740481C1C}">
                <a14:useLocalDpi xmlns:a14="http://schemas.microsoft.com/office/drawing/2010/main" val="0"/>
              </a:ext>
            </a:extLst>
          </a:blip>
          <a:srcRect l="7052" t="16234" b="11298"/>
          <a:stretch/>
        </p:blipFill>
        <p:spPr bwMode="auto">
          <a:xfrm>
            <a:off x="5076056" y="4958283"/>
            <a:ext cx="3063230" cy="1063005"/>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030688"/>
            <a:ext cx="30194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115616" y="2924944"/>
            <a:ext cx="6984777" cy="1384995"/>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a:latin typeface="Courier New" pitchFamily="49" charset="0"/>
                <a:cs typeface="Courier New" pitchFamily="49" charset="0"/>
              </a:rPr>
              <a:t>if (</a:t>
            </a:r>
            <a:r>
              <a:rPr lang="en-US" altLang="zh-CN" sz="1400" dirty="0" err="1">
                <a:latin typeface="Courier New" pitchFamily="49" charset="0"/>
                <a:cs typeface="Courier New" pitchFamily="49" charset="0"/>
              </a:rPr>
              <a:t>window.webkitNotifications.checkPermission</a:t>
            </a:r>
            <a:r>
              <a:rPr lang="en-US" altLang="zh-CN" sz="1400" dirty="0">
                <a:latin typeface="Courier New" pitchFamily="49" charset="0"/>
                <a:cs typeface="Courier New" pitchFamily="49" charset="0"/>
              </a:rPr>
              <a:t>() == 0) {</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var</a:t>
            </a:r>
            <a:r>
              <a:rPr lang="en-US" altLang="zh-CN" sz="1400" dirty="0" smtClean="0">
                <a:latin typeface="Courier New" pitchFamily="49" charset="0"/>
                <a:cs typeface="Courier New" pitchFamily="49" charset="0"/>
              </a:rPr>
              <a:t> title = '</a:t>
            </a:r>
            <a:r>
              <a:rPr lang="zh-CN" altLang="en-US" sz="1400" dirty="0">
                <a:latin typeface="Courier New" pitchFamily="49" charset="0"/>
                <a:cs typeface="Courier New" pitchFamily="49" charset="0"/>
              </a:rPr>
              <a:t>领跑</a:t>
            </a:r>
            <a:r>
              <a:rPr lang="en-US" altLang="zh-CN" sz="1400" dirty="0">
                <a:latin typeface="Courier New" pitchFamily="49" charset="0"/>
                <a:cs typeface="Courier New" pitchFamily="49" charset="0"/>
              </a:rPr>
              <a:t>HTML5</a:t>
            </a:r>
            <a:r>
              <a:rPr lang="zh-CN" altLang="en-US" sz="1400" dirty="0">
                <a:latin typeface="Courier New" pitchFamily="49" charset="0"/>
                <a:cs typeface="Courier New" pitchFamily="49" charset="0"/>
              </a:rPr>
              <a:t>支持 傲游升级自主内核</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        text = </a:t>
            </a:r>
            <a:r>
              <a:rPr lang="en-US" altLang="zh-CN" sz="1400" dirty="0">
                <a:latin typeface="Courier New" pitchFamily="49" charset="0"/>
                <a:cs typeface="Courier New" pitchFamily="49" charset="0"/>
              </a:rPr>
              <a:t>'</a:t>
            </a:r>
            <a:r>
              <a:rPr lang="zh-CN" altLang="en-US" sz="1400" dirty="0" smtClean="0">
                <a:latin typeface="Courier New" pitchFamily="49" charset="0"/>
                <a:cs typeface="Courier New" pitchFamily="49" charset="0"/>
              </a:rPr>
              <a:t>桌面通知时</a:t>
            </a:r>
            <a:r>
              <a:rPr lang="en-US" altLang="zh-CN" sz="1400" dirty="0" smtClean="0">
                <a:latin typeface="Courier New" pitchFamily="49" charset="0"/>
                <a:cs typeface="Courier New" pitchFamily="49" charset="0"/>
              </a:rPr>
              <a:t>HTML5</a:t>
            </a:r>
            <a:r>
              <a:rPr lang="zh-CN" altLang="en-US" sz="1400" dirty="0" smtClean="0">
                <a:latin typeface="Courier New" pitchFamily="49" charset="0"/>
                <a:cs typeface="Courier New" pitchFamily="49" charset="0"/>
              </a:rPr>
              <a:t>的独门秘籍</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window.webkitNotifications.createNotification</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title, </a:t>
            </a:r>
            <a:r>
              <a:rPr lang="en-US" altLang="zh-CN" sz="1400" dirty="0">
                <a:latin typeface="Courier New" pitchFamily="49" charset="0"/>
                <a:cs typeface="Courier New" pitchFamily="49" charset="0"/>
              </a:rPr>
              <a:t>text).show(); </a:t>
            </a:r>
          </a:p>
          <a:p>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spTree>
    <p:extLst>
      <p:ext uri="{BB962C8B-B14F-4D97-AF65-F5344CB8AC3E}">
        <p14:creationId xmlns:p14="http://schemas.microsoft.com/office/powerpoint/2010/main" val="8273915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多媒体</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4598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HTML5</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440" y="2564904"/>
            <a:ext cx="2438400" cy="2438400"/>
          </a:xfrm>
        </p:spPr>
      </p:pic>
      <p:sp>
        <p:nvSpPr>
          <p:cNvPr id="5" name="TextBox 4"/>
          <p:cNvSpPr txBox="1"/>
          <p:nvPr/>
        </p:nvSpPr>
        <p:spPr>
          <a:xfrm>
            <a:off x="3347864" y="2564904"/>
            <a:ext cx="4896544" cy="2169825"/>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HTML5</a:t>
            </a:r>
            <a:r>
              <a:rPr lang="zh-CN" altLang="en-US" dirty="0" smtClean="0">
                <a:latin typeface="微软雅黑" pitchFamily="34" charset="-122"/>
                <a:ea typeface="微软雅黑" pitchFamily="34" charset="-122"/>
              </a:rPr>
              <a:t>是一个新的网络标准，现在仍处于发展阶段。目标是取代现有的</a:t>
            </a:r>
            <a:r>
              <a:rPr lang="en-US" altLang="zh-CN" dirty="0" smtClean="0">
                <a:latin typeface="微软雅黑" pitchFamily="34" charset="-122"/>
                <a:ea typeface="微软雅黑" pitchFamily="34" charset="-122"/>
              </a:rPr>
              <a:t>HTML 4.01</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XHTML 1.0 </a:t>
            </a:r>
            <a:r>
              <a:rPr lang="zh-CN" altLang="en-US" dirty="0" smtClean="0">
                <a:latin typeface="微软雅黑" pitchFamily="34" charset="-122"/>
                <a:ea typeface="微软雅黑" pitchFamily="34" charset="-122"/>
              </a:rPr>
              <a:t>标准。它希望能够减少互联网富应用（</a:t>
            </a:r>
            <a:r>
              <a:rPr lang="en-US" altLang="zh-CN" dirty="0" smtClean="0">
                <a:latin typeface="微软雅黑" pitchFamily="34" charset="-122"/>
                <a:ea typeface="微软雅黑" pitchFamily="34" charset="-122"/>
              </a:rPr>
              <a:t>RIA)</a:t>
            </a:r>
            <a:r>
              <a:rPr lang="zh-CN" altLang="en-US" dirty="0" smtClean="0">
                <a:latin typeface="微软雅黑" pitchFamily="34" charset="-122"/>
                <a:ea typeface="微软雅黑" pitchFamily="34" charset="-122"/>
              </a:rPr>
              <a:t>对</a:t>
            </a:r>
            <a:r>
              <a:rPr lang="en-US" altLang="zh-CN" dirty="0" smtClean="0">
                <a:latin typeface="微软雅黑" pitchFamily="34" charset="-122"/>
                <a:ea typeface="微软雅黑" pitchFamily="34" charset="-122"/>
              </a:rPr>
              <a:t>Flash</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Silverlight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JavaFX</a:t>
            </a:r>
            <a:r>
              <a:rPr lang="zh-CN" altLang="en-US" dirty="0" smtClean="0">
                <a:latin typeface="微软雅黑" pitchFamily="34" charset="-122"/>
                <a:ea typeface="微软雅黑" pitchFamily="34" charset="-122"/>
              </a:rPr>
              <a:t>等的依赖，并且提供更多能有效增强网络应用的</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8905624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音频和视频 </a:t>
            </a:r>
            <a:r>
              <a:rPr lang="en-US" altLang="zh-CN" dirty="0" smtClean="0">
                <a:solidFill>
                  <a:schemeClr val="tx1">
                    <a:lumMod val="50000"/>
                    <a:lumOff val="50000"/>
                  </a:schemeClr>
                </a:solidFill>
              </a:rPr>
              <a:t>(Audio + Video)</a:t>
            </a:r>
            <a:endParaRPr lang="zh-CN" altLang="en-US" dirty="0">
              <a:solidFill>
                <a:schemeClr val="tx1">
                  <a:lumMod val="50000"/>
                  <a:lumOff val="50000"/>
                </a:schemeClr>
              </a:solidFill>
            </a:endParaRPr>
          </a:p>
        </p:txBody>
      </p:sp>
      <p:sp>
        <p:nvSpPr>
          <p:cNvPr id="4" name="内容占位符 3"/>
          <p:cNvSpPr>
            <a:spLocks noGrp="1"/>
          </p:cNvSpPr>
          <p:nvPr>
            <p:ph idx="1"/>
          </p:nvPr>
        </p:nvSpPr>
        <p:spPr>
          <a:xfrm>
            <a:off x="457200" y="1600201"/>
            <a:ext cx="8229600" cy="892696"/>
          </a:xfrm>
        </p:spPr>
        <p:txBody>
          <a:bodyPr>
            <a:normAutofit lnSpcReduction="10000"/>
          </a:bodyPr>
          <a:lstStyle/>
          <a:p>
            <a:pPr marL="0" indent="457200">
              <a:lnSpc>
                <a:spcPct val="150000"/>
              </a:lnSpc>
              <a:buNone/>
            </a:pPr>
            <a:r>
              <a:rPr lang="en-US" altLang="zh-CN" dirty="0"/>
              <a:t>Audio</a:t>
            </a:r>
            <a:r>
              <a:rPr lang="zh-CN" altLang="en-US" dirty="0"/>
              <a:t>和</a:t>
            </a:r>
            <a:r>
              <a:rPr lang="en-US" altLang="zh-CN" dirty="0"/>
              <a:t>Video</a:t>
            </a:r>
            <a:r>
              <a:rPr lang="zh-CN" altLang="en-US" dirty="0"/>
              <a:t>是首批添加到</a:t>
            </a:r>
            <a:r>
              <a:rPr lang="en-US" altLang="zh-CN" dirty="0"/>
              <a:t>HTML</a:t>
            </a:r>
            <a:r>
              <a:rPr lang="zh-CN" altLang="en-US" dirty="0"/>
              <a:t>规范中的标签。它们的加入使得我们可以像插入图片一样来处理音频及视频文件。</a:t>
            </a:r>
          </a:p>
        </p:txBody>
      </p:sp>
      <p:sp>
        <p:nvSpPr>
          <p:cNvPr id="6" name="TextBox 5"/>
          <p:cNvSpPr txBox="1"/>
          <p:nvPr/>
        </p:nvSpPr>
        <p:spPr>
          <a:xfrm>
            <a:off x="1115616" y="2834352"/>
            <a:ext cx="6984777" cy="738664"/>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a:latin typeface="Courier New" pitchFamily="49" charset="0"/>
                <a:cs typeface="Courier New" pitchFamily="49" charset="0"/>
              </a:rPr>
              <a:t>&lt;audio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="sound.mp3" controls&gt;&lt;/audio&gt;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&lt;video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movie.webm</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autoplay</a:t>
            </a:r>
            <a:r>
              <a:rPr lang="en-US" altLang="zh-CN" sz="1400" dirty="0">
                <a:latin typeface="Courier New" pitchFamily="49" charset="0"/>
                <a:cs typeface="Courier New" pitchFamily="49" charset="0"/>
              </a:rPr>
              <a:t> controls&gt;&lt;/video</a:t>
            </a:r>
            <a:r>
              <a:rPr lang="en-US" altLang="zh-CN" sz="1400" dirty="0" smtClean="0">
                <a:latin typeface="Courier New" pitchFamily="49" charset="0"/>
                <a:cs typeface="Courier New" pitchFamily="49" charset="0"/>
              </a:rPr>
              <a:t>&gt;</a:t>
            </a:r>
            <a:endParaRPr lang="en-US" altLang="zh-CN" sz="1400" dirty="0">
              <a:latin typeface="Courier New" pitchFamily="49" charset="0"/>
              <a:cs typeface="Courier New" pitchFamily="49"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05064"/>
            <a:ext cx="37338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905176"/>
            <a:ext cx="2857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26992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a:t>三维、图形与特效</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4063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Canvas </a:t>
            </a:r>
            <a:r>
              <a:rPr lang="zh-CN" altLang="en-US" dirty="0" smtClean="0"/>
              <a:t>画布元素</a:t>
            </a:r>
            <a:endParaRPr lang="zh-CN" altLang="en-US" dirty="0"/>
          </a:p>
        </p:txBody>
      </p:sp>
      <p:sp>
        <p:nvSpPr>
          <p:cNvPr id="3" name="内容占位符 2"/>
          <p:cNvSpPr>
            <a:spLocks noGrp="1"/>
          </p:cNvSpPr>
          <p:nvPr>
            <p:ph idx="1"/>
          </p:nvPr>
        </p:nvSpPr>
        <p:spPr>
          <a:xfrm>
            <a:off x="457200" y="1556792"/>
            <a:ext cx="8229600" cy="1612776"/>
          </a:xfrm>
        </p:spPr>
        <p:txBody>
          <a:bodyPr>
            <a:normAutofit/>
          </a:bodyPr>
          <a:lstStyle/>
          <a:p>
            <a:pPr marL="0" indent="457200">
              <a:lnSpc>
                <a:spcPct val="150000"/>
              </a:lnSpc>
              <a:buNone/>
            </a:pPr>
            <a:r>
              <a:rPr lang="zh-CN" altLang="en-US" dirty="0" smtClean="0"/>
              <a:t>传统</a:t>
            </a:r>
            <a:r>
              <a:rPr lang="zh-CN" altLang="en-US" dirty="0"/>
              <a:t>的网页，总是使用</a:t>
            </a:r>
            <a:r>
              <a:rPr lang="en-US" altLang="zh-CN" dirty="0"/>
              <a:t>GIF</a:t>
            </a:r>
            <a:r>
              <a:rPr lang="zh-CN" altLang="en-US" dirty="0"/>
              <a:t>或者</a:t>
            </a:r>
            <a:r>
              <a:rPr lang="en-US" altLang="zh-CN" dirty="0"/>
              <a:t>JPEG</a:t>
            </a:r>
            <a:r>
              <a:rPr lang="zh-CN" altLang="en-US" dirty="0"/>
              <a:t>来显示图像，这种图形是需要事先画</a:t>
            </a:r>
            <a:r>
              <a:rPr lang="zh-CN" altLang="en-US" dirty="0" smtClean="0"/>
              <a:t>好的“静态”</a:t>
            </a:r>
            <a:r>
              <a:rPr lang="zh-CN" altLang="en-US" dirty="0"/>
              <a:t>的</a:t>
            </a:r>
            <a:r>
              <a:rPr lang="zh-CN" altLang="en-US" dirty="0" smtClean="0"/>
              <a:t>图像。而</a:t>
            </a:r>
            <a:r>
              <a:rPr lang="en-US" altLang="zh-CN" dirty="0"/>
              <a:t>Canvas</a:t>
            </a:r>
            <a:r>
              <a:rPr lang="zh-CN" altLang="en-US" dirty="0"/>
              <a:t>，</a:t>
            </a:r>
            <a:r>
              <a:rPr lang="zh-CN" altLang="en-US" dirty="0" smtClean="0"/>
              <a:t>则是</a:t>
            </a:r>
            <a:r>
              <a:rPr lang="zh-CN" altLang="en-US" dirty="0"/>
              <a:t>用</a:t>
            </a:r>
            <a:r>
              <a:rPr lang="en-US" altLang="zh-CN" dirty="0" err="1"/>
              <a:t>Javascript</a:t>
            </a:r>
            <a:r>
              <a:rPr lang="zh-CN" altLang="en-US" dirty="0"/>
              <a:t>的一种绘图手段</a:t>
            </a:r>
            <a:r>
              <a:rPr lang="zh-CN" altLang="en-US" dirty="0" smtClean="0"/>
              <a:t>。</a:t>
            </a:r>
            <a:endParaRPr lang="en-US" altLang="zh-CN" dirty="0" smtClean="0"/>
          </a:p>
          <a:p>
            <a:pPr marL="0" indent="457200">
              <a:lnSpc>
                <a:spcPct val="150000"/>
              </a:lnSpc>
              <a:buNone/>
            </a:pPr>
            <a:r>
              <a:rPr lang="zh-CN" altLang="en-US" dirty="0" smtClean="0"/>
              <a:t>可以</a:t>
            </a:r>
            <a:r>
              <a:rPr lang="zh-CN" altLang="en-US" dirty="0"/>
              <a:t>用它来画图、合成图象、或做简单的</a:t>
            </a:r>
            <a:r>
              <a:rPr lang="en-US" altLang="zh-CN" dirty="0"/>
              <a:t>(</a:t>
            </a:r>
            <a:r>
              <a:rPr lang="zh-CN" altLang="en-US" dirty="0"/>
              <a:t>和不那么简单的</a:t>
            </a:r>
            <a:r>
              <a:rPr lang="en-US" altLang="zh-CN" dirty="0"/>
              <a:t>)</a:t>
            </a:r>
            <a:r>
              <a:rPr lang="zh-CN" altLang="en-US" dirty="0"/>
              <a:t>动画</a:t>
            </a:r>
            <a:r>
              <a:rPr lang="zh-CN" altLang="en-US" dirty="0" smtClean="0"/>
              <a:t>。</a:t>
            </a:r>
            <a:endParaRPr lang="zh-CN" altLang="en-US" dirty="0"/>
          </a:p>
        </p:txBody>
      </p:sp>
      <p:sp>
        <p:nvSpPr>
          <p:cNvPr id="5" name="TextBox 4"/>
          <p:cNvSpPr txBox="1"/>
          <p:nvPr/>
        </p:nvSpPr>
        <p:spPr>
          <a:xfrm>
            <a:off x="539552" y="3272204"/>
            <a:ext cx="7488832" cy="2893100"/>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a:latin typeface="Courier New" pitchFamily="49" charset="0"/>
                <a:cs typeface="Courier New" pitchFamily="49" charset="0"/>
              </a:rPr>
              <a:t>&lt;canvas id="canvas" width</a:t>
            </a:r>
            <a:r>
              <a:rPr lang="en-US" altLang="zh-CN" sz="1400" dirty="0" smtClean="0">
                <a:latin typeface="Courier New" pitchFamily="49" charset="0"/>
                <a:cs typeface="Courier New" pitchFamily="49" charset="0"/>
              </a:rPr>
              <a:t>="300" </a:t>
            </a:r>
            <a:r>
              <a:rPr lang="en-US" altLang="zh-CN" sz="1400" dirty="0">
                <a:latin typeface="Courier New" pitchFamily="49" charset="0"/>
                <a:cs typeface="Courier New" pitchFamily="49" charset="0"/>
              </a:rPr>
              <a:t>height</a:t>
            </a:r>
            <a:r>
              <a:rPr lang="en-US" altLang="zh-CN" sz="1400" dirty="0" smtClean="0">
                <a:latin typeface="Courier New" pitchFamily="49" charset="0"/>
                <a:cs typeface="Courier New" pitchFamily="49" charset="0"/>
              </a:rPr>
              <a:t>="300</a:t>
            </a:r>
            <a:r>
              <a:rPr lang="en-US" altLang="zh-CN" sz="1400" dirty="0">
                <a:latin typeface="Courier New" pitchFamily="49" charset="0"/>
                <a:cs typeface="Courier New" pitchFamily="49" charset="0"/>
              </a:rPr>
              <a:t>"&gt;&lt;/canvas&gt;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&lt;script&gt;</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var</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document.getElementById</a:t>
            </a:r>
            <a:r>
              <a:rPr lang="en-US" altLang="zh-CN" sz="1400" dirty="0">
                <a:latin typeface="Courier New" pitchFamily="49" charset="0"/>
                <a:cs typeface="Courier New" pitchFamily="49" charset="0"/>
              </a:rPr>
              <a:t>("canvas").</a:t>
            </a:r>
            <a:r>
              <a:rPr lang="en-US" altLang="zh-CN" sz="1400" dirty="0" err="1">
                <a:latin typeface="Courier New" pitchFamily="49" charset="0"/>
                <a:cs typeface="Courier New" pitchFamily="49" charset="0"/>
              </a:rPr>
              <a:t>getContext</a:t>
            </a:r>
            <a:r>
              <a:rPr lang="en-US" altLang="zh-CN" sz="1400" dirty="0">
                <a:latin typeface="Courier New" pitchFamily="49" charset="0"/>
                <a:cs typeface="Courier New" pitchFamily="49" charset="0"/>
              </a:rPr>
              <a:t>("2d");</a:t>
            </a:r>
          </a:p>
          <a:p>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ctx.fillRect</a:t>
            </a:r>
            <a:r>
              <a:rPr lang="en-US" altLang="zh-CN" sz="1400" dirty="0" smtClean="0">
                <a:latin typeface="Courier New" pitchFamily="49" charset="0"/>
                <a:cs typeface="Courier New" pitchFamily="49" charset="0"/>
              </a:rPr>
              <a:t>(20</a:t>
            </a:r>
            <a:r>
              <a:rPr lang="en-US" altLang="zh-CN" sz="1400" dirty="0">
                <a:latin typeface="Courier New" pitchFamily="49" charset="0"/>
                <a:cs typeface="Courier New" pitchFamily="49" charset="0"/>
              </a:rPr>
              <a:t>, 25, 150, 100);</a:t>
            </a:r>
          </a:p>
          <a:p>
            <a:r>
              <a:rPr lang="en-US" altLang="zh-CN" sz="1400" dirty="0">
                <a:latin typeface="Courier New" pitchFamily="49" charset="0"/>
                <a:cs typeface="Courier New" pitchFamily="49" charset="0"/>
              </a:rPr>
              <a:t>  </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ctx.beginPath</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ctx.arc(220</a:t>
            </a:r>
            <a:r>
              <a:rPr lang="en-US" altLang="zh-CN" sz="1400" dirty="0">
                <a:latin typeface="Courier New" pitchFamily="49" charset="0"/>
                <a:cs typeface="Courier New" pitchFamily="49" charset="0"/>
              </a:rPr>
              <a:t>, 110, 100,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1/2, </a:t>
            </a:r>
            <a:r>
              <a:rPr lang="en-US" altLang="zh-CN" sz="1400" dirty="0" err="1">
                <a:latin typeface="Courier New" pitchFamily="49" charset="0"/>
                <a:cs typeface="Courier New" pitchFamily="49" charset="0"/>
              </a:rPr>
              <a:t>Math.PI</a:t>
            </a:r>
            <a:r>
              <a:rPr lang="en-US" altLang="zh-CN" sz="1400" dirty="0">
                <a:latin typeface="Courier New" pitchFamily="49" charset="0"/>
                <a:cs typeface="Courier New" pitchFamily="49" charset="0"/>
              </a:rPr>
              <a:t> * 3/2);</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ctx.lineWidth</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15;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ctx.lineCap</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'round';</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ctx.strokeStyle</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rgba</a:t>
            </a:r>
            <a:r>
              <a:rPr lang="en-US" altLang="zh-CN" sz="1400" dirty="0">
                <a:latin typeface="Courier New" pitchFamily="49" charset="0"/>
                <a:cs typeface="Courier New" pitchFamily="49" charset="0"/>
              </a:rPr>
              <a:t>(255, 127, 0, 0.5)';</a:t>
            </a:r>
          </a:p>
          <a:p>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ctx.stroke</a:t>
            </a:r>
            <a:r>
              <a:rPr lang="en-US" altLang="zh-CN" sz="1400" dirty="0">
                <a:latin typeface="Courier New" pitchFamily="49" charset="0"/>
                <a:cs typeface="Courier New" pitchFamily="49" charset="0"/>
              </a:rPr>
              <a:t>();</a:t>
            </a:r>
          </a:p>
          <a:p>
            <a:r>
              <a:rPr lang="en-US" altLang="zh-CN" sz="1400" dirty="0">
                <a:latin typeface="Courier New" pitchFamily="49" charset="0"/>
                <a:cs typeface="Courier New" pitchFamily="49" charset="0"/>
              </a:rPr>
              <a:t>&lt;/script&gt;</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3" y="4365104"/>
            <a:ext cx="2181225" cy="2085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23827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ppt_w</p:attrName>
                                        </p:attrNameLst>
                                      </p:cBhvr>
                                      <p:tavLst>
                                        <p:tav tm="0">
                                          <p:val>
                                            <p:fltVal val="0"/>
                                          </p:val>
                                        </p:tav>
                                        <p:tav tm="100000">
                                          <p:val>
                                            <p:strVal val="#ppt_w"/>
                                          </p:val>
                                        </p:tav>
                                      </p:tavLst>
                                    </p:anim>
                                    <p:anim calcmode="lin" valueType="num">
                                      <p:cBhvr>
                                        <p:cTn id="8" dur="1000" fill="hold"/>
                                        <p:tgtEl>
                                          <p:spTgt spid="15362"/>
                                        </p:tgtEl>
                                        <p:attrNameLst>
                                          <p:attrName>ppt_h</p:attrName>
                                        </p:attrNameLst>
                                      </p:cBhvr>
                                      <p:tavLst>
                                        <p:tav tm="0">
                                          <p:val>
                                            <p:fltVal val="0"/>
                                          </p:val>
                                        </p:tav>
                                        <p:tav tm="100000">
                                          <p:val>
                                            <p:strVal val="#ppt_h"/>
                                          </p:val>
                                        </p:tav>
                                      </p:tavLst>
                                    </p:anim>
                                    <p:anim calcmode="lin" valueType="num">
                                      <p:cBhvr>
                                        <p:cTn id="9" dur="1000" fill="hold"/>
                                        <p:tgtEl>
                                          <p:spTgt spid="15362"/>
                                        </p:tgtEl>
                                        <p:attrNameLst>
                                          <p:attrName>style.rotation</p:attrName>
                                        </p:attrNameLst>
                                      </p:cBhvr>
                                      <p:tavLst>
                                        <p:tav tm="0">
                                          <p:val>
                                            <p:fltVal val="90"/>
                                          </p:val>
                                        </p:tav>
                                        <p:tav tm="100000">
                                          <p:val>
                                            <p:fltVal val="0"/>
                                          </p:val>
                                        </p:tav>
                                      </p:tavLst>
                                    </p:anim>
                                    <p:animEffect transition="in" filter="fade">
                                      <p:cBhvr>
                                        <p:cTn id="10"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WebGL</a:t>
            </a:r>
            <a:endParaRPr lang="zh-CN" altLang="en-US" dirty="0"/>
          </a:p>
        </p:txBody>
      </p:sp>
      <p:sp>
        <p:nvSpPr>
          <p:cNvPr id="3" name="内容占位符 2"/>
          <p:cNvSpPr>
            <a:spLocks noGrp="1"/>
          </p:cNvSpPr>
          <p:nvPr>
            <p:ph idx="1"/>
          </p:nvPr>
        </p:nvSpPr>
        <p:spPr>
          <a:xfrm>
            <a:off x="457200" y="1628800"/>
            <a:ext cx="8229600" cy="4497363"/>
          </a:xfrm>
        </p:spPr>
        <p:txBody>
          <a:bodyPr/>
          <a:lstStyle/>
          <a:p>
            <a:pPr marL="0" indent="457200">
              <a:lnSpc>
                <a:spcPct val="150000"/>
              </a:lnSpc>
              <a:buNone/>
            </a:pPr>
            <a:r>
              <a:rPr lang="en-US" altLang="zh-CN" dirty="0" err="1"/>
              <a:t>WebGL</a:t>
            </a:r>
            <a:r>
              <a:rPr lang="zh-CN" altLang="en-US" dirty="0"/>
              <a:t>是一种</a:t>
            </a:r>
            <a:r>
              <a:rPr lang="en-US" altLang="zh-CN" dirty="0"/>
              <a:t>3D</a:t>
            </a:r>
            <a:r>
              <a:rPr lang="zh-CN" altLang="en-US" dirty="0"/>
              <a:t>绘图标准</a:t>
            </a:r>
            <a:r>
              <a:rPr lang="zh-CN" altLang="en-US" dirty="0" smtClean="0"/>
              <a:t>，有别</a:t>
            </a:r>
            <a:r>
              <a:rPr lang="zh-CN" altLang="en-US" dirty="0"/>
              <a:t>于过往需加装</a:t>
            </a:r>
            <a:r>
              <a:rPr lang="zh-CN" altLang="en-US" dirty="0" smtClean="0"/>
              <a:t>浏览器插件</a:t>
            </a:r>
            <a:r>
              <a:rPr lang="zh-CN" altLang="en-US" dirty="0"/>
              <a:t>，透过</a:t>
            </a:r>
            <a:r>
              <a:rPr lang="en-US" altLang="zh-CN" dirty="0" err="1"/>
              <a:t>WebGL</a:t>
            </a:r>
            <a:r>
              <a:rPr lang="zh-CN" altLang="en-US" dirty="0"/>
              <a:t>的技术，只需要编写网页代码即可实现</a:t>
            </a:r>
            <a:r>
              <a:rPr lang="en-US" altLang="zh-CN" dirty="0"/>
              <a:t>3D</a:t>
            </a:r>
            <a:r>
              <a:rPr lang="zh-CN" altLang="en-US" dirty="0"/>
              <a:t>图像的展示</a:t>
            </a:r>
            <a:r>
              <a:rPr lang="zh-CN" altLang="en-US" dirty="0" smtClean="0"/>
              <a:t>。</a:t>
            </a:r>
            <a:endParaRPr lang="en-US" altLang="zh-CN" dirty="0" smtClean="0"/>
          </a:p>
          <a:p>
            <a:pPr marL="0" indent="457200">
              <a:lnSpc>
                <a:spcPct val="150000"/>
              </a:lnSpc>
              <a:buNone/>
            </a:pPr>
            <a:r>
              <a:rPr lang="en-US" altLang="zh-CN" dirty="0" err="1" smtClean="0"/>
              <a:t>WebGL</a:t>
            </a:r>
            <a:r>
              <a:rPr lang="zh-CN" altLang="en-US" dirty="0"/>
              <a:t>完美地解决了现有的</a:t>
            </a:r>
            <a:r>
              <a:rPr lang="en-US" altLang="zh-CN" dirty="0"/>
              <a:t>Web</a:t>
            </a:r>
            <a:r>
              <a:rPr lang="zh-CN" altLang="en-US" dirty="0"/>
              <a:t>交互式三维动画的两个问题</a:t>
            </a:r>
            <a:r>
              <a:rPr lang="zh-CN" altLang="en-US" dirty="0" smtClean="0"/>
              <a:t>：</a:t>
            </a:r>
            <a:endParaRPr lang="en-US" altLang="zh-CN" dirty="0" smtClean="0"/>
          </a:p>
          <a:p>
            <a:pPr marL="0" indent="457200">
              <a:lnSpc>
                <a:spcPct val="150000"/>
              </a:lnSpc>
              <a:buNone/>
            </a:pPr>
            <a:r>
              <a:rPr lang="zh-CN" altLang="en-US" dirty="0" smtClean="0"/>
              <a:t>第一</a:t>
            </a:r>
            <a:r>
              <a:rPr lang="zh-CN" altLang="en-US" dirty="0"/>
              <a:t>，它通过</a:t>
            </a:r>
            <a:r>
              <a:rPr lang="en-US" altLang="zh-CN" dirty="0"/>
              <a:t>HTML</a:t>
            </a:r>
            <a:r>
              <a:rPr lang="zh-CN" altLang="en-US" dirty="0"/>
              <a:t>脚本本身实现</a:t>
            </a:r>
            <a:r>
              <a:rPr lang="en-US" altLang="zh-CN" dirty="0"/>
              <a:t>Web</a:t>
            </a:r>
            <a:r>
              <a:rPr lang="zh-CN" altLang="en-US" dirty="0"/>
              <a:t>交互式三维动画的制作，无需任何浏览器插件</a:t>
            </a:r>
            <a:r>
              <a:rPr lang="zh-CN" altLang="en-US" dirty="0" smtClean="0"/>
              <a:t>支持</a:t>
            </a:r>
            <a:r>
              <a:rPr lang="zh-CN" altLang="en-US" dirty="0"/>
              <a:t>；</a:t>
            </a:r>
            <a:endParaRPr lang="en-US" altLang="zh-CN" dirty="0" smtClean="0"/>
          </a:p>
          <a:p>
            <a:pPr marL="0" indent="457200">
              <a:lnSpc>
                <a:spcPct val="150000"/>
              </a:lnSpc>
              <a:buNone/>
            </a:pPr>
            <a:r>
              <a:rPr lang="zh-CN" altLang="en-US" dirty="0" smtClean="0"/>
              <a:t>第二</a:t>
            </a:r>
            <a:r>
              <a:rPr lang="zh-CN" altLang="en-US" dirty="0"/>
              <a:t>，它利用底层的图形硬件加速功能进行的图形渲染，是通过统一的、标准的、跨平台的</a:t>
            </a:r>
            <a:r>
              <a:rPr lang="en-US" altLang="zh-CN" dirty="0"/>
              <a:t>OpenGL</a:t>
            </a:r>
            <a:r>
              <a:rPr lang="zh-CN" altLang="en-US" dirty="0"/>
              <a:t>接口实现的。</a:t>
            </a:r>
          </a:p>
        </p:txBody>
      </p:sp>
      <p:pic>
        <p:nvPicPr>
          <p:cNvPr id="16386" name="Picture 2" descr="http://www.khronos.org/img/api_logos/webg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5114825"/>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Webgl-demo-collage-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4943425"/>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620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性能与集成</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7245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XMLHttpRequest</a:t>
            </a:r>
            <a:r>
              <a:rPr lang="en-US" altLang="zh-CN" dirty="0" smtClean="0"/>
              <a:t> </a:t>
            </a:r>
            <a:r>
              <a:rPr lang="en-US" altLang="zh-CN" dirty="0"/>
              <a:t>2</a:t>
            </a:r>
            <a:endParaRPr lang="zh-CN" altLang="en-US" dirty="0"/>
          </a:p>
        </p:txBody>
      </p:sp>
      <p:sp>
        <p:nvSpPr>
          <p:cNvPr id="4" name="内容占位符 3"/>
          <p:cNvSpPr>
            <a:spLocks noGrp="1"/>
          </p:cNvSpPr>
          <p:nvPr>
            <p:ph idx="1"/>
          </p:nvPr>
        </p:nvSpPr>
        <p:spPr/>
        <p:txBody>
          <a:bodyPr/>
          <a:lstStyle/>
          <a:p>
            <a:pPr marL="0" indent="457200">
              <a:lnSpc>
                <a:spcPct val="150000"/>
              </a:lnSpc>
              <a:buNone/>
            </a:pPr>
            <a:r>
              <a:rPr lang="zh-CN" altLang="en-US" dirty="0"/>
              <a:t>作为</a:t>
            </a:r>
            <a:r>
              <a:rPr lang="en-US" altLang="zh-CN" dirty="0" err="1"/>
              <a:t>XMLHttpRequest</a:t>
            </a:r>
            <a:r>
              <a:rPr lang="zh-CN" altLang="en-US" dirty="0"/>
              <a:t>的改进版，</a:t>
            </a:r>
            <a:r>
              <a:rPr lang="en-US" altLang="zh-CN" dirty="0" err="1"/>
              <a:t>XMLHttpRequest</a:t>
            </a:r>
            <a:r>
              <a:rPr lang="en-US" altLang="zh-CN" dirty="0"/>
              <a:t> Level 2</a:t>
            </a:r>
            <a:r>
              <a:rPr lang="zh-CN" altLang="en-US" dirty="0"/>
              <a:t>在功能上有了很大的改进</a:t>
            </a:r>
            <a:r>
              <a:rPr lang="zh-CN" altLang="en-US" dirty="0" smtClean="0"/>
              <a:t>。支持跨</a:t>
            </a:r>
            <a:r>
              <a:rPr lang="zh-CN" altLang="en-US" dirty="0"/>
              <a:t>源</a:t>
            </a:r>
            <a:r>
              <a:rPr lang="en-US" altLang="zh-CN" dirty="0" err="1"/>
              <a:t>XMLHttpRequest</a:t>
            </a:r>
            <a:r>
              <a:rPr lang="zh-CN" altLang="en-US" dirty="0"/>
              <a:t>和进度事件（</a:t>
            </a:r>
            <a:r>
              <a:rPr lang="en-US" altLang="zh-CN" dirty="0"/>
              <a:t>Progress events</a:t>
            </a:r>
            <a:r>
              <a:rPr lang="zh-CN" altLang="en-US" dirty="0" smtClean="0"/>
              <a:t>）。</a:t>
            </a:r>
            <a:endParaRPr lang="zh-CN" altLang="en-US" dirty="0"/>
          </a:p>
        </p:txBody>
      </p:sp>
      <p:sp>
        <p:nvSpPr>
          <p:cNvPr id="7" name="TextBox 6"/>
          <p:cNvSpPr txBox="1"/>
          <p:nvPr/>
        </p:nvSpPr>
        <p:spPr>
          <a:xfrm>
            <a:off x="1217960" y="5013176"/>
            <a:ext cx="6480720" cy="1384995"/>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a:t>计算</a:t>
            </a:r>
            <a:r>
              <a:rPr lang="zh-CN" altLang="en-US" sz="1400" dirty="0" smtClean="0"/>
              <a:t>上</a:t>
            </a:r>
            <a:r>
              <a:rPr lang="zh-CN" altLang="en-US" sz="1400" dirty="0"/>
              <a:t>传</a:t>
            </a:r>
            <a:r>
              <a:rPr lang="zh-CN" altLang="en-US" sz="1400" dirty="0" smtClean="0"/>
              <a:t>进度：</a:t>
            </a:r>
            <a:endParaRPr lang="en-US" altLang="zh-CN" sz="1400" dirty="0" smtClean="0"/>
          </a:p>
          <a:p>
            <a:endParaRPr lang="en-US" altLang="zh-CN" sz="1400" dirty="0">
              <a:latin typeface="Courier New" pitchFamily="49" charset="0"/>
              <a:cs typeface="Courier New" pitchFamily="49" charset="0"/>
            </a:endParaRPr>
          </a:p>
          <a:p>
            <a:r>
              <a:rPr lang="en-US" altLang="zh-CN" sz="1400" dirty="0" err="1" smtClean="0">
                <a:latin typeface="Courier New" pitchFamily="49" charset="0"/>
                <a:cs typeface="Courier New" pitchFamily="49" charset="0"/>
              </a:rPr>
              <a:t>xhr.upload.addEventListener</a:t>
            </a:r>
            <a:r>
              <a:rPr lang="en-US" altLang="zh-CN" sz="1400" dirty="0">
                <a:latin typeface="Courier New" pitchFamily="49" charset="0"/>
                <a:cs typeface="Courier New" pitchFamily="49" charset="0"/>
              </a:rPr>
              <a:t>("progress", function (e) {</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var</a:t>
            </a:r>
            <a:r>
              <a:rPr lang="en-US" altLang="zh-CN" sz="1400" dirty="0">
                <a:latin typeface="Courier New" pitchFamily="49" charset="0"/>
                <a:cs typeface="Courier New" pitchFamily="49" charset="0"/>
              </a:rPr>
              <a:t> pc = </a:t>
            </a:r>
            <a:r>
              <a:rPr lang="en-US" altLang="zh-CN" sz="1400" dirty="0" err="1">
                <a:latin typeface="Courier New" pitchFamily="49" charset="0"/>
                <a:cs typeface="Courier New" pitchFamily="49" charset="0"/>
              </a:rPr>
              <a:t>parseInt</a:t>
            </a:r>
            <a:r>
              <a:rPr lang="en-US" altLang="zh-CN" sz="1400" dirty="0">
                <a:latin typeface="Courier New" pitchFamily="49" charset="0"/>
                <a:cs typeface="Courier New" pitchFamily="49" charset="0"/>
              </a:rPr>
              <a:t>(100 –(</a:t>
            </a:r>
            <a:r>
              <a:rPr lang="en-US" altLang="zh-CN" sz="1400" dirty="0" err="1">
                <a:latin typeface="Courier New" pitchFamily="49" charset="0"/>
                <a:cs typeface="Courier New" pitchFamily="49" charset="0"/>
              </a:rPr>
              <a:t>e.loaded</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e.total</a:t>
            </a:r>
            <a:r>
              <a:rPr lang="en-US" altLang="zh-CN" sz="1400" dirty="0">
                <a:latin typeface="Courier New" pitchFamily="49" charset="0"/>
                <a:cs typeface="Courier New" pitchFamily="49" charset="0"/>
              </a:rPr>
              <a:t> * 100));</a:t>
            </a:r>
          </a:p>
          <a:p>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progress.style.backgroundPosition</a:t>
            </a:r>
            <a:r>
              <a:rPr lang="en-US" altLang="zh-CN" sz="1400" dirty="0">
                <a:latin typeface="Courier New" pitchFamily="49" charset="0"/>
                <a:cs typeface="Courier New" pitchFamily="49" charset="0"/>
              </a:rPr>
              <a:t> = pc + " %";</a:t>
            </a:r>
          </a:p>
          <a:p>
            <a:r>
              <a:rPr lang="en-US" altLang="zh-CN" sz="1400" dirty="0">
                <a:latin typeface="Courier New" pitchFamily="49" charset="0"/>
                <a:cs typeface="Courier New" pitchFamily="49" charset="0"/>
              </a:rPr>
              <a:t>}</a:t>
            </a:r>
          </a:p>
        </p:txBody>
      </p:sp>
      <p:pic>
        <p:nvPicPr>
          <p:cNvPr id="20482" name="Picture 2" descr="http://www.itivy.com/Upload/EditorImage/image/html5/201112/20111215225221_1739.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4699" b="100000" l="457" r="99391">
                        <a14:foregroundMark x1="87215" y1="62594" x2="89954" y2="93797"/>
                        <a14:foregroundMark x1="96956" y1="95489" x2="79756" y2="96241"/>
                        <a14:foregroundMark x1="34094" y1="81015" x2="81431" y2="85338"/>
                        <a14:foregroundMark x1="92390" y1="65602" x2="80974" y2="75000"/>
                        <a14:foregroundMark x1="93607" y1="67105" x2="92237" y2="87782"/>
                        <a14:foregroundMark x1="90107" y1="56767" x2="90107" y2="60902"/>
                        <a14:foregroundMark x1="81431" y1="58459" x2="98326" y2="58271"/>
                        <a14:foregroundMark x1="80822" y1="63158" x2="28006" y2="68797"/>
                        <a14:foregroundMark x1="9589" y1="97180" x2="28615" y2="97180"/>
                        <a14:foregroundMark x1="79452" y1="97932" x2="97869" y2="96992"/>
                        <a14:foregroundMark x1="96043" y1="78571" x2="96043" y2="78571"/>
                        <a14:foregroundMark x1="48402" y1="85902" x2="87823" y2="90977"/>
                        <a14:foregroundMark x1="2740" y1="56391" x2="32420" y2="55827"/>
                        <a14:backgroundMark x1="37139" y1="55639" x2="71081" y2="55639"/>
                      </a14:backgroundRemoval>
                    </a14:imgEffect>
                  </a14:imgLayer>
                </a14:imgProps>
              </a:ext>
              <a:ext uri="{28A0092B-C50C-407E-A947-70E740481C1C}">
                <a14:useLocalDpi xmlns:a14="http://schemas.microsoft.com/office/drawing/2010/main" val="0"/>
              </a:ext>
            </a:extLst>
          </a:blip>
          <a:srcRect t="54233"/>
          <a:stretch/>
        </p:blipFill>
        <p:spPr bwMode="auto">
          <a:xfrm>
            <a:off x="1329358" y="2564904"/>
            <a:ext cx="6257925" cy="231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7029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en-US" altLang="zh-CN" sz="2800" b="1" dirty="0" smtClean="0"/>
              <a:t>CSS3</a:t>
            </a:r>
            <a:endParaRPr lang="zh-CN" altLang="en-US" sz="28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4563" y="1128885"/>
            <a:ext cx="47148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834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CSS</a:t>
            </a:r>
            <a:r>
              <a:rPr lang="zh-CN" altLang="en-US" dirty="0" smtClean="0"/>
              <a:t>选择器 </a:t>
            </a:r>
            <a:r>
              <a:rPr lang="en-US" altLang="zh-CN" dirty="0" smtClean="0">
                <a:solidFill>
                  <a:schemeClr val="bg1">
                    <a:lumMod val="50000"/>
                  </a:schemeClr>
                </a:solidFill>
              </a:rPr>
              <a:t>(</a:t>
            </a:r>
            <a:r>
              <a:rPr lang="en-US" altLang="zh-CN" dirty="0">
                <a:solidFill>
                  <a:schemeClr val="bg1">
                    <a:lumMod val="50000"/>
                  </a:schemeClr>
                </a:solidFill>
              </a:rPr>
              <a:t>CSS </a:t>
            </a:r>
            <a:r>
              <a:rPr lang="en-US" altLang="zh-CN" dirty="0" smtClean="0">
                <a:solidFill>
                  <a:schemeClr val="bg1">
                    <a:lumMod val="50000"/>
                  </a:schemeClr>
                </a:solidFill>
              </a:rPr>
              <a:t>Selector)</a:t>
            </a:r>
            <a:endParaRPr lang="zh-CN" altLang="en-US" dirty="0">
              <a:solidFill>
                <a:schemeClr val="bg1">
                  <a:lumMod val="50000"/>
                </a:schemeClr>
              </a:solidFill>
            </a:endParaRPr>
          </a:p>
        </p:txBody>
      </p:sp>
      <p:graphicFrame>
        <p:nvGraphicFramePr>
          <p:cNvPr id="9" name="内容占位符 8"/>
          <p:cNvGraphicFramePr>
            <a:graphicFrameLocks noGrp="1"/>
          </p:cNvGraphicFramePr>
          <p:nvPr>
            <p:ph idx="1"/>
            <p:extLst>
              <p:ext uri="{D42A27DB-BD31-4B8C-83A1-F6EECF244321}">
                <p14:modId xmlns:p14="http://schemas.microsoft.com/office/powerpoint/2010/main" val="786681969"/>
              </p:ext>
            </p:extLst>
          </p:nvPr>
        </p:nvGraphicFramePr>
        <p:xfrm>
          <a:off x="745232" y="1556792"/>
          <a:ext cx="7715200" cy="4450080"/>
        </p:xfrm>
        <a:graphic>
          <a:graphicData uri="http://schemas.openxmlformats.org/drawingml/2006/table">
            <a:tbl>
              <a:tblPr bandRow="1">
                <a:tableStyleId>{5C22544A-7EE6-4342-B048-85BDC9FD1C3A}</a:tableStyleId>
              </a:tblPr>
              <a:tblGrid>
                <a:gridCol w="2989706"/>
                <a:gridCol w="4725494"/>
              </a:tblGrid>
              <a:tr h="370840">
                <a:tc>
                  <a:txBody>
                    <a:bodyPr/>
                    <a:lstStyle/>
                    <a:p>
                      <a:r>
                        <a:rPr lang="zh-CN" altLang="en-US" sz="1400" b="1" dirty="0" smtClean="0">
                          <a:latin typeface="微软雅黑" pitchFamily="34" charset="-122"/>
                          <a:ea typeface="微软雅黑" pitchFamily="34" charset="-122"/>
                        </a:rPr>
                        <a:t>属性选择器</a:t>
                      </a:r>
                      <a:endParaRPr lang="zh-CN" altLang="en-US" sz="1400" b="1" dirty="0">
                        <a:latin typeface="微软雅黑" pitchFamily="34" charset="-122"/>
                        <a:ea typeface="微软雅黑" pitchFamily="34" charset="-122"/>
                      </a:endParaRPr>
                    </a:p>
                  </a:txBody>
                  <a:tcPr/>
                </a:tc>
                <a:tc>
                  <a:txBody>
                    <a:bodyPr/>
                    <a:lstStyle/>
                    <a:p>
                      <a:endParaRPr lang="zh-CN" altLang="en-US" sz="140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a:t>
                      </a:r>
                      <a:r>
                        <a:rPr lang="en-US" altLang="zh-CN" sz="1400" b="0" i="0" kern="1200" dirty="0" err="1" smtClean="0">
                          <a:solidFill>
                            <a:schemeClr val="dk1"/>
                          </a:solidFill>
                          <a:effectLst/>
                          <a:latin typeface="微软雅黑" pitchFamily="34" charset="-122"/>
                          <a:ea typeface="微软雅黑" pitchFamily="34" charset="-122"/>
                          <a:cs typeface="+mn-cs"/>
                        </a:rPr>
                        <a:t>att</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endParaRPr lang="zh-CN" altLang="en-US" sz="1400" dirty="0">
                        <a:latin typeface="微软雅黑" pitchFamily="34" charset="-122"/>
                        <a:ea typeface="微软雅黑" pitchFamily="34" charset="-122"/>
                      </a:endParaRPr>
                    </a:p>
                  </a:txBody>
                  <a:tcPr/>
                </a:tc>
                <a:tc>
                  <a:txBody>
                    <a:bodyPr/>
                    <a:lstStyle/>
                    <a:p>
                      <a:r>
                        <a:rPr lang="zh-CN" altLang="en-US" sz="1400" b="0" i="0" kern="1200" dirty="0" smtClean="0">
                          <a:solidFill>
                            <a:schemeClr val="dk1"/>
                          </a:solidFill>
                          <a:effectLst/>
                          <a:latin typeface="微软雅黑" pitchFamily="34" charset="-122"/>
                          <a:ea typeface="微软雅黑" pitchFamily="34" charset="-122"/>
                          <a:cs typeface="+mn-cs"/>
                        </a:rPr>
                        <a:t>匹配属性</a:t>
                      </a:r>
                      <a:r>
                        <a:rPr lang="en-US" altLang="zh-CN" sz="1400" b="0" i="0" kern="1200" dirty="0" err="1" smtClean="0">
                          <a:solidFill>
                            <a:schemeClr val="dk1"/>
                          </a:solidFill>
                          <a:effectLst/>
                          <a:latin typeface="微软雅黑" pitchFamily="34" charset="-122"/>
                          <a:ea typeface="微软雅黑" pitchFamily="34" charset="-122"/>
                          <a:cs typeface="+mn-cs"/>
                        </a:rPr>
                        <a:t>att</a:t>
                      </a:r>
                      <a:r>
                        <a:rPr lang="zh-CN" altLang="en-US" sz="1400" b="0" i="0" kern="1200" dirty="0" smtClean="0">
                          <a:solidFill>
                            <a:schemeClr val="dk1"/>
                          </a:solidFill>
                          <a:effectLst/>
                          <a:latin typeface="微软雅黑" pitchFamily="34" charset="-122"/>
                          <a:ea typeface="微软雅黑" pitchFamily="34" charset="-122"/>
                          <a:cs typeface="+mn-cs"/>
                        </a:rPr>
                        <a:t>的值以</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r>
                        <a:rPr lang="zh-CN" altLang="en-US" sz="1400" b="0" i="0" kern="1200" dirty="0" smtClean="0">
                          <a:solidFill>
                            <a:schemeClr val="dk1"/>
                          </a:solidFill>
                          <a:effectLst/>
                          <a:latin typeface="微软雅黑" pitchFamily="34" charset="-122"/>
                          <a:ea typeface="微软雅黑" pitchFamily="34" charset="-122"/>
                          <a:cs typeface="+mn-cs"/>
                        </a:rPr>
                        <a:t>开头的元素</a:t>
                      </a:r>
                      <a:endParaRPr lang="zh-CN" altLang="en-US" sz="1400" dirty="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a:t>
                      </a:r>
                      <a:r>
                        <a:rPr lang="en-US" altLang="zh-CN" sz="1400" b="0" i="0" kern="1200" dirty="0" err="1" smtClean="0">
                          <a:solidFill>
                            <a:schemeClr val="dk1"/>
                          </a:solidFill>
                          <a:effectLst/>
                          <a:latin typeface="微软雅黑" pitchFamily="34" charset="-122"/>
                          <a:ea typeface="微软雅黑" pitchFamily="34" charset="-122"/>
                          <a:cs typeface="+mn-cs"/>
                        </a:rPr>
                        <a:t>att</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endParaRPr lang="zh-CN" altLang="en-US" sz="1400" dirty="0">
                        <a:latin typeface="微软雅黑" pitchFamily="34" charset="-122"/>
                        <a:ea typeface="微软雅黑" pitchFamily="34" charset="-122"/>
                      </a:endParaRPr>
                    </a:p>
                  </a:txBody>
                  <a:tcPr/>
                </a:tc>
                <a:tc>
                  <a:txBody>
                    <a:bodyPr/>
                    <a:lstStyle/>
                    <a:p>
                      <a:r>
                        <a:rPr lang="zh-CN" altLang="en-US" sz="1400" b="0" i="0" kern="1200" dirty="0" smtClean="0">
                          <a:solidFill>
                            <a:schemeClr val="dk1"/>
                          </a:solidFill>
                          <a:effectLst/>
                          <a:latin typeface="微软雅黑" pitchFamily="34" charset="-122"/>
                          <a:ea typeface="微软雅黑" pitchFamily="34" charset="-122"/>
                          <a:cs typeface="+mn-cs"/>
                        </a:rPr>
                        <a:t>匹配属性</a:t>
                      </a:r>
                      <a:r>
                        <a:rPr lang="en-US" altLang="zh-CN" sz="1400" b="0" i="0" kern="1200" dirty="0" err="1" smtClean="0">
                          <a:solidFill>
                            <a:schemeClr val="dk1"/>
                          </a:solidFill>
                          <a:effectLst/>
                          <a:latin typeface="微软雅黑" pitchFamily="34" charset="-122"/>
                          <a:ea typeface="微软雅黑" pitchFamily="34" charset="-122"/>
                          <a:cs typeface="+mn-cs"/>
                        </a:rPr>
                        <a:t>att</a:t>
                      </a:r>
                      <a:r>
                        <a:rPr lang="zh-CN" altLang="en-US" sz="1400" b="0" i="0" kern="1200" dirty="0" smtClean="0">
                          <a:solidFill>
                            <a:schemeClr val="dk1"/>
                          </a:solidFill>
                          <a:effectLst/>
                          <a:latin typeface="微软雅黑" pitchFamily="34" charset="-122"/>
                          <a:ea typeface="微软雅黑" pitchFamily="34" charset="-122"/>
                          <a:cs typeface="+mn-cs"/>
                        </a:rPr>
                        <a:t>的值以</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r>
                        <a:rPr lang="zh-CN" altLang="en-US" sz="1400" b="0" i="0" kern="1200" dirty="0" smtClean="0">
                          <a:solidFill>
                            <a:schemeClr val="dk1"/>
                          </a:solidFill>
                          <a:effectLst/>
                          <a:latin typeface="微软雅黑" pitchFamily="34" charset="-122"/>
                          <a:ea typeface="微软雅黑" pitchFamily="34" charset="-122"/>
                          <a:cs typeface="+mn-cs"/>
                        </a:rPr>
                        <a:t>结尾的元素</a:t>
                      </a:r>
                      <a:endParaRPr lang="zh-CN" altLang="en-US" sz="1400" dirty="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a:t>
                      </a:r>
                      <a:r>
                        <a:rPr lang="en-US" altLang="zh-CN" sz="1400" b="0" i="0" kern="1200" dirty="0" err="1" smtClean="0">
                          <a:solidFill>
                            <a:schemeClr val="dk1"/>
                          </a:solidFill>
                          <a:effectLst/>
                          <a:latin typeface="微软雅黑" pitchFamily="34" charset="-122"/>
                          <a:ea typeface="微软雅黑" pitchFamily="34" charset="-122"/>
                          <a:cs typeface="+mn-cs"/>
                        </a:rPr>
                        <a:t>att</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endParaRPr lang="zh-CN" altLang="en-US" sz="1400" dirty="0">
                        <a:latin typeface="微软雅黑" pitchFamily="34" charset="-122"/>
                        <a:ea typeface="微软雅黑" pitchFamily="34" charset="-122"/>
                      </a:endParaRPr>
                    </a:p>
                  </a:txBody>
                  <a:tcPr/>
                </a:tc>
                <a:tc>
                  <a:txBody>
                    <a:bodyPr/>
                    <a:lstStyle/>
                    <a:p>
                      <a:r>
                        <a:rPr lang="zh-CN" altLang="en-US" sz="1400" b="0" i="0" kern="1200" dirty="0" smtClean="0">
                          <a:solidFill>
                            <a:schemeClr val="dk1"/>
                          </a:solidFill>
                          <a:effectLst/>
                          <a:latin typeface="微软雅黑" pitchFamily="34" charset="-122"/>
                          <a:ea typeface="微软雅黑" pitchFamily="34" charset="-122"/>
                          <a:cs typeface="+mn-cs"/>
                        </a:rPr>
                        <a:t>匹配属性</a:t>
                      </a:r>
                      <a:r>
                        <a:rPr lang="en-US" altLang="zh-CN" sz="1400" b="0" i="0" kern="1200" dirty="0" err="1" smtClean="0">
                          <a:solidFill>
                            <a:schemeClr val="dk1"/>
                          </a:solidFill>
                          <a:effectLst/>
                          <a:latin typeface="微软雅黑" pitchFamily="34" charset="-122"/>
                          <a:ea typeface="微软雅黑" pitchFamily="34" charset="-122"/>
                          <a:cs typeface="+mn-cs"/>
                        </a:rPr>
                        <a:t>att</a:t>
                      </a:r>
                      <a:r>
                        <a:rPr lang="zh-CN" altLang="en-US" sz="1400" b="0" i="0" kern="1200" dirty="0" smtClean="0">
                          <a:solidFill>
                            <a:schemeClr val="dk1"/>
                          </a:solidFill>
                          <a:effectLst/>
                          <a:latin typeface="微软雅黑" pitchFamily="34" charset="-122"/>
                          <a:ea typeface="微软雅黑" pitchFamily="34" charset="-122"/>
                          <a:cs typeface="+mn-cs"/>
                        </a:rPr>
                        <a:t>的值包含</a:t>
                      </a:r>
                      <a:r>
                        <a:rPr lang="en-US" altLang="zh-CN" sz="1400" b="0" i="0" kern="1200" dirty="0" smtClean="0">
                          <a:solidFill>
                            <a:schemeClr val="dk1"/>
                          </a:solidFill>
                          <a:effectLst/>
                          <a:latin typeface="微软雅黑" pitchFamily="34" charset="-122"/>
                          <a:ea typeface="微软雅黑" pitchFamily="34" charset="-122"/>
                          <a:cs typeface="+mn-cs"/>
                        </a:rPr>
                        <a:t>"</a:t>
                      </a:r>
                      <a:r>
                        <a:rPr lang="en-US" altLang="zh-CN" sz="1400" b="0" i="0" kern="1200" dirty="0" err="1" smtClean="0">
                          <a:solidFill>
                            <a:schemeClr val="dk1"/>
                          </a:solidFill>
                          <a:effectLst/>
                          <a:latin typeface="微软雅黑" pitchFamily="34" charset="-122"/>
                          <a:ea typeface="微软雅黑" pitchFamily="34" charset="-122"/>
                          <a:cs typeface="+mn-cs"/>
                        </a:rPr>
                        <a:t>val</a:t>
                      </a:r>
                      <a:r>
                        <a:rPr lang="en-US" altLang="zh-CN" sz="1400" b="0" i="0" kern="1200" dirty="0" smtClean="0">
                          <a:solidFill>
                            <a:schemeClr val="dk1"/>
                          </a:solidFill>
                          <a:effectLst/>
                          <a:latin typeface="微软雅黑" pitchFamily="34" charset="-122"/>
                          <a:ea typeface="微软雅黑" pitchFamily="34" charset="-122"/>
                          <a:cs typeface="+mn-cs"/>
                        </a:rPr>
                        <a:t>"</a:t>
                      </a:r>
                      <a:r>
                        <a:rPr lang="zh-CN" altLang="en-US" sz="1400" b="0" i="0" kern="1200" dirty="0" smtClean="0">
                          <a:solidFill>
                            <a:schemeClr val="dk1"/>
                          </a:solidFill>
                          <a:effectLst/>
                          <a:latin typeface="微软雅黑" pitchFamily="34" charset="-122"/>
                          <a:ea typeface="微软雅黑" pitchFamily="34" charset="-122"/>
                          <a:cs typeface="+mn-cs"/>
                        </a:rPr>
                        <a:t>字符串的元素</a:t>
                      </a:r>
                      <a:endParaRPr lang="zh-CN" altLang="en-US" sz="1400" dirty="0">
                        <a:latin typeface="微软雅黑" pitchFamily="34" charset="-122"/>
                        <a:ea typeface="微软雅黑" pitchFamily="34" charset="-122"/>
                      </a:endParaRPr>
                    </a:p>
                  </a:txBody>
                  <a:tcPr/>
                </a:tc>
              </a:tr>
              <a:tr h="370840">
                <a:tc>
                  <a:txBody>
                    <a:bodyPr/>
                    <a:lstStyle/>
                    <a:p>
                      <a:r>
                        <a:rPr lang="zh-CN" altLang="en-US" sz="1400" b="1" dirty="0" smtClean="0">
                          <a:latin typeface="微软雅黑" pitchFamily="34" charset="-122"/>
                          <a:ea typeface="微软雅黑" pitchFamily="34" charset="-122"/>
                        </a:rPr>
                        <a:t>结构性伪类</a:t>
                      </a:r>
                      <a:endParaRPr lang="zh-CN" altLang="en-US" sz="1400" b="1" dirty="0">
                        <a:latin typeface="微软雅黑" pitchFamily="34" charset="-122"/>
                        <a:ea typeface="微软雅黑" pitchFamily="34" charset="-122"/>
                      </a:endParaRPr>
                    </a:p>
                  </a:txBody>
                  <a:tcPr/>
                </a:tc>
                <a:tc>
                  <a:txBody>
                    <a:bodyPr/>
                    <a:lstStyle/>
                    <a:p>
                      <a:endParaRPr lang="zh-CN" altLang="en-US" sz="1400" dirty="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E:nth-child(n)</a:t>
                      </a:r>
                      <a:endParaRPr lang="zh-CN" altLang="en-US" sz="1400" dirty="0">
                        <a:latin typeface="微软雅黑" pitchFamily="34" charset="-122"/>
                        <a:ea typeface="微软雅黑" pitchFamily="34" charset="-122"/>
                      </a:endParaRPr>
                    </a:p>
                  </a:txBody>
                  <a:tcPr/>
                </a:tc>
                <a:tc>
                  <a:txBody>
                    <a:bodyPr/>
                    <a:lstStyle/>
                    <a:p>
                      <a:r>
                        <a:rPr lang="zh-CN" altLang="en-US" sz="1400" b="0" i="0" kern="1200" dirty="0" smtClean="0">
                          <a:solidFill>
                            <a:schemeClr val="dk1"/>
                          </a:solidFill>
                          <a:effectLst/>
                          <a:latin typeface="微软雅黑" pitchFamily="34" charset="-122"/>
                          <a:ea typeface="微软雅黑" pitchFamily="34" charset="-122"/>
                          <a:cs typeface="+mn-cs"/>
                        </a:rPr>
                        <a:t>匹配父元素的第</a:t>
                      </a:r>
                      <a:r>
                        <a:rPr lang="en-US" altLang="zh-CN" sz="1400" b="0" i="0" kern="1200" dirty="0" smtClean="0">
                          <a:solidFill>
                            <a:schemeClr val="dk1"/>
                          </a:solidFill>
                          <a:effectLst/>
                          <a:latin typeface="微软雅黑" pitchFamily="34" charset="-122"/>
                          <a:ea typeface="微软雅黑" pitchFamily="34" charset="-122"/>
                          <a:cs typeface="+mn-cs"/>
                        </a:rPr>
                        <a:t>n</a:t>
                      </a:r>
                      <a:r>
                        <a:rPr lang="zh-CN" altLang="en-US" sz="1400" b="0" i="0" kern="1200" dirty="0" smtClean="0">
                          <a:solidFill>
                            <a:schemeClr val="dk1"/>
                          </a:solidFill>
                          <a:effectLst/>
                          <a:latin typeface="微软雅黑" pitchFamily="34" charset="-122"/>
                          <a:ea typeface="微软雅黑" pitchFamily="34" charset="-122"/>
                          <a:cs typeface="+mn-cs"/>
                        </a:rPr>
                        <a:t>个子元素，第一个编号为</a:t>
                      </a:r>
                      <a:r>
                        <a:rPr lang="en-US" altLang="zh-CN" sz="1400" b="0" i="0" kern="1200" dirty="0" smtClean="0">
                          <a:solidFill>
                            <a:schemeClr val="dk1"/>
                          </a:solidFill>
                          <a:effectLst/>
                          <a:latin typeface="微软雅黑" pitchFamily="34" charset="-122"/>
                          <a:ea typeface="微软雅黑" pitchFamily="34" charset="-122"/>
                          <a:cs typeface="+mn-cs"/>
                        </a:rPr>
                        <a:t>1</a:t>
                      </a:r>
                      <a:endParaRPr lang="zh-CN" altLang="en-US" sz="1400" dirty="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E:nth-child(odd)</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匹配父元素的奇数个子元素</a:t>
                      </a:r>
                      <a:endParaRPr lang="zh-CN" altLang="en-US" sz="1400" dirty="0">
                        <a:latin typeface="微软雅黑" pitchFamily="34" charset="-122"/>
                        <a:ea typeface="微软雅黑" pitchFamily="34" charset="-122"/>
                      </a:endParaRPr>
                    </a:p>
                  </a:txBody>
                  <a:tcPr/>
                </a:tc>
              </a:tr>
              <a:tr h="370840">
                <a:tc>
                  <a:txBody>
                    <a:bodyPr/>
                    <a:lstStyle/>
                    <a:p>
                      <a:r>
                        <a:rPr lang="en-US" altLang="zh-CN" sz="1400" b="0" i="0" kern="1200" dirty="0" smtClean="0">
                          <a:solidFill>
                            <a:schemeClr val="dk1"/>
                          </a:solidFill>
                          <a:effectLst/>
                          <a:latin typeface="微软雅黑" pitchFamily="34" charset="-122"/>
                          <a:ea typeface="微软雅黑" pitchFamily="34" charset="-122"/>
                          <a:cs typeface="+mn-cs"/>
                        </a:rPr>
                        <a:t>E:nth-child(even)</a:t>
                      </a:r>
                      <a:endParaRPr lang="zh-CN" altLang="en-US" sz="1400" dirty="0">
                        <a:latin typeface="微软雅黑" pitchFamily="34" charset="-122"/>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微软雅黑" pitchFamily="34" charset="-122"/>
                          <a:ea typeface="微软雅黑" pitchFamily="34" charset="-122"/>
                        </a:rPr>
                        <a:t>匹配父元素的偶数个子元素</a:t>
                      </a:r>
                    </a:p>
                  </a:txBody>
                  <a:tcPr/>
                </a:tc>
              </a:tr>
              <a:tr h="370840">
                <a:tc>
                  <a:txBody>
                    <a:bodyPr/>
                    <a:lstStyle/>
                    <a:p>
                      <a:r>
                        <a:rPr lang="zh-CN" altLang="en-US" sz="1400" b="1" dirty="0" smtClean="0">
                          <a:latin typeface="微软雅黑" pitchFamily="34" charset="-122"/>
                          <a:ea typeface="微软雅黑" pitchFamily="34" charset="-122"/>
                        </a:rPr>
                        <a:t>反选伪类</a:t>
                      </a:r>
                      <a:endParaRPr lang="zh-CN" altLang="en-US" sz="1400" b="1" dirty="0">
                        <a:latin typeface="微软雅黑" pitchFamily="34" charset="-122"/>
                        <a:ea typeface="微软雅黑" pitchFamily="34" charset="-122"/>
                      </a:endParaRPr>
                    </a:p>
                  </a:txBody>
                  <a:tcPr/>
                </a:tc>
                <a:tc>
                  <a:txBody>
                    <a:bodyPr/>
                    <a:lstStyle/>
                    <a:p>
                      <a:endParaRPr lang="zh-CN" altLang="en-US" sz="1400">
                        <a:latin typeface="微软雅黑" pitchFamily="34" charset="-122"/>
                        <a:ea typeface="微软雅黑" pitchFamily="34" charset="-122"/>
                      </a:endParaRPr>
                    </a:p>
                  </a:txBody>
                  <a:tcPr/>
                </a:tc>
              </a:tr>
              <a:tr h="370840">
                <a:tc>
                  <a:txBody>
                    <a:bodyPr/>
                    <a:lstStyle/>
                    <a:p>
                      <a:r>
                        <a:rPr lang="en-US" altLang="zh-CN" sz="1400" dirty="0" smtClean="0">
                          <a:latin typeface="微软雅黑" pitchFamily="34" charset="-122"/>
                          <a:ea typeface="微软雅黑" pitchFamily="34" charset="-122"/>
                        </a:rPr>
                        <a:t>E:not(s)</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匹配不符合当前选择器的任何元素</a:t>
                      </a:r>
                      <a:endParaRPr lang="zh-CN" altLang="en-US" sz="1400" dirty="0">
                        <a:latin typeface="微软雅黑" pitchFamily="34" charset="-122"/>
                        <a:ea typeface="微软雅黑" pitchFamily="34" charset="-122"/>
                      </a:endParaRPr>
                    </a:p>
                  </a:txBody>
                  <a:tcPr/>
                </a:tc>
              </a:tr>
              <a:tr h="370840">
                <a:tc>
                  <a:txBody>
                    <a:bodyPr/>
                    <a:lstStyle/>
                    <a:p>
                      <a:r>
                        <a:rPr lang="zh-CN" altLang="en-US" sz="1400" b="1" dirty="0" smtClean="0">
                          <a:latin typeface="微软雅黑" pitchFamily="34" charset="-122"/>
                          <a:ea typeface="微软雅黑" pitchFamily="34" charset="-122"/>
                        </a:rPr>
                        <a:t>同级元素选择器</a:t>
                      </a:r>
                      <a:endParaRPr lang="zh-CN" altLang="en-US" sz="1400" b="1" dirty="0">
                        <a:latin typeface="微软雅黑" pitchFamily="34" charset="-122"/>
                        <a:ea typeface="微软雅黑" pitchFamily="34" charset="-122"/>
                      </a:endParaRPr>
                    </a:p>
                  </a:txBody>
                  <a:tcPr/>
                </a:tc>
                <a:tc>
                  <a:txBody>
                    <a:bodyPr/>
                    <a:lstStyle/>
                    <a:p>
                      <a:endParaRPr lang="zh-CN" altLang="en-US" sz="1400">
                        <a:latin typeface="微软雅黑" pitchFamily="34" charset="-122"/>
                        <a:ea typeface="微软雅黑" pitchFamily="34" charset="-122"/>
                      </a:endParaRPr>
                    </a:p>
                  </a:txBody>
                  <a:tcPr/>
                </a:tc>
              </a:tr>
              <a:tr h="370840">
                <a:tc>
                  <a:txBody>
                    <a:bodyPr/>
                    <a:lstStyle/>
                    <a:p>
                      <a:r>
                        <a:rPr lang="en-US" altLang="zh-CN" sz="1400" dirty="0" smtClean="0">
                          <a:latin typeface="微软雅黑" pitchFamily="34" charset="-122"/>
                          <a:ea typeface="微软雅黑" pitchFamily="34" charset="-122"/>
                        </a:rPr>
                        <a:t>E</a:t>
                      </a:r>
                      <a:r>
                        <a:rPr lang="en-US" altLang="zh-CN" sz="1400" baseline="0" dirty="0" smtClean="0">
                          <a:latin typeface="微软雅黑" pitchFamily="34" charset="-122"/>
                          <a:ea typeface="微软雅黑" pitchFamily="34" charset="-122"/>
                        </a:rPr>
                        <a:t> ~ F</a:t>
                      </a:r>
                      <a:endParaRPr lang="zh-CN" altLang="en-US" sz="1400" dirty="0">
                        <a:latin typeface="微软雅黑" pitchFamily="34" charset="-122"/>
                        <a:ea typeface="微软雅黑" pitchFamily="34" charset="-122"/>
                      </a:endParaRPr>
                    </a:p>
                  </a:txBody>
                  <a:tcPr/>
                </a:tc>
                <a:tc>
                  <a:txBody>
                    <a:bodyPr/>
                    <a:lstStyle/>
                    <a:p>
                      <a:r>
                        <a:rPr lang="zh-CN" altLang="en-US" sz="1400" dirty="0" smtClean="0">
                          <a:latin typeface="微软雅黑" pitchFamily="34" charset="-122"/>
                          <a:ea typeface="微软雅黑" pitchFamily="34" charset="-122"/>
                        </a:rPr>
                        <a:t>匹配任何在</a:t>
                      </a:r>
                      <a:r>
                        <a:rPr lang="en-US" altLang="zh-CN" sz="1400" dirty="0" smtClean="0">
                          <a:latin typeface="微软雅黑" pitchFamily="34" charset="-122"/>
                          <a:ea typeface="微软雅黑" pitchFamily="34" charset="-122"/>
                        </a:rPr>
                        <a:t>E</a:t>
                      </a:r>
                      <a:r>
                        <a:rPr lang="zh-CN" altLang="en-US" sz="1400" dirty="0" smtClean="0">
                          <a:latin typeface="微软雅黑" pitchFamily="34" charset="-122"/>
                          <a:ea typeface="微软雅黑" pitchFamily="34" charset="-122"/>
                        </a:rPr>
                        <a:t>元素之后的同级</a:t>
                      </a:r>
                      <a:r>
                        <a:rPr lang="en-US" altLang="zh-CN" sz="1400" dirty="0" smtClean="0">
                          <a:latin typeface="微软雅黑" pitchFamily="34" charset="-122"/>
                          <a:ea typeface="微软雅黑" pitchFamily="34" charset="-122"/>
                        </a:rPr>
                        <a:t>F</a:t>
                      </a:r>
                      <a:r>
                        <a:rPr lang="zh-CN" altLang="en-US" sz="1400" dirty="0" smtClean="0">
                          <a:latin typeface="微软雅黑" pitchFamily="34" charset="-122"/>
                          <a:ea typeface="微软雅黑" pitchFamily="34" charset="-122"/>
                        </a:rPr>
                        <a:t>元素</a:t>
                      </a:r>
                      <a:endParaRPr lang="zh-CN" altLang="en-US" sz="1400" dirty="0">
                        <a:latin typeface="微软雅黑" pitchFamily="34" charset="-122"/>
                        <a:ea typeface="微软雅黑" pitchFamily="34" charset="-122"/>
                      </a:endParaRPr>
                    </a:p>
                  </a:txBody>
                  <a:tcPr/>
                </a:tc>
              </a:tr>
            </a:tbl>
          </a:graphicData>
        </a:graphic>
      </p:graphicFrame>
      <p:sp>
        <p:nvSpPr>
          <p:cNvPr id="10" name="矩形 9"/>
          <p:cNvSpPr/>
          <p:nvPr/>
        </p:nvSpPr>
        <p:spPr>
          <a:xfrm>
            <a:off x="683568" y="6205239"/>
            <a:ext cx="5958408" cy="276999"/>
          </a:xfrm>
          <a:prstGeom prst="rect">
            <a:avLst/>
          </a:prstGeom>
        </p:spPr>
        <p:txBody>
          <a:bodyPr wrap="square">
            <a:spAutoFit/>
          </a:bodyPr>
          <a:lstStyle/>
          <a:p>
            <a:r>
              <a:rPr lang="zh-CN" altLang="en-US" sz="1200" dirty="0" smtClean="0">
                <a:latin typeface="微软雅黑" pitchFamily="34" charset="-122"/>
                <a:ea typeface="微软雅黑" pitchFamily="34" charset="-122"/>
              </a:rPr>
              <a:t>完整的</a:t>
            </a:r>
            <a:r>
              <a:rPr lang="en-US" altLang="zh-CN" sz="1200" dirty="0" smtClean="0">
                <a:latin typeface="微软雅黑" pitchFamily="34" charset="-122"/>
                <a:ea typeface="微软雅黑" pitchFamily="34" charset="-122"/>
              </a:rPr>
              <a:t>CSS3</a:t>
            </a:r>
            <a:r>
              <a:rPr lang="zh-CN" altLang="en-US" sz="1200" dirty="0" smtClean="0">
                <a:latin typeface="微软雅黑" pitchFamily="34" charset="-122"/>
                <a:ea typeface="微软雅黑" pitchFamily="34" charset="-122"/>
              </a:rPr>
              <a:t>选择器：</a:t>
            </a:r>
            <a:r>
              <a:rPr lang="en-US" altLang="zh-CN" sz="1200" dirty="0" smtClean="0">
                <a:latin typeface="微软雅黑" pitchFamily="34" charset="-122"/>
                <a:ea typeface="微软雅黑" pitchFamily="34" charset="-122"/>
                <a:hlinkClick r:id="rId2"/>
              </a:rPr>
              <a:t>http://www.w3.org/TR/css3-selectors/#selectors</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16999601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颜色 </a:t>
            </a:r>
            <a:r>
              <a:rPr lang="en-US" altLang="zh-CN" dirty="0" smtClean="0">
                <a:solidFill>
                  <a:schemeClr val="bg1">
                    <a:lumMod val="50000"/>
                  </a:schemeClr>
                </a:solidFill>
              </a:rPr>
              <a:t>(Color)</a:t>
            </a:r>
            <a:endParaRPr lang="zh-CN" altLang="en-US" dirty="0">
              <a:solidFill>
                <a:schemeClr val="bg1">
                  <a:lumMod val="50000"/>
                </a:schemeClr>
              </a:solidFill>
            </a:endParaRPr>
          </a:p>
        </p:txBody>
      </p:sp>
      <p:sp>
        <p:nvSpPr>
          <p:cNvPr id="6" name="AutoShape 4" descr="mk:@MSITStore:C:\Users\SHENTI~1\AppData\Local\Temp\Rar$DI46.376\css3.0参考手册.chm::/img/opacit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mk:@MSITStore:C:\Users\SHENTI~1\AppData\Local\Temp\Rar$DI46.376\css3.0参考手册.chm::/img/opa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mk:@MSITStore:C:\Users\SHENTI~1\AppData\Local\Temp\Rar$DI46.376\css3.0参考手册.chm::/img/opacity.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p:cNvGrpSpPr/>
          <p:nvPr/>
        </p:nvGrpSpPr>
        <p:grpSpPr>
          <a:xfrm>
            <a:off x="609600" y="1827401"/>
            <a:ext cx="7924800" cy="1169551"/>
            <a:chOff x="609600" y="1827401"/>
            <a:chExt cx="7924800" cy="1169551"/>
          </a:xfrm>
        </p:grpSpPr>
        <p:sp>
          <p:nvSpPr>
            <p:cNvPr id="5" name="TextBox 4"/>
            <p:cNvSpPr txBox="1"/>
            <p:nvPr/>
          </p:nvSpPr>
          <p:spPr>
            <a:xfrm>
              <a:off x="609600" y="1827401"/>
              <a:ext cx="7924800" cy="1169551"/>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smtClean="0">
                  <a:latin typeface="Courier New" pitchFamily="49" charset="0"/>
                  <a:cs typeface="Courier New" pitchFamily="49" charset="0"/>
                </a:rPr>
                <a:t>透明度：</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opacity</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0.1;</a:t>
              </a:r>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opacity: 0.5</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opacity: 0.9;</a:t>
              </a:r>
              <a:endParaRPr lang="en-US" altLang="zh-CN" sz="1400" dirty="0">
                <a:latin typeface="Courier New" pitchFamily="49" charset="0"/>
                <a:cs typeface="Courier New" pitchFamily="49" charset="0"/>
              </a:endParaRPr>
            </a:p>
          </p:txBody>
        </p:sp>
        <p:pic>
          <p:nvPicPr>
            <p:cNvPr id="21513"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1443" t="9615" r="49941" b="13689"/>
            <a:stretch/>
          </p:blipFill>
          <p:spPr bwMode="auto">
            <a:xfrm>
              <a:off x="5004048" y="1973501"/>
              <a:ext cx="3449899"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Box 10"/>
          <p:cNvSpPr txBox="1"/>
          <p:nvPr/>
        </p:nvSpPr>
        <p:spPr>
          <a:xfrm>
            <a:off x="609600" y="5067761"/>
            <a:ext cx="7924800" cy="1169551"/>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smtClean="0">
                <a:latin typeface="Courier New" pitchFamily="49" charset="0"/>
                <a:cs typeface="Courier New" pitchFamily="49" charset="0"/>
              </a:rPr>
              <a:t>RGBA</a:t>
            </a:r>
            <a:r>
              <a:rPr lang="zh-CN" altLang="en-US" sz="1400" dirty="0" smtClean="0">
                <a:latin typeface="Courier New" pitchFamily="49" charset="0"/>
                <a:cs typeface="Courier New" pitchFamily="49" charset="0"/>
              </a:rPr>
              <a:t>色彩模式：</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color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rgba</a:t>
            </a:r>
            <a:r>
              <a:rPr lang="en-US" altLang="zh-CN" sz="1400" dirty="0">
                <a:latin typeface="Courier New" pitchFamily="49" charset="0"/>
                <a:cs typeface="Courier New" pitchFamily="49" charset="0"/>
              </a:rPr>
              <a:t>(255, 0, 0, 0.75</a:t>
            </a:r>
            <a:r>
              <a:rPr lang="en-US" altLang="zh-CN" sz="1400" dirty="0" smtClean="0">
                <a:latin typeface="Courier New" pitchFamily="49" charset="0"/>
                <a:cs typeface="Courier New" pitchFamily="49" charset="0"/>
              </a:rPr>
              <a:t>);</a:t>
            </a: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PS: RGBA</a:t>
            </a:r>
            <a:r>
              <a:rPr lang="zh-CN" altLang="en-US" sz="1400" dirty="0" smtClean="0">
                <a:latin typeface="Courier New" pitchFamily="49" charset="0"/>
                <a:cs typeface="Courier New" pitchFamily="49" charset="0"/>
              </a:rPr>
              <a:t>是在</a:t>
            </a:r>
            <a:r>
              <a:rPr lang="en-US" altLang="zh-CN" sz="1400" dirty="0">
                <a:latin typeface="Courier New" pitchFamily="49" charset="0"/>
                <a:cs typeface="Courier New" pitchFamily="49" charset="0"/>
              </a:rPr>
              <a:t>RGB</a:t>
            </a:r>
            <a:r>
              <a:rPr lang="zh-CN" altLang="en-US" sz="1400" dirty="0">
                <a:latin typeface="Courier New" pitchFamily="49" charset="0"/>
                <a:cs typeface="Courier New" pitchFamily="49" charset="0"/>
              </a:rPr>
              <a:t>的基础上多了控制</a:t>
            </a:r>
            <a:r>
              <a:rPr lang="en-US" altLang="zh-CN" sz="1400" dirty="0">
                <a:latin typeface="Courier New" pitchFamily="49" charset="0"/>
                <a:cs typeface="Courier New" pitchFamily="49" charset="0"/>
              </a:rPr>
              <a:t>alpha</a:t>
            </a:r>
            <a:r>
              <a:rPr lang="zh-CN" altLang="en-US" sz="1400" dirty="0">
                <a:latin typeface="Courier New" pitchFamily="49" charset="0"/>
                <a:cs typeface="Courier New" pitchFamily="49" charset="0"/>
              </a:rPr>
              <a:t>透明度的参数</a:t>
            </a:r>
            <a:r>
              <a:rPr lang="zh-CN" altLang="en-US" sz="1400" dirty="0" smtClean="0">
                <a:latin typeface="Courier New" pitchFamily="49" charset="0"/>
                <a:cs typeface="Courier New" pitchFamily="49" charset="0"/>
              </a:rPr>
              <a:t>。</a:t>
            </a:r>
            <a:endParaRPr lang="zh-CN" altLang="en-US" sz="1400" dirty="0">
              <a:latin typeface="Courier New" pitchFamily="49" charset="0"/>
              <a:cs typeface="Courier New" pitchFamily="49" charset="0"/>
            </a:endParaRPr>
          </a:p>
        </p:txBody>
      </p:sp>
      <p:sp>
        <p:nvSpPr>
          <p:cNvPr id="12" name="TextBox 11"/>
          <p:cNvSpPr txBox="1"/>
          <p:nvPr/>
        </p:nvSpPr>
        <p:spPr>
          <a:xfrm>
            <a:off x="609600" y="3410997"/>
            <a:ext cx="7924800" cy="1169551"/>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smtClean="0"/>
              <a:t>HSL</a:t>
            </a:r>
            <a:r>
              <a:rPr lang="zh-CN" altLang="en-US" sz="1400" dirty="0" smtClean="0"/>
              <a:t>色彩模式：</a:t>
            </a:r>
            <a:endParaRPr lang="en-US" altLang="zh-CN" sz="1400" dirty="0" smtClean="0"/>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color: </a:t>
            </a:r>
            <a:r>
              <a:rPr lang="en-US" altLang="zh-CN" sz="1400" dirty="0" err="1" smtClean="0">
                <a:latin typeface="Courier New" pitchFamily="49" charset="0"/>
                <a:cs typeface="Courier New" pitchFamily="49" charset="0"/>
              </a:rPr>
              <a:t>hsl</a:t>
            </a:r>
            <a:r>
              <a:rPr lang="en-US" altLang="zh-CN" sz="1400" dirty="0" smtClean="0">
                <a:latin typeface="Courier New" pitchFamily="49" charset="0"/>
                <a:cs typeface="Courier New" pitchFamily="49" charset="0"/>
              </a:rPr>
              <a:t>(0, 100%, 50%);</a:t>
            </a: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PS: </a:t>
            </a:r>
            <a:r>
              <a:rPr lang="en-US" altLang="zh-CN" sz="1400" dirty="0" smtClean="0"/>
              <a:t>HSL</a:t>
            </a:r>
            <a:r>
              <a:rPr lang="zh-CN" altLang="en-US" sz="1400" dirty="0"/>
              <a:t>色彩模式是工业界的一种颜色标准</a:t>
            </a:r>
            <a:r>
              <a:rPr lang="zh-CN" altLang="en-US" sz="1400" dirty="0" smtClean="0"/>
              <a:t>，</a:t>
            </a:r>
            <a:r>
              <a:rPr lang="en-US" altLang="zh-CN" sz="1400" dirty="0" smtClean="0"/>
              <a:t>HSL</a:t>
            </a:r>
            <a:r>
              <a:rPr lang="zh-CN" altLang="en-US" sz="1400" dirty="0" smtClean="0"/>
              <a:t>分别代表</a:t>
            </a:r>
            <a:r>
              <a:rPr lang="zh-CN" altLang="en-US" sz="1400" dirty="0"/>
              <a:t>色调，饱和度，亮度三个</a:t>
            </a:r>
            <a:r>
              <a:rPr lang="zh-CN" altLang="en-US" sz="1400" dirty="0" smtClean="0"/>
              <a:t>通道。</a:t>
            </a:r>
            <a:endParaRPr lang="zh-CN" altLang="en-US" sz="1400" dirty="0"/>
          </a:p>
        </p:txBody>
      </p:sp>
    </p:spTree>
    <p:extLst>
      <p:ext uri="{BB962C8B-B14F-4D97-AF65-F5344CB8AC3E}">
        <p14:creationId xmlns:p14="http://schemas.microsoft.com/office/powerpoint/2010/main" val="199568588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分栏 </a:t>
            </a:r>
            <a:r>
              <a:rPr lang="en-US" altLang="zh-CN" dirty="0" smtClean="0">
                <a:solidFill>
                  <a:schemeClr val="bg1">
                    <a:lumMod val="50000"/>
                  </a:schemeClr>
                </a:solidFill>
              </a:rPr>
              <a:t>(Columns</a:t>
            </a:r>
            <a:r>
              <a:rPr lang="en-US" altLang="zh-CN" dirty="0">
                <a:solidFill>
                  <a:schemeClr val="bg1">
                    <a:lumMod val="50000"/>
                  </a:schemeClr>
                </a:solidFill>
              </a:rPr>
              <a:t>)</a:t>
            </a:r>
            <a:endParaRPr lang="zh-CN" altLang="en-US" dirty="0">
              <a:solidFill>
                <a:schemeClr val="bg1">
                  <a:lumMod val="50000"/>
                </a:schemeClr>
              </a:solidFill>
            </a:endParaRPr>
          </a:p>
        </p:txBody>
      </p:sp>
      <p:sp>
        <p:nvSpPr>
          <p:cNvPr id="5" name="TextBox 4"/>
          <p:cNvSpPr txBox="1"/>
          <p:nvPr/>
        </p:nvSpPr>
        <p:spPr>
          <a:xfrm>
            <a:off x="621407" y="5210616"/>
            <a:ext cx="7924800" cy="738664"/>
          </a:xfrm>
          <a:prstGeom prst="rect">
            <a:avLst/>
          </a:prstGeom>
          <a:solidFill>
            <a:schemeClr val="bg1"/>
          </a:solidFill>
          <a:ln>
            <a:solidFill>
              <a:schemeClr val="bg1">
                <a:lumMod val="50000"/>
              </a:schemeClr>
            </a:solidFill>
            <a:prstDash val="sysDash"/>
          </a:ln>
        </p:spPr>
        <p:txBody>
          <a:bodyPr wrap="square" rtlCol="0">
            <a:spAutoFit/>
          </a:bodyPr>
          <a:lstStyle/>
          <a:p>
            <a:r>
              <a:rPr lang="en-US" altLang="zh-CN" sz="1400" dirty="0" smtClean="0">
                <a:latin typeface="Courier New" pitchFamily="49" charset="0"/>
                <a:cs typeface="Courier New" pitchFamily="49" charset="0"/>
              </a:rPr>
              <a:t>column-count</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3;</a:t>
            </a:r>
          </a:p>
          <a:p>
            <a:r>
              <a:rPr lang="en-US" altLang="zh-CN" sz="1400" dirty="0" smtClean="0">
                <a:latin typeface="Courier New" pitchFamily="49" charset="0"/>
                <a:cs typeface="Courier New" pitchFamily="49" charset="0"/>
              </a:rPr>
              <a:t>column-rule</a:t>
            </a:r>
            <a:r>
              <a:rPr lang="en-US" altLang="zh-CN" sz="1400" dirty="0">
                <a:latin typeface="Courier New" pitchFamily="49" charset="0"/>
                <a:cs typeface="Courier New" pitchFamily="49" charset="0"/>
              </a:rPr>
              <a:t>: 1px solid #</a:t>
            </a:r>
            <a:r>
              <a:rPr lang="en-US" altLang="zh-CN" sz="1400" dirty="0" err="1" smtClean="0">
                <a:latin typeface="Courier New" pitchFamily="49" charset="0"/>
                <a:cs typeface="Courier New" pitchFamily="49" charset="0"/>
              </a:rPr>
              <a:t>bbb</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column-gap</a:t>
            </a:r>
            <a:r>
              <a:rPr lang="en-US" altLang="zh-CN" sz="1400" dirty="0">
                <a:latin typeface="Courier New" pitchFamily="49" charset="0"/>
                <a:cs typeface="Courier New" pitchFamily="49" charset="0"/>
              </a:rPr>
              <a:t>: 2em</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07" y="1758677"/>
            <a:ext cx="79248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40151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15067056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3"/>
          <p:cNvSpPr>
            <a:spLocks noGrp="1"/>
          </p:cNvSpPr>
          <p:nvPr>
            <p:ph type="title"/>
          </p:nvPr>
        </p:nvSpPr>
        <p:spPr/>
        <p:txBody>
          <a:bodyPr/>
          <a:lstStyle/>
          <a:p>
            <a:r>
              <a:rPr lang="en-US" altLang="zh-CN" dirty="0" smtClean="0"/>
              <a:t>HTML5</a:t>
            </a:r>
            <a:r>
              <a:rPr lang="zh-CN" altLang="en-US" dirty="0" smtClean="0"/>
              <a:t>时间表</a:t>
            </a:r>
            <a:endParaRPr lang="zh-CN" altLang="en-US" dirty="0"/>
          </a:p>
        </p:txBody>
      </p:sp>
    </p:spTree>
    <p:extLst>
      <p:ext uri="{BB962C8B-B14F-4D97-AF65-F5344CB8AC3E}">
        <p14:creationId xmlns:p14="http://schemas.microsoft.com/office/powerpoint/2010/main" val="251818402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graphicEl>
                                              <a:dgm id="{8F1D347B-C654-4CF2-903F-D6E04C73CB74}"/>
                                            </p:graphicEl>
                                          </p:spTgt>
                                        </p:tgtEl>
                                        <p:attrNameLst>
                                          <p:attrName>style.visibility</p:attrName>
                                        </p:attrNameLst>
                                      </p:cBhvr>
                                      <p:to>
                                        <p:strVal val="visible"/>
                                      </p:to>
                                    </p:set>
                                    <p:animEffect transition="in" filter="wipe(down)">
                                      <p:cBhvr>
                                        <p:cTn id="7" dur="500"/>
                                        <p:tgtEl>
                                          <p:spTgt spid="6">
                                            <p:graphicEl>
                                              <a:dgm id="{8F1D347B-C654-4CF2-903F-D6E04C73CB7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graphicEl>
                                              <a:dgm id="{4257517D-1EC6-4C3D-BEE5-A0AE862EDE65}"/>
                                            </p:graphicEl>
                                          </p:spTgt>
                                        </p:tgtEl>
                                        <p:attrNameLst>
                                          <p:attrName>style.visibility</p:attrName>
                                        </p:attrNameLst>
                                      </p:cBhvr>
                                      <p:to>
                                        <p:strVal val="visible"/>
                                      </p:to>
                                    </p:set>
                                    <p:animEffect transition="in" filter="wipe(down)">
                                      <p:cBhvr>
                                        <p:cTn id="11" dur="500"/>
                                        <p:tgtEl>
                                          <p:spTgt spid="6">
                                            <p:graphicEl>
                                              <a:dgm id="{4257517D-1EC6-4C3D-BEE5-A0AE862EDE65}"/>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graphicEl>
                                              <a:dgm id="{47B5F838-EEF8-4183-9CC6-0142EAF74683}"/>
                                            </p:graphicEl>
                                          </p:spTgt>
                                        </p:tgtEl>
                                        <p:attrNameLst>
                                          <p:attrName>style.visibility</p:attrName>
                                        </p:attrNameLst>
                                      </p:cBhvr>
                                      <p:to>
                                        <p:strVal val="visible"/>
                                      </p:to>
                                    </p:set>
                                    <p:animEffect transition="in" filter="wipe(down)">
                                      <p:cBhvr>
                                        <p:cTn id="14" dur="500"/>
                                        <p:tgtEl>
                                          <p:spTgt spid="6">
                                            <p:graphicEl>
                                              <a:dgm id="{47B5F838-EEF8-4183-9CC6-0142EAF74683}"/>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graphicEl>
                                              <a:dgm id="{26108A8F-E31E-4D14-85E0-0D80B245140C}"/>
                                            </p:graphicEl>
                                          </p:spTgt>
                                        </p:tgtEl>
                                        <p:attrNameLst>
                                          <p:attrName>style.visibility</p:attrName>
                                        </p:attrNameLst>
                                      </p:cBhvr>
                                      <p:to>
                                        <p:strVal val="visible"/>
                                      </p:to>
                                    </p:set>
                                    <p:animEffect transition="in" filter="wipe(down)">
                                      <p:cBhvr>
                                        <p:cTn id="19" dur="500"/>
                                        <p:tgtEl>
                                          <p:spTgt spid="6">
                                            <p:graphicEl>
                                              <a:dgm id="{26108A8F-E31E-4D14-85E0-0D80B245140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graphicEl>
                                              <a:dgm id="{478B1F86-5956-4D56-9E24-BC76F0CB808A}"/>
                                            </p:graphicEl>
                                          </p:spTgt>
                                        </p:tgtEl>
                                        <p:attrNameLst>
                                          <p:attrName>style.visibility</p:attrName>
                                        </p:attrNameLst>
                                      </p:cBhvr>
                                      <p:to>
                                        <p:strVal val="visible"/>
                                      </p:to>
                                    </p:set>
                                    <p:animEffect transition="in" filter="wipe(down)">
                                      <p:cBhvr>
                                        <p:cTn id="22" dur="500"/>
                                        <p:tgtEl>
                                          <p:spTgt spid="6">
                                            <p:graphicEl>
                                              <a:dgm id="{478B1F86-5956-4D56-9E24-BC76F0CB808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graphicEl>
                                              <a:dgm id="{781ADD63-9F56-496F-9201-1979D0329858}"/>
                                            </p:graphicEl>
                                          </p:spTgt>
                                        </p:tgtEl>
                                        <p:attrNameLst>
                                          <p:attrName>style.visibility</p:attrName>
                                        </p:attrNameLst>
                                      </p:cBhvr>
                                      <p:to>
                                        <p:strVal val="visible"/>
                                      </p:to>
                                    </p:set>
                                    <p:animEffect transition="in" filter="wipe(down)">
                                      <p:cBhvr>
                                        <p:cTn id="27" dur="500"/>
                                        <p:tgtEl>
                                          <p:spTgt spid="6">
                                            <p:graphicEl>
                                              <a:dgm id="{781ADD63-9F56-496F-9201-1979D0329858}"/>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graphicEl>
                                              <a:dgm id="{8D718BE9-27B9-43AC-A0E5-C86A60BF4D2D}"/>
                                            </p:graphicEl>
                                          </p:spTgt>
                                        </p:tgtEl>
                                        <p:attrNameLst>
                                          <p:attrName>style.visibility</p:attrName>
                                        </p:attrNameLst>
                                      </p:cBhvr>
                                      <p:to>
                                        <p:strVal val="visible"/>
                                      </p:to>
                                    </p:set>
                                    <p:animEffect transition="in" filter="wipe(down)">
                                      <p:cBhvr>
                                        <p:cTn id="30" dur="500"/>
                                        <p:tgtEl>
                                          <p:spTgt spid="6">
                                            <p:graphicEl>
                                              <a:dgm id="{8D718BE9-27B9-43AC-A0E5-C86A60BF4D2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graphicEl>
                                              <a:dgm id="{51601B69-2A5B-42B6-BEA3-06CF4F26CB55}"/>
                                            </p:graphicEl>
                                          </p:spTgt>
                                        </p:tgtEl>
                                        <p:attrNameLst>
                                          <p:attrName>style.visibility</p:attrName>
                                        </p:attrNameLst>
                                      </p:cBhvr>
                                      <p:to>
                                        <p:strVal val="visible"/>
                                      </p:to>
                                    </p:set>
                                    <p:animEffect transition="in" filter="wipe(down)">
                                      <p:cBhvr>
                                        <p:cTn id="35" dur="500"/>
                                        <p:tgtEl>
                                          <p:spTgt spid="6">
                                            <p:graphicEl>
                                              <a:dgm id="{51601B69-2A5B-42B6-BEA3-06CF4F26CB55}"/>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
                                            <p:graphicEl>
                                              <a:dgm id="{F2DB21A2-0992-41C6-9988-B661751350A1}"/>
                                            </p:graphicEl>
                                          </p:spTgt>
                                        </p:tgtEl>
                                        <p:attrNameLst>
                                          <p:attrName>style.visibility</p:attrName>
                                        </p:attrNameLst>
                                      </p:cBhvr>
                                      <p:to>
                                        <p:strVal val="visible"/>
                                      </p:to>
                                    </p:set>
                                    <p:animEffect transition="in" filter="wipe(down)">
                                      <p:cBhvr>
                                        <p:cTn id="38" dur="500"/>
                                        <p:tgtEl>
                                          <p:spTgt spid="6">
                                            <p:graphicEl>
                                              <a:dgm id="{F2DB21A2-0992-41C6-9988-B661751350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graphicEl>
                                              <a:dgm id="{FD6B8692-6A18-4B93-A3D3-8E60D7B18F2A}"/>
                                            </p:graphicEl>
                                          </p:spTgt>
                                        </p:tgtEl>
                                        <p:attrNameLst>
                                          <p:attrName>style.visibility</p:attrName>
                                        </p:attrNameLst>
                                      </p:cBhvr>
                                      <p:to>
                                        <p:strVal val="visible"/>
                                      </p:to>
                                    </p:set>
                                    <p:animEffect transition="in" filter="wipe(down)">
                                      <p:cBhvr>
                                        <p:cTn id="43" dur="500"/>
                                        <p:tgtEl>
                                          <p:spTgt spid="6">
                                            <p:graphicEl>
                                              <a:dgm id="{FD6B8692-6A18-4B93-A3D3-8E60D7B18F2A}"/>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graphicEl>
                                              <a:dgm id="{DD659AAC-4B9A-42E0-87B1-D12C78CC18D9}"/>
                                            </p:graphicEl>
                                          </p:spTgt>
                                        </p:tgtEl>
                                        <p:attrNameLst>
                                          <p:attrName>style.visibility</p:attrName>
                                        </p:attrNameLst>
                                      </p:cBhvr>
                                      <p:to>
                                        <p:strVal val="visible"/>
                                      </p:to>
                                    </p:set>
                                    <p:animEffect transition="in" filter="wipe(down)">
                                      <p:cBhvr>
                                        <p:cTn id="46" dur="500"/>
                                        <p:tgtEl>
                                          <p:spTgt spid="6">
                                            <p:graphicEl>
                                              <a:dgm id="{DD659AAC-4B9A-42E0-87B1-D12C78CC18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边框 </a:t>
            </a:r>
            <a:r>
              <a:rPr lang="en-US" altLang="zh-CN" dirty="0" smtClean="0">
                <a:solidFill>
                  <a:schemeClr val="bg1">
                    <a:lumMod val="50000"/>
                  </a:schemeClr>
                </a:solidFill>
              </a:rPr>
              <a:t>(Border</a:t>
            </a:r>
            <a:r>
              <a:rPr lang="en-US" altLang="zh-CN" dirty="0">
                <a:solidFill>
                  <a:schemeClr val="bg1">
                    <a:lumMod val="50000"/>
                  </a:schemeClr>
                </a:solidFill>
              </a:rPr>
              <a:t>)</a:t>
            </a:r>
            <a:endParaRPr lang="zh-CN" altLang="en-US" dirty="0">
              <a:solidFill>
                <a:schemeClr val="bg1">
                  <a:lumMod val="50000"/>
                </a:schemeClr>
              </a:solidFill>
            </a:endParaRPr>
          </a:p>
        </p:txBody>
      </p:sp>
      <p:sp>
        <p:nvSpPr>
          <p:cNvPr id="6" name="AutoShape 4" descr="mk:@MSITStore:C:\Users\SHENTI~1\AppData\Local\Temp\Rar$DI46.376\css3.0参考手册.chm::/img/opacit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mk:@MSITStore:C:\Users\SHENTI~1\AppData\Local\Temp\Rar$DI46.376\css3.0参考手册.chm::/img/opa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mk:@MSITStore:C:\Users\SHENTI~1\AppData\Local\Temp\Rar$DI46.376\css3.0参考手册.chm::/img/opacity.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TextBox 10"/>
          <p:cNvSpPr txBox="1"/>
          <p:nvPr/>
        </p:nvSpPr>
        <p:spPr>
          <a:xfrm>
            <a:off x="609600" y="5210616"/>
            <a:ext cx="7924800" cy="738664"/>
          </a:xfrm>
          <a:prstGeom prst="rect">
            <a:avLst/>
          </a:prstGeom>
          <a:solidFill>
            <a:schemeClr val="bg1"/>
          </a:solidFill>
          <a:ln>
            <a:solidFill>
              <a:schemeClr val="bg1">
                <a:lumMod val="50000"/>
              </a:schemeClr>
            </a:solidFill>
            <a:prstDash val="sysDash"/>
          </a:ln>
          <a:effectLst>
            <a:outerShdw blurRad="50800" dist="38100" dir="2700000" algn="tl" rotWithShape="0">
              <a:prstClr val="black">
                <a:alpha val="40000"/>
              </a:prstClr>
            </a:outerShdw>
          </a:effectLst>
        </p:spPr>
        <p:txBody>
          <a:bodyPr wrap="square" rtlCol="0">
            <a:spAutoFit/>
          </a:bodyPr>
          <a:lstStyle/>
          <a:p>
            <a:r>
              <a:rPr lang="zh-CN" altLang="en-US" sz="1400" dirty="0" smtClean="0">
                <a:latin typeface="Courier New" pitchFamily="49" charset="0"/>
                <a:cs typeface="Courier New" pitchFamily="49" charset="0"/>
              </a:rPr>
              <a:t>盒阴影：</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a:latin typeface="Courier New" pitchFamily="49" charset="0"/>
                <a:cs typeface="Courier New" pitchFamily="49" charset="0"/>
              </a:rPr>
              <a:t>b</a:t>
            </a:r>
            <a:r>
              <a:rPr lang="en-US" altLang="zh-CN" sz="1400" dirty="0" smtClean="0">
                <a:latin typeface="Courier New" pitchFamily="49" charset="0"/>
                <a:cs typeface="Courier New" pitchFamily="49" charset="0"/>
              </a:rPr>
              <a:t>ox-shadow: 2px </a:t>
            </a:r>
            <a:r>
              <a:rPr lang="en-US" altLang="zh-CN" sz="1400" dirty="0" err="1" smtClean="0">
                <a:latin typeface="Courier New" pitchFamily="49" charset="0"/>
                <a:cs typeface="Courier New" pitchFamily="49" charset="0"/>
              </a:rPr>
              <a:t>2px</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2px</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rgba</a:t>
            </a:r>
            <a:r>
              <a:rPr lang="en-US" altLang="zh-CN" sz="1400" dirty="0" smtClean="0">
                <a:latin typeface="Courier New" pitchFamily="49" charset="0"/>
                <a:cs typeface="Courier New" pitchFamily="49" charset="0"/>
              </a:rPr>
              <a:t>(0,0,0,.5);</a:t>
            </a:r>
            <a:endParaRPr lang="zh-CN" altLang="en-US" sz="1400" dirty="0">
              <a:latin typeface="Courier New" pitchFamily="49" charset="0"/>
              <a:cs typeface="Courier New" pitchFamily="49" charset="0"/>
            </a:endParaRPr>
          </a:p>
        </p:txBody>
      </p:sp>
      <p:sp>
        <p:nvSpPr>
          <p:cNvPr id="3" name="圆角矩形 2"/>
          <p:cNvSpPr/>
          <p:nvPr/>
        </p:nvSpPr>
        <p:spPr>
          <a:xfrm>
            <a:off x="616992" y="1857117"/>
            <a:ext cx="7917408" cy="888683"/>
          </a:xfrm>
          <a:prstGeom prst="roundRect">
            <a:avLst>
              <a:gd name="adj" fmla="val 29895"/>
            </a:avLst>
          </a:prstGeom>
          <a:solidFill>
            <a:schemeClr val="bg1"/>
          </a:solidFill>
          <a:ln>
            <a:solidFill>
              <a:schemeClr val="bg1">
                <a:lumMod val="50000"/>
              </a:schemeClr>
            </a:solidFill>
            <a:prstDash val="sysDash"/>
          </a:ln>
        </p:spPr>
        <p:txBody>
          <a:bodyPr wrap="square" rtlCol="0">
            <a:spAutoFit/>
          </a:bodyPr>
          <a:lstStyle/>
          <a:p>
            <a:r>
              <a:rPr lang="zh-CN" altLang="en-US" sz="1400" dirty="0">
                <a:latin typeface="Courier New" pitchFamily="49" charset="0"/>
                <a:cs typeface="Courier New" pitchFamily="49" charset="0"/>
              </a:rPr>
              <a:t>圆角边框：</a:t>
            </a:r>
            <a:endParaRPr lang="en-US" altLang="zh-CN" sz="1400" dirty="0">
              <a:latin typeface="Courier New" pitchFamily="49" charset="0"/>
              <a:cs typeface="Courier New" pitchFamily="49" charset="0"/>
            </a:endParaRP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border-radius: 20px </a:t>
            </a:r>
            <a:r>
              <a:rPr lang="en-US" altLang="zh-CN" sz="1400" dirty="0" err="1" smtClean="0">
                <a:latin typeface="Courier New" pitchFamily="49" charset="0"/>
                <a:cs typeface="Courier New" pitchFamily="49" charset="0"/>
              </a:rPr>
              <a:t>20px</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20px</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20px</a:t>
            </a:r>
            <a:r>
              <a:rPr lang="en-US" altLang="zh-CN" sz="1400" dirty="0">
                <a:latin typeface="Courier New" pitchFamily="49" charset="0"/>
                <a:cs typeface="Courier New" pitchFamily="49" charset="0"/>
              </a:rPr>
              <a:t>;</a:t>
            </a:r>
          </a:p>
        </p:txBody>
      </p:sp>
    </p:spTree>
    <p:extLst>
      <p:ext uri="{BB962C8B-B14F-4D97-AF65-F5344CB8AC3E}">
        <p14:creationId xmlns:p14="http://schemas.microsoft.com/office/powerpoint/2010/main" val="21220272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a:t>
            </a:r>
            <a:r>
              <a:rPr lang="zh-CN" altLang="en-US" dirty="0" smtClean="0"/>
              <a:t> </a:t>
            </a:r>
            <a:r>
              <a:rPr lang="en-US" altLang="zh-CN" dirty="0" smtClean="0">
                <a:solidFill>
                  <a:schemeClr val="bg1">
                    <a:lumMod val="50000"/>
                  </a:schemeClr>
                </a:solidFill>
              </a:rPr>
              <a:t>(Text)</a:t>
            </a:r>
            <a:endParaRPr lang="zh-CN" altLang="en-US" dirty="0">
              <a:solidFill>
                <a:schemeClr val="bg1">
                  <a:lumMod val="50000"/>
                </a:schemeClr>
              </a:solidFill>
            </a:endParaRPr>
          </a:p>
        </p:txBody>
      </p:sp>
      <p:sp>
        <p:nvSpPr>
          <p:cNvPr id="6" name="AutoShape 4" descr="mk:@MSITStore:C:\Users\SHENTI~1\AppData\Local\Temp\Rar$DI46.376\css3.0参考手册.chm::/img/opacit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mk:@MSITStore:C:\Users\SHENTI~1\AppData\Local\Temp\Rar$DI46.376\css3.0参考手册.chm::/img/opa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mk:@MSITStore:C:\Users\SHENTI~1\AppData\Local\Temp\Rar$DI46.376\css3.0参考手册.chm::/img/opacity.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609600" y="1827401"/>
            <a:ext cx="7924800" cy="2031325"/>
            <a:chOff x="609600" y="1827401"/>
            <a:chExt cx="7924800" cy="2031325"/>
          </a:xfrm>
        </p:grpSpPr>
        <p:sp>
          <p:nvSpPr>
            <p:cNvPr id="5" name="TextBox 4"/>
            <p:cNvSpPr txBox="1"/>
            <p:nvPr/>
          </p:nvSpPr>
          <p:spPr>
            <a:xfrm>
              <a:off x="609600" y="1827401"/>
              <a:ext cx="7924800" cy="2031325"/>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smtClean="0">
                  <a:latin typeface="Courier New" pitchFamily="49" charset="0"/>
                  <a:cs typeface="Courier New" pitchFamily="49" charset="0"/>
                </a:rPr>
                <a:t>文本阴影：</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a:latin typeface="Courier New" pitchFamily="49" charset="0"/>
                  <a:cs typeface="Courier New" pitchFamily="49" charset="0"/>
                </a:rPr>
                <a:t>text-shadow: 0 0 20px #fefcc9</a:t>
              </a:r>
              <a:r>
                <a:rPr lang="en-US" altLang="zh-CN" sz="1400" dirty="0" smtClean="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10px </a:t>
              </a:r>
              <a:r>
                <a:rPr lang="en-US" altLang="zh-CN" sz="1400" dirty="0">
                  <a:latin typeface="Courier New" pitchFamily="49" charset="0"/>
                  <a:cs typeface="Courier New" pitchFamily="49" charset="0"/>
                </a:rPr>
                <a:t>-10px 30px #feec85, 	</a:t>
              </a:r>
            </a:p>
            <a:p>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20px </a:t>
              </a:r>
              <a:r>
                <a:rPr lang="en-US" altLang="zh-CN" sz="1400" dirty="0" smtClean="0">
                  <a:latin typeface="Courier New" pitchFamily="49" charset="0"/>
                  <a:cs typeface="Courier New" pitchFamily="49" charset="0"/>
                </a:rPr>
                <a:t>-20px </a:t>
              </a:r>
              <a:r>
                <a:rPr lang="en-US" altLang="zh-CN" sz="1400" dirty="0">
                  <a:latin typeface="Courier New" pitchFamily="49" charset="0"/>
                  <a:cs typeface="Courier New" pitchFamily="49" charset="0"/>
                </a:rPr>
                <a:t>40px #ffae34</a:t>
              </a:r>
              <a:r>
                <a:rPr lang="en-US" altLang="zh-CN" sz="1400" dirty="0" smtClean="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20px </a:t>
              </a:r>
              <a:r>
                <a:rPr lang="en-US" altLang="zh-CN" sz="1400" dirty="0">
                  <a:latin typeface="Courier New" pitchFamily="49" charset="0"/>
                  <a:cs typeface="Courier New" pitchFamily="49" charset="0"/>
                </a:rPr>
                <a:t>-40px 50px #ec760c</a:t>
              </a:r>
              <a:r>
                <a:rPr lang="en-US" altLang="zh-CN" sz="1400" dirty="0" smtClean="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20px -60px </a:t>
              </a:r>
              <a:r>
                <a:rPr lang="en-US" altLang="zh-CN" sz="1400" dirty="0" err="1">
                  <a:latin typeface="Courier New" pitchFamily="49" charset="0"/>
                  <a:cs typeface="Courier New" pitchFamily="49" charset="0"/>
                </a:rPr>
                <a:t>60px</a:t>
              </a:r>
              <a:r>
                <a:rPr lang="en-US" altLang="zh-CN" sz="1400" dirty="0">
                  <a:latin typeface="Courier New" pitchFamily="49" charset="0"/>
                  <a:cs typeface="Courier New" pitchFamily="49" charset="0"/>
                </a:rPr>
                <a:t> #cd4606</a:t>
              </a:r>
              <a:r>
                <a:rPr lang="en-US" altLang="zh-CN" sz="1400" dirty="0" smtClean="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0 </a:t>
              </a:r>
              <a:r>
                <a:rPr lang="en-US" altLang="zh-CN" sz="1400" dirty="0">
                  <a:latin typeface="Courier New" pitchFamily="49" charset="0"/>
                  <a:cs typeface="Courier New" pitchFamily="49" charset="0"/>
                </a:rPr>
                <a:t>-80px 70px #973716</a:t>
              </a:r>
              <a:r>
                <a:rPr lang="en-US" altLang="zh-CN" sz="1400" dirty="0" smtClean="0">
                  <a:latin typeface="Courier New" pitchFamily="49" charset="0"/>
                  <a:cs typeface="Courier New" pitchFamily="49" charset="0"/>
                </a:rPr>
                <a:t>,</a:t>
              </a:r>
            </a:p>
            <a:p>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            10px </a:t>
              </a:r>
              <a:r>
                <a:rPr lang="en-US" altLang="zh-CN" sz="1400" dirty="0">
                  <a:latin typeface="Courier New" pitchFamily="49" charset="0"/>
                  <a:cs typeface="Courier New" pitchFamily="49" charset="0"/>
                </a:rPr>
                <a:t>-90px 80px #451b0e;</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964" y="1938188"/>
              <a:ext cx="243246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609600" y="4869160"/>
            <a:ext cx="7924800" cy="1169551"/>
            <a:chOff x="609600" y="4869160"/>
            <a:chExt cx="7924800" cy="1169551"/>
          </a:xfrm>
        </p:grpSpPr>
        <p:sp>
          <p:nvSpPr>
            <p:cNvPr id="11" name="TextBox 10"/>
            <p:cNvSpPr txBox="1"/>
            <p:nvPr/>
          </p:nvSpPr>
          <p:spPr>
            <a:xfrm>
              <a:off x="609600" y="4869160"/>
              <a:ext cx="7924800" cy="1169551"/>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a:latin typeface="Courier New" pitchFamily="49" charset="0"/>
                  <a:cs typeface="Courier New" pitchFamily="49" charset="0"/>
                </a:rPr>
                <a:t>省略</a:t>
              </a:r>
              <a:r>
                <a:rPr lang="zh-CN" altLang="en-US" sz="1400" dirty="0" smtClean="0">
                  <a:latin typeface="Courier New" pitchFamily="49" charset="0"/>
                  <a:cs typeface="Courier New" pitchFamily="49" charset="0"/>
                </a:rPr>
                <a:t>标记：</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a:latin typeface="Courier New" pitchFamily="49" charset="0"/>
                  <a:cs typeface="Courier New" pitchFamily="49" charset="0"/>
                </a:rPr>
                <a:t>text-overflow: ellipsis;</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PS: </a:t>
              </a:r>
              <a:r>
                <a:rPr lang="zh-CN" altLang="en-US" sz="1400" dirty="0" smtClean="0">
                  <a:latin typeface="Courier New" pitchFamily="49" charset="0"/>
                  <a:cs typeface="Courier New" pitchFamily="49" charset="0"/>
                </a:rPr>
                <a:t>需配合</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white-space: </a:t>
              </a:r>
              <a:r>
                <a:rPr lang="en-US" altLang="zh-CN" sz="1400" dirty="0" err="1">
                  <a:latin typeface="Courier New" pitchFamily="49" charset="0"/>
                  <a:cs typeface="Courier New" pitchFamily="49" charset="0"/>
                </a:rPr>
                <a:t>nowrap;overflow</a:t>
              </a:r>
              <a:r>
                <a:rPr lang="en-US" altLang="zh-CN" sz="1400" dirty="0">
                  <a:latin typeface="Courier New" pitchFamily="49" charset="0"/>
                  <a:cs typeface="Courier New" pitchFamily="49" charset="0"/>
                </a:rPr>
                <a:t>: hidden;</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一起使用。</a:t>
              </a:r>
              <a:endParaRPr lang="zh-CN" altLang="en-US" sz="1400" dirty="0">
                <a:latin typeface="Courier New" pitchFamily="49" charset="0"/>
                <a:cs typeface="Courier New" pitchFamily="49" charset="0"/>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657" y="5311060"/>
              <a:ext cx="23050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9843061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渐变</a:t>
            </a:r>
            <a:r>
              <a:rPr lang="zh-CN" altLang="en-US" dirty="0" smtClean="0"/>
              <a:t> </a:t>
            </a:r>
            <a:r>
              <a:rPr lang="en-US" altLang="zh-CN" dirty="0" smtClean="0">
                <a:solidFill>
                  <a:schemeClr val="bg1">
                    <a:lumMod val="50000"/>
                  </a:schemeClr>
                </a:solidFill>
              </a:rPr>
              <a:t>(Gradients</a:t>
            </a:r>
            <a:r>
              <a:rPr lang="en-US" altLang="zh-CN" dirty="0">
                <a:solidFill>
                  <a:schemeClr val="bg1">
                    <a:lumMod val="50000"/>
                  </a:schemeClr>
                </a:solidFill>
              </a:rPr>
              <a:t>)</a:t>
            </a:r>
            <a:endParaRPr lang="zh-CN" altLang="en-US" dirty="0">
              <a:solidFill>
                <a:schemeClr val="bg1">
                  <a:lumMod val="50000"/>
                </a:schemeClr>
              </a:solidFill>
            </a:endParaRPr>
          </a:p>
        </p:txBody>
      </p:sp>
      <p:sp>
        <p:nvSpPr>
          <p:cNvPr id="6" name="AutoShape 4" descr="mk:@MSITStore:C:\Users\SHENTI~1\AppData\Local\Temp\Rar$DI46.376\css3.0参考手册.chm::/img/opacit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mk:@MSITStore:C:\Users\SHENTI~1\AppData\Local\Temp\Rar$DI46.376\css3.0参考手册.chm::/img/opa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mk:@MSITStore:C:\Users\SHENTI~1\AppData\Local\Temp\Rar$DI46.376\css3.0参考手册.chm::/img/opacity.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609600" y="1772816"/>
            <a:ext cx="7927975" cy="1746195"/>
            <a:chOff x="609600" y="1772816"/>
            <a:chExt cx="7927975" cy="1746195"/>
          </a:xfrm>
        </p:grpSpPr>
        <p:sp>
          <p:nvSpPr>
            <p:cNvPr id="5" name="TextBox 4"/>
            <p:cNvSpPr txBox="1"/>
            <p:nvPr/>
          </p:nvSpPr>
          <p:spPr>
            <a:xfrm>
              <a:off x="609600" y="1772816"/>
              <a:ext cx="7924800" cy="523220"/>
            </a:xfrm>
            <a:prstGeom prst="rect">
              <a:avLst/>
            </a:prstGeom>
            <a:gradFill flip="none" rotWithShape="1">
              <a:gsLst>
                <a:gs pos="0">
                  <a:srgbClr val="A603AB"/>
                </a:gs>
                <a:gs pos="19000">
                  <a:srgbClr val="0819FB"/>
                </a:gs>
                <a:gs pos="47000">
                  <a:srgbClr val="1A8D48"/>
                </a:gs>
                <a:gs pos="66000">
                  <a:srgbClr val="FFFF00"/>
                </a:gs>
                <a:gs pos="83000">
                  <a:srgbClr val="EE3F17"/>
                </a:gs>
                <a:gs pos="100000">
                  <a:srgbClr val="E81766"/>
                </a:gs>
              </a:gsLst>
              <a:lin ang="10800000" scaled="1"/>
              <a:tileRect/>
            </a:gradFill>
            <a:ln>
              <a:noFill/>
              <a:prstDash val="sysDash"/>
            </a:ln>
          </p:spPr>
          <p:txBody>
            <a:bodyPr wrap="square" rtlCol="0">
              <a:spAutoFit/>
            </a:bodyPr>
            <a:lstStyle/>
            <a:p>
              <a:endParaRPr lang="en-US" altLang="zh-CN" sz="1400" dirty="0" smtClean="0">
                <a:latin typeface="Courier New" pitchFamily="49" charset="0"/>
                <a:cs typeface="Courier New" pitchFamily="49" charset="0"/>
              </a:endParaRPr>
            </a:p>
            <a:p>
              <a:endParaRPr lang="en-US" altLang="zh-CN" sz="1400" dirty="0">
                <a:latin typeface="Courier New" pitchFamily="49" charset="0"/>
                <a:cs typeface="Courier New" pitchFamily="49" charset="0"/>
              </a:endParaRPr>
            </a:p>
          </p:txBody>
        </p:sp>
        <p:sp>
          <p:nvSpPr>
            <p:cNvPr id="12" name="TextBox 11"/>
            <p:cNvSpPr txBox="1"/>
            <p:nvPr/>
          </p:nvSpPr>
          <p:spPr>
            <a:xfrm>
              <a:off x="612775" y="2564904"/>
              <a:ext cx="7924800" cy="954107"/>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a:latin typeface="Courier New" pitchFamily="49" charset="0"/>
                  <a:cs typeface="Courier New" pitchFamily="49" charset="0"/>
                </a:rPr>
                <a:t>线性</a:t>
              </a:r>
              <a:r>
                <a:rPr lang="zh-CN" altLang="en-US" sz="1400" dirty="0" smtClean="0">
                  <a:latin typeface="Courier New" pitchFamily="49" charset="0"/>
                  <a:cs typeface="Courier New" pitchFamily="49" charset="0"/>
                </a:rPr>
                <a:t>渐变：</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linear-gradient(to right, red, orange, yellow, green, blue, indigo, violet);</a:t>
              </a:r>
              <a:endParaRPr lang="zh-CN" altLang="en-US" sz="1400" dirty="0">
                <a:latin typeface="Courier New" pitchFamily="49" charset="0"/>
                <a:cs typeface="Courier New" pitchFamily="49" charset="0"/>
              </a:endParaRPr>
            </a:p>
          </p:txBody>
        </p:sp>
      </p:grpSp>
      <p:grpSp>
        <p:nvGrpSpPr>
          <p:cNvPr id="4" name="组合 3"/>
          <p:cNvGrpSpPr/>
          <p:nvPr/>
        </p:nvGrpSpPr>
        <p:grpSpPr>
          <a:xfrm>
            <a:off x="609600" y="4058488"/>
            <a:ext cx="7936731" cy="1746776"/>
            <a:chOff x="609600" y="4058488"/>
            <a:chExt cx="7936731" cy="1746776"/>
          </a:xfrm>
        </p:grpSpPr>
        <p:sp>
          <p:nvSpPr>
            <p:cNvPr id="11" name="TextBox 10"/>
            <p:cNvSpPr txBox="1"/>
            <p:nvPr/>
          </p:nvSpPr>
          <p:spPr>
            <a:xfrm>
              <a:off x="609600" y="5066600"/>
              <a:ext cx="7924800" cy="738664"/>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smtClean="0">
                  <a:latin typeface="Courier New" pitchFamily="49" charset="0"/>
                  <a:cs typeface="Courier New" pitchFamily="49" charset="0"/>
                </a:rPr>
                <a:t>径向渐变：</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a:latin typeface="Courier New" pitchFamily="49" charset="0"/>
                  <a:cs typeface="Courier New" pitchFamily="49" charset="0"/>
                </a:rPr>
                <a:t>background: </a:t>
              </a:r>
              <a:r>
                <a:rPr lang="en-US" altLang="zh-CN" sz="1400" dirty="0" smtClean="0">
                  <a:latin typeface="Courier New" pitchFamily="49" charset="0"/>
                  <a:cs typeface="Courier New" pitchFamily="49" charset="0"/>
                </a:rPr>
                <a:t>radial-gradient(red</a:t>
              </a:r>
              <a:r>
                <a:rPr lang="en-US" altLang="zh-CN" sz="1400" dirty="0">
                  <a:latin typeface="Courier New" pitchFamily="49" charset="0"/>
                  <a:cs typeface="Courier New" pitchFamily="49" charset="0"/>
                </a:rPr>
                <a:t>, yellow, </a:t>
              </a:r>
              <a:r>
                <a:rPr lang="en-US" altLang="zh-CN" sz="1400" dirty="0" err="1">
                  <a:latin typeface="Courier New" pitchFamily="49" charset="0"/>
                  <a:cs typeface="Courier New" pitchFamily="49" charset="0"/>
                </a:rPr>
                <a:t>rgb</a:t>
              </a:r>
              <a:r>
                <a:rPr lang="en-US" altLang="zh-CN" sz="1400" dirty="0">
                  <a:latin typeface="Courier New" pitchFamily="49" charset="0"/>
                  <a:cs typeface="Courier New" pitchFamily="49" charset="0"/>
                </a:rPr>
                <a:t>(30, 144, 255)); </a:t>
              </a:r>
              <a:endParaRPr lang="zh-CN" altLang="en-US" sz="1400" dirty="0">
                <a:latin typeface="Courier New" pitchFamily="49" charset="0"/>
                <a:cs typeface="Courier New" pitchFamily="49" charset="0"/>
              </a:endParaRPr>
            </a:p>
          </p:txBody>
        </p:sp>
        <p:sp>
          <p:nvSpPr>
            <p:cNvPr id="13" name="TextBox 12"/>
            <p:cNvSpPr txBox="1"/>
            <p:nvPr/>
          </p:nvSpPr>
          <p:spPr>
            <a:xfrm>
              <a:off x="621531" y="4058488"/>
              <a:ext cx="7924800" cy="738664"/>
            </a:xfrm>
            <a:prstGeom prst="rect">
              <a:avLst/>
            </a:prstGeom>
            <a:gradFill flip="none" rotWithShape="1">
              <a:gsLst>
                <a:gs pos="0">
                  <a:srgbClr val="FF0000"/>
                </a:gs>
                <a:gs pos="25000">
                  <a:srgbClr val="FFFF00"/>
                </a:gs>
                <a:gs pos="100000">
                  <a:schemeClr val="tx2">
                    <a:lumMod val="40000"/>
                    <a:lumOff val="60000"/>
                  </a:schemeClr>
                </a:gs>
              </a:gsLst>
              <a:path path="circle">
                <a:fillToRect l="50000" t="50000" r="50000" b="50000"/>
              </a:path>
              <a:tileRect/>
            </a:gradFill>
            <a:ln>
              <a:noFill/>
              <a:prstDash val="sysDash"/>
            </a:ln>
          </p:spPr>
          <p:txBody>
            <a:bodyPr wrap="square" rtlCol="0">
              <a:spAutoFit/>
            </a:bodyPr>
            <a:lstStyle/>
            <a:p>
              <a:endParaRPr lang="en-US" altLang="zh-CN" sz="1400" dirty="0" smtClean="0">
                <a:latin typeface="Courier New" pitchFamily="49" charset="0"/>
                <a:cs typeface="Courier New" pitchFamily="49" charset="0"/>
              </a:endParaRPr>
            </a:p>
            <a:p>
              <a:endParaRPr lang="en-US" altLang="zh-CN" sz="1400" dirty="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p:txBody>
        </p:sp>
      </p:grpSp>
    </p:spTree>
    <p:extLst>
      <p:ext uri="{BB962C8B-B14F-4D97-AF65-F5344CB8AC3E}">
        <p14:creationId xmlns:p14="http://schemas.microsoft.com/office/powerpoint/2010/main" val="382057754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变形 </a:t>
            </a:r>
            <a:r>
              <a:rPr lang="en-US" altLang="zh-CN" dirty="0">
                <a:solidFill>
                  <a:schemeClr val="bg1">
                    <a:lumMod val="50000"/>
                  </a:schemeClr>
                </a:solidFill>
              </a:rPr>
              <a:t>(Transforms)</a:t>
            </a:r>
            <a:endParaRPr lang="zh-CN" altLang="en-US" dirty="0">
              <a:solidFill>
                <a:schemeClr val="bg1">
                  <a:lumMod val="50000"/>
                </a:schemeClr>
              </a:solidFill>
            </a:endParaRPr>
          </a:p>
        </p:txBody>
      </p:sp>
      <p:sp>
        <p:nvSpPr>
          <p:cNvPr id="6" name="AutoShape 4" descr="mk:@MSITStore:C:\Users\SHENTI~1\AppData\Local\Temp\Rar$DI46.376\css3.0参考手册.chm::/img/opacit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mk:@MSITStore:C:\Users\SHENTI~1\AppData\Local\Temp\Rar$DI46.376\css3.0参考手册.chm::/img/opacity.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mk:@MSITStore:C:\Users\SHENTI~1\AppData\Local\Temp\Rar$DI46.376\css3.0参考手册.chm::/img/opacity.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698" name="Picture 2" descr="Transform Rotate in What You Need To Know About Behavioral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50690"/>
            <a:ext cx="38385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Transform Scale in What You Need To Know About Behavioral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65" y="1750690"/>
            <a:ext cx="38385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descr="Transform Translate in What You Need To Know About Behavioral C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077072"/>
            <a:ext cx="38385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Transform Translate in What You Need To Know About Behavioral C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865" y="4077072"/>
            <a:ext cx="3838575"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932040" y="4221088"/>
            <a:ext cx="3456384"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4963731" y="4196407"/>
            <a:ext cx="3458576" cy="384721"/>
          </a:xfrm>
          <a:prstGeom prst="rect">
            <a:avLst/>
          </a:prstGeom>
          <a:noFill/>
        </p:spPr>
        <p:txBody>
          <a:bodyPr wrap="none" rtlCol="0">
            <a:spAutoFit/>
          </a:bodyPr>
          <a:lstStyle/>
          <a:p>
            <a:r>
              <a:rPr lang="en-US" altLang="zh-CN" sz="1900" dirty="0">
                <a:solidFill>
                  <a:srgbClr val="EF4832"/>
                </a:solidFill>
              </a:rPr>
              <a:t>transform: skew(30deg, -10deg</a:t>
            </a:r>
            <a:r>
              <a:rPr lang="en-US" altLang="zh-CN" sz="1900" dirty="0" smtClean="0">
                <a:solidFill>
                  <a:srgbClr val="EF4832"/>
                </a:solidFill>
              </a:rPr>
              <a:t>) </a:t>
            </a:r>
            <a:endParaRPr lang="zh-CN" altLang="en-US" sz="1900" dirty="0">
              <a:solidFill>
                <a:srgbClr val="EF4832"/>
              </a:solidFill>
            </a:endParaRPr>
          </a:p>
        </p:txBody>
      </p:sp>
      <p:sp>
        <p:nvSpPr>
          <p:cNvPr id="20" name="矩形 19"/>
          <p:cNvSpPr/>
          <p:nvPr/>
        </p:nvSpPr>
        <p:spPr>
          <a:xfrm>
            <a:off x="802655" y="2276872"/>
            <a:ext cx="3456384" cy="1204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23728" y="2587362"/>
            <a:ext cx="720080" cy="72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23728" y="2587362"/>
            <a:ext cx="72008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860032" y="2368953"/>
            <a:ext cx="3456384" cy="1204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962524" y="2947362"/>
            <a:ext cx="409676" cy="40963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962524" y="2947362"/>
            <a:ext cx="409676" cy="4096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55576" y="4653136"/>
            <a:ext cx="3456384" cy="1204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979712" y="4797152"/>
            <a:ext cx="720080" cy="72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79712" y="4797152"/>
            <a:ext cx="720080" cy="72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601692" y="4858439"/>
            <a:ext cx="720080" cy="72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601692" y="4858439"/>
            <a:ext cx="720080" cy="720000"/>
          </a:xfrm>
          <a:prstGeom prst="rect">
            <a:avLst/>
          </a:prstGeom>
          <a:solidFill>
            <a:schemeClr val="accent1">
              <a:lumMod val="75000"/>
            </a:schemeClr>
          </a:solidFill>
          <a:ln>
            <a:noFill/>
          </a:ln>
          <a:scene3d>
            <a:camera prst="perspectiveContrastingRightFacing" fov="0">
              <a:rot lat="600000" lon="19800000"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88548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8" presetClass="emph" presetSubtype="0" fill="hold" grpId="0" nodeType="withEffect">
                                  <p:stCondLst>
                                    <p:cond delay="0"/>
                                  </p:stCondLst>
                                  <p:childTnLst>
                                    <p:animRot by="2700000">
                                      <p:cBhvr>
                                        <p:cTn id="9" dur="2000" fill="hold"/>
                                        <p:tgtEl>
                                          <p:spTgt spid="21"/>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6" presetClass="emph" presetSubtype="0" fill="hold" grpId="2" nodeType="withEffect">
                                  <p:stCondLst>
                                    <p:cond delay="0"/>
                                  </p:stCondLst>
                                  <p:childTnLst>
                                    <p:animScale>
                                      <p:cBhvr>
                                        <p:cTn id="16" dur="2000" fill="hold"/>
                                        <p:tgtEl>
                                          <p:spTgt spid="24"/>
                                        </p:tgtEl>
                                      </p:cBhvr>
                                      <p:by x="200000" y="200000"/>
                                    </p:animScale>
                                  </p:childTnLst>
                                </p:cTn>
                              </p:par>
                              <p:par>
                                <p:cTn id="17" presetID="42" presetClass="path" presetSubtype="0" accel="50000" decel="50000" fill="hold" grpId="3" nodeType="withEffect">
                                  <p:stCondLst>
                                    <p:cond delay="0"/>
                                  </p:stCondLst>
                                  <p:childTnLst>
                                    <p:animMotion origin="layout" path="M 8.33333E-7 -2.22222E-6 L 0.05382 -0.05416 " pathEditMode="relative" rAng="0" ptsTypes="AA">
                                      <p:cBhvr>
                                        <p:cTn id="18" dur="2000" fill="hold"/>
                                        <p:tgtEl>
                                          <p:spTgt spid="24"/>
                                        </p:tgtEl>
                                        <p:attrNameLst>
                                          <p:attrName>ppt_x</p:attrName>
                                          <p:attrName>ppt_y</p:attrName>
                                        </p:attrNameLst>
                                      </p:cBhvr>
                                      <p:rCtr x="2691" y="-2708"/>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42" presetClass="path" presetSubtype="0" accel="50000" decel="50000" fill="hold" grpId="2" nodeType="withEffect">
                                  <p:stCondLst>
                                    <p:cond delay="0"/>
                                  </p:stCondLst>
                                  <p:childTnLst>
                                    <p:animMotion origin="layout" path="M 1.38889E-6 -1.85185E-6 L 0.02274 0.05255 " pathEditMode="relative" rAng="0" ptsTypes="AA">
                                      <p:cBhvr>
                                        <p:cTn id="25" dur="2000" fill="hold"/>
                                        <p:tgtEl>
                                          <p:spTgt spid="27"/>
                                        </p:tgtEl>
                                        <p:attrNameLst>
                                          <p:attrName>ppt_x</p:attrName>
                                          <p:attrName>ppt_y</p:attrName>
                                        </p:attrNameLst>
                                      </p:cBhvr>
                                      <p:rCtr x="1128" y="2616"/>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42" presetClass="path" presetSubtype="0" accel="50000" decel="50000" fill="hold" grpId="0" nodeType="withEffect">
                                  <p:stCondLst>
                                    <p:cond delay="0"/>
                                  </p:stCondLst>
                                  <p:childTnLst>
                                    <p:animMotion origin="layout" path="M 2.77778E-7 3.7037E-7 L 0.1316 0.00162 " pathEditMode="relative" rAng="0" ptsTypes="AA">
                                      <p:cBhvr>
                                        <p:cTn id="32" dur="2000" fill="hold"/>
                                        <p:tgtEl>
                                          <p:spTgt spid="29"/>
                                        </p:tgtEl>
                                        <p:attrNameLst>
                                          <p:attrName>ppt_x</p:attrName>
                                          <p:attrName>ppt_y</p:attrName>
                                        </p:attrNameLst>
                                      </p:cBhvr>
                                      <p:rCtr x="658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4" grpId="1" animBg="1"/>
      <p:bldP spid="24" grpId="2" animBg="1"/>
      <p:bldP spid="24" grpId="3" animBg="1"/>
      <p:bldP spid="27" grpId="1" animBg="1"/>
      <p:bldP spid="27" grpId="2" animBg="1"/>
      <p:bldP spid="29" grpId="0" animBg="1"/>
      <p:bldP spid="2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CSS3</a:t>
            </a:r>
            <a:r>
              <a:rPr lang="zh-CN" altLang="en-US" dirty="0" smtClean="0"/>
              <a:t>私有前缀 </a:t>
            </a:r>
            <a:r>
              <a:rPr lang="en-US" altLang="zh-CN" dirty="0" smtClean="0">
                <a:solidFill>
                  <a:schemeClr val="tx1">
                    <a:lumMod val="50000"/>
                    <a:lumOff val="50000"/>
                  </a:schemeClr>
                </a:solidFill>
              </a:rPr>
              <a:t>(-prefix-)</a:t>
            </a:r>
            <a:endParaRPr lang="zh-CN" altLang="en-US" dirty="0">
              <a:solidFill>
                <a:schemeClr val="tx1">
                  <a:lumMod val="50000"/>
                  <a:lumOff val="50000"/>
                </a:schemeClr>
              </a:solidFill>
            </a:endParaRPr>
          </a:p>
        </p:txBody>
      </p:sp>
      <p:sp>
        <p:nvSpPr>
          <p:cNvPr id="3" name="内容占位符 2"/>
          <p:cNvSpPr>
            <a:spLocks noGrp="1"/>
          </p:cNvSpPr>
          <p:nvPr>
            <p:ph idx="1"/>
          </p:nvPr>
        </p:nvSpPr>
        <p:spPr>
          <a:xfrm>
            <a:off x="457200" y="5085184"/>
            <a:ext cx="8229600" cy="1512168"/>
          </a:xfrm>
        </p:spPr>
        <p:txBody>
          <a:bodyPr>
            <a:normAutofit/>
          </a:bodyPr>
          <a:lstStyle/>
          <a:p>
            <a:pPr marL="0" indent="0">
              <a:lnSpc>
                <a:spcPct val="150000"/>
              </a:lnSpc>
              <a:buNone/>
            </a:pPr>
            <a:r>
              <a:rPr lang="en-US" altLang="zh-CN" dirty="0" smtClean="0"/>
              <a:t>Q: </a:t>
            </a:r>
            <a:r>
              <a:rPr lang="zh-CN" altLang="en-US" dirty="0" smtClean="0"/>
              <a:t>什么时候可以去掉前缀呢？</a:t>
            </a:r>
            <a:endParaRPr lang="en-US" altLang="zh-CN" dirty="0" smtClean="0"/>
          </a:p>
          <a:p>
            <a:pPr marL="0" indent="0">
              <a:lnSpc>
                <a:spcPct val="150000"/>
              </a:lnSpc>
              <a:buNone/>
            </a:pPr>
            <a:r>
              <a:rPr lang="en-US" altLang="zh-CN" dirty="0" smtClean="0"/>
              <a:t>A: </a:t>
            </a:r>
            <a:r>
              <a:rPr lang="zh-CN" altLang="en-US" dirty="0" smtClean="0"/>
              <a:t>当</a:t>
            </a:r>
            <a:r>
              <a:rPr lang="zh-CN" altLang="en-US" dirty="0"/>
              <a:t>一个属性成为标准，并且被</a:t>
            </a:r>
            <a:r>
              <a:rPr lang="en-US" altLang="zh-CN" dirty="0"/>
              <a:t>Firefox</a:t>
            </a:r>
            <a:r>
              <a:rPr lang="zh-CN" altLang="en-US" dirty="0"/>
              <a:t>、</a:t>
            </a:r>
            <a:r>
              <a:rPr lang="en-US" altLang="zh-CN" dirty="0"/>
              <a:t>Chrome</a:t>
            </a:r>
            <a:r>
              <a:rPr lang="zh-CN" altLang="en-US" dirty="0"/>
              <a:t>等浏览器的最新版普遍兼容的时候。</a:t>
            </a:r>
          </a:p>
        </p:txBody>
      </p:sp>
      <p:sp>
        <p:nvSpPr>
          <p:cNvPr id="5" name="TextBox 4"/>
          <p:cNvSpPr txBox="1"/>
          <p:nvPr/>
        </p:nvSpPr>
        <p:spPr>
          <a:xfrm>
            <a:off x="621407" y="2403465"/>
            <a:ext cx="7924800" cy="2677656"/>
          </a:xfrm>
          <a:prstGeom prst="rect">
            <a:avLst/>
          </a:prstGeom>
          <a:solidFill>
            <a:schemeClr val="bg1"/>
          </a:solidFill>
          <a:ln>
            <a:solidFill>
              <a:schemeClr val="bg1">
                <a:lumMod val="50000"/>
              </a:schemeClr>
            </a:solidFill>
            <a:prstDash val="sysDash"/>
          </a:ln>
        </p:spPr>
        <p:txBody>
          <a:bodyPr wrap="square" rtlCol="0">
            <a:spAutoFit/>
          </a:bodyPr>
          <a:lstStyle/>
          <a:p>
            <a:r>
              <a:rPr lang="zh-CN" altLang="en-US" sz="1400" dirty="0" smtClean="0">
                <a:latin typeface="Courier New" pitchFamily="49" charset="0"/>
                <a:cs typeface="Courier New" pitchFamily="49" charset="0"/>
              </a:rPr>
              <a:t>举例来说，一个标准渐变的代码是：</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background</a:t>
            </a:r>
            <a:r>
              <a:rPr lang="en-US" altLang="zh-CN" sz="1400" dirty="0">
                <a:latin typeface="Courier New" pitchFamily="49" charset="0"/>
                <a:cs typeface="Courier New" pitchFamily="49" charset="0"/>
              </a:rPr>
              <a:t>: 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a:t>
            </a:r>
          </a:p>
          <a:p>
            <a:endParaRPr lang="en-US" altLang="zh-CN" sz="1400" dirty="0" smtClean="0">
              <a:latin typeface="Courier New" pitchFamily="49" charset="0"/>
              <a:cs typeface="Courier New" pitchFamily="49" charset="0"/>
            </a:endParaRPr>
          </a:p>
          <a:p>
            <a:endParaRPr lang="en-US" altLang="zh-CN" sz="1400" dirty="0">
              <a:latin typeface="Courier New" pitchFamily="49" charset="0"/>
              <a:cs typeface="Courier New" pitchFamily="49" charset="0"/>
            </a:endParaRPr>
          </a:p>
          <a:p>
            <a:r>
              <a:rPr lang="zh-CN" altLang="en-US" sz="1400" dirty="0" smtClean="0">
                <a:latin typeface="Courier New" pitchFamily="49" charset="0"/>
                <a:cs typeface="Courier New" pitchFamily="49" charset="0"/>
              </a:rPr>
              <a:t>而现在，我们需要这样写：</a:t>
            </a:r>
            <a:endParaRPr lang="en-US" altLang="zh-CN" sz="1400" dirty="0" smtClean="0">
              <a:latin typeface="Courier New" pitchFamily="49" charset="0"/>
              <a:cs typeface="Courier New" pitchFamily="49" charset="0"/>
            </a:endParaRPr>
          </a:p>
          <a:p>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webkit</a:t>
            </a:r>
            <a:r>
              <a:rPr lang="en-US" altLang="zh-CN" sz="1400" dirty="0">
                <a:latin typeface="Courier New" pitchFamily="49" charset="0"/>
                <a:cs typeface="Courier New" pitchFamily="49" charset="0"/>
              </a:rPr>
              <a:t>-linear-gradient(#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 /</a:t>
            </a:r>
            <a:r>
              <a:rPr lang="zh-CN" altLang="en-US" sz="1400" dirty="0" smtClean="0">
                <a:latin typeface="Courier New" pitchFamily="49" charset="0"/>
                <a:cs typeface="Courier New" pitchFamily="49" charset="0"/>
              </a:rPr>
              <a:t>*为兼容</a:t>
            </a:r>
            <a:r>
              <a:rPr lang="en-US" altLang="zh-CN" sz="1400" dirty="0" err="1" smtClean="0">
                <a:latin typeface="Courier New" pitchFamily="49" charset="0"/>
                <a:cs typeface="Courier New" pitchFamily="49" charset="0"/>
              </a:rPr>
              <a:t>Chrome&amp;safari</a:t>
            </a:r>
            <a:r>
              <a:rPr lang="zh-CN" altLang="en-US" sz="1400" dirty="0" smtClean="0">
                <a:latin typeface="Courier New" pitchFamily="49" charset="0"/>
                <a:cs typeface="Courier New" pitchFamily="49" charset="0"/>
              </a:rPr>
              <a:t>*</a:t>
            </a:r>
            <a:r>
              <a:rPr lang="en-US" altLang="zh-CN" sz="1400" dirty="0" smtClean="0">
                <a:latin typeface="Courier New" pitchFamily="49" charset="0"/>
                <a:cs typeface="Courier New" pitchFamily="49" charset="0"/>
              </a:rPr>
              <a:t>/</a:t>
            </a:r>
            <a:endParaRPr lang="en-US" altLang="zh-CN" sz="1400" dirty="0">
              <a:latin typeface="Courier New" pitchFamily="49" charset="0"/>
              <a:cs typeface="Courier New" pitchFamily="49" charset="0"/>
            </a:endParaRP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moz</a:t>
            </a:r>
            <a:r>
              <a:rPr lang="en-US" altLang="zh-CN" sz="1400" dirty="0">
                <a:latin typeface="Courier New" pitchFamily="49" charset="0"/>
                <a:cs typeface="Courier New" pitchFamily="49" charset="0"/>
              </a:rPr>
              <a:t>-linear-gradient(#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*为兼</a:t>
            </a:r>
            <a:r>
              <a:rPr lang="zh-CN" altLang="en-US" sz="1400" dirty="0" smtClean="0">
                <a:latin typeface="Courier New" pitchFamily="49" charset="0"/>
                <a:cs typeface="Courier New" pitchFamily="49" charset="0"/>
              </a:rPr>
              <a:t>容</a:t>
            </a:r>
            <a:r>
              <a:rPr lang="en-US" altLang="zh-CN" sz="1400" dirty="0" err="1" smtClean="0">
                <a:latin typeface="Courier New" pitchFamily="49" charset="0"/>
                <a:cs typeface="Courier New" pitchFamily="49" charset="0"/>
              </a:rPr>
              <a:t>Frifox</a:t>
            </a:r>
            <a:r>
              <a:rPr lang="zh-CN" altLang="en-US" sz="1400" dirty="0" smtClean="0">
                <a:latin typeface="Courier New" pitchFamily="49" charset="0"/>
                <a:cs typeface="Courier New" pitchFamily="49" charset="0"/>
              </a:rPr>
              <a:t>*</a:t>
            </a:r>
            <a:r>
              <a:rPr lang="en-US" altLang="zh-CN" sz="1400" dirty="0">
                <a:latin typeface="Courier New" pitchFamily="49" charset="0"/>
                <a:cs typeface="Courier New" pitchFamily="49" charset="0"/>
              </a:rPr>
              <a:t>/</a:t>
            </a: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ms</a:t>
            </a:r>
            <a:r>
              <a:rPr lang="en-US" altLang="zh-CN" sz="1400" dirty="0">
                <a:latin typeface="Courier New" pitchFamily="49" charset="0"/>
                <a:cs typeface="Courier New" pitchFamily="49" charset="0"/>
              </a:rPr>
              <a:t>-linear-gradient(#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*为兼</a:t>
            </a:r>
            <a:r>
              <a:rPr lang="zh-CN" altLang="en-US" sz="1400" dirty="0" smtClean="0">
                <a:latin typeface="Courier New" pitchFamily="49" charset="0"/>
                <a:cs typeface="Courier New" pitchFamily="49" charset="0"/>
              </a:rPr>
              <a:t>容</a:t>
            </a:r>
            <a:r>
              <a:rPr lang="en-US" altLang="zh-CN" sz="1400" dirty="0" smtClean="0">
                <a:latin typeface="Courier New" pitchFamily="49" charset="0"/>
                <a:cs typeface="Courier New" pitchFamily="49" charset="0"/>
              </a:rPr>
              <a:t>IE</a:t>
            </a:r>
            <a:r>
              <a:rPr lang="zh-CN" altLang="en-US" sz="1400" dirty="0" smtClean="0">
                <a:latin typeface="Courier New" pitchFamily="49" charset="0"/>
                <a:cs typeface="Courier New" pitchFamily="49" charset="0"/>
              </a:rPr>
              <a:t>*</a:t>
            </a:r>
            <a:r>
              <a:rPr lang="en-US" altLang="zh-CN" sz="1400" dirty="0">
                <a:latin typeface="Courier New" pitchFamily="49" charset="0"/>
                <a:cs typeface="Courier New" pitchFamily="49" charset="0"/>
              </a:rPr>
              <a:t>/</a:t>
            </a: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-o-linear-gradient(#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*为兼</a:t>
            </a:r>
            <a:r>
              <a:rPr lang="zh-CN" altLang="en-US" sz="1400" dirty="0" smtClean="0">
                <a:latin typeface="Courier New" pitchFamily="49" charset="0"/>
                <a:cs typeface="Courier New" pitchFamily="49" charset="0"/>
              </a:rPr>
              <a:t>容</a:t>
            </a:r>
            <a:r>
              <a:rPr lang="en-US" altLang="zh-CN" sz="1400" dirty="0" smtClean="0">
                <a:latin typeface="Courier New" pitchFamily="49" charset="0"/>
                <a:cs typeface="Courier New" pitchFamily="49" charset="0"/>
              </a:rPr>
              <a:t>Opera</a:t>
            </a:r>
            <a:r>
              <a:rPr lang="zh-CN" altLang="en-US" sz="1400" dirty="0" smtClean="0">
                <a:latin typeface="Courier New" pitchFamily="49" charset="0"/>
                <a:cs typeface="Courier New" pitchFamily="49" charset="0"/>
              </a:rPr>
              <a:t>*</a:t>
            </a:r>
            <a:r>
              <a:rPr lang="en-US" altLang="zh-CN" sz="1400" dirty="0">
                <a:latin typeface="Courier New" pitchFamily="49" charset="0"/>
                <a:cs typeface="Courier New" pitchFamily="49" charset="0"/>
              </a:rPr>
              <a:t>/</a:t>
            </a:r>
          </a:p>
          <a:p>
            <a:r>
              <a:rPr lang="en-US" altLang="zh-CN" sz="1400" dirty="0" smtClean="0">
                <a:latin typeface="Courier New" pitchFamily="49" charset="0"/>
                <a:cs typeface="Courier New" pitchFamily="49" charset="0"/>
              </a:rPr>
              <a:t>background: </a:t>
            </a:r>
            <a:r>
              <a:rPr lang="en-US" altLang="zh-CN" sz="1400" dirty="0">
                <a:latin typeface="Courier New" pitchFamily="49" charset="0"/>
                <a:cs typeface="Courier New" pitchFamily="49" charset="0"/>
              </a:rPr>
              <a:t>linear-gradient(#</a:t>
            </a:r>
            <a:r>
              <a:rPr lang="en-US" altLang="zh-CN" sz="1400" dirty="0" err="1">
                <a:latin typeface="Courier New" pitchFamily="49" charset="0"/>
                <a:cs typeface="Courier New" pitchFamily="49" charset="0"/>
              </a:rPr>
              <a:t>fff</a:t>
            </a:r>
            <a:r>
              <a:rPr lang="en-US" altLang="zh-CN" sz="1400" dirty="0">
                <a:latin typeface="Courier New" pitchFamily="49" charset="0"/>
                <a:cs typeface="Courier New" pitchFamily="49" charset="0"/>
              </a:rPr>
              <a:t>, #000</a:t>
            </a: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a:t>
            </a:r>
            <a:r>
              <a:rPr lang="zh-CN" altLang="en-US" sz="1400" dirty="0" smtClean="0">
                <a:latin typeface="Courier New" pitchFamily="49" charset="0"/>
                <a:cs typeface="Courier New" pitchFamily="49" charset="0"/>
              </a:rPr>
              <a:t>*标准的渐变代码*</a:t>
            </a:r>
            <a:r>
              <a:rPr lang="en-US" altLang="zh-CN" sz="1400" dirty="0" smtClean="0">
                <a:latin typeface="Courier New" pitchFamily="49" charset="0"/>
                <a:cs typeface="Courier New" pitchFamily="49" charset="0"/>
              </a:rPr>
              <a:t>/</a:t>
            </a:r>
          </a:p>
        </p:txBody>
      </p:sp>
      <p:sp>
        <p:nvSpPr>
          <p:cNvPr id="6" name="内容占位符 2"/>
          <p:cNvSpPr txBox="1">
            <a:spLocks/>
          </p:cNvSpPr>
          <p:nvPr/>
        </p:nvSpPr>
        <p:spPr>
          <a:xfrm>
            <a:off x="469007" y="1340768"/>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57200">
              <a:lnSpc>
                <a:spcPct val="150000"/>
              </a:lnSpc>
              <a:buFont typeface="Arial" pitchFamily="34" charset="0"/>
              <a:buNone/>
            </a:pPr>
            <a:r>
              <a:rPr lang="en-US" altLang="zh-CN" dirty="0" smtClean="0"/>
              <a:t>CSS3</a:t>
            </a:r>
            <a:r>
              <a:rPr lang="zh-CN" altLang="en-US" dirty="0" smtClean="0"/>
              <a:t>的前缀是一个浏览器生产商经常使用的一种方式。它暗示该</a:t>
            </a:r>
            <a:r>
              <a:rPr lang="en-US" altLang="zh-CN" dirty="0" smtClean="0"/>
              <a:t>CSS</a:t>
            </a:r>
            <a:r>
              <a:rPr lang="zh-CN" altLang="en-US" dirty="0" smtClean="0"/>
              <a:t>属性或规则尚未成为</a:t>
            </a:r>
            <a:r>
              <a:rPr lang="en-US" altLang="zh-CN" dirty="0" smtClean="0"/>
              <a:t>W3C</a:t>
            </a:r>
            <a:r>
              <a:rPr lang="zh-CN" altLang="en-US" dirty="0" smtClean="0"/>
              <a:t>标准的一部分。</a:t>
            </a:r>
            <a:endParaRPr lang="zh-CN" altLang="en-US" dirty="0"/>
          </a:p>
        </p:txBody>
      </p:sp>
    </p:spTree>
    <p:extLst>
      <p:ext uri="{BB962C8B-B14F-4D97-AF65-F5344CB8AC3E}">
        <p14:creationId xmlns:p14="http://schemas.microsoft.com/office/powerpoint/2010/main" val="88001102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a:t>
            </a:r>
            <a:r>
              <a:rPr lang="en-US" altLang="zh-CN" dirty="0" smtClean="0"/>
              <a:t>…</a:t>
            </a:r>
            <a:endParaRPr lang="zh-CN" altLang="en-US" dirty="0"/>
          </a:p>
        </p:txBody>
      </p:sp>
      <p:sp>
        <p:nvSpPr>
          <p:cNvPr id="3" name="内容占位符 2"/>
          <p:cNvSpPr>
            <a:spLocks noGrp="1"/>
          </p:cNvSpPr>
          <p:nvPr>
            <p:ph idx="1"/>
          </p:nvPr>
        </p:nvSpPr>
        <p:spPr>
          <a:xfrm>
            <a:off x="457200" y="1600200"/>
            <a:ext cx="8363272" cy="4525963"/>
          </a:xfrm>
        </p:spPr>
        <p:txBody>
          <a:bodyPr>
            <a:normAutofit/>
          </a:bodyPr>
          <a:lstStyle/>
          <a:p>
            <a:pPr>
              <a:lnSpc>
                <a:spcPct val="150000"/>
              </a:lnSpc>
              <a:buClr>
                <a:srgbClr val="EF4832"/>
              </a:buClr>
              <a:buFont typeface="Wingdings" pitchFamily="2" charset="2"/>
              <a:buChar char="n"/>
            </a:pPr>
            <a:r>
              <a:rPr lang="en-US" altLang="zh-CN" dirty="0" err="1" smtClean="0"/>
              <a:t>Geolocation</a:t>
            </a:r>
            <a:r>
              <a:rPr lang="en-US" altLang="zh-CN" dirty="0"/>
              <a:t> —— </a:t>
            </a:r>
            <a:r>
              <a:rPr lang="zh-CN" altLang="en-US" dirty="0" smtClean="0"/>
              <a:t>获取浏览器用户的地理信息</a:t>
            </a:r>
            <a:endParaRPr lang="en-US" altLang="zh-CN" dirty="0" smtClean="0"/>
          </a:p>
          <a:p>
            <a:pPr>
              <a:lnSpc>
                <a:spcPct val="150000"/>
              </a:lnSpc>
              <a:buClr>
                <a:srgbClr val="EF4832"/>
              </a:buClr>
              <a:buFont typeface="Wingdings" pitchFamily="2" charset="2"/>
              <a:buChar char="n"/>
            </a:pPr>
            <a:r>
              <a:rPr lang="en-US" altLang="zh-CN" dirty="0" err="1" smtClean="0"/>
              <a:t>postMessage</a:t>
            </a:r>
            <a:r>
              <a:rPr lang="en-US" altLang="zh-CN" dirty="0" smtClean="0"/>
              <a:t> —— </a:t>
            </a:r>
            <a:r>
              <a:rPr lang="zh-CN" altLang="en-US" dirty="0" smtClean="0"/>
              <a:t>实现</a:t>
            </a:r>
            <a:r>
              <a:rPr lang="zh-CN" altLang="en-US" dirty="0"/>
              <a:t>跨</a:t>
            </a:r>
            <a:r>
              <a:rPr lang="zh-CN" altLang="en-US" dirty="0" smtClean="0"/>
              <a:t>文档跨域的</a:t>
            </a:r>
            <a:r>
              <a:rPr lang="zh-CN" altLang="en-US" dirty="0"/>
              <a:t>消息</a:t>
            </a:r>
            <a:r>
              <a:rPr lang="zh-CN" altLang="en-US" dirty="0" smtClean="0"/>
              <a:t>传输</a:t>
            </a:r>
            <a:endParaRPr lang="en-US" altLang="zh-CN" dirty="0" smtClean="0"/>
          </a:p>
          <a:p>
            <a:pPr>
              <a:lnSpc>
                <a:spcPct val="150000"/>
              </a:lnSpc>
              <a:buClr>
                <a:srgbClr val="EF4832"/>
              </a:buClr>
              <a:buFont typeface="Wingdings" pitchFamily="2" charset="2"/>
              <a:buChar char="n"/>
            </a:pPr>
            <a:r>
              <a:rPr lang="en-US" altLang="zh-CN" dirty="0"/>
              <a:t>Web </a:t>
            </a:r>
            <a:r>
              <a:rPr lang="en-US" altLang="zh-CN" dirty="0" smtClean="0"/>
              <a:t>Workers ——</a:t>
            </a:r>
            <a:r>
              <a:rPr lang="zh-CN" altLang="en-US" dirty="0" smtClean="0"/>
              <a:t> </a:t>
            </a:r>
            <a:r>
              <a:rPr lang="en-US" altLang="zh-CN" dirty="0" err="1" smtClean="0"/>
              <a:t>Javascript</a:t>
            </a:r>
            <a:r>
              <a:rPr lang="zh-CN" altLang="en-US" dirty="0" smtClean="0"/>
              <a:t>多线程工作解决方案</a:t>
            </a:r>
            <a:endParaRPr lang="en-US" altLang="zh-CN" dirty="0" smtClean="0"/>
          </a:p>
          <a:p>
            <a:pPr>
              <a:lnSpc>
                <a:spcPct val="150000"/>
              </a:lnSpc>
              <a:buClr>
                <a:srgbClr val="EF4832"/>
              </a:buClr>
              <a:buFont typeface="Wingdings" pitchFamily="2" charset="2"/>
              <a:buChar char="n"/>
            </a:pPr>
            <a:r>
              <a:rPr lang="en-US" altLang="zh-CN" dirty="0" smtClean="0"/>
              <a:t>Transitions &amp; </a:t>
            </a:r>
            <a:r>
              <a:rPr lang="en-US" altLang="zh-CN" dirty="0"/>
              <a:t>Animations</a:t>
            </a:r>
            <a:r>
              <a:rPr lang="en-US" altLang="zh-CN" dirty="0" smtClean="0"/>
              <a:t> ——</a:t>
            </a:r>
            <a:r>
              <a:rPr lang="zh-CN" altLang="en-US" dirty="0" smtClean="0"/>
              <a:t> </a:t>
            </a:r>
            <a:r>
              <a:rPr lang="en-US" altLang="zh-CN" dirty="0" smtClean="0"/>
              <a:t>CSS</a:t>
            </a:r>
            <a:r>
              <a:rPr lang="zh-CN" altLang="en-US" dirty="0" smtClean="0"/>
              <a:t>的过渡效果及动画效果</a:t>
            </a:r>
            <a:endParaRPr lang="en-US" altLang="zh-CN" dirty="0" smtClean="0"/>
          </a:p>
          <a:p>
            <a:pPr>
              <a:lnSpc>
                <a:spcPct val="150000"/>
              </a:lnSpc>
              <a:buClr>
                <a:srgbClr val="EF4832"/>
              </a:buClr>
              <a:buFont typeface="Wingdings" pitchFamily="2" charset="2"/>
              <a:buChar char="n"/>
            </a:pPr>
            <a:r>
              <a:rPr lang="en-US" altLang="zh-CN" dirty="0" smtClean="0"/>
              <a:t>Custom </a:t>
            </a:r>
            <a:r>
              <a:rPr lang="en-US" altLang="zh-CN" dirty="0"/>
              <a:t>data-* </a:t>
            </a:r>
            <a:r>
              <a:rPr lang="en-US" altLang="zh-CN" dirty="0" smtClean="0"/>
              <a:t>attributes </a:t>
            </a:r>
            <a:r>
              <a:rPr lang="en-US" altLang="zh-CN" dirty="0"/>
              <a:t>—— </a:t>
            </a:r>
            <a:r>
              <a:rPr lang="zh-CN" altLang="en-US" dirty="0" smtClean="0"/>
              <a:t>定义合法的</a:t>
            </a:r>
            <a:r>
              <a:rPr lang="en-US" altLang="zh-CN" dirty="0" smtClean="0"/>
              <a:t>DOM</a:t>
            </a:r>
            <a:r>
              <a:rPr lang="zh-CN" altLang="en-US" dirty="0" smtClean="0"/>
              <a:t>属性</a:t>
            </a:r>
            <a:endParaRPr lang="en-US" altLang="zh-CN" dirty="0" smtClean="0"/>
          </a:p>
          <a:p>
            <a:pPr>
              <a:lnSpc>
                <a:spcPct val="150000"/>
              </a:lnSpc>
              <a:buClr>
                <a:srgbClr val="EF4832"/>
              </a:buClr>
              <a:buFont typeface="Wingdings" pitchFamily="2" charset="2"/>
              <a:buChar char="n"/>
            </a:pPr>
            <a:r>
              <a:rPr lang="en-US" altLang="zh-CN" dirty="0" smtClean="0"/>
              <a:t>CSS Media Query —— </a:t>
            </a:r>
            <a:r>
              <a:rPr lang="zh-CN" altLang="en-US" dirty="0" smtClean="0"/>
              <a:t>针对不同的设备显示不同的样式表</a:t>
            </a:r>
            <a:endParaRPr lang="en-US" altLang="zh-CN" dirty="0"/>
          </a:p>
          <a:p>
            <a:pPr>
              <a:lnSpc>
                <a:spcPct val="150000"/>
              </a:lnSpc>
              <a:buClr>
                <a:srgbClr val="EF4832"/>
              </a:buClr>
              <a:buFont typeface="Wingdings" pitchFamily="2" charset="2"/>
              <a:buChar char="n"/>
            </a:pPr>
            <a:r>
              <a:rPr lang="en-US" altLang="zh-CN" dirty="0" smtClean="0"/>
              <a:t>And so on …</a:t>
            </a:r>
            <a:endParaRPr lang="zh-CN" altLang="en-US" dirty="0"/>
          </a:p>
        </p:txBody>
      </p:sp>
    </p:spTree>
    <p:extLst>
      <p:ext uri="{BB962C8B-B14F-4D97-AF65-F5344CB8AC3E}">
        <p14:creationId xmlns:p14="http://schemas.microsoft.com/office/powerpoint/2010/main" val="162247473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4" end="4"/>
                                            </p:txEl>
                                          </p:spTgt>
                                        </p:tgtEl>
                                      </p:cBhvr>
                                    </p:animEffect>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浏览器支持情况</a:t>
            </a:r>
            <a:endParaRPr lang="zh-CN" altLang="en-US" dirty="0"/>
          </a:p>
        </p:txBody>
      </p:sp>
      <p:pic>
        <p:nvPicPr>
          <p:cNvPr id="307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70833"/>
          <a:stretch/>
        </p:blipFill>
        <p:spPr bwMode="auto">
          <a:xfrm>
            <a:off x="251520" y="1688350"/>
            <a:ext cx="272355" cy="22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6" y="1976382"/>
            <a:ext cx="9065378" cy="8725426"/>
          </a:xfrm>
          <a:prstGeom prst="rect">
            <a:avLst/>
          </a:prstGeom>
        </p:spPr>
      </p:pic>
      <p:sp>
        <p:nvSpPr>
          <p:cNvPr id="7" name="矩形 6"/>
          <p:cNvSpPr/>
          <p:nvPr/>
        </p:nvSpPr>
        <p:spPr>
          <a:xfrm>
            <a:off x="3578780" y="6536377"/>
            <a:ext cx="1986441" cy="276999"/>
          </a:xfrm>
          <a:prstGeom prst="rect">
            <a:avLst/>
          </a:prstGeom>
        </p:spPr>
        <p:txBody>
          <a:bodyPr wrap="none">
            <a:spAutoFit/>
          </a:bodyPr>
          <a:lstStyle/>
          <a:p>
            <a:r>
              <a:rPr lang="en-US" altLang="zh-CN" sz="1200" dirty="0">
                <a:latin typeface="Arial" pitchFamily="34" charset="0"/>
                <a:cs typeface="Arial" pitchFamily="34" charset="0"/>
                <a:hlinkClick r:id="rId4"/>
              </a:rPr>
              <a:t>http://html5readiness.com/</a:t>
            </a:r>
            <a:endParaRPr lang="zh-CN" altLang="en-US" sz="1200" dirty="0">
              <a:latin typeface="Arial" pitchFamily="34" charset="0"/>
              <a:cs typeface="Arial" pitchFamily="34" charset="0"/>
            </a:endParaRPr>
          </a:p>
        </p:txBody>
      </p:sp>
      <p:sp>
        <p:nvSpPr>
          <p:cNvPr id="3" name="TextBox 2"/>
          <p:cNvSpPr txBox="1"/>
          <p:nvPr/>
        </p:nvSpPr>
        <p:spPr>
          <a:xfrm>
            <a:off x="467544" y="1628800"/>
            <a:ext cx="950901" cy="2270173"/>
          </a:xfrm>
          <a:prstGeom prst="rect">
            <a:avLst/>
          </a:prstGeom>
          <a:noFill/>
        </p:spPr>
        <p:txBody>
          <a:bodyPr wrap="none" rtlCol="0">
            <a:spAutoFit/>
          </a:bodyPr>
          <a:lstStyle/>
          <a:p>
            <a:pPr>
              <a:lnSpc>
                <a:spcPct val="180000"/>
              </a:lnSpc>
            </a:pPr>
            <a:r>
              <a:rPr lang="en-US" altLang="zh-CN" sz="1000" dirty="0" smtClean="0">
                <a:latin typeface="Arial Unicode MS" pitchFamily="34" charset="-122"/>
                <a:ea typeface="Arial Unicode MS" pitchFamily="34" charset="-122"/>
                <a:cs typeface="Arial Unicode MS" pitchFamily="34" charset="-122"/>
              </a:rPr>
              <a:t>IE7</a:t>
            </a:r>
          </a:p>
          <a:p>
            <a:pPr>
              <a:lnSpc>
                <a:spcPct val="180000"/>
              </a:lnSpc>
            </a:pPr>
            <a:r>
              <a:rPr lang="en-US" altLang="zh-CN" sz="1000" dirty="0" smtClean="0">
                <a:latin typeface="Arial Unicode MS" pitchFamily="34" charset="-122"/>
                <a:ea typeface="Arial Unicode MS" pitchFamily="34" charset="-122"/>
                <a:cs typeface="Arial Unicode MS" pitchFamily="34" charset="-122"/>
              </a:rPr>
              <a:t>IE8</a:t>
            </a:r>
          </a:p>
          <a:p>
            <a:pPr>
              <a:lnSpc>
                <a:spcPct val="180000"/>
              </a:lnSpc>
            </a:pPr>
            <a:r>
              <a:rPr lang="en-US" altLang="zh-CN" sz="1000" dirty="0" smtClean="0">
                <a:latin typeface="Arial Unicode MS" pitchFamily="34" charset="-122"/>
                <a:ea typeface="Arial Unicode MS" pitchFamily="34" charset="-122"/>
                <a:cs typeface="Arial Unicode MS" pitchFamily="34" charset="-122"/>
              </a:rPr>
              <a:t>IE9</a:t>
            </a:r>
          </a:p>
          <a:p>
            <a:pPr>
              <a:lnSpc>
                <a:spcPct val="180000"/>
              </a:lnSpc>
            </a:pPr>
            <a:r>
              <a:rPr lang="en-US" altLang="zh-CN" sz="1000" dirty="0" smtClean="0">
                <a:latin typeface="Arial Unicode MS" pitchFamily="34" charset="-122"/>
                <a:ea typeface="Arial Unicode MS" pitchFamily="34" charset="-122"/>
                <a:cs typeface="Arial Unicode MS" pitchFamily="34" charset="-122"/>
              </a:rPr>
              <a:t>FIREFOX 3.6</a:t>
            </a:r>
          </a:p>
          <a:p>
            <a:pPr>
              <a:lnSpc>
                <a:spcPct val="180000"/>
              </a:lnSpc>
            </a:pPr>
            <a:r>
              <a:rPr lang="en-US" altLang="zh-CN" sz="1000" dirty="0" smtClean="0">
                <a:latin typeface="Arial Unicode MS" pitchFamily="34" charset="-122"/>
                <a:ea typeface="Arial Unicode MS" pitchFamily="34" charset="-122"/>
                <a:cs typeface="Arial Unicode MS" pitchFamily="34" charset="-122"/>
              </a:rPr>
              <a:t>FIREFOX 4+</a:t>
            </a:r>
          </a:p>
          <a:p>
            <a:pPr>
              <a:lnSpc>
                <a:spcPct val="180000"/>
              </a:lnSpc>
            </a:pPr>
            <a:r>
              <a:rPr lang="en-US" altLang="zh-CN" sz="1000" dirty="0" smtClean="0">
                <a:latin typeface="Arial Unicode MS" pitchFamily="34" charset="-122"/>
                <a:ea typeface="Arial Unicode MS" pitchFamily="34" charset="-122"/>
                <a:cs typeface="Arial Unicode MS" pitchFamily="34" charset="-122"/>
              </a:rPr>
              <a:t>OPERA 11</a:t>
            </a:r>
          </a:p>
          <a:p>
            <a:pPr>
              <a:lnSpc>
                <a:spcPct val="180000"/>
              </a:lnSpc>
            </a:pPr>
            <a:r>
              <a:rPr lang="en-US" altLang="zh-CN" sz="1000" dirty="0" smtClean="0">
                <a:latin typeface="Arial Unicode MS" pitchFamily="34" charset="-122"/>
                <a:ea typeface="Arial Unicode MS" pitchFamily="34" charset="-122"/>
                <a:cs typeface="Arial Unicode MS" pitchFamily="34" charset="-122"/>
              </a:rPr>
              <a:t>SAFARI 5.1</a:t>
            </a:r>
          </a:p>
          <a:p>
            <a:pPr>
              <a:lnSpc>
                <a:spcPct val="180000"/>
              </a:lnSpc>
            </a:pPr>
            <a:r>
              <a:rPr lang="en-US" altLang="zh-CN" sz="1000" dirty="0" smtClean="0">
                <a:latin typeface="Arial Unicode MS" pitchFamily="34" charset="-122"/>
                <a:ea typeface="Arial Unicode MS" pitchFamily="34" charset="-122"/>
                <a:cs typeface="Arial Unicode MS" pitchFamily="34" charset="-122"/>
              </a:rPr>
              <a:t>CHROME</a:t>
            </a:r>
            <a:endParaRPr lang="zh-CN" altLang="en-US" sz="1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9404346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randombar(horizontal)">
                                      <p:cBhvr>
                                        <p:cTn id="12" dur="500"/>
                                        <p:tgtEl>
                                          <p:spTgt spid="3072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w3.org/html/logo/downloads/HTML5_stick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13549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146"/>
                                        </p:tgtEl>
                                      </p:cBhvr>
                                    </p:animEffect>
                                    <p:animScale>
                                      <p:cBhvr>
                                        <p:cTn id="7" dur="250" autoRev="1" fill="hold"/>
                                        <p:tgtEl>
                                          <p:spTgt spid="61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02991"/>
            <a:ext cx="7772400" cy="1470025"/>
          </a:xfrm>
        </p:spPr>
        <p:txBody>
          <a:bodyPr>
            <a:normAutofit/>
          </a:bodyPr>
          <a:lstStyle/>
          <a:p>
            <a:r>
              <a:rPr lang="en-US" altLang="zh-CN" sz="8000" dirty="0" smtClean="0">
                <a:latin typeface="Tahoma" pitchFamily="34" charset="0"/>
                <a:ea typeface="Tahoma" pitchFamily="34" charset="0"/>
                <a:cs typeface="Tahoma" pitchFamily="34" charset="0"/>
              </a:rPr>
              <a:t>THANK YOU</a:t>
            </a:r>
            <a:endParaRPr lang="zh-CN" altLang="en-US" sz="8000" dirty="0">
              <a:latin typeface="Tahoma" pitchFamily="34" charset="0"/>
              <a:cs typeface="Tahoma" pitchFamily="34" charset="0"/>
            </a:endParaRPr>
          </a:p>
        </p:txBody>
      </p:sp>
      <p:grpSp>
        <p:nvGrpSpPr>
          <p:cNvPr id="6" name="组合 5"/>
          <p:cNvGrpSpPr/>
          <p:nvPr/>
        </p:nvGrpSpPr>
        <p:grpSpPr>
          <a:xfrm>
            <a:off x="2987824" y="4706103"/>
            <a:ext cx="3640110" cy="1656934"/>
            <a:chOff x="2987824" y="4706103"/>
            <a:chExt cx="3640110" cy="1656934"/>
          </a:xfrm>
        </p:grpSpPr>
        <p:pic>
          <p:nvPicPr>
            <p:cNvPr id="31746" name="Picture 2" descr="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171" y="4706103"/>
              <a:ext cx="1754293" cy="6060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87824" y="4715852"/>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感谢</a:t>
              </a:r>
              <a:endParaRPr lang="zh-CN" altLang="en-US" dirty="0">
                <a:latin typeface="微软雅黑" pitchFamily="34" charset="-122"/>
                <a:ea typeface="微软雅黑" pitchFamily="34" charset="-122"/>
              </a:endParaRPr>
            </a:p>
          </p:txBody>
        </p:sp>
        <p:sp>
          <p:nvSpPr>
            <p:cNvPr id="5" name="TextBox 4"/>
            <p:cNvSpPr txBox="1"/>
            <p:nvPr/>
          </p:nvSpPr>
          <p:spPr>
            <a:xfrm>
              <a:off x="3707904" y="5301208"/>
              <a:ext cx="2920030" cy="1061829"/>
            </a:xfrm>
            <a:prstGeom prst="rect">
              <a:avLst/>
            </a:prstGeom>
            <a:noFill/>
          </p:spPr>
          <p:txBody>
            <a:bodyPr wrap="none" rtlCol="0">
              <a:spAutoFit/>
            </a:bodyPr>
            <a:lstStyle/>
            <a:p>
              <a:pPr>
                <a:lnSpc>
                  <a:spcPct val="150000"/>
                </a:lnSpc>
              </a:pPr>
              <a:r>
                <a:rPr lang="en-US" altLang="zh-CN" sz="1400" dirty="0">
                  <a:hlinkClick r:id="rId3"/>
                </a:rPr>
                <a:t>http://</a:t>
              </a:r>
              <a:r>
                <a:rPr lang="en-US" altLang="zh-CN" sz="1400" dirty="0" smtClean="0">
                  <a:hlinkClick r:id="rId3"/>
                </a:rPr>
                <a:t>www.html5rocks.com</a:t>
              </a:r>
              <a:endParaRPr lang="en-US" altLang="zh-CN" sz="1400" dirty="0" smtClean="0"/>
            </a:p>
            <a:p>
              <a:pPr>
                <a:lnSpc>
                  <a:spcPct val="150000"/>
                </a:lnSpc>
              </a:pPr>
              <a:r>
                <a:rPr lang="en-US" altLang="zh-CN" sz="1400" dirty="0">
                  <a:hlinkClick r:id="rId4"/>
                </a:rPr>
                <a:t>http://www.w3.org/html/logo</a:t>
              </a:r>
              <a:r>
                <a:rPr lang="en-US" altLang="zh-CN" sz="1400" dirty="0" smtClean="0">
                  <a:hlinkClick r:id="rId4"/>
                </a:rPr>
                <a:t>/</a:t>
              </a:r>
              <a:endParaRPr lang="en-US" altLang="zh-CN" sz="1400" dirty="0" smtClean="0"/>
            </a:p>
            <a:p>
              <a:pPr marL="0" lvl="1">
                <a:lnSpc>
                  <a:spcPct val="150000"/>
                </a:lnSpc>
              </a:pPr>
              <a:r>
                <a:rPr lang="en-US" altLang="zh-CN" sz="1400" dirty="0">
                  <a:hlinkClick r:id="rId5"/>
                </a:rPr>
                <a:t>http://www.w3school.com.cn/html5</a:t>
              </a:r>
              <a:r>
                <a:rPr lang="en-US" altLang="zh-CN" sz="1400" dirty="0" smtClean="0">
                  <a:hlinkClick r:id="rId5"/>
                </a:rPr>
                <a:t>/</a:t>
              </a:r>
              <a:endParaRPr lang="en-US" altLang="zh-CN" sz="1400" dirty="0"/>
            </a:p>
          </p:txBody>
        </p:sp>
      </p:grpSp>
    </p:spTree>
    <p:extLst>
      <p:ext uri="{BB962C8B-B14F-4D97-AF65-F5344CB8AC3E}">
        <p14:creationId xmlns:p14="http://schemas.microsoft.com/office/powerpoint/2010/main" val="75752354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5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000" fill="hold"/>
                                        <p:tgtEl>
                                          <p:spTgt spid="6"/>
                                        </p:tgtEl>
                                        <p:attrNameLst>
                                          <p:attrName>ppt_x</p:attrName>
                                        </p:attrNameLst>
                                      </p:cBhvr>
                                      <p:tavLst>
                                        <p:tav tm="0">
                                          <p:val>
                                            <p:strVal val="#ppt_x"/>
                                          </p:val>
                                        </p:tav>
                                        <p:tav tm="100000">
                                          <p:val>
                                            <p:strVal val="#ppt_x"/>
                                          </p:val>
                                        </p:tav>
                                      </p:tavLst>
                                    </p:anim>
                                    <p:anim calcmode="lin" valueType="num">
                                      <p:cBhvr additive="base">
                                        <p:cTn id="16"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的</a:t>
            </a:r>
            <a:r>
              <a:rPr lang="zh-CN" altLang="en-US" dirty="0"/>
              <a:t>八大</a:t>
            </a:r>
            <a:r>
              <a:rPr lang="zh-CN" altLang="en-US" dirty="0" smtClean="0"/>
              <a:t>新特性</a:t>
            </a:r>
            <a:endParaRPr lang="zh-CN" altLang="en-US" dirty="0"/>
          </a:p>
        </p:txBody>
      </p:sp>
      <p:grpSp>
        <p:nvGrpSpPr>
          <p:cNvPr id="3" name="组合 2"/>
          <p:cNvGrpSpPr/>
          <p:nvPr/>
        </p:nvGrpSpPr>
        <p:grpSpPr>
          <a:xfrm>
            <a:off x="1259632" y="1988840"/>
            <a:ext cx="1508733" cy="609600"/>
            <a:chOff x="1259632" y="1988840"/>
            <a:chExt cx="1508733" cy="609600"/>
          </a:xfrm>
        </p:grpSpPr>
        <p:pic>
          <p:nvPicPr>
            <p:cNvPr id="4105" name="Picture 9" descr="C:\Users\shentianyang\Desktop\res\HTML5_Tech_Classes_64\HTML5_Semantics_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19442" y="2078197"/>
              <a:ext cx="748923"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语义</a:t>
              </a:r>
              <a:endParaRPr lang="zh-CN" altLang="en-US" sz="2200" dirty="0">
                <a:solidFill>
                  <a:schemeClr val="bg1"/>
                </a:solidFill>
                <a:latin typeface="微软雅黑" pitchFamily="34" charset="-122"/>
                <a:ea typeface="微软雅黑" pitchFamily="34" charset="-122"/>
              </a:endParaRPr>
            </a:p>
          </p:txBody>
        </p:sp>
      </p:grpSp>
      <p:grpSp>
        <p:nvGrpSpPr>
          <p:cNvPr id="5" name="组合 4"/>
          <p:cNvGrpSpPr/>
          <p:nvPr/>
        </p:nvGrpSpPr>
        <p:grpSpPr>
          <a:xfrm>
            <a:off x="1259632" y="3188976"/>
            <a:ext cx="2072990" cy="609600"/>
            <a:chOff x="1259632" y="3188976"/>
            <a:chExt cx="2072990" cy="609600"/>
          </a:xfrm>
        </p:grpSpPr>
        <p:pic>
          <p:nvPicPr>
            <p:cNvPr id="4103" name="Picture 7" descr="C:\Users\shentianyang\Desktop\res\HTML5_Tech_Classes_64\HTML5_Offline_Storage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1889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019442" y="3278333"/>
              <a:ext cx="1313180"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离线存储</a:t>
              </a:r>
              <a:endParaRPr lang="zh-CN" altLang="en-US" sz="2200" dirty="0">
                <a:solidFill>
                  <a:schemeClr val="bg1"/>
                </a:solidFill>
                <a:latin typeface="微软雅黑" pitchFamily="34" charset="-122"/>
                <a:ea typeface="微软雅黑" pitchFamily="34" charset="-122"/>
              </a:endParaRPr>
            </a:p>
          </p:txBody>
        </p:sp>
      </p:grpSp>
      <p:grpSp>
        <p:nvGrpSpPr>
          <p:cNvPr id="6" name="组合 5"/>
          <p:cNvGrpSpPr/>
          <p:nvPr/>
        </p:nvGrpSpPr>
        <p:grpSpPr>
          <a:xfrm>
            <a:off x="1259632" y="4403576"/>
            <a:ext cx="2072990" cy="609600"/>
            <a:chOff x="1259632" y="4403576"/>
            <a:chExt cx="2072990" cy="609600"/>
          </a:xfrm>
        </p:grpSpPr>
        <p:pic>
          <p:nvPicPr>
            <p:cNvPr id="4101" name="Picture 5" descr="C:\Users\shentianyang\Desktop\res\HTML5_Tech_Classes_64\HTML5_Device_Access_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4035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019442" y="4492933"/>
              <a:ext cx="1313180"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设备通用</a:t>
              </a:r>
              <a:endParaRPr lang="zh-CN" altLang="en-US" sz="2200" dirty="0">
                <a:solidFill>
                  <a:schemeClr val="bg1"/>
                </a:solidFill>
                <a:latin typeface="微软雅黑" pitchFamily="34" charset="-122"/>
                <a:ea typeface="微软雅黑" pitchFamily="34" charset="-122"/>
              </a:endParaRPr>
            </a:p>
          </p:txBody>
        </p:sp>
      </p:grpSp>
      <p:grpSp>
        <p:nvGrpSpPr>
          <p:cNvPr id="7" name="组合 6"/>
          <p:cNvGrpSpPr/>
          <p:nvPr/>
        </p:nvGrpSpPr>
        <p:grpSpPr>
          <a:xfrm>
            <a:off x="1259632" y="5589248"/>
            <a:ext cx="1508733" cy="609600"/>
            <a:chOff x="1259632" y="5589248"/>
            <a:chExt cx="1508733" cy="609600"/>
          </a:xfrm>
        </p:grpSpPr>
        <p:pic>
          <p:nvPicPr>
            <p:cNvPr id="4100" name="Picture 4" descr="C:\Users\shentianyang\Desktop\res\HTML5_Tech_Classes_64\HTML5_Connectivity_6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558924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019442" y="5678605"/>
              <a:ext cx="748923"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连接</a:t>
              </a:r>
              <a:endParaRPr lang="zh-CN" altLang="en-US" sz="2200" dirty="0">
                <a:solidFill>
                  <a:schemeClr val="bg1"/>
                </a:solidFill>
                <a:latin typeface="微软雅黑" pitchFamily="34" charset="-122"/>
                <a:ea typeface="微软雅黑" pitchFamily="34" charset="-122"/>
              </a:endParaRPr>
            </a:p>
          </p:txBody>
        </p:sp>
      </p:grpSp>
      <p:grpSp>
        <p:nvGrpSpPr>
          <p:cNvPr id="8" name="组合 7"/>
          <p:cNvGrpSpPr/>
          <p:nvPr/>
        </p:nvGrpSpPr>
        <p:grpSpPr>
          <a:xfrm>
            <a:off x="4894250" y="1988840"/>
            <a:ext cx="1795499" cy="609600"/>
            <a:chOff x="4894250" y="1988840"/>
            <a:chExt cx="1795499" cy="609600"/>
          </a:xfrm>
        </p:grpSpPr>
        <p:pic>
          <p:nvPicPr>
            <p:cNvPr id="4102" name="Picture 6" descr="C:\Users\shentianyang\Desktop\res\HTML5_Tech_Classes_64\HTML5_Multimedia_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4250" y="198884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658698" y="2078197"/>
              <a:ext cx="1031051"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多媒体</a:t>
              </a:r>
              <a:endParaRPr lang="zh-CN" altLang="en-US" sz="2200" dirty="0">
                <a:solidFill>
                  <a:schemeClr val="bg1"/>
                </a:solidFill>
                <a:latin typeface="微软雅黑" pitchFamily="34" charset="-122"/>
                <a:ea typeface="微软雅黑" pitchFamily="34" charset="-122"/>
              </a:endParaRPr>
            </a:p>
          </p:txBody>
        </p:sp>
      </p:grpSp>
      <p:grpSp>
        <p:nvGrpSpPr>
          <p:cNvPr id="9" name="组合 8"/>
          <p:cNvGrpSpPr/>
          <p:nvPr/>
        </p:nvGrpSpPr>
        <p:grpSpPr>
          <a:xfrm>
            <a:off x="4894250" y="3188976"/>
            <a:ext cx="3206142" cy="609600"/>
            <a:chOff x="4894250" y="3188976"/>
            <a:chExt cx="3206142" cy="609600"/>
          </a:xfrm>
        </p:grpSpPr>
        <p:pic>
          <p:nvPicPr>
            <p:cNvPr id="4099" name="Picture 3" descr="C:\Users\shentianyang\Desktop\res\HTML5_Tech_Classes_64\HTML5_3D_Effects_6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4250" y="31889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658698" y="3278333"/>
              <a:ext cx="2441694" cy="430887"/>
            </a:xfrm>
            <a:prstGeom prst="rect">
              <a:avLst/>
            </a:prstGeom>
            <a:solidFill>
              <a:srgbClr val="EF4832"/>
            </a:solidFill>
          </p:spPr>
          <p:txBody>
            <a:bodyPr wrap="none" rtlCol="0">
              <a:spAutoFit/>
            </a:bodyPr>
            <a:lstStyle/>
            <a:p>
              <a:r>
                <a:rPr lang="zh-CN" altLang="en-US" sz="2200" dirty="0">
                  <a:solidFill>
                    <a:schemeClr val="bg1"/>
                  </a:solidFill>
                  <a:latin typeface="微软雅黑" pitchFamily="34" charset="-122"/>
                  <a:ea typeface="微软雅黑" pitchFamily="34" charset="-122"/>
                </a:rPr>
                <a:t>三维</a:t>
              </a:r>
              <a:r>
                <a:rPr lang="zh-CN" altLang="en-US" sz="2200" dirty="0" smtClean="0">
                  <a:solidFill>
                    <a:schemeClr val="bg1"/>
                  </a:solidFill>
                  <a:latin typeface="微软雅黑" pitchFamily="34" charset="-122"/>
                  <a:ea typeface="微软雅黑" pitchFamily="34" charset="-122"/>
                </a:rPr>
                <a:t>、图形与特效</a:t>
              </a:r>
              <a:endParaRPr lang="zh-CN" altLang="en-US" sz="2200" dirty="0">
                <a:solidFill>
                  <a:schemeClr val="bg1"/>
                </a:solidFill>
                <a:latin typeface="微软雅黑" pitchFamily="34" charset="-122"/>
                <a:ea typeface="微软雅黑" pitchFamily="34" charset="-122"/>
              </a:endParaRPr>
            </a:p>
          </p:txBody>
        </p:sp>
      </p:grpSp>
      <p:grpSp>
        <p:nvGrpSpPr>
          <p:cNvPr id="10" name="组合 9"/>
          <p:cNvGrpSpPr/>
          <p:nvPr/>
        </p:nvGrpSpPr>
        <p:grpSpPr>
          <a:xfrm>
            <a:off x="4894250" y="4403576"/>
            <a:ext cx="2359757" cy="609600"/>
            <a:chOff x="4894250" y="4403576"/>
            <a:chExt cx="2359757" cy="609600"/>
          </a:xfrm>
        </p:grpSpPr>
        <p:pic>
          <p:nvPicPr>
            <p:cNvPr id="4104" name="Picture 8" descr="C:\Users\shentianyang\Desktop\res\HTML5_Tech_Classes_64\HTML5_Performance_6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4250" y="44035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658698" y="4492933"/>
              <a:ext cx="1595309" cy="430887"/>
            </a:xfrm>
            <a:prstGeom prst="rect">
              <a:avLst/>
            </a:prstGeom>
            <a:solidFill>
              <a:srgbClr val="EF4832"/>
            </a:solidFill>
          </p:spPr>
          <p:txBody>
            <a:bodyPr wrap="none" rtlCol="0">
              <a:spAutoFit/>
            </a:bodyPr>
            <a:lstStyle/>
            <a:p>
              <a:r>
                <a:rPr lang="zh-CN" altLang="en-US" sz="2200" dirty="0" smtClean="0">
                  <a:solidFill>
                    <a:schemeClr val="bg1"/>
                  </a:solidFill>
                  <a:latin typeface="微软雅黑" pitchFamily="34" charset="-122"/>
                  <a:ea typeface="微软雅黑" pitchFamily="34" charset="-122"/>
                </a:rPr>
                <a:t>性能与集成</a:t>
              </a:r>
              <a:endParaRPr lang="zh-CN" altLang="en-US" sz="2200" dirty="0">
                <a:solidFill>
                  <a:schemeClr val="bg1"/>
                </a:solidFill>
                <a:latin typeface="微软雅黑" pitchFamily="34" charset="-122"/>
                <a:ea typeface="微软雅黑" pitchFamily="34" charset="-122"/>
              </a:endParaRPr>
            </a:p>
          </p:txBody>
        </p:sp>
      </p:grpSp>
      <p:grpSp>
        <p:nvGrpSpPr>
          <p:cNvPr id="11" name="组合 10"/>
          <p:cNvGrpSpPr/>
          <p:nvPr/>
        </p:nvGrpSpPr>
        <p:grpSpPr>
          <a:xfrm>
            <a:off x="4894250" y="5589248"/>
            <a:ext cx="1630391" cy="609600"/>
            <a:chOff x="4894250" y="5589248"/>
            <a:chExt cx="1630391" cy="609600"/>
          </a:xfrm>
        </p:grpSpPr>
        <p:pic>
          <p:nvPicPr>
            <p:cNvPr id="4098" name="Picture 2" descr="C:\Users\shentianyang\Desktop\res\HTML5_Tech_Classes_64\HTML5_Styling_6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4250" y="558924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658698" y="5678604"/>
              <a:ext cx="865943" cy="430887"/>
            </a:xfrm>
            <a:prstGeom prst="rect">
              <a:avLst/>
            </a:prstGeom>
            <a:solidFill>
              <a:srgbClr val="EF4832"/>
            </a:solidFill>
          </p:spPr>
          <p:txBody>
            <a:bodyPr wrap="none" rtlCol="0">
              <a:spAutoFit/>
            </a:bodyPr>
            <a:lstStyle/>
            <a:p>
              <a:r>
                <a:rPr lang="en-US" altLang="zh-CN" sz="2200" dirty="0" smtClean="0">
                  <a:solidFill>
                    <a:schemeClr val="bg1"/>
                  </a:solidFill>
                  <a:latin typeface="微软雅黑" pitchFamily="34" charset="-122"/>
                  <a:ea typeface="微软雅黑" pitchFamily="34" charset="-122"/>
                </a:rPr>
                <a:t>CSS3</a:t>
              </a:r>
              <a:endParaRPr lang="zh-CN" altLang="en-US" sz="22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356183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32" presetClass="emph" presetSubtype="0" fill="hold" nodeType="afterEffect">
                                  <p:stCondLst>
                                    <p:cond delay="1500"/>
                                  </p:stCondLst>
                                  <p:childTnLst>
                                    <p:animRot by="120000">
                                      <p:cBhvr>
                                        <p:cTn id="39" dur="100" fill="hold">
                                          <p:stCondLst>
                                            <p:cond delay="0"/>
                                          </p:stCondLst>
                                        </p:cTn>
                                        <p:tgtEl>
                                          <p:spTgt spid="3"/>
                                        </p:tgtEl>
                                        <p:attrNameLst>
                                          <p:attrName>r</p:attrName>
                                        </p:attrNameLst>
                                      </p:cBhvr>
                                    </p:animRot>
                                    <p:animRot by="-240000">
                                      <p:cBhvr>
                                        <p:cTn id="40" dur="200" fill="hold">
                                          <p:stCondLst>
                                            <p:cond delay="200"/>
                                          </p:stCondLst>
                                        </p:cTn>
                                        <p:tgtEl>
                                          <p:spTgt spid="3"/>
                                        </p:tgtEl>
                                        <p:attrNameLst>
                                          <p:attrName>r</p:attrName>
                                        </p:attrNameLst>
                                      </p:cBhvr>
                                    </p:animRot>
                                    <p:animRot by="240000">
                                      <p:cBhvr>
                                        <p:cTn id="41" dur="200" fill="hold">
                                          <p:stCondLst>
                                            <p:cond delay="400"/>
                                          </p:stCondLst>
                                        </p:cTn>
                                        <p:tgtEl>
                                          <p:spTgt spid="3"/>
                                        </p:tgtEl>
                                        <p:attrNameLst>
                                          <p:attrName>r</p:attrName>
                                        </p:attrNameLst>
                                      </p:cBhvr>
                                    </p:animRot>
                                    <p:animRot by="-240000">
                                      <p:cBhvr>
                                        <p:cTn id="42" dur="200" fill="hold">
                                          <p:stCondLst>
                                            <p:cond delay="600"/>
                                          </p:stCondLst>
                                        </p:cTn>
                                        <p:tgtEl>
                                          <p:spTgt spid="3"/>
                                        </p:tgtEl>
                                        <p:attrNameLst>
                                          <p:attrName>r</p:attrName>
                                        </p:attrNameLst>
                                      </p:cBhvr>
                                    </p:animRot>
                                    <p:animRot by="120000">
                                      <p:cBhvr>
                                        <p:cTn id="43" dur="200" fill="hold">
                                          <p:stCondLst>
                                            <p:cond delay="800"/>
                                          </p:stCondLst>
                                        </p:cTn>
                                        <p:tgtEl>
                                          <p:spTgt spid="3"/>
                                        </p:tgtEl>
                                        <p:attrNameLst>
                                          <p:attrName>r</p:attrName>
                                        </p:attrNameLst>
                                      </p:cBhvr>
                                    </p:animRot>
                                  </p:childTnLst>
                                </p:cTn>
                              </p:par>
                            </p:childTnLst>
                          </p:cTn>
                        </p:par>
                        <p:par>
                          <p:cTn id="44" fill="hold">
                            <p:stCondLst>
                              <p:cond delay="3000"/>
                            </p:stCondLst>
                            <p:childTnLst>
                              <p:par>
                                <p:cTn id="45" presetID="32" presetClass="emph" presetSubtype="0" fill="hold" nodeType="afterEffect">
                                  <p:stCondLst>
                                    <p:cond delay="1500"/>
                                  </p:stCondLst>
                                  <p:childTnLst>
                                    <p:animRot by="120000">
                                      <p:cBhvr>
                                        <p:cTn id="46" dur="100" fill="hold">
                                          <p:stCondLst>
                                            <p:cond delay="0"/>
                                          </p:stCondLst>
                                        </p:cTn>
                                        <p:tgtEl>
                                          <p:spTgt spid="10"/>
                                        </p:tgtEl>
                                        <p:attrNameLst>
                                          <p:attrName>r</p:attrName>
                                        </p:attrNameLst>
                                      </p:cBhvr>
                                    </p:animRot>
                                    <p:animRot by="-240000">
                                      <p:cBhvr>
                                        <p:cTn id="47" dur="200" fill="hold">
                                          <p:stCondLst>
                                            <p:cond delay="200"/>
                                          </p:stCondLst>
                                        </p:cTn>
                                        <p:tgtEl>
                                          <p:spTgt spid="10"/>
                                        </p:tgtEl>
                                        <p:attrNameLst>
                                          <p:attrName>r</p:attrName>
                                        </p:attrNameLst>
                                      </p:cBhvr>
                                    </p:animRot>
                                    <p:animRot by="240000">
                                      <p:cBhvr>
                                        <p:cTn id="48" dur="200" fill="hold">
                                          <p:stCondLst>
                                            <p:cond delay="400"/>
                                          </p:stCondLst>
                                        </p:cTn>
                                        <p:tgtEl>
                                          <p:spTgt spid="10"/>
                                        </p:tgtEl>
                                        <p:attrNameLst>
                                          <p:attrName>r</p:attrName>
                                        </p:attrNameLst>
                                      </p:cBhvr>
                                    </p:animRot>
                                    <p:animRot by="-240000">
                                      <p:cBhvr>
                                        <p:cTn id="49" dur="200" fill="hold">
                                          <p:stCondLst>
                                            <p:cond delay="600"/>
                                          </p:stCondLst>
                                        </p:cTn>
                                        <p:tgtEl>
                                          <p:spTgt spid="10"/>
                                        </p:tgtEl>
                                        <p:attrNameLst>
                                          <p:attrName>r</p:attrName>
                                        </p:attrNameLst>
                                      </p:cBhvr>
                                    </p:animRot>
                                    <p:animRot by="120000">
                                      <p:cBhvr>
                                        <p:cTn id="50" dur="200" fill="hold">
                                          <p:stCondLst>
                                            <p:cond delay="800"/>
                                          </p:stCondLst>
                                        </p:cTn>
                                        <p:tgtEl>
                                          <p:spTgt spid="10"/>
                                        </p:tgtEl>
                                        <p:attrNameLst>
                                          <p:attrName>r</p:attrName>
                                        </p:attrNameLst>
                                      </p:cBhvr>
                                    </p:animRot>
                                  </p:childTnLst>
                                </p:cTn>
                              </p:par>
                            </p:childTnLst>
                          </p:cTn>
                        </p:par>
                        <p:par>
                          <p:cTn id="51" fill="hold">
                            <p:stCondLst>
                              <p:cond delay="5500"/>
                            </p:stCondLst>
                            <p:childTnLst>
                              <p:par>
                                <p:cTn id="52" presetID="32" presetClass="emph" presetSubtype="0" fill="hold" nodeType="afterEffect">
                                  <p:stCondLst>
                                    <p:cond delay="1500"/>
                                  </p:stCondLst>
                                  <p:childTnLst>
                                    <p:animRot by="120000">
                                      <p:cBhvr>
                                        <p:cTn id="53" dur="100" fill="hold">
                                          <p:stCondLst>
                                            <p:cond delay="0"/>
                                          </p:stCondLst>
                                        </p:cTn>
                                        <p:tgtEl>
                                          <p:spTgt spid="5"/>
                                        </p:tgtEl>
                                        <p:attrNameLst>
                                          <p:attrName>r</p:attrName>
                                        </p:attrNameLst>
                                      </p:cBhvr>
                                    </p:animRot>
                                    <p:animRot by="-240000">
                                      <p:cBhvr>
                                        <p:cTn id="54" dur="200" fill="hold">
                                          <p:stCondLst>
                                            <p:cond delay="200"/>
                                          </p:stCondLst>
                                        </p:cTn>
                                        <p:tgtEl>
                                          <p:spTgt spid="5"/>
                                        </p:tgtEl>
                                        <p:attrNameLst>
                                          <p:attrName>r</p:attrName>
                                        </p:attrNameLst>
                                      </p:cBhvr>
                                    </p:animRot>
                                    <p:animRot by="240000">
                                      <p:cBhvr>
                                        <p:cTn id="55" dur="200" fill="hold">
                                          <p:stCondLst>
                                            <p:cond delay="400"/>
                                          </p:stCondLst>
                                        </p:cTn>
                                        <p:tgtEl>
                                          <p:spTgt spid="5"/>
                                        </p:tgtEl>
                                        <p:attrNameLst>
                                          <p:attrName>r</p:attrName>
                                        </p:attrNameLst>
                                      </p:cBhvr>
                                    </p:animRot>
                                    <p:animRot by="-240000">
                                      <p:cBhvr>
                                        <p:cTn id="56" dur="200" fill="hold">
                                          <p:stCondLst>
                                            <p:cond delay="600"/>
                                          </p:stCondLst>
                                        </p:cTn>
                                        <p:tgtEl>
                                          <p:spTgt spid="5"/>
                                        </p:tgtEl>
                                        <p:attrNameLst>
                                          <p:attrName>r</p:attrName>
                                        </p:attrNameLst>
                                      </p:cBhvr>
                                    </p:animRot>
                                    <p:animRot by="120000">
                                      <p:cBhvr>
                                        <p:cTn id="57" dur="200" fill="hold">
                                          <p:stCondLst>
                                            <p:cond delay="800"/>
                                          </p:stCondLst>
                                        </p:cTn>
                                        <p:tgtEl>
                                          <p:spTgt spid="5"/>
                                        </p:tgtEl>
                                        <p:attrNameLst>
                                          <p:attrName>r</p:attrName>
                                        </p:attrNameLst>
                                      </p:cBhvr>
                                    </p:animRot>
                                  </p:childTnLst>
                                </p:cTn>
                              </p:par>
                            </p:childTnLst>
                          </p:cTn>
                        </p:par>
                        <p:par>
                          <p:cTn id="58" fill="hold">
                            <p:stCondLst>
                              <p:cond delay="8000"/>
                            </p:stCondLst>
                            <p:childTnLst>
                              <p:par>
                                <p:cTn id="59" presetID="32" presetClass="emph" presetSubtype="0" fill="hold" nodeType="afterEffect">
                                  <p:stCondLst>
                                    <p:cond delay="1500"/>
                                  </p:stCondLst>
                                  <p:childTnLst>
                                    <p:animRot by="120000">
                                      <p:cBhvr>
                                        <p:cTn id="60" dur="100" fill="hold">
                                          <p:stCondLst>
                                            <p:cond delay="0"/>
                                          </p:stCondLst>
                                        </p:cTn>
                                        <p:tgtEl>
                                          <p:spTgt spid="11"/>
                                        </p:tgtEl>
                                        <p:attrNameLst>
                                          <p:attrName>r</p:attrName>
                                        </p:attrNameLst>
                                      </p:cBhvr>
                                    </p:animRot>
                                    <p:animRot by="-240000">
                                      <p:cBhvr>
                                        <p:cTn id="61" dur="200" fill="hold">
                                          <p:stCondLst>
                                            <p:cond delay="200"/>
                                          </p:stCondLst>
                                        </p:cTn>
                                        <p:tgtEl>
                                          <p:spTgt spid="11"/>
                                        </p:tgtEl>
                                        <p:attrNameLst>
                                          <p:attrName>r</p:attrName>
                                        </p:attrNameLst>
                                      </p:cBhvr>
                                    </p:animRot>
                                    <p:animRot by="240000">
                                      <p:cBhvr>
                                        <p:cTn id="62" dur="200" fill="hold">
                                          <p:stCondLst>
                                            <p:cond delay="400"/>
                                          </p:stCondLst>
                                        </p:cTn>
                                        <p:tgtEl>
                                          <p:spTgt spid="11"/>
                                        </p:tgtEl>
                                        <p:attrNameLst>
                                          <p:attrName>r</p:attrName>
                                        </p:attrNameLst>
                                      </p:cBhvr>
                                    </p:animRot>
                                    <p:animRot by="-240000">
                                      <p:cBhvr>
                                        <p:cTn id="63" dur="200" fill="hold">
                                          <p:stCondLst>
                                            <p:cond delay="600"/>
                                          </p:stCondLst>
                                        </p:cTn>
                                        <p:tgtEl>
                                          <p:spTgt spid="11"/>
                                        </p:tgtEl>
                                        <p:attrNameLst>
                                          <p:attrName>r</p:attrName>
                                        </p:attrNameLst>
                                      </p:cBhvr>
                                    </p:animRot>
                                    <p:animRot by="120000">
                                      <p:cBhvr>
                                        <p:cTn id="64" dur="200" fill="hold">
                                          <p:stCondLst>
                                            <p:cond delay="800"/>
                                          </p:stCondLst>
                                        </p:cTn>
                                        <p:tgtEl>
                                          <p:spTgt spid="11"/>
                                        </p:tgtEl>
                                        <p:attrNameLst>
                                          <p:attrName>r</p:attrName>
                                        </p:attrNameLst>
                                      </p:cBhvr>
                                    </p:animRot>
                                  </p:childTnLst>
                                </p:cTn>
                              </p:par>
                            </p:childTnLst>
                          </p:cTn>
                        </p:par>
                        <p:par>
                          <p:cTn id="65" fill="hold">
                            <p:stCondLst>
                              <p:cond delay="10500"/>
                            </p:stCondLst>
                            <p:childTnLst>
                              <p:par>
                                <p:cTn id="66" presetID="32" presetClass="emph" presetSubtype="0" fill="hold" nodeType="afterEffect">
                                  <p:stCondLst>
                                    <p:cond delay="1500"/>
                                  </p:stCondLst>
                                  <p:childTnLst>
                                    <p:animRot by="120000">
                                      <p:cBhvr>
                                        <p:cTn id="67" dur="100" fill="hold">
                                          <p:stCondLst>
                                            <p:cond delay="0"/>
                                          </p:stCondLst>
                                        </p:cTn>
                                        <p:tgtEl>
                                          <p:spTgt spid="8"/>
                                        </p:tgtEl>
                                        <p:attrNameLst>
                                          <p:attrName>r</p:attrName>
                                        </p:attrNameLst>
                                      </p:cBhvr>
                                    </p:animRot>
                                    <p:animRot by="-240000">
                                      <p:cBhvr>
                                        <p:cTn id="68" dur="200" fill="hold">
                                          <p:stCondLst>
                                            <p:cond delay="200"/>
                                          </p:stCondLst>
                                        </p:cTn>
                                        <p:tgtEl>
                                          <p:spTgt spid="8"/>
                                        </p:tgtEl>
                                        <p:attrNameLst>
                                          <p:attrName>r</p:attrName>
                                        </p:attrNameLst>
                                      </p:cBhvr>
                                    </p:animRot>
                                    <p:animRot by="240000">
                                      <p:cBhvr>
                                        <p:cTn id="69" dur="200" fill="hold">
                                          <p:stCondLst>
                                            <p:cond delay="400"/>
                                          </p:stCondLst>
                                        </p:cTn>
                                        <p:tgtEl>
                                          <p:spTgt spid="8"/>
                                        </p:tgtEl>
                                        <p:attrNameLst>
                                          <p:attrName>r</p:attrName>
                                        </p:attrNameLst>
                                      </p:cBhvr>
                                    </p:animRot>
                                    <p:animRot by="-240000">
                                      <p:cBhvr>
                                        <p:cTn id="70" dur="200" fill="hold">
                                          <p:stCondLst>
                                            <p:cond delay="600"/>
                                          </p:stCondLst>
                                        </p:cTn>
                                        <p:tgtEl>
                                          <p:spTgt spid="8"/>
                                        </p:tgtEl>
                                        <p:attrNameLst>
                                          <p:attrName>r</p:attrName>
                                        </p:attrNameLst>
                                      </p:cBhvr>
                                    </p:animRot>
                                    <p:animRot by="120000">
                                      <p:cBhvr>
                                        <p:cTn id="71" dur="200" fill="hold">
                                          <p:stCondLst>
                                            <p:cond delay="800"/>
                                          </p:stCondLst>
                                        </p:cTn>
                                        <p:tgtEl>
                                          <p:spTgt spid="8"/>
                                        </p:tgtEl>
                                        <p:attrNameLst>
                                          <p:attrName>r</p:attrName>
                                        </p:attrNameLst>
                                      </p:cBhvr>
                                    </p:animRot>
                                  </p:childTnLst>
                                </p:cTn>
                              </p:par>
                            </p:childTnLst>
                          </p:cTn>
                        </p:par>
                        <p:par>
                          <p:cTn id="72" fill="hold">
                            <p:stCondLst>
                              <p:cond delay="13000"/>
                            </p:stCondLst>
                            <p:childTnLst>
                              <p:par>
                                <p:cTn id="73" presetID="32" presetClass="emph" presetSubtype="0" fill="hold" nodeType="afterEffect">
                                  <p:stCondLst>
                                    <p:cond delay="1500"/>
                                  </p:stCondLst>
                                  <p:childTnLst>
                                    <p:animRot by="120000">
                                      <p:cBhvr>
                                        <p:cTn id="74" dur="100" fill="hold">
                                          <p:stCondLst>
                                            <p:cond delay="0"/>
                                          </p:stCondLst>
                                        </p:cTn>
                                        <p:tgtEl>
                                          <p:spTgt spid="7"/>
                                        </p:tgtEl>
                                        <p:attrNameLst>
                                          <p:attrName>r</p:attrName>
                                        </p:attrNameLst>
                                      </p:cBhvr>
                                    </p:animRot>
                                    <p:animRot by="-240000">
                                      <p:cBhvr>
                                        <p:cTn id="75" dur="200" fill="hold">
                                          <p:stCondLst>
                                            <p:cond delay="200"/>
                                          </p:stCondLst>
                                        </p:cTn>
                                        <p:tgtEl>
                                          <p:spTgt spid="7"/>
                                        </p:tgtEl>
                                        <p:attrNameLst>
                                          <p:attrName>r</p:attrName>
                                        </p:attrNameLst>
                                      </p:cBhvr>
                                    </p:animRot>
                                    <p:animRot by="240000">
                                      <p:cBhvr>
                                        <p:cTn id="76" dur="200" fill="hold">
                                          <p:stCondLst>
                                            <p:cond delay="400"/>
                                          </p:stCondLst>
                                        </p:cTn>
                                        <p:tgtEl>
                                          <p:spTgt spid="7"/>
                                        </p:tgtEl>
                                        <p:attrNameLst>
                                          <p:attrName>r</p:attrName>
                                        </p:attrNameLst>
                                      </p:cBhvr>
                                    </p:animRot>
                                    <p:animRot by="-240000">
                                      <p:cBhvr>
                                        <p:cTn id="77" dur="200" fill="hold">
                                          <p:stCondLst>
                                            <p:cond delay="600"/>
                                          </p:stCondLst>
                                        </p:cTn>
                                        <p:tgtEl>
                                          <p:spTgt spid="7"/>
                                        </p:tgtEl>
                                        <p:attrNameLst>
                                          <p:attrName>r</p:attrName>
                                        </p:attrNameLst>
                                      </p:cBhvr>
                                    </p:animRot>
                                    <p:animRot by="120000">
                                      <p:cBhvr>
                                        <p:cTn id="78" dur="200" fill="hold">
                                          <p:stCondLst>
                                            <p:cond delay="800"/>
                                          </p:stCondLst>
                                        </p:cTn>
                                        <p:tgtEl>
                                          <p:spTgt spid="7"/>
                                        </p:tgtEl>
                                        <p:attrNameLst>
                                          <p:attrName>r</p:attrName>
                                        </p:attrNameLst>
                                      </p:cBhvr>
                                    </p:animRot>
                                  </p:childTnLst>
                                </p:cTn>
                              </p:par>
                            </p:childTnLst>
                          </p:cTn>
                        </p:par>
                        <p:par>
                          <p:cTn id="79" fill="hold">
                            <p:stCondLst>
                              <p:cond delay="15500"/>
                            </p:stCondLst>
                            <p:childTnLst>
                              <p:par>
                                <p:cTn id="80" presetID="32" presetClass="emph" presetSubtype="0" fill="hold" nodeType="afterEffect">
                                  <p:stCondLst>
                                    <p:cond delay="1500"/>
                                  </p:stCondLst>
                                  <p:childTnLst>
                                    <p:animRot by="120000">
                                      <p:cBhvr>
                                        <p:cTn id="81" dur="100" fill="hold">
                                          <p:stCondLst>
                                            <p:cond delay="0"/>
                                          </p:stCondLst>
                                        </p:cTn>
                                        <p:tgtEl>
                                          <p:spTgt spid="9"/>
                                        </p:tgtEl>
                                        <p:attrNameLst>
                                          <p:attrName>r</p:attrName>
                                        </p:attrNameLst>
                                      </p:cBhvr>
                                    </p:animRot>
                                    <p:animRot by="-240000">
                                      <p:cBhvr>
                                        <p:cTn id="82" dur="200" fill="hold">
                                          <p:stCondLst>
                                            <p:cond delay="200"/>
                                          </p:stCondLst>
                                        </p:cTn>
                                        <p:tgtEl>
                                          <p:spTgt spid="9"/>
                                        </p:tgtEl>
                                        <p:attrNameLst>
                                          <p:attrName>r</p:attrName>
                                        </p:attrNameLst>
                                      </p:cBhvr>
                                    </p:animRot>
                                    <p:animRot by="240000">
                                      <p:cBhvr>
                                        <p:cTn id="83" dur="200" fill="hold">
                                          <p:stCondLst>
                                            <p:cond delay="400"/>
                                          </p:stCondLst>
                                        </p:cTn>
                                        <p:tgtEl>
                                          <p:spTgt spid="9"/>
                                        </p:tgtEl>
                                        <p:attrNameLst>
                                          <p:attrName>r</p:attrName>
                                        </p:attrNameLst>
                                      </p:cBhvr>
                                    </p:animRot>
                                    <p:animRot by="-240000">
                                      <p:cBhvr>
                                        <p:cTn id="84" dur="200" fill="hold">
                                          <p:stCondLst>
                                            <p:cond delay="600"/>
                                          </p:stCondLst>
                                        </p:cTn>
                                        <p:tgtEl>
                                          <p:spTgt spid="9"/>
                                        </p:tgtEl>
                                        <p:attrNameLst>
                                          <p:attrName>r</p:attrName>
                                        </p:attrNameLst>
                                      </p:cBhvr>
                                    </p:animRot>
                                    <p:animRot by="120000">
                                      <p:cBhvr>
                                        <p:cTn id="85"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2313" y="5019253"/>
            <a:ext cx="7772400" cy="1362075"/>
          </a:xfrm>
        </p:spPr>
        <p:txBody>
          <a:bodyPr>
            <a:normAutofit/>
          </a:bodyPr>
          <a:lstStyle/>
          <a:p>
            <a:r>
              <a:rPr lang="zh-CN" altLang="en-US" sz="2800" b="1" dirty="0" smtClean="0"/>
              <a:t>语义</a:t>
            </a:r>
            <a:endParaRPr lang="zh-CN" altLang="en-US" sz="2800" b="1" dirty="0"/>
          </a:p>
        </p:txBody>
      </p:sp>
      <p:pic>
        <p:nvPicPr>
          <p:cNvPr id="5122" name="Picture 2" descr="Seman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128885"/>
            <a:ext cx="471487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17960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语义化的</a:t>
            </a:r>
            <a:r>
              <a:rPr lang="zh-CN" altLang="en-US" dirty="0"/>
              <a:t>标签</a:t>
            </a:r>
          </a:p>
        </p:txBody>
      </p:sp>
      <p:pic>
        <p:nvPicPr>
          <p:cNvPr id="6146" name="Picture 2" descr="http://www.html5code.com/media/img/tutorials/html5ta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222" y="1651670"/>
            <a:ext cx="4352925" cy="32194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alistapart.com/d/previewofhtml5/structure-div.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76872"/>
            <a:ext cx="4264694" cy="2132348"/>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4247009" y="3105584"/>
            <a:ext cx="792088" cy="395424"/>
          </a:xfrm>
          <a:prstGeom prst="rightArrow">
            <a:avLst>
              <a:gd name="adj1" fmla="val 40365"/>
              <a:gd name="adj2" fmla="val 111132"/>
            </a:avLst>
          </a:prstGeom>
          <a:solidFill>
            <a:srgbClr val="E64B26"/>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6" name="TextBox 5"/>
          <p:cNvSpPr txBox="1"/>
          <p:nvPr/>
        </p:nvSpPr>
        <p:spPr>
          <a:xfrm>
            <a:off x="611560" y="5229200"/>
            <a:ext cx="7992888" cy="1338828"/>
          </a:xfrm>
          <a:prstGeom prst="rect">
            <a:avLst/>
          </a:prstGeom>
          <a:noFill/>
        </p:spPr>
        <p:txBody>
          <a:bodyPr wrap="square" rtlCol="0">
            <a:spAutoFit/>
          </a:bodyPr>
          <a:lstStyle/>
          <a:p>
            <a:pPr indent="457200">
              <a:lnSpc>
                <a:spcPct val="150000"/>
              </a:lnSpc>
            </a:pPr>
            <a:r>
              <a:rPr lang="en-US" altLang="zh-CN" dirty="0" smtClean="0">
                <a:latin typeface="微软雅黑" pitchFamily="34" charset="-122"/>
                <a:ea typeface="微软雅黑" pitchFamily="34" charset="-122"/>
              </a:rPr>
              <a:t>HTML5 </a:t>
            </a:r>
            <a:r>
              <a:rPr lang="zh-CN" altLang="en-US" dirty="0">
                <a:latin typeface="微软雅黑" pitchFamily="34" charset="-122"/>
                <a:ea typeface="微软雅黑" pitchFamily="34" charset="-122"/>
              </a:rPr>
              <a:t>引入</a:t>
            </a:r>
            <a:r>
              <a:rPr lang="zh-CN" altLang="en-US" dirty="0" smtClean="0">
                <a:latin typeface="微软雅黑" pitchFamily="34" charset="-122"/>
                <a:ea typeface="微软雅黑" pitchFamily="34" charset="-122"/>
              </a:rPr>
              <a:t>了新</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HTML </a:t>
            </a:r>
            <a:r>
              <a:rPr lang="zh-CN" altLang="en-US" dirty="0" smtClean="0">
                <a:latin typeface="微软雅黑" pitchFamily="34" charset="-122"/>
                <a:ea typeface="微软雅黑" pitchFamily="34" charset="-122"/>
              </a:rPr>
              <a:t>元素，通过使用这些元素，开发者可以更细致的描述文档结构，让文档更加易读，搜索引擎也能更好的理解页面中各部分间的</a:t>
            </a:r>
            <a:r>
              <a:rPr lang="zh-CN" altLang="en-US" dirty="0">
                <a:latin typeface="微软雅黑" pitchFamily="34" charset="-122"/>
                <a:ea typeface="微软雅黑" pitchFamily="34" charset="-122"/>
              </a:rPr>
              <a:t>关系，我们也可以搜索到更快，更准确的信息。</a:t>
            </a:r>
          </a:p>
        </p:txBody>
      </p:sp>
    </p:spTree>
    <p:extLst>
      <p:ext uri="{BB962C8B-B14F-4D97-AF65-F5344CB8AC3E}">
        <p14:creationId xmlns:p14="http://schemas.microsoft.com/office/powerpoint/2010/main" val="10091395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edge">
                                      <p:cBhvr>
                                        <p:cTn id="7" dur="20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0" presetClass="entr" presetSubtype="0"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edge">
                                      <p:cBhvr>
                                        <p:cTn id="17" dur="20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十个</a:t>
            </a:r>
            <a:r>
              <a:rPr lang="zh-CN" altLang="en-US" dirty="0" smtClean="0"/>
              <a:t>常用的新标签列表</a:t>
            </a:r>
            <a:endParaRPr lang="zh-CN" altLang="en-US" dirty="0"/>
          </a:p>
        </p:txBody>
      </p:sp>
      <p:sp>
        <p:nvSpPr>
          <p:cNvPr id="3" name="内容占位符 2"/>
          <p:cNvSpPr>
            <a:spLocks noGrp="1"/>
          </p:cNvSpPr>
          <p:nvPr>
            <p:ph idx="1"/>
          </p:nvPr>
        </p:nvSpPr>
        <p:spPr>
          <a:xfrm>
            <a:off x="529208" y="1844824"/>
            <a:ext cx="4114800" cy="3196952"/>
          </a:xfrm>
        </p:spPr>
        <p:txBody>
          <a:bodyPr>
            <a:normAutofit/>
          </a:bodyPr>
          <a:lstStyle/>
          <a:p>
            <a:pPr marL="0" indent="0">
              <a:lnSpc>
                <a:spcPct val="170000"/>
              </a:lnSpc>
              <a:buNone/>
            </a:pPr>
            <a:r>
              <a:rPr lang="en-US" altLang="zh-CN" sz="2000" dirty="0" smtClean="0"/>
              <a:t>&lt;</a:t>
            </a:r>
            <a:r>
              <a:rPr lang="en-US" altLang="zh-CN" sz="2000" dirty="0" smtClean="0">
                <a:solidFill>
                  <a:srgbClr val="EF4832"/>
                </a:solidFill>
              </a:rPr>
              <a:t>article</a:t>
            </a:r>
            <a:r>
              <a:rPr lang="en-US" altLang="zh-CN" sz="2000" dirty="0" smtClean="0"/>
              <a:t>&gt; </a:t>
            </a:r>
            <a:r>
              <a:rPr lang="zh-CN" altLang="en-US" sz="2000" dirty="0"/>
              <a:t>定义</a:t>
            </a:r>
            <a:r>
              <a:rPr lang="zh-CN" altLang="en-US" sz="2000" dirty="0" smtClean="0"/>
              <a:t>文章</a:t>
            </a:r>
          </a:p>
          <a:p>
            <a:pPr marL="0" indent="0">
              <a:lnSpc>
                <a:spcPct val="170000"/>
              </a:lnSpc>
              <a:buNone/>
            </a:pPr>
            <a:r>
              <a:rPr lang="en-US" altLang="zh-CN" sz="2000" dirty="0" smtClean="0"/>
              <a:t>&lt;</a:t>
            </a:r>
            <a:r>
              <a:rPr lang="en-US" altLang="zh-CN" sz="2000" dirty="0" smtClean="0">
                <a:solidFill>
                  <a:srgbClr val="E64B26"/>
                </a:solidFill>
              </a:rPr>
              <a:t>aside</a:t>
            </a:r>
            <a:r>
              <a:rPr lang="en-US" altLang="zh-CN" sz="2000" dirty="0" smtClean="0"/>
              <a:t>&gt; </a:t>
            </a:r>
            <a:r>
              <a:rPr lang="zh-CN" altLang="en-US" sz="2000" dirty="0" smtClean="0"/>
              <a:t>定</a:t>
            </a:r>
            <a:r>
              <a:rPr lang="zh-CN" altLang="en-US" sz="2000" dirty="0"/>
              <a:t>义文</a:t>
            </a:r>
            <a:r>
              <a:rPr lang="zh-CN" altLang="en-US" sz="2000" dirty="0" smtClean="0"/>
              <a:t>章的侧边栏</a:t>
            </a:r>
            <a:endParaRPr lang="en-US" altLang="zh-CN" sz="2000" dirty="0" smtClean="0"/>
          </a:p>
          <a:p>
            <a:pPr marL="0" indent="0">
              <a:lnSpc>
                <a:spcPct val="170000"/>
              </a:lnSpc>
              <a:buNone/>
            </a:pPr>
            <a:r>
              <a:rPr lang="en-US" altLang="zh-CN" sz="2000" dirty="0" smtClean="0"/>
              <a:t>&lt;</a:t>
            </a:r>
            <a:r>
              <a:rPr lang="en-US" altLang="zh-CN" sz="2000" dirty="0" smtClean="0">
                <a:solidFill>
                  <a:srgbClr val="E64B26"/>
                </a:solidFill>
              </a:rPr>
              <a:t>figure</a:t>
            </a:r>
            <a:r>
              <a:rPr lang="en-US" altLang="zh-CN" sz="2000" dirty="0" smtClean="0"/>
              <a:t>&gt; </a:t>
            </a:r>
            <a:r>
              <a:rPr lang="zh-CN" altLang="en-US" sz="2000" dirty="0" smtClean="0"/>
              <a:t>一组媒体对象以及文字</a:t>
            </a:r>
          </a:p>
          <a:p>
            <a:pPr marL="0" indent="0">
              <a:lnSpc>
                <a:spcPct val="170000"/>
              </a:lnSpc>
              <a:buNone/>
            </a:pPr>
            <a:r>
              <a:rPr lang="en-US" altLang="zh-CN" sz="2000" dirty="0" smtClean="0"/>
              <a:t>&lt;</a:t>
            </a:r>
            <a:r>
              <a:rPr lang="en-US" altLang="zh-CN" sz="2000" dirty="0" smtClean="0">
                <a:solidFill>
                  <a:srgbClr val="E64B26"/>
                </a:solidFill>
              </a:rPr>
              <a:t>figcaption</a:t>
            </a:r>
            <a:r>
              <a:rPr lang="en-US" altLang="zh-CN" sz="2000" dirty="0" smtClean="0"/>
              <a:t>&gt; </a:t>
            </a:r>
            <a:r>
              <a:rPr lang="zh-CN" altLang="en-US" sz="2000" dirty="0" smtClean="0"/>
              <a:t>定义 </a:t>
            </a:r>
            <a:r>
              <a:rPr lang="en-US" altLang="zh-CN" sz="2000" dirty="0" smtClean="0"/>
              <a:t>figure </a:t>
            </a:r>
            <a:r>
              <a:rPr lang="zh-CN" altLang="en-US" sz="2000" dirty="0" smtClean="0"/>
              <a:t>的标题</a:t>
            </a:r>
          </a:p>
          <a:p>
            <a:pPr marL="0" indent="0">
              <a:lnSpc>
                <a:spcPct val="170000"/>
              </a:lnSpc>
              <a:buNone/>
            </a:pPr>
            <a:r>
              <a:rPr lang="en-US" altLang="zh-CN" sz="2000" dirty="0" smtClean="0"/>
              <a:t>&lt;</a:t>
            </a:r>
            <a:r>
              <a:rPr lang="en-US" altLang="zh-CN" sz="2000" dirty="0" smtClean="0">
                <a:solidFill>
                  <a:srgbClr val="E64B26"/>
                </a:solidFill>
              </a:rPr>
              <a:t>footer</a:t>
            </a:r>
            <a:r>
              <a:rPr lang="en-US" altLang="zh-CN" sz="2000" dirty="0" smtClean="0"/>
              <a:t>&gt;</a:t>
            </a:r>
            <a:r>
              <a:rPr lang="zh-CN" altLang="en-US" sz="2000" dirty="0"/>
              <a:t>定义页</a:t>
            </a:r>
            <a:r>
              <a:rPr lang="zh-CN" altLang="en-US" sz="2000" dirty="0" smtClean="0"/>
              <a:t>脚</a:t>
            </a:r>
          </a:p>
        </p:txBody>
      </p:sp>
      <p:sp>
        <p:nvSpPr>
          <p:cNvPr id="5" name="内容占位符 2"/>
          <p:cNvSpPr txBox="1">
            <a:spLocks/>
          </p:cNvSpPr>
          <p:nvPr/>
        </p:nvSpPr>
        <p:spPr>
          <a:xfrm>
            <a:off x="4633664" y="1844824"/>
            <a:ext cx="4114800"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altLang="zh-CN" sz="2000" dirty="0" smtClean="0"/>
              <a:t>&lt;</a:t>
            </a:r>
            <a:r>
              <a:rPr lang="en-US" altLang="zh-CN" sz="2000" dirty="0" smtClean="0">
                <a:solidFill>
                  <a:srgbClr val="EF4832"/>
                </a:solidFill>
              </a:rPr>
              <a:t>header</a:t>
            </a:r>
            <a:r>
              <a:rPr lang="en-US" altLang="zh-CN" sz="2000" dirty="0" smtClean="0"/>
              <a:t>&gt;</a:t>
            </a:r>
            <a:r>
              <a:rPr lang="zh-CN" altLang="en-US" sz="2000" dirty="0"/>
              <a:t>定义页</a:t>
            </a:r>
            <a:r>
              <a:rPr lang="zh-CN" altLang="en-US" sz="2000" dirty="0" smtClean="0"/>
              <a:t>眉</a:t>
            </a:r>
          </a:p>
          <a:p>
            <a:pPr marL="0" indent="0">
              <a:lnSpc>
                <a:spcPct val="170000"/>
              </a:lnSpc>
              <a:buNone/>
            </a:pPr>
            <a:r>
              <a:rPr lang="en-US" altLang="zh-CN" sz="2000" dirty="0" smtClean="0"/>
              <a:t>&lt;</a:t>
            </a:r>
            <a:r>
              <a:rPr lang="en-US" altLang="zh-CN" sz="2000" dirty="0" err="1" smtClean="0">
                <a:solidFill>
                  <a:srgbClr val="EF4832"/>
                </a:solidFill>
              </a:rPr>
              <a:t>hgroup</a:t>
            </a:r>
            <a:r>
              <a:rPr lang="en-US" altLang="zh-CN" sz="2000" dirty="0" smtClean="0"/>
              <a:t>&gt;</a:t>
            </a:r>
            <a:r>
              <a:rPr lang="zh-CN" altLang="en-US" sz="2000" dirty="0"/>
              <a:t>定义对</a:t>
            </a:r>
            <a:r>
              <a:rPr lang="zh-CN" altLang="en-US" sz="2000" dirty="0" smtClean="0"/>
              <a:t>网页标题的组合</a:t>
            </a:r>
          </a:p>
          <a:p>
            <a:pPr marL="0" indent="0">
              <a:lnSpc>
                <a:spcPct val="170000"/>
              </a:lnSpc>
              <a:buNone/>
            </a:pPr>
            <a:r>
              <a:rPr lang="en-US" altLang="zh-CN" sz="2000" dirty="0" smtClean="0"/>
              <a:t>&lt;</a:t>
            </a:r>
            <a:r>
              <a:rPr lang="en-US" altLang="zh-CN" sz="2000" dirty="0" err="1" smtClean="0">
                <a:solidFill>
                  <a:srgbClr val="EF4832"/>
                </a:solidFill>
              </a:rPr>
              <a:t>nav</a:t>
            </a:r>
            <a:r>
              <a:rPr lang="en-US" altLang="zh-CN" sz="2000" dirty="0" smtClean="0"/>
              <a:t>&gt;</a:t>
            </a:r>
            <a:r>
              <a:rPr lang="zh-CN" altLang="en-US" sz="2000" dirty="0"/>
              <a:t>定义导</a:t>
            </a:r>
            <a:r>
              <a:rPr lang="zh-CN" altLang="en-US" sz="2000" dirty="0" smtClean="0"/>
              <a:t>航</a:t>
            </a:r>
          </a:p>
          <a:p>
            <a:pPr marL="0" indent="0">
              <a:lnSpc>
                <a:spcPct val="170000"/>
              </a:lnSpc>
              <a:buNone/>
            </a:pPr>
            <a:r>
              <a:rPr lang="en-US" altLang="zh-CN" sz="2000" dirty="0" smtClean="0"/>
              <a:t>&lt;</a:t>
            </a:r>
            <a:r>
              <a:rPr lang="en-US" altLang="zh-CN" sz="2000" dirty="0" smtClean="0">
                <a:solidFill>
                  <a:srgbClr val="EF4832"/>
                </a:solidFill>
              </a:rPr>
              <a:t>section</a:t>
            </a:r>
            <a:r>
              <a:rPr lang="en-US" altLang="zh-CN" sz="2000" dirty="0" smtClean="0"/>
              <a:t>&gt; </a:t>
            </a:r>
            <a:r>
              <a:rPr lang="zh-CN" altLang="en-US" sz="2000" dirty="0" smtClean="0"/>
              <a:t>定义文档中的区段</a:t>
            </a:r>
            <a:endParaRPr lang="en-US" altLang="zh-CN" sz="2000" dirty="0" smtClean="0"/>
          </a:p>
          <a:p>
            <a:pPr marL="0" indent="0">
              <a:lnSpc>
                <a:spcPct val="170000"/>
              </a:lnSpc>
              <a:buNone/>
            </a:pPr>
            <a:r>
              <a:rPr lang="en-US" altLang="zh-CN" sz="2000" dirty="0" smtClean="0"/>
              <a:t>&lt;</a:t>
            </a:r>
            <a:r>
              <a:rPr lang="en-US" altLang="zh-CN" sz="2000" dirty="0" smtClean="0">
                <a:solidFill>
                  <a:srgbClr val="EF4832"/>
                </a:solidFill>
              </a:rPr>
              <a:t>time</a:t>
            </a:r>
            <a:r>
              <a:rPr lang="en-US" altLang="zh-CN" sz="2000" dirty="0" smtClean="0"/>
              <a:t>&gt;</a:t>
            </a:r>
            <a:r>
              <a:rPr lang="zh-CN" altLang="en-US" sz="2000" dirty="0"/>
              <a:t>定义日</a:t>
            </a:r>
            <a:r>
              <a:rPr lang="zh-CN" altLang="en-US" sz="2000" dirty="0" smtClean="0"/>
              <a:t>期和时间</a:t>
            </a:r>
          </a:p>
        </p:txBody>
      </p:sp>
      <p:sp>
        <p:nvSpPr>
          <p:cNvPr id="6" name="TextBox 5"/>
          <p:cNvSpPr txBox="1"/>
          <p:nvPr/>
        </p:nvSpPr>
        <p:spPr>
          <a:xfrm>
            <a:off x="539552" y="5661248"/>
            <a:ext cx="8136904" cy="738664"/>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itchFamily="34" charset="-122"/>
                <a:ea typeface="微软雅黑" pitchFamily="34" charset="-122"/>
              </a:rPr>
              <a:t>被弃用</a:t>
            </a:r>
            <a:r>
              <a:rPr lang="zh-CN" altLang="en-US" sz="1400" dirty="0" smtClean="0">
                <a:solidFill>
                  <a:schemeClr val="tx1">
                    <a:lumMod val="75000"/>
                    <a:lumOff val="25000"/>
                  </a:schemeClr>
                </a:solidFill>
                <a:latin typeface="微软雅黑" pitchFamily="34" charset="-122"/>
                <a:ea typeface="微软雅黑" pitchFamily="34" charset="-122"/>
              </a:rPr>
              <a:t>的标签：</a:t>
            </a:r>
            <a:r>
              <a:rPr lang="en-US" altLang="en-US" sz="1400" dirty="0" smtClean="0">
                <a:solidFill>
                  <a:schemeClr val="tx1">
                    <a:lumMod val="75000"/>
                    <a:lumOff val="25000"/>
                  </a:schemeClr>
                </a:solidFill>
                <a:latin typeface="微软雅黑" pitchFamily="34" charset="-122"/>
                <a:ea typeface="微软雅黑" pitchFamily="34" charset="-122"/>
              </a:rPr>
              <a:t>&lt;acronym&gt;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&lt;applet&gt;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&lt;basefont&gt;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&lt;big&gt;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&lt;center&gt;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&lt;dir&gt;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&lt;font&gt;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&lt;frame&gt;</a:t>
            </a:r>
            <a:r>
              <a:rPr lang="zh-CN" altLang="en-US" sz="1400" dirty="0" smtClean="0">
                <a:solidFill>
                  <a:schemeClr val="tx1">
                    <a:lumMod val="75000"/>
                    <a:lumOff val="25000"/>
                  </a:schemeClr>
                </a:solidFill>
                <a:latin typeface="微软雅黑" pitchFamily="34" charset="-122"/>
                <a:ea typeface="微软雅黑" pitchFamily="34" charset="-122"/>
              </a:rPr>
              <a:t>、 </a:t>
            </a:r>
            <a:r>
              <a:rPr lang="en-US" altLang="zh-CN" sz="1400" dirty="0" smtClean="0">
                <a:solidFill>
                  <a:schemeClr val="tx1">
                    <a:lumMod val="75000"/>
                    <a:lumOff val="25000"/>
                  </a:schemeClr>
                </a:solidFill>
                <a:latin typeface="微软雅黑" pitchFamily="34" charset="-122"/>
                <a:ea typeface="微软雅黑" pitchFamily="34" charset="-122"/>
              </a:rPr>
              <a:t>&lt;s&gt;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&lt;isindex&gt;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&lt;noframes&gt;</a:t>
            </a:r>
            <a:r>
              <a:rPr lang="zh-CN" altLang="en-US" sz="1400" dirty="0" smtClean="0">
                <a:solidFill>
                  <a:schemeClr val="tx1">
                    <a:lumMod val="75000"/>
                    <a:lumOff val="25000"/>
                  </a:schemeClr>
                </a:solidFill>
                <a:latin typeface="微软雅黑" pitchFamily="34" charset="-122"/>
                <a:ea typeface="微软雅黑" pitchFamily="34" charset="-122"/>
              </a:rPr>
              <a:t>、 </a:t>
            </a:r>
            <a:r>
              <a:rPr lang="en-US" altLang="zh-CN" sz="1400" dirty="0" smtClean="0">
                <a:solidFill>
                  <a:schemeClr val="tx1">
                    <a:lumMod val="75000"/>
                    <a:lumOff val="25000"/>
                  </a:schemeClr>
                </a:solidFill>
                <a:latin typeface="微软雅黑" pitchFamily="34" charset="-122"/>
                <a:ea typeface="微软雅黑" pitchFamily="34" charset="-122"/>
              </a:rPr>
              <a:t>&lt;frameset&gt; </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&lt;strike&gt;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&lt;tt&gt;</a:t>
            </a:r>
            <a:r>
              <a:rPr lang="zh-CN" altLang="en-US" sz="1400" dirty="0" smtClean="0">
                <a:solidFill>
                  <a:schemeClr val="tx1">
                    <a:lumMod val="75000"/>
                    <a:lumOff val="25000"/>
                  </a:schemeClr>
                </a:solidFill>
                <a:latin typeface="微软雅黑" pitchFamily="34" charset="-122"/>
                <a:ea typeface="微软雅黑" pitchFamily="34" charset="-122"/>
              </a:rPr>
              <a:t>、</a:t>
            </a:r>
            <a:r>
              <a:rPr lang="en-US" altLang="zh-CN" sz="1400" dirty="0" smtClean="0">
                <a:solidFill>
                  <a:schemeClr val="tx1">
                    <a:lumMod val="75000"/>
                    <a:lumOff val="25000"/>
                  </a:schemeClr>
                </a:solidFill>
                <a:latin typeface="微软雅黑" pitchFamily="34" charset="-122"/>
                <a:ea typeface="微软雅黑" pitchFamily="34" charset="-122"/>
              </a:rPr>
              <a:t>&lt;u&gt;</a:t>
            </a:r>
            <a:r>
              <a:rPr lang="zh-CN" altLang="en-US" sz="1400" dirty="0" smtClean="0">
                <a:solidFill>
                  <a:schemeClr val="tx1">
                    <a:lumMod val="75000"/>
                    <a:lumOff val="25000"/>
                  </a:schemeClr>
                </a:solidFill>
                <a:latin typeface="微软雅黑" pitchFamily="34" charset="-122"/>
                <a:ea typeface="微软雅黑" pitchFamily="34" charset="-122"/>
              </a:rPr>
              <a:t>和</a:t>
            </a:r>
            <a:r>
              <a:rPr lang="en-US" altLang="zh-CN" sz="1400" dirty="0" smtClean="0">
                <a:solidFill>
                  <a:schemeClr val="tx1">
                    <a:lumMod val="75000"/>
                    <a:lumOff val="25000"/>
                  </a:schemeClr>
                </a:solidFill>
                <a:latin typeface="微软雅黑" pitchFamily="34" charset="-122"/>
                <a:ea typeface="微软雅黑" pitchFamily="34" charset="-122"/>
              </a:rPr>
              <a:t>&lt;xmp&gt;</a:t>
            </a:r>
            <a:r>
              <a:rPr lang="zh-CN" altLang="en-US" sz="1400" dirty="0" smtClean="0">
                <a:solidFill>
                  <a:schemeClr val="tx1">
                    <a:lumMod val="75000"/>
                    <a:lumOff val="25000"/>
                  </a:schemeClr>
                </a:solidFill>
                <a:latin typeface="微软雅黑" pitchFamily="34" charset="-122"/>
                <a:ea typeface="微软雅黑" pitchFamily="34" charset="-122"/>
              </a:rPr>
              <a:t>。</a:t>
            </a:r>
            <a:endParaRPr lang="en-US" altLang="zh-CN" sz="1400" dirty="0" smtClean="0">
              <a:solidFill>
                <a:schemeClr val="tx1">
                  <a:lumMod val="75000"/>
                  <a:lumOff val="25000"/>
                </a:schemeClr>
              </a:solidFill>
              <a:latin typeface="微软雅黑" pitchFamily="34" charset="-122"/>
              <a:ea typeface="微软雅黑" pitchFamily="34" charset="-122"/>
            </a:endParaRPr>
          </a:p>
          <a:p>
            <a:endParaRPr lang="zh-CN" altLang="en-US" sz="14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6038909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wipe(left)">
                                      <p:cBhvr>
                                        <p:cTn id="35" dur="500"/>
                                        <p:tgtEl>
                                          <p:spTgt spid="5">
                                            <p:txEl>
                                              <p:pRg st="2" end="2"/>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p:tgtEl>
                                          <p:spTgt spid="6"/>
                                        </p:tgtEl>
                                        <p:attrNameLst>
                                          <p:attrName>ppt_y</p:attrName>
                                        </p:attrNameLst>
                                      </p:cBhvr>
                                      <p:tavLst>
                                        <p:tav tm="0">
                                          <p:val>
                                            <p:strVal val="#ppt_y+#ppt_h*1.125000"/>
                                          </p:val>
                                        </p:tav>
                                        <p:tav tm="100000">
                                          <p:val>
                                            <p:strVal val="#ppt_y"/>
                                          </p:val>
                                        </p:tav>
                                      </p:tavLst>
                                    </p:anim>
                                    <p:animEffect transition="in" filter="wipe(up)">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7" name="Picture 19" descr="C:\Users\shentianyang\Desktop\res\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109" y="1628800"/>
            <a:ext cx="67722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11760" y="6309320"/>
            <a:ext cx="4793300" cy="276999"/>
          </a:xfrm>
          <a:prstGeom prst="rect">
            <a:avLst/>
          </a:prstGeom>
          <a:noFill/>
        </p:spPr>
        <p:txBody>
          <a:bodyPr wrap="none" rtlCol="0">
            <a:spAutoFit/>
          </a:bodyPr>
          <a:lstStyle/>
          <a:p>
            <a:r>
              <a:rPr lang="en-US" altLang="zh-CN" sz="1200" dirty="0" smtClean="0">
                <a:solidFill>
                  <a:schemeClr val="bg1">
                    <a:lumMod val="50000"/>
                  </a:schemeClr>
                </a:solidFill>
                <a:latin typeface="Arial" pitchFamily="34" charset="0"/>
                <a:cs typeface="Arial" pitchFamily="34" charset="0"/>
                <a:hlinkClick r:id="rId3"/>
              </a:rPr>
              <a:t>http://devfiles.myopera.com/articles/4582/html5-forms-example.html</a:t>
            </a:r>
            <a:endParaRPr lang="zh-CN" altLang="en-US" sz="1200" dirty="0">
              <a:solidFill>
                <a:schemeClr val="bg1">
                  <a:lumMod val="50000"/>
                </a:schemeClr>
              </a:solidFill>
              <a:latin typeface="Arial" pitchFamily="34" charset="0"/>
              <a:cs typeface="Arial" pitchFamily="34" charset="0"/>
            </a:endParaRPr>
          </a:p>
        </p:txBody>
      </p:sp>
      <p:sp>
        <p:nvSpPr>
          <p:cNvPr id="9" name="矩形 8"/>
          <p:cNvSpPr/>
          <p:nvPr/>
        </p:nvSpPr>
        <p:spPr>
          <a:xfrm>
            <a:off x="0" y="0"/>
            <a:ext cx="9143999" cy="6858000"/>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3160142" y="4374000"/>
            <a:ext cx="5681804" cy="1188754"/>
            <a:chOff x="3131840" y="4387270"/>
            <a:chExt cx="5681804" cy="1188754"/>
          </a:xfrm>
        </p:grpSpPr>
        <p:sp>
          <p:nvSpPr>
            <p:cNvPr id="40" name="TextBox 39"/>
            <p:cNvSpPr txBox="1"/>
            <p:nvPr/>
          </p:nvSpPr>
          <p:spPr>
            <a:xfrm>
              <a:off x="5188934" y="4387270"/>
              <a:ext cx="3624710" cy="738664"/>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拾色器</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type="color" value="#ed1c24"&gt;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9"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404449"/>
              <a:ext cx="20193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组合 16"/>
          <p:cNvGrpSpPr/>
          <p:nvPr/>
        </p:nvGrpSpPr>
        <p:grpSpPr>
          <a:xfrm>
            <a:off x="3157488" y="3822419"/>
            <a:ext cx="5254883" cy="2314600"/>
            <a:chOff x="3176063" y="3813875"/>
            <a:chExt cx="5254883" cy="2314600"/>
          </a:xfrm>
        </p:grpSpPr>
        <p:sp>
          <p:nvSpPr>
            <p:cNvPr id="27" name="TextBox 26"/>
            <p:cNvSpPr txBox="1"/>
            <p:nvPr/>
          </p:nvSpPr>
          <p:spPr>
            <a:xfrm>
              <a:off x="4713262" y="3813875"/>
              <a:ext cx="3717684" cy="129266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日期</a:t>
              </a:r>
              <a:r>
                <a:rPr lang="zh-CN" altLang="en-US" dirty="0" smtClean="0">
                  <a:solidFill>
                    <a:schemeClr val="bg1"/>
                  </a:solidFill>
                  <a:latin typeface="微软雅黑" pitchFamily="34" charset="-122"/>
                  <a:ea typeface="微软雅黑" pitchFamily="34" charset="-122"/>
                </a:rPr>
                <a:t>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type="date" min="2010-12-16" /&gt;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时间字段</a:t>
              </a:r>
              <a:r>
                <a:rPr lang="en-US" altLang="zh-CN" sz="1200" dirty="0" smtClean="0">
                  <a:solidFill>
                    <a:schemeClr val="bg1"/>
                  </a:solidFill>
                  <a:latin typeface="Courier New" pitchFamily="49" charset="0"/>
                  <a:ea typeface="微软雅黑" pitchFamily="34" charset="-122"/>
                  <a:cs typeface="Courier New" pitchFamily="49" charset="0"/>
                </a:rPr>
                <a:t> </a:t>
              </a:r>
            </a:p>
            <a:p>
              <a:r>
                <a:rPr lang="en-US" altLang="zh-CN" sz="1200" dirty="0" smtClean="0">
                  <a:solidFill>
                    <a:schemeClr val="bg1"/>
                  </a:solidFill>
                  <a:latin typeface="Courier New" pitchFamily="49" charset="0"/>
                  <a:ea typeface="微软雅黑" pitchFamily="34" charset="-122"/>
                  <a:cs typeface="Courier New" pitchFamily="49" charset="0"/>
                </a:rPr>
                <a:t>&lt;input type="time" step="1800"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063" y="3852000"/>
              <a:ext cx="15049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组合 14"/>
          <p:cNvGrpSpPr/>
          <p:nvPr/>
        </p:nvGrpSpPr>
        <p:grpSpPr>
          <a:xfrm>
            <a:off x="3157488" y="3246355"/>
            <a:ext cx="6239048" cy="1292662"/>
            <a:chOff x="3059832" y="3284984"/>
            <a:chExt cx="6239048" cy="1292662"/>
          </a:xfrm>
        </p:grpSpPr>
        <p:sp>
          <p:nvSpPr>
            <p:cNvPr id="32" name="TextBox 31"/>
            <p:cNvSpPr txBox="1"/>
            <p:nvPr/>
          </p:nvSpPr>
          <p:spPr>
            <a:xfrm>
              <a:off x="4651454" y="3284984"/>
              <a:ext cx="4647426" cy="129266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数字字段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type="number" min="1" max="10" value="1"&gt;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滑动组件</a:t>
              </a:r>
              <a:endParaRPr lang="en-US" altLang="zh-CN" sz="12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type="range" min="1" max="10" value="1"&gt;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337173"/>
              <a:ext cx="1590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组合 13"/>
          <p:cNvGrpSpPr/>
          <p:nvPr/>
        </p:nvGrpSpPr>
        <p:grpSpPr>
          <a:xfrm>
            <a:off x="3160142" y="2701369"/>
            <a:ext cx="4168400" cy="1015663"/>
            <a:chOff x="3096000" y="2718607"/>
            <a:chExt cx="4168400" cy="1015663"/>
          </a:xfrm>
        </p:grpSpPr>
        <p:pic>
          <p:nvPicPr>
            <p:cNvPr id="7182"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6000" y="2735982"/>
              <a:ext cx="1866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34302" y="2718607"/>
              <a:ext cx="2230098" cy="101566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类型匹配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type="email" /&gt;</a:t>
              </a:r>
            </a:p>
            <a:p>
              <a:r>
                <a:rPr lang="en-US" altLang="zh-CN" sz="1200" dirty="0" smtClean="0">
                  <a:solidFill>
                    <a:schemeClr val="bg1"/>
                  </a:solidFill>
                  <a:latin typeface="Courier New" pitchFamily="49" charset="0"/>
                  <a:ea typeface="微软雅黑" pitchFamily="34" charset="-122"/>
                  <a:cs typeface="Courier New" pitchFamily="49" charset="0"/>
                </a:rPr>
                <a:t>&lt;input type="</a:t>
              </a:r>
              <a:r>
                <a:rPr lang="en-US" altLang="zh-CN" sz="1200" dirty="0" err="1" smtClean="0">
                  <a:solidFill>
                    <a:schemeClr val="bg1"/>
                  </a:solidFill>
                  <a:latin typeface="Courier New" pitchFamily="49" charset="0"/>
                  <a:ea typeface="微软雅黑" pitchFamily="34" charset="-122"/>
                  <a:cs typeface="Courier New" pitchFamily="49" charset="0"/>
                </a:rPr>
                <a:t>url</a:t>
              </a:r>
              <a:r>
                <a:rPr lang="en-US" altLang="zh-CN" sz="1200" dirty="0" smtClean="0">
                  <a:solidFill>
                    <a:schemeClr val="bg1"/>
                  </a:solidFill>
                  <a:latin typeface="Courier New" pitchFamily="49" charset="0"/>
                  <a:ea typeface="微软雅黑" pitchFamily="34" charset="-122"/>
                  <a:cs typeface="Courier New" pitchFamily="49" charset="0"/>
                </a:rPr>
                <a:t>" /&gt;</a:t>
              </a:r>
              <a:endParaRPr lang="zh-CN" altLang="en-US" sz="1200" dirty="0" smtClean="0">
                <a:solidFill>
                  <a:schemeClr val="bg1"/>
                </a:solidFill>
                <a:latin typeface="Courier New" pitchFamily="49" charset="0"/>
                <a:ea typeface="微软雅黑" pitchFamily="34" charset="-122"/>
                <a:cs typeface="Courier New" pitchFamily="49" charset="0"/>
              </a:endParaRPr>
            </a:p>
          </p:txBody>
        </p:sp>
      </p:grpSp>
      <p:sp>
        <p:nvSpPr>
          <p:cNvPr id="44" name="TextBox 43"/>
          <p:cNvSpPr txBox="1"/>
          <p:nvPr/>
        </p:nvSpPr>
        <p:spPr>
          <a:xfrm>
            <a:off x="2387748" y="1782396"/>
            <a:ext cx="4368504" cy="3293209"/>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除了这些，还有</a:t>
            </a:r>
            <a:r>
              <a:rPr lang="en-US" altLang="zh-CN" dirty="0" smtClean="0">
                <a:solidFill>
                  <a:schemeClr val="bg1"/>
                </a:solidFill>
                <a:latin typeface="微软雅黑" pitchFamily="34" charset="-122"/>
                <a:ea typeface="微软雅黑" pitchFamily="34" charset="-122"/>
              </a:rPr>
              <a:t>…</a:t>
            </a:r>
          </a:p>
          <a:p>
            <a:endParaRPr lang="en-US" altLang="zh-CN" dirty="0" smtClean="0">
              <a:solidFill>
                <a:schemeClr val="bg1"/>
              </a:solidFill>
              <a:latin typeface="微软雅黑" pitchFamily="34" charset="-122"/>
              <a:ea typeface="微软雅黑" pitchFamily="34" charset="-122"/>
            </a:endParaRPr>
          </a:p>
          <a:p>
            <a:r>
              <a:rPr lang="zh-CN" altLang="en-US" sz="1600" dirty="0" smtClean="0">
                <a:solidFill>
                  <a:schemeClr val="bg1"/>
                </a:solidFill>
                <a:latin typeface="微软雅黑" pitchFamily="34" charset="-122"/>
                <a:ea typeface="微软雅黑" pitchFamily="34" charset="-122"/>
              </a:rPr>
              <a:t>搜索</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type="search" /&gt;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smtClean="0">
                <a:solidFill>
                  <a:schemeClr val="bg1"/>
                </a:solidFill>
                <a:latin typeface="微软雅黑" pitchFamily="34" charset="-122"/>
                <a:ea typeface="微软雅黑" pitchFamily="34" charset="-122"/>
              </a:rPr>
              <a:t>进度条</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&lt;progress value="25" max="100"&gt;25%&lt;/progress&gt;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smtClean="0">
                <a:solidFill>
                  <a:schemeClr val="bg1"/>
                </a:solidFill>
                <a:latin typeface="Courier New" pitchFamily="49" charset="0"/>
                <a:ea typeface="微软雅黑" pitchFamily="34" charset="-122"/>
                <a:cs typeface="Courier New" pitchFamily="49" charset="0"/>
              </a:rPr>
              <a:t>密钥</a:t>
            </a:r>
            <a:endParaRPr lang="en-US" altLang="zh-CN" sz="16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&lt;keygen name="abcdefg"&gt;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a:solidFill>
                  <a:schemeClr val="bg1"/>
                </a:solidFill>
                <a:latin typeface="Courier New" pitchFamily="49" charset="0"/>
                <a:ea typeface="微软雅黑" pitchFamily="34" charset="-122"/>
                <a:cs typeface="Courier New" pitchFamily="49" charset="0"/>
              </a:rPr>
              <a:t>输出</a:t>
            </a:r>
            <a:endParaRPr lang="en-US" altLang="zh-CN" sz="16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10 + 5 = &lt;output name="sum"&gt;&lt;/output&gt;</a:t>
            </a:r>
          </a:p>
          <a:p>
            <a:endParaRPr lang="en-US" altLang="zh-CN" sz="1200" dirty="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And so on…</a:t>
            </a:r>
          </a:p>
        </p:txBody>
      </p:sp>
      <p:grpSp>
        <p:nvGrpSpPr>
          <p:cNvPr id="13" name="组合 12"/>
          <p:cNvGrpSpPr/>
          <p:nvPr/>
        </p:nvGrpSpPr>
        <p:grpSpPr>
          <a:xfrm>
            <a:off x="3163664" y="2395068"/>
            <a:ext cx="5745439" cy="830997"/>
            <a:chOff x="3096000" y="2420888"/>
            <a:chExt cx="5745439" cy="830997"/>
          </a:xfrm>
        </p:grpSpPr>
        <p:sp>
          <p:nvSpPr>
            <p:cNvPr id="24" name="TextBox 23"/>
            <p:cNvSpPr txBox="1"/>
            <p:nvPr/>
          </p:nvSpPr>
          <p:spPr>
            <a:xfrm>
              <a:off x="5030780" y="2420888"/>
              <a:ext cx="3810659" cy="830997"/>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正则匹配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pattern="[0-9]{10}"&gt;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6000" y="2461353"/>
              <a:ext cx="187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组合 15"/>
          <p:cNvGrpSpPr/>
          <p:nvPr/>
        </p:nvGrpSpPr>
        <p:grpSpPr>
          <a:xfrm>
            <a:off x="3143594" y="2060848"/>
            <a:ext cx="4966299" cy="830997"/>
            <a:chOff x="3096791" y="2093947"/>
            <a:chExt cx="4966299" cy="830997"/>
          </a:xfrm>
        </p:grpSpPr>
        <p:sp>
          <p:nvSpPr>
            <p:cNvPr id="22" name="TextBox 21"/>
            <p:cNvSpPr txBox="1"/>
            <p:nvPr/>
          </p:nvSpPr>
          <p:spPr>
            <a:xfrm>
              <a:off x="5089199" y="2093947"/>
              <a:ext cx="2973891" cy="830997"/>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必填字段</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required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8"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6791" y="2171307"/>
              <a:ext cx="1914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组合 10"/>
          <p:cNvGrpSpPr/>
          <p:nvPr/>
        </p:nvGrpSpPr>
        <p:grpSpPr>
          <a:xfrm>
            <a:off x="3137471" y="1832425"/>
            <a:ext cx="6099393" cy="1754326"/>
            <a:chOff x="3059832" y="1841445"/>
            <a:chExt cx="6099393" cy="1754326"/>
          </a:xfrm>
        </p:grpSpPr>
        <p:pic>
          <p:nvPicPr>
            <p:cNvPr id="717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1844824"/>
              <a:ext cx="1914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76056" y="1841445"/>
              <a:ext cx="4083169" cy="1754326"/>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选项列表</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list="mydata"&gt;</a:t>
              </a:r>
            </a:p>
            <a:p>
              <a:r>
                <a:rPr lang="en-US" altLang="zh-CN" sz="1200" dirty="0" smtClean="0">
                  <a:solidFill>
                    <a:schemeClr val="bg1"/>
                  </a:solidFill>
                  <a:latin typeface="Courier New" pitchFamily="49" charset="0"/>
                  <a:ea typeface="微软雅黑" pitchFamily="34" charset="-122"/>
                  <a:cs typeface="Courier New" pitchFamily="49" charset="0"/>
                </a:rPr>
                <a:t>&lt;datalist id="mydata"&gt;</a:t>
              </a:r>
            </a:p>
            <a:p>
              <a:r>
                <a:rPr lang="en-US" altLang="zh-CN" sz="1200" dirty="0" smtClean="0">
                  <a:solidFill>
                    <a:schemeClr val="bg1"/>
                  </a:solidFill>
                  <a:latin typeface="Courier New" pitchFamily="49" charset="0"/>
                  <a:ea typeface="微软雅黑" pitchFamily="34" charset="-122"/>
                  <a:cs typeface="Courier New" pitchFamily="49" charset="0"/>
                </a:rPr>
                <a:t>    &lt;option label="Mr" value="Mister"&gt;</a:t>
              </a:r>
            </a:p>
            <a:p>
              <a:r>
                <a:rPr lang="en-US" altLang="zh-CN" sz="1200" dirty="0" smtClean="0">
                  <a:solidFill>
                    <a:schemeClr val="bg1"/>
                  </a:solidFill>
                  <a:latin typeface="Courier New" pitchFamily="49" charset="0"/>
                  <a:ea typeface="微软雅黑" pitchFamily="34" charset="-122"/>
                  <a:cs typeface="Courier New" pitchFamily="49" charset="0"/>
                </a:rPr>
                <a:t>    &lt;option label="Mrs" value="Mistress"&gt;</a:t>
              </a:r>
            </a:p>
            <a:p>
              <a:r>
                <a:rPr lang="en-US" altLang="zh-CN" sz="1200" dirty="0" smtClean="0">
                  <a:solidFill>
                    <a:schemeClr val="bg1"/>
                  </a:solidFill>
                  <a:latin typeface="Courier New" pitchFamily="49" charset="0"/>
                  <a:ea typeface="微软雅黑" pitchFamily="34" charset="-122"/>
                  <a:cs typeface="Courier New" pitchFamily="49" charset="0"/>
                </a:rPr>
                <a:t>    &lt;option label="Ms" value="Miss"&gt;</a:t>
              </a:r>
            </a:p>
            <a:p>
              <a:r>
                <a:rPr lang="en-US" altLang="zh-CN" sz="1200" dirty="0" smtClean="0">
                  <a:solidFill>
                    <a:schemeClr val="bg1"/>
                  </a:solidFill>
                  <a:latin typeface="Courier New" pitchFamily="49" charset="0"/>
                  <a:ea typeface="微软雅黑" pitchFamily="34" charset="-122"/>
                  <a:cs typeface="Courier New" pitchFamily="49" charset="0"/>
                </a:rPr>
                <a:t>&lt;/datalist&gt;</a:t>
              </a:r>
              <a:endParaRPr lang="zh-CN" altLang="en-US" sz="1200" dirty="0">
                <a:solidFill>
                  <a:schemeClr val="bg1"/>
                </a:solidFill>
                <a:latin typeface="Courier New" pitchFamily="49" charset="0"/>
                <a:ea typeface="微软雅黑" pitchFamily="34" charset="-122"/>
                <a:cs typeface="Courier New" pitchFamily="49" charset="0"/>
              </a:endParaRPr>
            </a:p>
          </p:txBody>
        </p:sp>
      </p:grpSp>
      <p:sp>
        <p:nvSpPr>
          <p:cNvPr id="2" name="标题 1"/>
          <p:cNvSpPr>
            <a:spLocks noGrp="1"/>
          </p:cNvSpPr>
          <p:nvPr>
            <p:ph type="title"/>
          </p:nvPr>
        </p:nvSpPr>
        <p:spPr/>
        <p:txBody>
          <a:bodyPr/>
          <a:lstStyle/>
          <a:p>
            <a:r>
              <a:rPr lang="zh-CN" altLang="en-US" dirty="0" smtClean="0"/>
              <a:t>增强的表单控件</a:t>
            </a:r>
            <a:endParaRPr lang="zh-CN" altLang="en-US" dirty="0"/>
          </a:p>
        </p:txBody>
      </p:sp>
    </p:spTree>
    <p:extLst>
      <p:ext uri="{BB962C8B-B14F-4D97-AF65-F5344CB8AC3E}">
        <p14:creationId xmlns:p14="http://schemas.microsoft.com/office/powerpoint/2010/main" val="153287422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4">
                                            <p:txEl>
                                              <p:pRg st="0" end="0"/>
                                            </p:txEl>
                                          </p:spTgt>
                                        </p:tgtEl>
                                        <p:attrNameLst>
                                          <p:attrName>style.visibility</p:attrName>
                                        </p:attrNameLst>
                                      </p:cBhvr>
                                      <p:to>
                                        <p:strVal val="visible"/>
                                      </p:to>
                                    </p:set>
                                    <p:animEffect transition="in" filter="fade">
                                      <p:cBhvr>
                                        <p:cTn id="65" dur="500"/>
                                        <p:tgtEl>
                                          <p:spTgt spid="4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xEl>
                                              <p:pRg st="2" end="2"/>
                                            </p:txEl>
                                          </p:spTgt>
                                        </p:tgtEl>
                                        <p:attrNameLst>
                                          <p:attrName>style.visibility</p:attrName>
                                        </p:attrNameLst>
                                      </p:cBhvr>
                                      <p:to>
                                        <p:strVal val="visible"/>
                                      </p:to>
                                    </p:set>
                                    <p:animEffect transition="in" filter="fade">
                                      <p:cBhvr>
                                        <p:cTn id="70" dur="1000"/>
                                        <p:tgtEl>
                                          <p:spTgt spid="44">
                                            <p:txEl>
                                              <p:pRg st="2" end="2"/>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4">
                                            <p:txEl>
                                              <p:pRg st="3" end="3"/>
                                            </p:txEl>
                                          </p:spTgt>
                                        </p:tgtEl>
                                        <p:attrNameLst>
                                          <p:attrName>style.visibility</p:attrName>
                                        </p:attrNameLst>
                                      </p:cBhvr>
                                      <p:to>
                                        <p:strVal val="visible"/>
                                      </p:to>
                                    </p:set>
                                    <p:animEffect transition="in" filter="fade">
                                      <p:cBhvr>
                                        <p:cTn id="73" dur="1000"/>
                                        <p:tgtEl>
                                          <p:spTgt spid="44">
                                            <p:txEl>
                                              <p:pRg st="3" end="3"/>
                                            </p:txEl>
                                          </p:spTgt>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44">
                                            <p:txEl>
                                              <p:pRg st="5" end="5"/>
                                            </p:txEl>
                                          </p:spTgt>
                                        </p:tgtEl>
                                        <p:attrNameLst>
                                          <p:attrName>style.visibility</p:attrName>
                                        </p:attrNameLst>
                                      </p:cBhvr>
                                      <p:to>
                                        <p:strVal val="visible"/>
                                      </p:to>
                                    </p:set>
                                    <p:animEffect transition="in" filter="fade">
                                      <p:cBhvr>
                                        <p:cTn id="77" dur="1000"/>
                                        <p:tgtEl>
                                          <p:spTgt spid="44">
                                            <p:txEl>
                                              <p:pRg st="5" end="5"/>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xEl>
                                              <p:pRg st="6" end="6"/>
                                            </p:txEl>
                                          </p:spTgt>
                                        </p:tgtEl>
                                        <p:attrNameLst>
                                          <p:attrName>style.visibility</p:attrName>
                                        </p:attrNameLst>
                                      </p:cBhvr>
                                      <p:to>
                                        <p:strVal val="visible"/>
                                      </p:to>
                                    </p:set>
                                    <p:animEffect transition="in" filter="fade">
                                      <p:cBhvr>
                                        <p:cTn id="80" dur="1000"/>
                                        <p:tgtEl>
                                          <p:spTgt spid="44">
                                            <p:txEl>
                                              <p:pRg st="6" end="6"/>
                                            </p:txEl>
                                          </p:spTgt>
                                        </p:tgtEl>
                                      </p:cBhvr>
                                    </p:animEffec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44">
                                            <p:txEl>
                                              <p:pRg st="8" end="8"/>
                                            </p:txEl>
                                          </p:spTgt>
                                        </p:tgtEl>
                                        <p:attrNameLst>
                                          <p:attrName>style.visibility</p:attrName>
                                        </p:attrNameLst>
                                      </p:cBhvr>
                                      <p:to>
                                        <p:strVal val="visible"/>
                                      </p:to>
                                    </p:set>
                                    <p:animEffect transition="in" filter="fade">
                                      <p:cBhvr>
                                        <p:cTn id="84" dur="1000"/>
                                        <p:tgtEl>
                                          <p:spTgt spid="44">
                                            <p:txEl>
                                              <p:pRg st="8" end="8"/>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xEl>
                                              <p:pRg st="9" end="9"/>
                                            </p:txEl>
                                          </p:spTgt>
                                        </p:tgtEl>
                                        <p:attrNameLst>
                                          <p:attrName>style.visibility</p:attrName>
                                        </p:attrNameLst>
                                      </p:cBhvr>
                                      <p:to>
                                        <p:strVal val="visible"/>
                                      </p:to>
                                    </p:set>
                                    <p:animEffect transition="in" filter="fade">
                                      <p:cBhvr>
                                        <p:cTn id="87" dur="1000"/>
                                        <p:tgtEl>
                                          <p:spTgt spid="44">
                                            <p:txEl>
                                              <p:pRg st="9" end="9"/>
                                            </p:txEl>
                                          </p:spTgt>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44">
                                            <p:txEl>
                                              <p:pRg st="11" end="11"/>
                                            </p:txEl>
                                          </p:spTgt>
                                        </p:tgtEl>
                                        <p:attrNameLst>
                                          <p:attrName>style.visibility</p:attrName>
                                        </p:attrNameLst>
                                      </p:cBhvr>
                                      <p:to>
                                        <p:strVal val="visible"/>
                                      </p:to>
                                    </p:set>
                                    <p:animEffect transition="in" filter="fade">
                                      <p:cBhvr>
                                        <p:cTn id="91" dur="1000"/>
                                        <p:tgtEl>
                                          <p:spTgt spid="44">
                                            <p:txEl>
                                              <p:pRg st="11" end="11"/>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4">
                                            <p:txEl>
                                              <p:pRg st="12" end="12"/>
                                            </p:txEl>
                                          </p:spTgt>
                                        </p:tgtEl>
                                        <p:attrNameLst>
                                          <p:attrName>style.visibility</p:attrName>
                                        </p:attrNameLst>
                                      </p:cBhvr>
                                      <p:to>
                                        <p:strVal val="visible"/>
                                      </p:to>
                                    </p:set>
                                    <p:animEffect transition="in" filter="fade">
                                      <p:cBhvr>
                                        <p:cTn id="94" dur="1000"/>
                                        <p:tgtEl>
                                          <p:spTgt spid="44">
                                            <p:txEl>
                                              <p:pRg st="12" end="12"/>
                                            </p:txEl>
                                          </p:spTgt>
                                        </p:tgtEl>
                                      </p:cBhvr>
                                    </p:animEffect>
                                  </p:childTnLst>
                                </p:cTn>
                              </p:par>
                            </p:childTnLst>
                          </p:cTn>
                        </p:par>
                        <p:par>
                          <p:cTn id="95" fill="hold">
                            <p:stCondLst>
                              <p:cond delay="4000"/>
                            </p:stCondLst>
                            <p:childTnLst>
                              <p:par>
                                <p:cTn id="96" presetID="10" presetClass="entr" presetSubtype="0" fill="hold" grpId="0" nodeType="afterEffect">
                                  <p:stCondLst>
                                    <p:cond delay="0"/>
                                  </p:stCondLst>
                                  <p:childTnLst>
                                    <p:set>
                                      <p:cBhvr>
                                        <p:cTn id="97" dur="1" fill="hold">
                                          <p:stCondLst>
                                            <p:cond delay="0"/>
                                          </p:stCondLst>
                                        </p:cTn>
                                        <p:tgtEl>
                                          <p:spTgt spid="44">
                                            <p:txEl>
                                              <p:pRg st="14" end="14"/>
                                            </p:txEl>
                                          </p:spTgt>
                                        </p:tgtEl>
                                        <p:attrNameLst>
                                          <p:attrName>style.visibility</p:attrName>
                                        </p:attrNameLst>
                                      </p:cBhvr>
                                      <p:to>
                                        <p:strVal val="visible"/>
                                      </p:to>
                                    </p:set>
                                    <p:animEffect transition="in" filter="fade">
                                      <p:cBhvr>
                                        <p:cTn id="98" dur="10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数据 </a:t>
            </a:r>
            <a:r>
              <a:rPr lang="en-US" altLang="zh-CN" dirty="0" smtClean="0">
                <a:solidFill>
                  <a:schemeClr val="tx1">
                    <a:lumMod val="50000"/>
                    <a:lumOff val="50000"/>
                  </a:schemeClr>
                </a:solidFill>
              </a:rPr>
              <a:t>(</a:t>
            </a:r>
            <a:r>
              <a:rPr lang="en-US" altLang="zh-CN" dirty="0" err="1" smtClean="0">
                <a:solidFill>
                  <a:schemeClr val="tx1">
                    <a:lumMod val="50000"/>
                    <a:lumOff val="50000"/>
                  </a:schemeClr>
                </a:solidFill>
              </a:rPr>
              <a:t>Microdata</a:t>
            </a:r>
            <a:r>
              <a:rPr lang="en-US" altLang="zh-CN" dirty="0" smtClean="0">
                <a:solidFill>
                  <a:schemeClr val="tx1">
                    <a:lumMod val="50000"/>
                    <a:lumOff val="50000"/>
                  </a:schemeClr>
                </a:solidFill>
              </a:rPr>
              <a:t>)</a:t>
            </a:r>
            <a:endParaRPr lang="zh-CN" altLang="en-US" dirty="0">
              <a:solidFill>
                <a:schemeClr val="tx1">
                  <a:lumMod val="50000"/>
                  <a:lumOff val="50000"/>
                </a:schemeClr>
              </a:solidFill>
            </a:endParaRPr>
          </a:p>
        </p:txBody>
      </p:sp>
      <p:sp>
        <p:nvSpPr>
          <p:cNvPr id="3" name="内容占位符 2"/>
          <p:cNvSpPr>
            <a:spLocks noGrp="1"/>
          </p:cNvSpPr>
          <p:nvPr>
            <p:ph idx="1"/>
          </p:nvPr>
        </p:nvSpPr>
        <p:spPr>
          <a:xfrm>
            <a:off x="457200" y="4365104"/>
            <a:ext cx="8229600" cy="1872208"/>
          </a:xfrm>
        </p:spPr>
        <p:txBody>
          <a:bodyPr>
            <a:noAutofit/>
          </a:bodyPr>
          <a:lstStyle/>
          <a:p>
            <a:pPr marL="0" indent="457200">
              <a:lnSpc>
                <a:spcPct val="170000"/>
              </a:lnSpc>
              <a:buNone/>
            </a:pPr>
            <a:r>
              <a:rPr lang="zh-CN" altLang="en-US" sz="1400" dirty="0"/>
              <a:t>一个页面的内容，例如人物、事件或评论不仅要给用户看，还要让机器可识别。而要让机器知会特定内容含义，我们就需要使用规定的标签和属性。</a:t>
            </a:r>
          </a:p>
          <a:p>
            <a:pPr marL="0" indent="457200">
              <a:lnSpc>
                <a:spcPct val="170000"/>
              </a:lnSpc>
              <a:buNone/>
            </a:pPr>
            <a:r>
              <a:rPr lang="en-US" altLang="zh-CN" sz="1400" dirty="0"/>
              <a:t>HTML5 </a:t>
            </a:r>
            <a:r>
              <a:rPr lang="zh-CN" altLang="en-US" sz="1400" dirty="0"/>
              <a:t>微数据规</a:t>
            </a:r>
            <a:r>
              <a:rPr lang="zh-CN" altLang="en-US" sz="1400" dirty="0" smtClean="0"/>
              <a:t>范是</a:t>
            </a:r>
            <a:r>
              <a:rPr lang="zh-CN" altLang="en-US" sz="1400" dirty="0"/>
              <a:t>一种标记内容以描述特定类型的信息，例如评论、人物信息或事件。每种信息都描述特定类型的项，例如人物、事件或评论。例如，事件可以包含 </a:t>
            </a:r>
            <a:r>
              <a:rPr lang="en-US" altLang="zh-CN" sz="1400" dirty="0"/>
              <a:t>venue</a:t>
            </a:r>
            <a:r>
              <a:rPr lang="zh-CN" altLang="en-US" sz="1400" dirty="0"/>
              <a:t>、</a:t>
            </a:r>
            <a:r>
              <a:rPr lang="en-US" altLang="zh-CN" sz="1400" dirty="0"/>
              <a:t>starting time</a:t>
            </a:r>
            <a:r>
              <a:rPr lang="zh-CN" altLang="en-US" sz="1400" dirty="0"/>
              <a:t>、</a:t>
            </a:r>
            <a:r>
              <a:rPr lang="en-US" altLang="zh-CN" sz="1400" dirty="0"/>
              <a:t>name </a:t>
            </a:r>
            <a:r>
              <a:rPr lang="zh-CN" altLang="en-US" sz="1400" dirty="0"/>
              <a:t>和 </a:t>
            </a:r>
            <a:r>
              <a:rPr lang="en-US" altLang="zh-CN" sz="1400" dirty="0"/>
              <a:t>category </a:t>
            </a:r>
            <a:r>
              <a:rPr lang="zh-CN" altLang="en-US" sz="1400" dirty="0"/>
              <a:t>属性。</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731" y="1772816"/>
            <a:ext cx="49625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57805" y="6309320"/>
            <a:ext cx="5828390" cy="276999"/>
          </a:xfrm>
          <a:prstGeom prst="rect">
            <a:avLst/>
          </a:prstGeom>
          <a:noFill/>
        </p:spPr>
        <p:txBody>
          <a:bodyPr wrap="none" rtlCol="0">
            <a:spAutoFit/>
          </a:bodyPr>
          <a:lstStyle/>
          <a:p>
            <a:pPr algn="ctr"/>
            <a:r>
              <a:rPr lang="en-US" altLang="zh-CN" sz="1200" dirty="0">
                <a:latin typeface="Arial" pitchFamily="34" charset="0"/>
                <a:cs typeface="Arial" pitchFamily="34" charset="0"/>
                <a:hlinkClick r:id="rId3"/>
              </a:rPr>
              <a:t>http://support.google.com/webmasters/bin/answer.py?hl=zh-Hans&amp;answer=176035</a:t>
            </a:r>
            <a:endParaRPr lang="zh-CN" altLang="en-US" sz="1200" dirty="0">
              <a:solidFill>
                <a:schemeClr val="bg1">
                  <a:lumMod val="50000"/>
                </a:schemeClr>
              </a:solidFill>
              <a:latin typeface="Arial" pitchFamily="34" charset="0"/>
              <a:cs typeface="Arial" pitchFamily="34" charset="0"/>
            </a:endParaRPr>
          </a:p>
        </p:txBody>
      </p:sp>
      <p:sp>
        <p:nvSpPr>
          <p:cNvPr id="4" name="TextBox 3"/>
          <p:cNvSpPr txBox="1"/>
          <p:nvPr/>
        </p:nvSpPr>
        <p:spPr>
          <a:xfrm>
            <a:off x="1570963" y="3140968"/>
            <a:ext cx="5665333" cy="954107"/>
          </a:xfrm>
          <a:prstGeom prst="rect">
            <a:avLst/>
          </a:prstGeom>
          <a:solidFill>
            <a:schemeClr val="bg1"/>
          </a:solidFill>
          <a:ln>
            <a:solidFill>
              <a:schemeClr val="bg1">
                <a:lumMod val="50000"/>
              </a:schemeClr>
            </a:solidFill>
            <a:prstDash val="sysDash"/>
          </a:ln>
        </p:spPr>
        <p:txBody>
          <a:bodyPr wrap="none" rtlCol="0">
            <a:spAutoFit/>
          </a:bodyPr>
          <a:lstStyle/>
          <a:p>
            <a:r>
              <a:rPr lang="en-US" altLang="zh-CN" sz="1400" dirty="0">
                <a:latin typeface="Courier New" pitchFamily="49" charset="0"/>
                <a:cs typeface="Courier New" pitchFamily="49" charset="0"/>
              </a:rPr>
              <a:t>&lt;div&gt;</a:t>
            </a:r>
          </a:p>
          <a:p>
            <a:r>
              <a:rPr lang="en-US" altLang="zh-CN" sz="1400" dirty="0">
                <a:latin typeface="Courier New" pitchFamily="49" charset="0"/>
                <a:cs typeface="Courier New" pitchFamily="49" charset="0"/>
              </a:rPr>
              <a:t>    &lt;meta itemprop="rating" content="4"&gt;</a:t>
            </a:r>
            <a:r>
              <a:rPr lang="zh-CN" altLang="en-US" sz="1400" dirty="0">
                <a:latin typeface="Courier New" pitchFamily="49" charset="0"/>
                <a:cs typeface="Courier New" pitchFamily="49" charset="0"/>
              </a:rPr>
              <a:t>评分</a:t>
            </a:r>
            <a:r>
              <a:rPr lang="en-US" altLang="zh-CN" sz="1400" dirty="0">
                <a:latin typeface="Courier New" pitchFamily="49" charset="0"/>
                <a:cs typeface="Courier New" pitchFamily="49" charset="0"/>
              </a:rPr>
              <a:t>:</a:t>
            </a:r>
            <a:r>
              <a:rPr lang="zh-CN" altLang="en-US" sz="1400" dirty="0">
                <a:latin typeface="Courier New" pitchFamily="49" charset="0"/>
                <a:cs typeface="Courier New" pitchFamily="49" charset="0"/>
              </a:rPr>
              <a:t>四星商户</a:t>
            </a:r>
          </a:p>
          <a:p>
            <a:r>
              <a:rPr lang="zh-CN" altLang="en-US" sz="1400" dirty="0">
                <a:latin typeface="Courier New" pitchFamily="49" charset="0"/>
                <a:cs typeface="Courier New" pitchFamily="49" charset="0"/>
              </a:rPr>
              <a:t>    </a:t>
            </a:r>
            <a:r>
              <a:rPr lang="en-US" altLang="zh-CN" sz="1400" dirty="0">
                <a:latin typeface="Courier New" pitchFamily="49" charset="0"/>
                <a:cs typeface="Courier New" pitchFamily="49" charset="0"/>
              </a:rPr>
              <a:t>&lt;span itemprop="count"&gt;618&lt;/span&gt;</a:t>
            </a:r>
            <a:r>
              <a:rPr lang="zh-CN" altLang="en-US" sz="1400" dirty="0">
                <a:latin typeface="Courier New" pitchFamily="49" charset="0"/>
                <a:cs typeface="Courier New" pitchFamily="49" charset="0"/>
              </a:rPr>
              <a:t>封点评</a:t>
            </a:r>
          </a:p>
          <a:p>
            <a:r>
              <a:rPr lang="en-US" altLang="zh-CN" sz="1400" dirty="0">
                <a:latin typeface="Courier New" pitchFamily="49" charset="0"/>
                <a:cs typeface="Courier New" pitchFamily="49" charset="0"/>
              </a:rPr>
              <a:t>&lt;/div&gt;</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59940502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2952</Words>
  <Application>Microsoft Office PowerPoint</Application>
  <PresentationFormat>全屏显示(4:3)</PresentationFormat>
  <Paragraphs>289</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&lt;HTML5&gt;介绍</vt:lpstr>
      <vt:lpstr>什么是HTML5？</vt:lpstr>
      <vt:lpstr>HTML5时间表</vt:lpstr>
      <vt:lpstr>HTML5的八大新特性</vt:lpstr>
      <vt:lpstr>语义</vt:lpstr>
      <vt:lpstr>语义化的标签</vt:lpstr>
      <vt:lpstr>十个常用的新标签列表</vt:lpstr>
      <vt:lpstr>增强的表单控件</vt:lpstr>
      <vt:lpstr>微数据 (Microdata)</vt:lpstr>
      <vt:lpstr>离线存储</vt:lpstr>
      <vt:lpstr>Web 存储 (Web Storage)</vt:lpstr>
      <vt:lpstr>Indexed DataBase</vt:lpstr>
      <vt:lpstr>Application Cache</vt:lpstr>
      <vt:lpstr>设备通用</vt:lpstr>
      <vt:lpstr>拖拽与拖放 (Drag &amp; Drop) 与 文件处理 (File API)</vt:lpstr>
      <vt:lpstr>连接</vt:lpstr>
      <vt:lpstr>WebSocket</vt:lpstr>
      <vt:lpstr>桌面通知 (Notifications)</vt:lpstr>
      <vt:lpstr>多媒体</vt:lpstr>
      <vt:lpstr>音频和视频 (Audio + Video)</vt:lpstr>
      <vt:lpstr>三维、图形与特效</vt:lpstr>
      <vt:lpstr>Canvas 画布元素</vt:lpstr>
      <vt:lpstr>WebGL</vt:lpstr>
      <vt:lpstr>性能与集成</vt:lpstr>
      <vt:lpstr>XMLHttpRequest 2</vt:lpstr>
      <vt:lpstr>CSS3</vt:lpstr>
      <vt:lpstr>CSS选择器 (CSS Selector)</vt:lpstr>
      <vt:lpstr>颜色 (Color)</vt:lpstr>
      <vt:lpstr>分栏 (Columns)</vt:lpstr>
      <vt:lpstr>边框 (Border)</vt:lpstr>
      <vt:lpstr>文本 (Text)</vt:lpstr>
      <vt:lpstr>渐变 (Gradients)</vt:lpstr>
      <vt:lpstr>变形 (Transforms)</vt:lpstr>
      <vt:lpstr>CSS3私有前缀 (-prefix-)</vt:lpstr>
      <vt:lpstr>更多…</vt:lpstr>
      <vt:lpstr>浏览器支持情况</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HTML5介绍</dc:title>
  <dc:creator>沈天扬</dc:creator>
  <cp:lastModifiedBy>小影</cp:lastModifiedBy>
  <cp:revision>143</cp:revision>
  <dcterms:created xsi:type="dcterms:W3CDTF">2012-03-08T05:22:08Z</dcterms:created>
  <dcterms:modified xsi:type="dcterms:W3CDTF">2012-04-03T07:55:49Z</dcterms:modified>
</cp:coreProperties>
</file>