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A83D5-14BB-4A97-A43E-3174E0D63DD6}" v="1048" dt="2024-03-11T02:43:39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3/10/2024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a-low-level-language/" TargetMode="External"/><Relationship Id="rId2" Type="http://schemas.openxmlformats.org/officeDocument/2006/relationships/hyperlink" Target="https://codeinstitute.net/global/blog/what-is-a-programming-language/#:~:text=A%20programming%20language%20is%20a,a%20definite%20programming%20language%20syntax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 algn="ctr"/>
            <a:r>
              <a:rPr lang="ar-SA" sz="6000" dirty="0"/>
              <a:t>مقدمة في لغات البرمجة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ar-S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مريم علي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" name="Picture 3" descr="زهور ورقيه">
            <a:extLst>
              <a:ext uri="{FF2B5EF4-FFF2-40B4-BE49-F238E27FC236}">
                <a16:creationId xmlns:a16="http://schemas.microsoft.com/office/drawing/2014/main" id="{93B07AD5-F9F3-C591-CDBF-D5ABC7B7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" r="-7" b="-7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52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A198D-2F3D-BB51-A835-26141C8D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 err="1"/>
              <a:t>لغة</a:t>
            </a:r>
            <a:r>
              <a:rPr lang="en-US" dirty="0"/>
              <a:t> </a:t>
            </a:r>
            <a:r>
              <a:rPr lang="en-US" dirty="0" err="1"/>
              <a:t>البرمجة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5543-B8CE-386D-9887-49A2D644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لغة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البرمجة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هي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عبارة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عن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مجموعة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من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التعليمات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تكتب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من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قبل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المبرمج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لتوصيل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التعليمات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الى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الكمبيوتر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لأتمام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مهمه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هذا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المجموعة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من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التعليمات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في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العادة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ترا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على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انها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اكواد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غير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مفهومه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تخضع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لتركيب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لغة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البرمجة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المستعملة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/>
              <a:t>___________________________________________</a:t>
            </a:r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F49C9F71-1993-52A1-4AD9-368FA2FD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89" y="1204585"/>
            <a:ext cx="2340280" cy="2329841"/>
          </a:xfrm>
          <a:prstGeom prst="rect">
            <a:avLst/>
          </a:prstGeom>
        </p:spPr>
      </p:pic>
      <p:pic>
        <p:nvPicPr>
          <p:cNvPr id="10" name="Picture 9" descr="A blue and red logo&#10;&#10;Description automatically generated">
            <a:extLst>
              <a:ext uri="{FF2B5EF4-FFF2-40B4-BE49-F238E27FC236}">
                <a16:creationId xmlns:a16="http://schemas.microsoft.com/office/drawing/2014/main" id="{4948FB7F-21F6-4B2A-D1B8-5185F104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590" y="1068888"/>
            <a:ext cx="1902191" cy="2465541"/>
          </a:xfrm>
          <a:prstGeom prst="rect">
            <a:avLst/>
          </a:prstGeom>
        </p:spPr>
      </p:pic>
      <p:pic>
        <p:nvPicPr>
          <p:cNvPr id="12" name="Picture 11" descr="A group of colorful shields with white letters&#10;&#10;Description automatically generated">
            <a:extLst>
              <a:ext uri="{FF2B5EF4-FFF2-40B4-BE49-F238E27FC236}">
                <a16:creationId xmlns:a16="http://schemas.microsoft.com/office/drawing/2014/main" id="{84647047-C99D-B716-0ACC-ECF53AAD6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23" t="4710" r="2123" b="-4348"/>
          <a:stretch/>
        </p:blipFill>
        <p:spPr>
          <a:xfrm>
            <a:off x="6252576" y="3639488"/>
            <a:ext cx="4916470" cy="28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13385-5D95-DB87-236F-F5DF06E3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614" y="181762"/>
            <a:ext cx="8267299" cy="144655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solidFill>
                  <a:srgbClr val="0070C0"/>
                </a:solidFill>
              </a:rPr>
              <a:t>مستويات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لغات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البرمجة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7BEC-C212-D8E7-E481-E1443632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79" y="1032051"/>
            <a:ext cx="10720312" cy="5150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 err="1">
                <a:ea typeface="+mn-lt"/>
                <a:cs typeface="+mn-lt"/>
              </a:rPr>
              <a:t>نسمي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هذه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اللغات</a:t>
            </a:r>
            <a:r>
              <a:rPr lang="en-US" dirty="0">
                <a:ea typeface="+mn-lt"/>
                <a:cs typeface="+mn-lt"/>
              </a:rPr>
              <a:t> ب                                 </a:t>
            </a:r>
            <a:r>
              <a:rPr lang="en-US" dirty="0" err="1">
                <a:ea typeface="+mn-lt"/>
                <a:cs typeface="+mn-lt"/>
              </a:rPr>
              <a:t>عندما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عندما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تكون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اقرب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للغة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الاله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بالمقارنة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لغات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</a:t>
            </a:r>
            <a:r>
              <a:rPr lang="en-US" dirty="0">
                <a:ea typeface="+mn-lt"/>
                <a:cs typeface="+mn-lt"/>
              </a:rPr>
              <a:t>                                  </a:t>
            </a:r>
            <a:r>
              <a:rPr lang="en-US" dirty="0" err="1">
                <a:ea typeface="+mn-lt"/>
                <a:cs typeface="+mn-lt"/>
              </a:rPr>
              <a:t>التي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تتعامل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</a:t>
            </a:r>
            <a:r>
              <a:rPr lang="en-US" dirty="0">
                <a:ea typeface="+mn-lt"/>
                <a:cs typeface="+mn-lt"/>
              </a:rPr>
              <a:t>                . </a:t>
            </a:r>
            <a:r>
              <a:rPr lang="en-US" dirty="0" err="1">
                <a:ea typeface="+mn-lt"/>
                <a:cs typeface="+mn-lt"/>
              </a:rPr>
              <a:t>تكون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لغات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</a:t>
            </a:r>
            <a:r>
              <a:rPr lang="en-US" dirty="0">
                <a:ea typeface="+mn-lt"/>
                <a:cs typeface="+mn-lt"/>
              </a:rPr>
              <a:t>                                  </a:t>
            </a:r>
            <a:r>
              <a:rPr lang="en-US" dirty="0" err="1">
                <a:ea typeface="+mn-lt"/>
                <a:cs typeface="+mn-lt"/>
              </a:rPr>
              <a:t>خالية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الاختصارات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مما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يعطي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للمبرمج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سيطرة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كامل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على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</a:t>
            </a:r>
            <a:r>
              <a:rPr lang="en-US" dirty="0">
                <a:ea typeface="+mn-lt"/>
                <a:cs typeface="+mn-lt"/>
              </a:rPr>
              <a:t>                  </a:t>
            </a:r>
            <a:r>
              <a:rPr lang="en-US" dirty="0" err="1">
                <a:ea typeface="+mn-lt"/>
                <a:cs typeface="+mn-lt"/>
              </a:rPr>
              <a:t>وتعتمد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هذه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اللغات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على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نظام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العد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الثنائي</a:t>
            </a:r>
          </a:p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:</a:t>
            </a:r>
            <a:r>
              <a:rPr lang="en-US" dirty="0" err="1">
                <a:ea typeface="+mn-lt"/>
                <a:cs typeface="+mn-lt"/>
              </a:rPr>
              <a:t>وتنقسم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قسمين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هما</a:t>
            </a:r>
            <a:endParaRPr lang="en-US" dirty="0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                      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EBF79-607F-5AF4-9C6D-7E324E6D7481}"/>
              </a:ext>
            </a:extLst>
          </p:cNvPr>
          <p:cNvSpPr txBox="1"/>
          <p:nvPr/>
        </p:nvSpPr>
        <p:spPr>
          <a:xfrm>
            <a:off x="5793286" y="1096027"/>
            <a:ext cx="3121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(Low level language)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E90BB-C12D-98CA-54EE-54F333266A81}"/>
              </a:ext>
            </a:extLst>
          </p:cNvPr>
          <p:cNvSpPr txBox="1"/>
          <p:nvPr/>
        </p:nvSpPr>
        <p:spPr>
          <a:xfrm>
            <a:off x="5104354" y="1450931"/>
            <a:ext cx="3121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(High level language)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B03A7-F910-D833-273F-738C29D0F247}"/>
              </a:ext>
            </a:extLst>
          </p:cNvPr>
          <p:cNvSpPr txBox="1"/>
          <p:nvPr/>
        </p:nvSpPr>
        <p:spPr>
          <a:xfrm>
            <a:off x="1492681" y="1450930"/>
            <a:ext cx="3121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(software)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E668D-BED9-EDD4-7703-6AED427FFEA1}"/>
              </a:ext>
            </a:extLst>
          </p:cNvPr>
          <p:cNvSpPr txBox="1"/>
          <p:nvPr/>
        </p:nvSpPr>
        <p:spPr>
          <a:xfrm>
            <a:off x="7359039" y="1816274"/>
            <a:ext cx="3121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(Low level language)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B8B2D-2FDD-1766-939D-42E9EF0C43B3}"/>
              </a:ext>
            </a:extLst>
          </p:cNvPr>
          <p:cNvSpPr txBox="1"/>
          <p:nvPr/>
        </p:nvSpPr>
        <p:spPr>
          <a:xfrm>
            <a:off x="8027093" y="2192053"/>
            <a:ext cx="3121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(hardware)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A0899-36CA-67FC-BF40-4FDDEA29BE9C}"/>
              </a:ext>
            </a:extLst>
          </p:cNvPr>
          <p:cNvSpPr txBox="1"/>
          <p:nvPr/>
        </p:nvSpPr>
        <p:spPr>
          <a:xfrm>
            <a:off x="8371562" y="3121067"/>
            <a:ext cx="2974929" cy="1137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Machine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Assembly Languages</a:t>
            </a:r>
          </a:p>
        </p:txBody>
      </p:sp>
      <p:pic>
        <p:nvPicPr>
          <p:cNvPr id="15" name="Picture 14" descr="What is a Low-Level Language - javatpoint">
            <a:extLst>
              <a:ext uri="{FF2B5EF4-FFF2-40B4-BE49-F238E27FC236}">
                <a16:creationId xmlns:a16="http://schemas.microsoft.com/office/drawing/2014/main" id="{990CFE42-ECC6-C790-1EBF-E4F1AA7B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29" y="2859066"/>
            <a:ext cx="5718130" cy="38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2D5A-2C11-A1CF-3389-E3895C07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793" y="233954"/>
            <a:ext cx="8267296" cy="14465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High Level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7D09-1202-70DF-D5DA-637CCEC0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423" y="1125885"/>
            <a:ext cx="5522008" cy="35643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800" dirty="0" err="1">
                <a:ea typeface="+mn-lt"/>
                <a:cs typeface="+mn-lt"/>
              </a:rPr>
              <a:t>هي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لغات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برمجة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تستعمل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لكتابة</a:t>
            </a:r>
            <a:r>
              <a:rPr lang="en-US" sz="2800" dirty="0">
                <a:ea typeface="+mn-lt"/>
                <a:cs typeface="+mn-lt"/>
              </a:rPr>
              <a:t> </a:t>
            </a:r>
          </a:p>
          <a:p>
            <a:pPr marL="0" indent="0" algn="r">
              <a:buNone/>
            </a:pP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البرمجيات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والتي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يمكن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فهم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هذه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الكودات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من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قبل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البشر</a:t>
            </a:r>
            <a:r>
              <a:rPr lang="en-US" sz="2800" dirty="0">
                <a:ea typeface="+mn-lt"/>
                <a:cs typeface="+mn-lt"/>
              </a:rPr>
              <a:t> و </a:t>
            </a:r>
            <a:r>
              <a:rPr lang="en-US" sz="2800" err="1">
                <a:ea typeface="+mn-lt"/>
                <a:cs typeface="+mn-lt"/>
              </a:rPr>
              <a:t>الحاسوب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err="1">
                <a:ea typeface="+mn-lt"/>
                <a:cs typeface="+mn-lt"/>
              </a:rPr>
              <a:t>اسهل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في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الفهم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للبشر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لانها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تستعمل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الكثير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من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الرموز</a:t>
            </a:r>
            <a:r>
              <a:rPr lang="en-US" sz="2800" dirty="0">
                <a:ea typeface="+mn-lt"/>
                <a:cs typeface="+mn-lt"/>
              </a:rPr>
              <a:t> و </a:t>
            </a:r>
            <a:r>
              <a:rPr lang="en-US" sz="2800" err="1">
                <a:ea typeface="+mn-lt"/>
                <a:cs typeface="+mn-lt"/>
              </a:rPr>
              <a:t>الاحرف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لعرض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المنطق</a:t>
            </a:r>
            <a:r>
              <a:rPr lang="en-US" sz="2800" dirty="0">
                <a:ea typeface="+mn-lt"/>
                <a:cs typeface="+mn-lt"/>
              </a:rPr>
              <a:t> و </a:t>
            </a:r>
            <a:r>
              <a:rPr lang="en-US" sz="2800" err="1">
                <a:ea typeface="+mn-lt"/>
                <a:cs typeface="+mn-lt"/>
              </a:rPr>
              <a:t>الاوامر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في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البرنامج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err="1">
                <a:ea typeface="+mn-lt"/>
                <a:cs typeface="+mn-lt"/>
              </a:rPr>
              <a:t>ويوجد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فيها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الكثر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من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الاختصار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بالمقارنة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مع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لغات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</a:t>
            </a:r>
            <a:endParaRPr lang="en-US" sz="2800" dirty="0" err="1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2800" dirty="0" err="1"/>
              <a:t>امثله</a:t>
            </a:r>
            <a:r>
              <a:rPr lang="en-US" sz="2800" dirty="0"/>
              <a:t> </a:t>
            </a:r>
            <a:r>
              <a:rPr lang="en-US" sz="2800" dirty="0" err="1"/>
              <a:t>عليها</a:t>
            </a:r>
          </a:p>
          <a:p>
            <a:pPr marL="0" indent="0" algn="r">
              <a:buNone/>
            </a:pPr>
            <a:r>
              <a:rPr lang="en-US" sz="2800" dirty="0"/>
              <a:t>C++, python, Java, Ruby,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AAB8A-67C6-F4F1-1072-D8D12715B3AB}"/>
              </a:ext>
            </a:extLst>
          </p:cNvPr>
          <p:cNvSpPr txBox="1"/>
          <p:nvPr/>
        </p:nvSpPr>
        <p:spPr>
          <a:xfrm>
            <a:off x="7463425" y="3716055"/>
            <a:ext cx="3329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Low Level Languages</a:t>
            </a:r>
            <a:endParaRPr lang="en-US" sz="2400" dirty="0"/>
          </a:p>
        </p:txBody>
      </p:sp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BA868C93-D9DF-27AA-B127-51676DA2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4" y="1465543"/>
            <a:ext cx="1620034" cy="1620034"/>
          </a:xfrm>
          <a:prstGeom prst="rect">
            <a:avLst/>
          </a:prstGeom>
        </p:spPr>
      </p:pic>
      <p:pic>
        <p:nvPicPr>
          <p:cNvPr id="8" name="Picture 7" descr="A blue and red logo&#10;&#10;Description automatically generated">
            <a:extLst>
              <a:ext uri="{FF2B5EF4-FFF2-40B4-BE49-F238E27FC236}">
                <a16:creationId xmlns:a16="http://schemas.microsoft.com/office/drawing/2014/main" id="{4D60AC7D-CA4E-460E-E539-7B2ED325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24" y="1288093"/>
            <a:ext cx="1526411" cy="1974939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12A39FAD-E8AD-F0E1-0C21-E934E2C5C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89" y="964505"/>
            <a:ext cx="2778691" cy="2757814"/>
          </a:xfrm>
          <a:prstGeom prst="rect">
            <a:avLst/>
          </a:prstGeom>
        </p:spPr>
      </p:pic>
      <p:pic>
        <p:nvPicPr>
          <p:cNvPr id="10" name="Picture 9" descr="A hexagon with a letter c and plus symbol&#10;&#10;Description automatically generated">
            <a:extLst>
              <a:ext uri="{FF2B5EF4-FFF2-40B4-BE49-F238E27FC236}">
                <a16:creationId xmlns:a16="http://schemas.microsoft.com/office/drawing/2014/main" id="{19F338E0-3FA0-7462-1803-E20D2467C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428" y="3219188"/>
            <a:ext cx="2382034" cy="2382034"/>
          </a:xfrm>
          <a:prstGeom prst="rect">
            <a:avLst/>
          </a:prstGeom>
        </p:spPr>
      </p:pic>
      <p:pic>
        <p:nvPicPr>
          <p:cNvPr id="11" name="Picture 10" descr="A red diamond with a black background&#10;&#10;Description automatically generated">
            <a:extLst>
              <a:ext uri="{FF2B5EF4-FFF2-40B4-BE49-F238E27FC236}">
                <a16:creationId xmlns:a16="http://schemas.microsoft.com/office/drawing/2014/main" id="{7C479B8E-B985-DB37-B86C-9311ADAF0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184" y="366073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3630-1C60-DB42-581D-462BFDA6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819" y="140008"/>
            <a:ext cx="8267296" cy="144655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0070C0"/>
                </a:solidFill>
              </a:rPr>
              <a:t>المصادر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BB47-8AB8-B1D8-F288-80AE97795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670" y="1094570"/>
            <a:ext cx="5574201" cy="5766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Code institute</a:t>
            </a:r>
            <a:endParaRPr lang="en-US"/>
          </a:p>
          <a:p>
            <a:pPr marL="0" indent="0">
              <a:buNone/>
            </a:pPr>
            <a:r>
              <a:rPr lang="en-US" dirty="0">
                <a:hlinkClick r:id="rId3"/>
              </a:rPr>
              <a:t>Geeksforgeeks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2897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D588AA"/>
      </a:accent1>
      <a:accent2>
        <a:srgbClr val="CB6D70"/>
      </a:accent2>
      <a:accent3>
        <a:srgbClr val="CE9775"/>
      </a:accent3>
      <a:accent4>
        <a:srgbClr val="B5A461"/>
      </a:accent4>
      <a:accent5>
        <a:srgbClr val="9DAA6C"/>
      </a:accent5>
      <a:accent6>
        <a:srgbClr val="7DB15F"/>
      </a:accent6>
      <a:hlink>
        <a:srgbClr val="578F76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MadridVTI</vt:lpstr>
      <vt:lpstr>مقدمة في لغات البرمجة</vt:lpstr>
      <vt:lpstr>لغة البرمجة</vt:lpstr>
      <vt:lpstr>مستويات لغات البرمجة</vt:lpstr>
      <vt:lpstr>High Level languages</vt:lpstr>
      <vt:lpstr>المصادر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/>
  <cp:lastModifiedBy/>
  <cp:revision>348</cp:revision>
  <dcterms:created xsi:type="dcterms:W3CDTF">2024-03-02T19:58:57Z</dcterms:created>
  <dcterms:modified xsi:type="dcterms:W3CDTF">2024-03-11T02:44:25Z</dcterms:modified>
</cp:coreProperties>
</file>