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00000"/>
    <a:srgbClr val="9B2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0C8D2-E294-4BDB-8A6D-13C0B50D1C35}" v="741" dt="2024-03-02T20:59:03.145"/>
    <p1510:client id="{3F2379B4-C70C-451C-A5C9-CC1D09AF7744}" v="2399" dt="2024-03-03T19:39:14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3:23:30.3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10664 4207 16383 0 0,'0'5'0'0'0,"0"16"0"0"0,0 30 0 0 0,0 20 0 0 0,0 18 0 0 0,0 9 0 0 0,0-7 0 0 0,0-10 0 0 0,0-13 0 0 0,0-14 0 0 0,0-10 0 0 0,0-4 0 0 0,0-3 0 0 0,0-3 0 0 0,0-2 0 0 0,0-3 0 0 0,0 0 0 0 0,0 5 0 0 0,0 11 0 0 0,0 12 0 0 0,0 17 0 0 0,0 20 0 0 0,0 14 0 0 0,0 4 0 0 0,0 1 0 0 0,0-7 0 0 0,0-8 0 0 0,0-10 0 0 0,0-6 0 0 0,0-1 0 0 0,0 4 0 0 0,0 4 0 0 0,0 5 0 0 0,0 12 0 0 0,0 8 0 0 0,0-1 0 0 0,0-5 0 0 0,0-11 0 0 0,0-7 0 0 0,0 6 0 0 0,0 6 0 0 0,0 10 0 0 0,0 11 0 0 0,0 0 0 0 0,0-7 0 0 0,0-8 0 0 0,0-13 0 0 0,0-12 0 0 0,0 28 0 0 0,0 2 0 0 0,0 4 0 0 0,0 28 0 0 0,0 54 0 0 0,0 80 0 0 0,0 38 0 0 0,0 5 0 0 0,0 11 0 0 0,0 4 0 0 0,0-22 0 0 0,0-29 0 0 0,0-4 0 0 0,0-41 0 0 0,0-51 0 0 0,0-43 0 0 0,0-2 0 0 0,0 14 0 0 0,0 18 0 0 0,0 5 0 0 0,0-9 0 0 0,0 0 0 0 0,0 1 0 0 0,0-5 0 0 0,0-1 0 0 0,0-10 0 0 0,0-22 0 0 0,0-24 0 0 0,0-16 0 0 0,0-5 0 0 0,0-13 0 0 0,0-10 0 0 0,0-7 0 0 0,0-3 0 0 0,0 8 0 0 0,0 7 0 0 0,0 6 0 0 0,0 10 0 0 0,0 4 0 0 0,0-4 0 0 0,0-7 0 0 0,0-8 0 0 0,0-6 0 0 0,0-5 0 0 0,0 6 0 0 0,0 7 0 0 0,0 10 0 0 0,0 4 0 0 0,0 3 0 0 0,0 0 0 0 0,0-1 0 0 0,0-2 0 0 0,0-5 0 0 0,0-9 0 0 0,0-6 0 0 0,0-11 0 0 0,0-5 0 0 0,0-7 0 0 0,0-6 0 0 0,0-6 0 0 0,0-3 0 0 0,0-3 0 0 0,0-1 0 0 0,0 0 0 0 0,0 4 0 0 0,0 12 0 0 0,0 14 0 0 0,0 6 0 0 0,0 2 0 0 0,0-4 0 0 0,0-9 0 0 0,0-8 0 0 0,0-7 0 0 0,0-5 0 0 0,0-8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3:23:30.3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34900 4207 16383 0 0,'0'5'0'0'0,"0"11"0"0"0,0 23 0 0 0,0 15 0 0 0,0 3 0 0 0,0-4 0 0 0,0 0 0 0 0,0-5 0 0 0,0-5 0 0 0,0 0 0 0 0,0 2 0 0 0,0 3 0 0 0,0 9 0 0 0,0 9 0 0 0,0 13 0 0 0,0 4 0 0 0,0 1 0 0 0,0 2 0 0 0,0-4 0 0 0,0-6 0 0 0,0-11 0 0 0,0-12 0 0 0,0-9 0 0 0,0-8 0 0 0,0-5 0 0 0,0-3 0 0 0,0 38 0 0 0,0 38 0 0 0,0 36 0 0 0,0 18 0 0 0,0 7 0 0 0,0-5 0 0 0,0 1 0 0 0,0 1 0 0 0,0 33 0 0 0,0 3 0 0 0,0-12 0 0 0,0-23 0 0 0,0-25 0 0 0,0-21 0 0 0,0-20 0 0 0,0-17 0 0 0,0-17 0 0 0,0-10 0 0 0,0-3 0 0 0,0 132 0 0 0,0 188 0 0 0,0 209 0 0 0,0 79 0 0 0,0 62 0 0 0,0-67 0 0 0,0-106 0 0 0,0-125 0 0 0,0-131 0 0 0,0-103 0 0 0,0-46 0 0 0,0 13 0 0 0,0 10 0 0 0,0 55 0 0 0,0 50 0 0 0,0 8 0 0 0,0 26 0 0 0,0 6 0 0 0,0-20 0 0 0,0-40 0 0 0,0-58 0 0 0,0-56 0 0 0,0-31 0 0 0,0-5 0 0 0,0 21 0 0 0,0 9 0 0 0,0 2 0 0 0,0-11 0 0 0,0-16 0 0 0,0-22 0 0 0,0-19 0 0 0,0-12 0 0 0,0-8 0 0 0,0-8 0 0 0,0-5 0 0 0,0-2 0 0 0,0-2 0 0 0,0 0 0 0 0,0 0 0 0 0,0 0 0 0 0,0 1 0 0 0,0 1 0 0 0,0-1 0 0 0,0-4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3:23:30.3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10689 15639 16383 0 0,'15'0'0'0'0,"10"0"0"0"0,10 0 0 0 0,9 0 0 0 0,7 0 0 0 0,10 0 0 0 0,14 0 0 0 0,24 0 0 0 0,15 0 0 0 0,12 0 0 0 0,0 0 0 0 0,-11 0 0 0 0,-12 0 0 0 0,-17 0 0 0 0,-19 0 0 0 0,-15 0 0 0 0,-13 0 0 0 0,-7 0 0 0 0,-4 0 0 0 0,-2 0 0 0 0,-1 0 0 0 0,1 0 0 0 0,15 0 0 0 0,41 0 0 0 0,50 0 0 0 0,37 0 0 0 0,45 0 0 0 0,39 0 0 0 0,12 0 0 0 0,-15 0 0 0 0,-20 0 0 0 0,-25 0 0 0 0,-42 0 0 0 0,70 0 0 0 0,78 0 0 0 0,190 0 0 0 0,225 0 0 0 0,202 0 0 0 0,91 0 0 0 0,-64 0 0 0 0,-106 0 0 0 0,-171 0 0 0 0,-168 0 0 0 0,-155 0 0 0 0,-119 0 0 0 0,30 0 0 0 0,87 0 0 0 0,136 0 0 0 0,158 0 0 0 0,142 0 0 0 0,49 0 0 0 0,-68 0 0 0 0,-101 0 0 0 0,-139 0 0 0 0,-155 0 0 0 0,-137 0 0 0 0,-29 0 0 0 0,48 0 0 0 0,217 0 0 0 0,254 0 0 0 0,118 0 0 0 0,13 0 0 0 0,-110 0 0 0 0,-123 0 0 0 0,-163 0 0 0 0,-156 0 0 0 0,-95 0 0 0 0,6 0 0 0 0,53 0 0 0 0,75 0 0 0 0,33 0 0 0 0,16 0 0 0 0,-20 0 0 0 0,-54 0 0 0 0,-71 0 0 0 0,-74 0 0 0 0,-22 0 0 0 0,-13 0 0 0 0,29 0 0 0 0,5 0 0 0 0,-7 0 0 0 0,-17 0 0 0 0,-25 0 0 0 0,-29 0 0 0 0,-26 0 0 0 0,-20 0 0 0 0,-14 0 0 0 0,-8 0 0 0 0,-9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3:23:30.3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10769 4194 16383 0 0,'9'0'0'0'0,"19"0"0"0"0,29 0 0 0 0,10 0 0 0 0,3 0 0 0 0,-1 0 0 0 0,-1 0 0 0 0,-8 0 0 0 0,-10 0 0 0 0,-7 0 0 0 0,-7 0 0 0 0,1 0 0 0 0,-2 0 0 0 0,-1 0 0 0 0,-1 0 0 0 0,-2 0 0 0 0,-2 0 0 0 0,1 0 0 0 0,3 0 0 0 0,8 0 0 0 0,25 0 0 0 0,41 0 0 0 0,86 0 0 0 0,100 0 0 0 0,48 0 0 0 0,26 0 0 0 0,15 0 0 0 0,-29 0 0 0 0,-39 0 0 0 0,-39 0 0 0 0,-41 0 0 0 0,-46 0 0 0 0,-50 0 0 0 0,-43 0 0 0 0,31 0 0 0 0,157 0 0 0 0,251 0 0 0 0,268 0 0 0 0,253 0 0 0 0,145 0 0 0 0,-53 0 0 0 0,-192 0 0 0 0,-229 0 0 0 0,-227 0 0 0 0,-195 0 0 0 0,-143 0 0 0 0,-94 0 0 0 0,-25 0 0 0 0,11 0 0 0 0,1 0 0 0 0,51 0 0 0 0,145 0 0 0 0,262 0 0 0 0,320 0 0 0 0,536 0 0 0 0,179 0 0 0 0,-116 0 0 0 0,-265 0 0 0 0,-326 0 0 0 0,-302 0 0 0 0,-113 0 0 0 0,-51 0 0 0 0,40 0 0 0 0,67 0 0 0 0,2 0 0 0 0,2 0 0 0 0,-61 0 0 0 0,-89 0 0 0 0,-91 0 0 0 0,-81 0 0 0 0,-65 0 0 0 0,-23 0 0 0 0,4 0 0 0 0,29 0 0 0 0,15 0 0 0 0,12 0 0 0 0,7 0 0 0 0,5 0 0 0 0,-4 0 0 0 0,-11 0 0 0 0,-17 0 0 0 0,-20 0 0 0 0,-20 0 0 0 0,-18 0 0 0 0,-15 0 0 0 0,-8 0 0 0 0,-6 0 0 0 0,-2 0 0 0 0,-1 0 0 0 0,0 0 0 0 0,1 0 0 0 0,1 0 0 0 0,1 0 0 0 0,-4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3:23:30.3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10689 4194 16383 0 0,'5'0'0'0'0,"12"0"0"0"0,17 0 0 0 0,13 0 0 0 0,8 0 0 0 0,0 0 0 0 0,1 0 0 0 0,-5 0 0 0 0,-6 0 0 0 0,-6 0 0 0 0,-4 0 0 0 0,-8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3:23:30.3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37193 6628 16383 0 0,'-20'0'0'0'0,"-35"0"0"0"0,-44 0 0 0 0,-34 0 0 0 0,-39 0 0 0 0,-55 0 0 0 0,-27 0 0 0 0,-1 0 0 0 0,-11 0 0 0 0,1 0 0 0 0,5 0 0 0 0,-12 0 0 0 0,1 0 0 0 0,21 0 0 0 0,35 0 0 0 0,38 0 0 0 0,44 0 0 0 0,40 0 0 0 0,-52 0 0 0 0,-111 0 0 0 0,-224 0 0 0 0,-256 0 0 0 0,-280 0 0 0 0,-223 0 0 0 0,-39 0 0 0 0,138 0 0 0 0,205 0 0 0 0,230 0 0 0 0,227 0 0 0 0,188 0 0 0 0,71 0 0 0 0,-17 0 0 0 0,-170 0 0 0 0,-248 0 0 0 0,-195 0 0 0 0,-101 0 0 0 0,32 0 0 0 0,98 0 0 0 0,169 0 0 0 0,180 0 0 0 0,160 0 0 0 0,124 0 0 0 0,24 0 0 0 0,-19 0 0 0 0,-112 0 0 0 0,-95 0 0 0 0,-84 0 0 0 0,-22 0 0 0 0,0 0 0 0 0,40 0 0 0 0,72 0 0 0 0,58 0 0 0 0,73 0 0 0 0,26 0 0 0 0,-97 0 0 0 0,-23 0 0 0 0,-71 0 0 0 0,11 0 0 0 0,30 0 0 0 0,29 0 0 0 0,45 0 0 0 0,59 0 0 0 0,60 0 0 0 0,57 0 0 0 0,44 0 0 0 0,32 0 0 0 0,20 0 0 0 0,9 0 0 0 0,3 0 0 0 0,1 0 0 0 0,-3 0 0 0 0,-2 0 0 0 0,-3 0 0 0 0,4 0 0 0 0,-1 0 0 0 0,0 0 0 0 0,-3 0 0 0 0,-1 0 0 0 0,-1 0 0 0 0,-1 0 0 0 0,-1 0 0 0 0,0 0 0 0 0,5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3:23:30.3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37159 9010 16383 0 0,'5'0'0'0'0,"-3"0"0"0"0,-7 0 0 0 0,-8 0 0 0 0,-6 0 0 0 0,-15 0 0 0 0,-7 0 0 0 0,-1 0 0 0 0,2 0 0 0 0,2 0 0 0 0,4 0 0 0 0,-4 0 0 0 0,1 0 0 0 0,1 0 0 0 0,2 0 0 0 0,2 0 0 0 0,2 0 0 0 0,0 0 0 0 0,1 0 0 0 0,0 0 0 0 0,1 0 0 0 0,-1 0 0 0 0,-24 0 0 0 0,-73 0 0 0 0,-74 0 0 0 0,-47 0 0 0 0,-95 0 0 0 0,-14 0 0 0 0,-40 0 0 0 0,3 0 0 0 0,28 0 0 0 0,33 0 0 0 0,42 0 0 0 0,52 0 0 0 0,56 0 0 0 0,53 0 0 0 0,-24 0 0 0 0,-159 0 0 0 0,-239 0 0 0 0,-262 0 0 0 0,-204 0 0 0 0,-123 0 0 0 0,-9 0 0 0 0,91 0 0 0 0,172 0 0 0 0,202 0 0 0 0,187 0 0 0 0,174 0 0 0 0,18 0 0 0 0,-67 0 0 0 0,-158 0 0 0 0,-141 0 0 0 0,-50 0 0 0 0,-2 0 0 0 0,63 0 0 0 0,105 0 0 0 0,73 0 0 0 0,102 0 0 0 0,113 0 0 0 0,-13 0 0 0 0,-82 0 0 0 0,-112 0 0 0 0,-60 0 0 0 0,7 0 0 0 0,44 0 0 0 0,50 0 0 0 0,83 0 0 0 0,92 0 0 0 0,1 0 0 0 0,-50 0 0 0 0,-71 0 0 0 0,-70 0 0 0 0,-8 0 0 0 0,5 0 0 0 0,63 0 0 0 0,79 0 0 0 0,82 0 0 0 0,74 0 0 0 0,59 0 0 0 0,40 0 0 0 0,24 0 0 0 0,13 0 0 0 0,4 0 0 0 0,-1 0 0 0 0,-3 0 0 0 0,-3 0 0 0 0,-4 0 0 0 0,-2 0 0 0 0,-1 0 0 0 0,-2 0 0 0 0,-1 0 0 0 0,0 0 0 0 0,1 0 0 0 0,-1 0 0 0 0,1 0 0 0 0,0 0 0 0 0,0 0 0 0 0,-1 0 0 0 0,1 0 0 0 0,0 0 0 0 0,1 0 0 0 0,-1 0 0 0 0,0 0 0 0 0,0 0 0 0 0,0 0 0 0 0,0 0 0 0 0,5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3:23:30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37220 11391 16383 0 0,'-10'0'0'0'0,"-13"0"0"0"0,-18 0 0 0 0,-20 0 0 0 0,-31 0 0 0 0,-29 0 0 0 0,-18 0 0 0 0,-1 0 0 0 0,4 0 0 0 0,16 0 0 0 0,22 0 0 0 0,24 0 0 0 0,19 0 0 0 0,14 0 0 0 0,-45 0 0 0 0,-117 0 0 0 0,-92 0 0 0 0,-129 0 0 0 0,-136 0 0 0 0,-86 0 0 0 0,-37 0 0 0 0,15 0 0 0 0,70 0 0 0 0,104 0 0 0 0,95 0 0 0 0,107 0 0 0 0,97 0 0 0 0,77 0 0 0 0,19 0 0 0 0,-121 0 0 0 0,-176 0 0 0 0,-194 0 0 0 0,-183 0 0 0 0,-133 0 0 0 0,-56 0 0 0 0,102 0 0 0 0,108 0 0 0 0,157 0 0 0 0,160 0 0 0 0,149 0 0 0 0,119 0 0 0 0,23 0 0 0 0,-87 0 0 0 0,-158 0 0 0 0,-154 0 0 0 0,-134 0 0 0 0,-70 0 0 0 0,39 0 0 0 0,54 0 0 0 0,120 0 0 0 0,136 0 0 0 0,120 0 0 0 0,93 0 0 0 0,-11 0 0 0 0,-85 0 0 0 0,-129 0 0 0 0,-136 0 0 0 0,-115 0 0 0 0,12 0 0 0 0,31 0 0 0 0,102 0 0 0 0,129 0 0 0 0,124 0 0 0 0,103 0 0 0 0,39 0 0 0 0,-9 0 0 0 0,-27 0 0 0 0,-12 0 0 0 0,-16 0 0 0 0,-16 0 0 0 0,1 0 0 0 0,11 0 0 0 0,26 0 0 0 0,32 0 0 0 0,34 0 0 0 0,22 0 0 0 0,20 0 0 0 0,14 0 0 0 0,9 0 0 0 0,5 0 0 0 0,-3 0 0 0 0,0 0 0 0 0,-2 0 0 0 0,1 0 0 0 0,-4 0 0 0 0,-2 0 0 0 0,1 0 0 0 0,2 0 0 0 0,1 0 0 0 0,2 0 0 0 0,1 0 0 0 0,1 0 0 0 0,0 0 0 0 0,0 0 0 0 0,0 0 0 0 0,1 0 0 0 0,4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18:01:19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10689 15639 16383 0 0,'15'0'0'0'0,"10"0"0"0"0,10 0 0 0 0,9 0 0 0 0,7 0 0 0 0,10 0 0 0 0,14 0 0 0 0,24 0 0 0 0,15 0 0 0 0,12 0 0 0 0,0 0 0 0 0,-11 0 0 0 0,-12 0 0 0 0,-17 0 0 0 0,-19 0 0 0 0,-15 0 0 0 0,-13 0 0 0 0,-7 0 0 0 0,-4 0 0 0 0,-2 0 0 0 0,-1 0 0 0 0,1 0 0 0 0,15 0 0 0 0,41 0 0 0 0,50 0 0 0 0,37 0 0 0 0,45 0 0 0 0,39 0 0 0 0,12 0 0 0 0,-15 0 0 0 0,-20 0 0 0 0,-25 0 0 0 0,-42 0 0 0 0,70 0 0 0 0,78 0 0 0 0,190 0 0 0 0,225 0 0 0 0,202 0 0 0 0,91 0 0 0 0,-64 0 0 0 0,-106 0 0 0 0,-171 0 0 0 0,-168 0 0 0 0,-155 0 0 0 0,-119 0 0 0 0,30 0 0 0 0,87 0 0 0 0,136 0 0 0 0,158 0 0 0 0,142 0 0 0 0,49 0 0 0 0,-68 0 0 0 0,-101 0 0 0 0,-139 0 0 0 0,-155 0 0 0 0,-137 0 0 0 0,-29 0 0 0 0,48 0 0 0 0,217 0 0 0 0,254 0 0 0 0,118 0 0 0 0,13 0 0 0 0,-110 0 0 0 0,-123 0 0 0 0,-163 0 0 0 0,-156 0 0 0 0,-95 0 0 0 0,6 0 0 0 0,53 0 0 0 0,75 0 0 0 0,33 0 0 0 0,16 0 0 0 0,-20 0 0 0 0,-54 0 0 0 0,-71 0 0 0 0,-74 0 0 0 0,-22 0 0 0 0,-13 0 0 0 0,29 0 0 0 0,5 0 0 0 0,-7 0 0 0 0,-17 0 0 0 0,-25 0 0 0 0,-29 0 0 0 0,-26 0 0 0 0,-20 0 0 0 0,-14 0 0 0 0,-8 0 0 0 0,-9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844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7488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269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7149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96366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3104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9820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5141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8746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411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202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5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of-operating-system-set-1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tharvgyan.com/2023/10/programming-languages-for-build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منظر أفضل لمكتب الخشب مع النبات ولوحه المفاتيح البيضاء والمقاهي في عصير الأبيض والكمبيوتر المحمول والقلم">
            <a:extLst>
              <a:ext uri="{FF2B5EF4-FFF2-40B4-BE49-F238E27FC236}">
                <a16:creationId xmlns:a16="http://schemas.microsoft.com/office/drawing/2014/main" id="{49AD5A64-895A-DC93-C4AA-A092FDE39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" r="-2" b="166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r>
              <a:rPr lang="ar-SA" sz="5400" dirty="0">
                <a:solidFill>
                  <a:srgbClr val="FFFFFF"/>
                </a:solidFill>
                <a:latin typeface="Batang"/>
                <a:ea typeface="Batang"/>
              </a:rPr>
              <a:t>أنظمة التشغيل</a:t>
            </a:r>
            <a:endParaRPr lang="ar-SA" sz="5400" dirty="0">
              <a:solidFill>
                <a:srgbClr val="FFFFFF"/>
              </a:solidFill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/>
          </a:bodyPr>
          <a:lstStyle/>
          <a:p>
            <a:r>
              <a:rPr lang="ar-SA" sz="2000" dirty="0">
                <a:solidFill>
                  <a:srgbClr val="FFFFFF"/>
                </a:solidFill>
              </a:rPr>
              <a:t>مريم علي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5A1EE-EE3C-3D55-C446-7DE01C6B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0198-9604-00C3-EB99-D9165C68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BiblioLifestyle - 10 Reasons Why Libraries Are Important">
            <a:extLst>
              <a:ext uri="{FF2B5EF4-FFF2-40B4-BE49-F238E27FC236}">
                <a16:creationId xmlns:a16="http://schemas.microsoft.com/office/drawing/2014/main" id="{27A5703C-1A09-5547-F3D6-858C1CED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"/>
            <a:ext cx="12192000" cy="6855278"/>
          </a:xfrm>
          <a:prstGeom prst="rect">
            <a:avLst/>
          </a:prstGeom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78DA9CD2-AE20-8D7B-3C31-EE6F0EF68CE1}"/>
              </a:ext>
            </a:extLst>
          </p:cNvPr>
          <p:cNvSpPr/>
          <p:nvPr/>
        </p:nvSpPr>
        <p:spPr>
          <a:xfrm>
            <a:off x="1044" y="2088"/>
            <a:ext cx="12191999" cy="6857999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A79C9284-CF11-B428-88B8-DC733A9D7CE4}"/>
              </a:ext>
            </a:extLst>
          </p:cNvPr>
          <p:cNvSpPr txBox="1"/>
          <p:nvPr/>
        </p:nvSpPr>
        <p:spPr>
          <a:xfrm>
            <a:off x="1611085" y="1803002"/>
            <a:ext cx="9558552" cy="36132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300000"/>
              </a:lnSpc>
            </a:pPr>
            <a:r>
              <a:rPr lang="ar-SA" sz="2000" b="1" dirty="0">
                <a:solidFill>
                  <a:srgbClr val="FFFFFF"/>
                </a:solidFill>
              </a:rPr>
              <a:t>مقدمة                                                                                                      1</a:t>
            </a:r>
            <a:endParaRPr lang="ar-SA">
              <a:solidFill>
                <a:srgbClr val="000000"/>
              </a:solidFill>
            </a:endParaRPr>
          </a:p>
          <a:p>
            <a:pPr algn="ctr">
              <a:lnSpc>
                <a:spcPct val="300000"/>
              </a:lnSpc>
            </a:pPr>
            <a:r>
              <a:rPr lang="ar-SA" sz="2000" b="1">
                <a:solidFill>
                  <a:srgbClr val="FFFFFF"/>
                </a:solidFill>
              </a:rPr>
              <a:t>لغات البرمجة المستعملة في أنظمة التشغيل                                                       2</a:t>
            </a:r>
            <a:endParaRPr lang="ar-SA">
              <a:solidFill>
                <a:srgbClr val="000000"/>
              </a:solidFill>
            </a:endParaRPr>
          </a:p>
          <a:p>
            <a:pPr algn="ctr">
              <a:lnSpc>
                <a:spcPct val="300000"/>
              </a:lnSpc>
            </a:pPr>
            <a:r>
              <a:rPr lang="ar-SA" sz="2000" b="1" dirty="0">
                <a:solidFill>
                  <a:srgbClr val="FFFFFF"/>
                </a:solidFill>
              </a:rPr>
              <a:t>أنواع أنظمة التشغيل                                                                                   3</a:t>
            </a:r>
            <a:endParaRPr lang="ar-SA" dirty="0"/>
          </a:p>
          <a:p>
            <a:pPr algn="ctr">
              <a:lnSpc>
                <a:spcPct val="300000"/>
              </a:lnSpc>
            </a:pPr>
            <a:r>
              <a:rPr lang="ar-SA" sz="2000" b="1" dirty="0">
                <a:solidFill>
                  <a:srgbClr val="FFFFFF"/>
                </a:solidFill>
              </a:rPr>
              <a:t>المصادر                                                                                                  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حبر 35">
                <a:extLst>
                  <a:ext uri="{FF2B5EF4-FFF2-40B4-BE49-F238E27FC236}">
                    <a16:creationId xmlns:a16="http://schemas.microsoft.com/office/drawing/2014/main" id="{B84EE378-6C1B-942F-9947-DFC9A3C61B54}"/>
                  </a:ext>
                </a:extLst>
              </p14:cNvPr>
              <p14:cNvContentPartPr/>
              <p14:nvPr/>
            </p14:nvContentPartPr>
            <p14:xfrm>
              <a:off x="1628843" y="1075150"/>
              <a:ext cx="10438" cy="4500429"/>
            </p14:xfrm>
          </p:contentPart>
        </mc:Choice>
        <mc:Fallback xmlns="">
          <p:pic>
            <p:nvPicPr>
              <p:cNvPr id="36" name="حبر 35">
                <a:extLst>
                  <a:ext uri="{FF2B5EF4-FFF2-40B4-BE49-F238E27FC236}">
                    <a16:creationId xmlns:a16="http://schemas.microsoft.com/office/drawing/2014/main" id="{B84EE378-6C1B-942F-9947-DFC9A3C61B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7381" y="1057511"/>
                <a:ext cx="1043800" cy="4536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حبر 37">
                <a:extLst>
                  <a:ext uri="{FF2B5EF4-FFF2-40B4-BE49-F238E27FC236}">
                    <a16:creationId xmlns:a16="http://schemas.microsoft.com/office/drawing/2014/main" id="{F06EA095-E89A-6084-4645-D3A279DD8E13}"/>
                  </a:ext>
                </a:extLst>
              </p14:cNvPr>
              <p14:cNvContentPartPr/>
              <p14:nvPr/>
            </p14:nvContentPartPr>
            <p14:xfrm>
              <a:off x="11190377" y="1075150"/>
              <a:ext cx="10438" cy="4508061"/>
            </p14:xfrm>
          </p:contentPart>
        </mc:Choice>
        <mc:Fallback xmlns="">
          <p:pic>
            <p:nvPicPr>
              <p:cNvPr id="38" name="حبر 37">
                <a:extLst>
                  <a:ext uri="{FF2B5EF4-FFF2-40B4-BE49-F238E27FC236}">
                    <a16:creationId xmlns:a16="http://schemas.microsoft.com/office/drawing/2014/main" id="{F06EA095-E89A-6084-4645-D3A279DD8E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78915" y="1057511"/>
                <a:ext cx="1043800" cy="454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حبر 38">
                <a:extLst>
                  <a:ext uri="{FF2B5EF4-FFF2-40B4-BE49-F238E27FC236}">
                    <a16:creationId xmlns:a16="http://schemas.microsoft.com/office/drawing/2014/main" id="{09E5C55F-ABAA-9470-E295-3DFA274E18AA}"/>
                  </a:ext>
                </a:extLst>
              </p14:cNvPr>
              <p14:cNvContentPartPr/>
              <p14:nvPr/>
            </p14:nvContentPartPr>
            <p14:xfrm>
              <a:off x="1638821" y="4677110"/>
              <a:ext cx="9536395" cy="10438"/>
            </p14:xfrm>
          </p:contentPart>
        </mc:Choice>
        <mc:Fallback xmlns="">
          <p:pic>
            <p:nvPicPr>
              <p:cNvPr id="39" name="حبر 38">
                <a:extLst>
                  <a:ext uri="{FF2B5EF4-FFF2-40B4-BE49-F238E27FC236}">
                    <a16:creationId xmlns:a16="http://schemas.microsoft.com/office/drawing/2014/main" id="{09E5C55F-ABAA-9470-E295-3DFA274E18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0822" y="4155210"/>
                <a:ext cx="9572034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حبر 39">
                <a:extLst>
                  <a:ext uri="{FF2B5EF4-FFF2-40B4-BE49-F238E27FC236}">
                    <a16:creationId xmlns:a16="http://schemas.microsoft.com/office/drawing/2014/main" id="{97847C9A-C27B-E80E-6374-D7164A69CC56}"/>
                  </a:ext>
                </a:extLst>
              </p14:cNvPr>
              <p14:cNvContentPartPr/>
              <p14:nvPr/>
            </p14:nvContentPartPr>
            <p14:xfrm>
              <a:off x="1670137" y="1070123"/>
              <a:ext cx="9518420" cy="10438"/>
            </p14:xfrm>
          </p:contentPart>
        </mc:Choice>
        <mc:Fallback xmlns="">
          <p:pic>
            <p:nvPicPr>
              <p:cNvPr id="40" name="حبر 39">
                <a:extLst>
                  <a:ext uri="{FF2B5EF4-FFF2-40B4-BE49-F238E27FC236}">
                    <a16:creationId xmlns:a16="http://schemas.microsoft.com/office/drawing/2014/main" id="{97847C9A-C27B-E80E-6374-D7164A69CC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52498" y="548223"/>
                <a:ext cx="9554059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حبر 40">
                <a:extLst>
                  <a:ext uri="{FF2B5EF4-FFF2-40B4-BE49-F238E27FC236}">
                    <a16:creationId xmlns:a16="http://schemas.microsoft.com/office/drawing/2014/main" id="{1C7C5AFD-B914-7E2A-B42E-BCA8341A2420}"/>
                  </a:ext>
                </a:extLst>
              </p14:cNvPr>
              <p14:cNvContentPartPr/>
              <p14:nvPr/>
            </p14:nvContentPartPr>
            <p14:xfrm>
              <a:off x="1638821" y="1070123"/>
              <a:ext cx="167591" cy="10438"/>
            </p14:xfrm>
          </p:contentPart>
        </mc:Choice>
        <mc:Fallback xmlns="">
          <p:pic>
            <p:nvPicPr>
              <p:cNvPr id="41" name="حبر 40">
                <a:extLst>
                  <a:ext uri="{FF2B5EF4-FFF2-40B4-BE49-F238E27FC236}">
                    <a16:creationId xmlns:a16="http://schemas.microsoft.com/office/drawing/2014/main" id="{1C7C5AFD-B914-7E2A-B42E-BCA8341A24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20878" y="548223"/>
                <a:ext cx="203119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حبر 41">
                <a:extLst>
                  <a:ext uri="{FF2B5EF4-FFF2-40B4-BE49-F238E27FC236}">
                    <a16:creationId xmlns:a16="http://schemas.microsoft.com/office/drawing/2014/main" id="{FB736808-93A8-3CE2-DF2D-CF8007D9DDF9}"/>
                  </a:ext>
                </a:extLst>
              </p14:cNvPr>
              <p14:cNvContentPartPr/>
              <p14:nvPr/>
            </p14:nvContentPartPr>
            <p14:xfrm>
              <a:off x="1629907" y="2030452"/>
              <a:ext cx="9549572" cy="10438"/>
            </p14:xfrm>
          </p:contentPart>
        </mc:Choice>
        <mc:Fallback xmlns="">
          <p:pic>
            <p:nvPicPr>
              <p:cNvPr id="42" name="حبر 41">
                <a:extLst>
                  <a:ext uri="{FF2B5EF4-FFF2-40B4-BE49-F238E27FC236}">
                    <a16:creationId xmlns:a16="http://schemas.microsoft.com/office/drawing/2014/main" id="{FB736808-93A8-3CE2-DF2D-CF8007D9DD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12268" y="1508552"/>
                <a:ext cx="9585210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6" name="حبر 45">
                <a:extLst>
                  <a:ext uri="{FF2B5EF4-FFF2-40B4-BE49-F238E27FC236}">
                    <a16:creationId xmlns:a16="http://schemas.microsoft.com/office/drawing/2014/main" id="{D4B74A68-7892-836E-8AF2-9C8C4B040354}"/>
                  </a:ext>
                </a:extLst>
              </p14:cNvPr>
              <p14:cNvContentPartPr/>
              <p14:nvPr/>
            </p14:nvContentPartPr>
            <p14:xfrm>
              <a:off x="1650422" y="2969904"/>
              <a:ext cx="9520978" cy="10438"/>
            </p14:xfrm>
          </p:contentPart>
        </mc:Choice>
        <mc:Fallback xmlns="">
          <p:pic>
            <p:nvPicPr>
              <p:cNvPr id="46" name="حبر 45">
                <a:extLst>
                  <a:ext uri="{FF2B5EF4-FFF2-40B4-BE49-F238E27FC236}">
                    <a16:creationId xmlns:a16="http://schemas.microsoft.com/office/drawing/2014/main" id="{D4B74A68-7892-836E-8AF2-9C8C4B04035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32783" y="2458442"/>
                <a:ext cx="9556617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7" name="حبر 46">
                <a:extLst>
                  <a:ext uri="{FF2B5EF4-FFF2-40B4-BE49-F238E27FC236}">
                    <a16:creationId xmlns:a16="http://schemas.microsoft.com/office/drawing/2014/main" id="{95C7038D-23A3-20CE-E90E-2B7B29D43457}"/>
                  </a:ext>
                </a:extLst>
              </p14:cNvPr>
              <p14:cNvContentPartPr/>
              <p14:nvPr/>
            </p14:nvContentPartPr>
            <p14:xfrm>
              <a:off x="1639886" y="3909356"/>
              <a:ext cx="9550031" cy="10438"/>
            </p14:xfrm>
          </p:contentPart>
        </mc:Choice>
        <mc:Fallback xmlns="">
          <p:pic>
            <p:nvPicPr>
              <p:cNvPr id="47" name="حبر 46">
                <a:extLst>
                  <a:ext uri="{FF2B5EF4-FFF2-40B4-BE49-F238E27FC236}">
                    <a16:creationId xmlns:a16="http://schemas.microsoft.com/office/drawing/2014/main" id="{95C7038D-23A3-20CE-E90E-2B7B29D434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2247" y="3397894"/>
                <a:ext cx="9585669" cy="10438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9BBEB-11A8-4466-80BE-E0FB3F2C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61C3B3-75C3-DF67-BA49-2583D0BF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" name="حبر 38">
                <a:extLst>
                  <a:ext uri="{FF2B5EF4-FFF2-40B4-BE49-F238E27FC236}">
                    <a16:creationId xmlns:a16="http://schemas.microsoft.com/office/drawing/2014/main" id="{6C7FE354-A22E-DFA9-D6FD-272B1B9F5519}"/>
                  </a:ext>
                </a:extLst>
              </p14:cNvPr>
              <p14:cNvContentPartPr/>
              <p14:nvPr/>
            </p14:nvContentPartPr>
            <p14:xfrm>
              <a:off x="1638820" y="5564369"/>
              <a:ext cx="9536395" cy="10438"/>
            </p14:xfrm>
          </p:contentPart>
        </mc:Choice>
        <mc:Fallback xmlns="">
          <p:pic>
            <p:nvPicPr>
              <p:cNvPr id="6" name="حبر 38">
                <a:extLst>
                  <a:ext uri="{FF2B5EF4-FFF2-40B4-BE49-F238E27FC236}">
                    <a16:creationId xmlns:a16="http://schemas.microsoft.com/office/drawing/2014/main" id="{6C7FE354-A22E-DFA9-D6FD-272B1B9F55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0821" y="5042469"/>
                <a:ext cx="9572034" cy="1043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A22603E-B30F-4872-0FCD-D8B977B9EFB8}"/>
              </a:ext>
            </a:extLst>
          </p:cNvPr>
          <p:cNvSpPr/>
          <p:nvPr/>
        </p:nvSpPr>
        <p:spPr>
          <a:xfrm>
            <a:off x="1607507" y="1012520"/>
            <a:ext cx="9592848" cy="1033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err="1">
                <a:solidFill>
                  <a:schemeClr val="tx1"/>
                </a:solidFill>
              </a:rPr>
              <a:t>الفهرس</a:t>
            </a:r>
            <a:endParaRPr lang="en-US" sz="4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0406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derstanding Computer Hardware - ComputerCare">
            <a:extLst>
              <a:ext uri="{FF2B5EF4-FFF2-40B4-BE49-F238E27FC236}">
                <a16:creationId xmlns:a16="http://schemas.microsoft.com/office/drawing/2014/main" id="{63F63EA9-29FD-BFA6-014E-095DEE05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1F3F98-84A9-5AE7-52BA-E88DEFBD6AEA}"/>
              </a:ext>
            </a:extLst>
          </p:cNvPr>
          <p:cNvSpPr/>
          <p:nvPr/>
        </p:nvSpPr>
        <p:spPr>
          <a:xfrm>
            <a:off x="4002" y="-5435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B61DC-98CB-CCA1-4462-AF85BBA4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292F8-1A8C-29B4-F2C6-3A4945F131CA}"/>
              </a:ext>
            </a:extLst>
          </p:cNvPr>
          <p:cNvSpPr txBox="1"/>
          <p:nvPr/>
        </p:nvSpPr>
        <p:spPr>
          <a:xfrm>
            <a:off x="417534" y="480163"/>
            <a:ext cx="110333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</a:rPr>
              <a:t>مقدمة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8C714-3CA6-21DD-7C10-6586E926010C}"/>
              </a:ext>
            </a:extLst>
          </p:cNvPr>
          <p:cNvSpPr txBox="1"/>
          <p:nvPr/>
        </p:nvSpPr>
        <p:spPr>
          <a:xfrm>
            <a:off x="459287" y="1367424"/>
            <a:ext cx="11283863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solidFill>
                  <a:srgbClr val="FFFFFF"/>
                </a:solidFill>
              </a:rPr>
              <a:t>نظام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err="1">
                <a:solidFill>
                  <a:srgbClr val="FFFFFF"/>
                </a:solidFill>
              </a:rPr>
              <a:t>التشغيل</a:t>
            </a:r>
            <a:r>
              <a:rPr lang="en-US" dirty="0">
                <a:solidFill>
                  <a:srgbClr val="FFFFFF"/>
                </a:solidFill>
              </a:rPr>
              <a:t>: 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نظام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التشغيل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يعمل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كوسيط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بين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السمتخدم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(User)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و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(Hardware)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الهدف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من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نظام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التشغيل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هو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لتوفير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بيئة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تمكن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للمستخدم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تشغل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البرامج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بشكل مناسب و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فعال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 ,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نظام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التشغيل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هو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(Software)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يدير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اجزاء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الكمبيوتر</a:t>
            </a: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(Hardware).</a:t>
            </a:r>
            <a:endParaRPr lang="en-US" sz="2000" b="1" dirty="0">
              <a:solidFill>
                <a:srgbClr val="FFFFFF"/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B925E4-B15F-8637-81F3-F73A7487770F}"/>
              </a:ext>
            </a:extLst>
          </p:cNvPr>
          <p:cNvSpPr/>
          <p:nvPr/>
        </p:nvSpPr>
        <p:spPr>
          <a:xfrm>
            <a:off x="9382777" y="3433174"/>
            <a:ext cx="1857375" cy="15621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المستخدم</a:t>
            </a:r>
            <a:endParaRPr lang="en-US" sz="2000" b="1" dirty="0"/>
          </a:p>
          <a:p>
            <a:pPr algn="ctr"/>
            <a:r>
              <a:rPr lang="en-US" sz="2000" b="1" dirty="0"/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08000A-9D75-6464-3086-DF9CBC788576}"/>
              </a:ext>
            </a:extLst>
          </p:cNvPr>
          <p:cNvSpPr/>
          <p:nvPr/>
        </p:nvSpPr>
        <p:spPr>
          <a:xfrm>
            <a:off x="6544326" y="3433174"/>
            <a:ext cx="1771650" cy="15621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err="1">
                <a:ea typeface="+mn-lt"/>
                <a:cs typeface="+mn-lt"/>
              </a:rPr>
              <a:t>التطبيق</a:t>
            </a:r>
            <a:endParaRPr lang="en-US" sz="2000" b="1" dirty="0">
              <a:ea typeface="+mn-lt"/>
              <a:cs typeface="+mn-lt"/>
            </a:endParaRPr>
          </a:p>
          <a:p>
            <a:pPr algn="ctr"/>
            <a:r>
              <a:rPr lang="en-US" sz="2000" b="1" dirty="0">
                <a:ea typeface="+mn-lt"/>
                <a:cs typeface="+mn-lt"/>
              </a:rPr>
              <a:t>Application</a:t>
            </a:r>
            <a:endParaRPr lang="en-US" sz="20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632DD1-9E49-5CB0-7E40-80A135470977}"/>
              </a:ext>
            </a:extLst>
          </p:cNvPr>
          <p:cNvSpPr/>
          <p:nvPr/>
        </p:nvSpPr>
        <p:spPr>
          <a:xfrm>
            <a:off x="3772551" y="3433174"/>
            <a:ext cx="1819275" cy="15621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err="1"/>
              <a:t>البرمجيات</a:t>
            </a:r>
            <a:endParaRPr lang="en-US" sz="2000" b="1"/>
          </a:p>
          <a:p>
            <a:pPr algn="ctr"/>
            <a:r>
              <a:rPr lang="en-US" sz="2000" b="1" dirty="0"/>
              <a:t>Software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9BDB-E21E-0B97-1667-DA8E9B8DB2A1}"/>
              </a:ext>
            </a:extLst>
          </p:cNvPr>
          <p:cNvSpPr/>
          <p:nvPr/>
        </p:nvSpPr>
        <p:spPr>
          <a:xfrm>
            <a:off x="857901" y="3423649"/>
            <a:ext cx="1847850" cy="1628775"/>
          </a:xfrm>
          <a:prstGeom prst="roundRect">
            <a:avLst/>
          </a:prstGeom>
          <a:solidFill>
            <a:srgbClr val="9B2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/>
              <a:t>اجزاء</a:t>
            </a:r>
            <a:r>
              <a:rPr lang="en-US" b="1" dirty="0"/>
              <a:t> </a:t>
            </a:r>
            <a:r>
              <a:rPr lang="en-US" b="1" dirty="0" err="1"/>
              <a:t>الحاسوب</a:t>
            </a:r>
            <a:endParaRPr lang="en-US" b="1" dirty="0"/>
          </a:p>
          <a:p>
            <a:pPr algn="ctr"/>
            <a:r>
              <a:rPr lang="en-US" b="1" dirty="0"/>
              <a:t>Hardware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35602B8-7AC6-CA44-40FD-48BB4622CBF2}"/>
              </a:ext>
            </a:extLst>
          </p:cNvPr>
          <p:cNvSpPr/>
          <p:nvPr/>
        </p:nvSpPr>
        <p:spPr>
          <a:xfrm>
            <a:off x="8474900" y="3508722"/>
            <a:ext cx="752475" cy="4572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AAC6EE3B-9FED-E0D2-4444-F75BC569B554}"/>
              </a:ext>
            </a:extLst>
          </p:cNvPr>
          <p:cNvSpPr/>
          <p:nvPr/>
        </p:nvSpPr>
        <p:spPr>
          <a:xfrm rot="10800000">
            <a:off x="8474899" y="4242146"/>
            <a:ext cx="752475" cy="4572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F0C86FAC-24E9-ABBF-FA49-94BD4809BE3A}"/>
              </a:ext>
            </a:extLst>
          </p:cNvPr>
          <p:cNvSpPr/>
          <p:nvPr/>
        </p:nvSpPr>
        <p:spPr>
          <a:xfrm>
            <a:off x="5636449" y="3508721"/>
            <a:ext cx="752475" cy="4572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FDF8C8BF-15DF-BBB7-242B-E6F6772B6840}"/>
              </a:ext>
            </a:extLst>
          </p:cNvPr>
          <p:cNvSpPr/>
          <p:nvPr/>
        </p:nvSpPr>
        <p:spPr>
          <a:xfrm rot="10800000">
            <a:off x="5722174" y="4242146"/>
            <a:ext cx="752475" cy="4572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41F18C07-B9EF-E7AC-182B-F1F69DFBD0CA}"/>
              </a:ext>
            </a:extLst>
          </p:cNvPr>
          <p:cNvSpPr/>
          <p:nvPr/>
        </p:nvSpPr>
        <p:spPr>
          <a:xfrm rot="10800000">
            <a:off x="2836099" y="4242146"/>
            <a:ext cx="752475" cy="457200"/>
          </a:xfrm>
          <a:prstGeom prst="leftArrow">
            <a:avLst/>
          </a:prstGeom>
          <a:solidFill>
            <a:srgbClr val="9B2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FC9AF607-8DBA-88E3-8FEF-7D471963FAEB}"/>
              </a:ext>
            </a:extLst>
          </p:cNvPr>
          <p:cNvSpPr/>
          <p:nvPr/>
        </p:nvSpPr>
        <p:spPr>
          <a:xfrm>
            <a:off x="2836099" y="3508721"/>
            <a:ext cx="752475" cy="4572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6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8209FA-BB4B-B8E0-2564-41DA85CC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BB35E-A078-6ACC-4327-6CF980AA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How to Choose an Operating System for Maximum Privacy">
            <a:extLst>
              <a:ext uri="{FF2B5EF4-FFF2-40B4-BE49-F238E27FC236}">
                <a16:creationId xmlns:a16="http://schemas.microsoft.com/office/drawing/2014/main" id="{08032B23-A904-3530-ABA5-24F975DF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-5062"/>
            <a:ext cx="12200350" cy="69098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888F38-3D88-115A-A5D7-759690BC38DF}"/>
              </a:ext>
            </a:extLst>
          </p:cNvPr>
          <p:cNvSpPr/>
          <p:nvPr/>
        </p:nvSpPr>
        <p:spPr>
          <a:xfrm>
            <a:off x="-1" y="0"/>
            <a:ext cx="12191999" cy="6899752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062C6-59CD-CC5B-A12A-0E94155142B8}"/>
              </a:ext>
            </a:extLst>
          </p:cNvPr>
          <p:cNvSpPr txBox="1"/>
          <p:nvPr/>
        </p:nvSpPr>
        <p:spPr>
          <a:xfrm>
            <a:off x="1179534" y="511479"/>
            <a:ext cx="104487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r-SA" sz="3200" b="1" dirty="0">
                <a:solidFill>
                  <a:schemeClr val="bg1"/>
                </a:solidFill>
                <a:ea typeface="+mn-lt"/>
                <a:cs typeface="+mn-lt"/>
              </a:rPr>
              <a:t>لغات البرمجة المستعملة في أنظمة التشغيل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68E13-CC77-A165-EE80-F2A40EA15666}"/>
              </a:ext>
            </a:extLst>
          </p:cNvPr>
          <p:cNvSpPr txBox="1"/>
          <p:nvPr/>
        </p:nvSpPr>
        <p:spPr>
          <a:xfrm>
            <a:off x="574109" y="1586629"/>
            <a:ext cx="112943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اكثر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لغات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البرمجة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استعمالا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في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تطوير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انظمة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الحاسوب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هيه</a:t>
            </a:r>
            <a:r>
              <a:rPr lang="en-US" sz="2000" b="1" dirty="0">
                <a:solidFill>
                  <a:schemeClr val="bg1"/>
                </a:solidFill>
              </a:rPr>
              <a:t> c و ++c </a:t>
            </a:r>
            <a:r>
              <a:rPr lang="en-US" sz="2000" b="1" dirty="0" err="1">
                <a:solidFill>
                  <a:schemeClr val="bg1"/>
                </a:solidFill>
              </a:rPr>
              <a:t>كلا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اللغتين</a:t>
            </a:r>
            <a:r>
              <a:rPr lang="en-US" sz="2000" b="1" dirty="0">
                <a:solidFill>
                  <a:schemeClr val="bg1"/>
                </a:solidFill>
              </a:rPr>
              <a:t> </a:t>
            </a:r>
            <a:r>
              <a:rPr lang="en-US" sz="2000" b="1" dirty="0" err="1">
                <a:solidFill>
                  <a:schemeClr val="bg1"/>
                </a:solidFill>
              </a:rPr>
              <a:t>هن</a:t>
            </a:r>
            <a:r>
              <a:rPr lang="en-US" sz="2000" b="1" dirty="0">
                <a:solidFill>
                  <a:schemeClr val="bg1"/>
                </a:solidFill>
              </a:rPr>
              <a:t> (low-level) </a:t>
            </a:r>
            <a:r>
              <a:rPr lang="en-US" sz="2000" b="1" dirty="0" err="1">
                <a:solidFill>
                  <a:schemeClr val="bg1"/>
                </a:solidFill>
              </a:rPr>
              <a:t>والتي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توفر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سيطرة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اكثر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على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اجزاء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الحاسوب</a:t>
            </a:r>
            <a:r>
              <a:rPr lang="en-US" sz="2000" b="1" dirty="0">
                <a:solidFill>
                  <a:schemeClr val="bg1"/>
                </a:solidFill>
              </a:rPr>
              <a:t>(Hardware) </a:t>
            </a:r>
            <a:r>
              <a:rPr lang="en-US" sz="2000" b="1" dirty="0" err="1">
                <a:solidFill>
                  <a:schemeClr val="bg1"/>
                </a:solidFill>
              </a:rPr>
              <a:t>وهي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مناسبة</a:t>
            </a:r>
            <a:r>
              <a:rPr lang="en-US" sz="2000" b="1" dirty="0">
                <a:solidFill>
                  <a:schemeClr val="bg1"/>
                </a:solidFill>
              </a:rPr>
              <a:t> </a:t>
            </a:r>
            <a:r>
              <a:rPr lang="en-US" sz="2000" b="1" dirty="0" err="1">
                <a:solidFill>
                  <a:schemeClr val="bg1"/>
                </a:solidFill>
              </a:rPr>
              <a:t>لبرمجة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انظمة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المهام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كتطبيق</a:t>
            </a:r>
            <a:r>
              <a:rPr lang="en-US" sz="2000" b="1" dirty="0">
                <a:solidFill>
                  <a:schemeClr val="bg1"/>
                </a:solidFill>
              </a:rPr>
              <a:t> (kernel) </a:t>
            </a:r>
            <a:r>
              <a:rPr lang="en-US" sz="2000" b="1" dirty="0" err="1">
                <a:solidFill>
                  <a:schemeClr val="bg1"/>
                </a:solidFill>
              </a:rPr>
              <a:t>ولا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ننسى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لغات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مثل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endParaRPr lang="en-US" sz="2000" b="1" dirty="0" err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A56C7-68C0-1D0F-9175-B0D002B79EB6}"/>
              </a:ext>
            </a:extLst>
          </p:cNvPr>
          <p:cNvSpPr txBox="1"/>
          <p:nvPr/>
        </p:nvSpPr>
        <p:spPr>
          <a:xfrm>
            <a:off x="803753" y="2661780"/>
            <a:ext cx="11064657" cy="39079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Assembly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Python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Ada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Rust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Swift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Java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707638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561CE9-95D5-A498-7E1B-53AAFBF6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6EF3BB-F5F3-0588-4B57-E17C87E9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Linux vs Windows vs Mac - YouTube">
            <a:extLst>
              <a:ext uri="{FF2B5EF4-FFF2-40B4-BE49-F238E27FC236}">
                <a16:creationId xmlns:a16="http://schemas.microsoft.com/office/drawing/2014/main" id="{27069F87-6F5B-A263-37FE-BF35197F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4" y="-4305"/>
            <a:ext cx="12200349" cy="68666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813CA5-4CF5-6C73-7D18-603DB67FB577}"/>
              </a:ext>
            </a:extLst>
          </p:cNvPr>
          <p:cNvSpPr/>
          <p:nvPr/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AA6D7-FAFB-DF63-3C2D-6C3D5D6B7EEF}"/>
              </a:ext>
            </a:extLst>
          </p:cNvPr>
          <p:cNvSpPr txBox="1"/>
          <p:nvPr/>
        </p:nvSpPr>
        <p:spPr>
          <a:xfrm>
            <a:off x="1492685" y="490602"/>
            <a:ext cx="98120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err="1">
                <a:solidFill>
                  <a:schemeClr val="bg1"/>
                </a:solidFill>
              </a:rPr>
              <a:t>انواع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انظمة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التشغل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25FC1-6416-973D-A2FF-E8F8A1F70FBF}"/>
              </a:ext>
            </a:extLst>
          </p:cNvPr>
          <p:cNvSpPr txBox="1"/>
          <p:nvPr/>
        </p:nvSpPr>
        <p:spPr>
          <a:xfrm>
            <a:off x="720247" y="1273479"/>
            <a:ext cx="2713972" cy="49238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Linux</a:t>
            </a:r>
          </a:p>
          <a:p>
            <a:pPr>
              <a:lnSpc>
                <a:spcPct val="150000"/>
              </a:lnSpc>
            </a:pP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نظام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تشغيل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توجد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حرية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كاملة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فيه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لتعديل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النظام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طور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في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عام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1991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من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قبل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b="1" err="1">
                <a:solidFill>
                  <a:schemeClr val="bg1"/>
                </a:solidFill>
                <a:ea typeface="+mn-lt"/>
                <a:cs typeface="+mn-lt"/>
              </a:rPr>
              <a:t>linus</a:t>
            </a:r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b="1" err="1">
                <a:solidFill>
                  <a:schemeClr val="bg1"/>
                </a:solidFill>
                <a:ea typeface="+mn-lt"/>
                <a:cs typeface="+mn-lt"/>
              </a:rPr>
              <a:t>torvalds</a:t>
            </a:r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ومن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ذلك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الحين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تطور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هذا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النظام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ليصبح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واحد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من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اشهر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الانظمة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err="1">
                <a:solidFill>
                  <a:schemeClr val="bg1"/>
                </a:solidFill>
                <a:ea typeface="+mn-lt"/>
                <a:cs typeface="+mn-lt"/>
              </a:rPr>
              <a:t>المميزات</a:t>
            </a:r>
            <a:br>
              <a:rPr lang="en-US" dirty="0">
                <a:ea typeface="+mn-lt"/>
                <a:cs typeface="+mn-lt"/>
              </a:rPr>
            </a:b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النظام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قابل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للتعديل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عليه</a:t>
            </a:r>
            <a:br>
              <a:rPr lang="en-US" dirty="0">
                <a:ea typeface="+mn-lt"/>
                <a:cs typeface="+mn-lt"/>
              </a:rPr>
            </a:b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نظام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مستقر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و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يعتمد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عليه</a:t>
            </a:r>
            <a:br>
              <a:rPr lang="en-US" dirty="0">
                <a:ea typeface="+mn-lt"/>
                <a:cs typeface="+mn-lt"/>
              </a:rPr>
            </a:b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فعال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جدا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ويملك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مصادر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غير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محدوده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F4DB7-A7CD-C635-E2DB-441513F2E79D}"/>
              </a:ext>
            </a:extLst>
          </p:cNvPr>
          <p:cNvSpPr txBox="1"/>
          <p:nvPr/>
        </p:nvSpPr>
        <p:spPr>
          <a:xfrm>
            <a:off x="4906027" y="1273478"/>
            <a:ext cx="2713972" cy="524701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Windows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تم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تطويرة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من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قبل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مايكروسوفت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في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عام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1985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يستعمل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بشكل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شائع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جدا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في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اغلب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الكمبيوترات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ما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يوازي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تقريبا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70%،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تم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تطويرة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من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معالج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نصوص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اسمه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MS-DOS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الى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النظام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الذي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نستعمله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اليوم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المميزات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سهل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الاستخدام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مع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واجهة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رهيبة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يملك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نظام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حماية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من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الفيروسات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قوي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FFFFFF"/>
                </a:solidFill>
                <a:ea typeface="+mn-lt"/>
                <a:cs typeface="+mn-lt"/>
              </a:rPr>
              <a:t>جدا</a:t>
            </a:r>
            <a:endParaRPr lang="en-US" sz="160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2048C-0193-08A5-4204-3246080DE241}"/>
              </a:ext>
            </a:extLst>
          </p:cNvPr>
          <p:cNvSpPr txBox="1"/>
          <p:nvPr/>
        </p:nvSpPr>
        <p:spPr>
          <a:xfrm>
            <a:off x="8736903" y="1273478"/>
            <a:ext cx="2713972" cy="487768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Mac</a:t>
            </a:r>
          </a:p>
          <a:p>
            <a:pPr>
              <a:lnSpc>
                <a:spcPct val="150000"/>
              </a:lnSpc>
            </a:pP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تم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تطويرة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من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قبل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Apple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وهو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النظام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الاساسي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لحواسيب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apple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اول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اصدارة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له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كان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في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عام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1984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كان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في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البداية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عبارة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عن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شاشة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اوامر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الى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ان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اصبح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بهذه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الواجهة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المتميزة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المميزات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يأتي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بواجهة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انيقة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ومرتبة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جدا</a:t>
            </a:r>
            <a:br>
              <a:rPr lang="en-US" dirty="0">
                <a:ea typeface="+mn-lt"/>
                <a:cs typeface="+mn-lt"/>
              </a:rPr>
            </a:b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امان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محسن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نتيجة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قلية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المستخدمين</a:t>
            </a:r>
            <a:endParaRPr lang="en-US" err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4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AFC6E2-E803-65C4-F160-6C0EA9CE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C1019-F524-A767-23EE-E6C94A19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Introducing Free Monthly Mindfulness Resources. - Mindful Life Project">
            <a:extLst>
              <a:ext uri="{FF2B5EF4-FFF2-40B4-BE49-F238E27FC236}">
                <a16:creationId xmlns:a16="http://schemas.microsoft.com/office/drawing/2014/main" id="{8B91D480-FA50-FE63-6555-4A00FE36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-2088"/>
            <a:ext cx="12200350" cy="68621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BFEA75-9C5D-E48C-2B87-9BF77F48FF68}"/>
              </a:ext>
            </a:extLst>
          </p:cNvPr>
          <p:cNvSpPr/>
          <p:nvPr/>
        </p:nvSpPr>
        <p:spPr>
          <a:xfrm>
            <a:off x="0" y="0"/>
            <a:ext cx="12181561" cy="6878876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C6BD7-7363-612F-6994-E9B48F87758C}"/>
              </a:ext>
            </a:extLst>
          </p:cNvPr>
          <p:cNvSpPr txBox="1"/>
          <p:nvPr/>
        </p:nvSpPr>
        <p:spPr>
          <a:xfrm>
            <a:off x="365342" y="334027"/>
            <a:ext cx="114404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err="1">
                <a:solidFill>
                  <a:schemeClr val="bg1"/>
                </a:solidFill>
              </a:rPr>
              <a:t>المصادر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7A24A-A313-1ECC-2FC0-1438B7E35C30}"/>
              </a:ext>
            </a:extLst>
          </p:cNvPr>
          <p:cNvSpPr txBox="1"/>
          <p:nvPr/>
        </p:nvSpPr>
        <p:spPr>
          <a:xfrm>
            <a:off x="532356" y="1137781"/>
            <a:ext cx="29749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Geeksforgeeks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90C96-C088-A328-A8D7-E813A04EE8B7}"/>
              </a:ext>
            </a:extLst>
          </p:cNvPr>
          <p:cNvSpPr txBox="1"/>
          <p:nvPr/>
        </p:nvSpPr>
        <p:spPr>
          <a:xfrm>
            <a:off x="4269287" y="1127343"/>
            <a:ext cx="29749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Atharvgyan</a:t>
            </a:r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36BDB-90F9-81A3-E1E7-000AAF244DD8}"/>
              </a:ext>
            </a:extLst>
          </p:cNvPr>
          <p:cNvSpPr txBox="1"/>
          <p:nvPr/>
        </p:nvSpPr>
        <p:spPr>
          <a:xfrm>
            <a:off x="8298492" y="1137780"/>
            <a:ext cx="29749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err="1">
                <a:solidFill>
                  <a:srgbClr val="FF0000"/>
                </a:solidFill>
                <a:ea typeface="+mn-lt"/>
                <a:cs typeface="+mn-lt"/>
              </a:rPr>
              <a:t>Redswitches</a:t>
            </a:r>
            <a:endParaRPr lang="en-US" b="1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711633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3C2A22"/>
      </a:dk2>
      <a:lt2>
        <a:srgbClr val="E6E2E8"/>
      </a:lt2>
      <a:accent1>
        <a:srgbClr val="63B447"/>
      </a:accent1>
      <a:accent2>
        <a:srgbClr val="89AE3A"/>
      </a:accent2>
      <a:accent3>
        <a:srgbClr val="ACA244"/>
      </a:accent3>
      <a:accent4>
        <a:srgbClr val="B1753B"/>
      </a:accent4>
      <a:accent5>
        <a:srgbClr val="C3554D"/>
      </a:accent5>
      <a:accent6>
        <a:srgbClr val="B13B64"/>
      </a:accent6>
      <a:hlink>
        <a:srgbClr val="BF5D3F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AlignmentVTI</vt:lpstr>
      <vt:lpstr>أنظمة التشغيل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/>
  <cp:lastModifiedBy/>
  <cp:revision>651</cp:revision>
  <dcterms:created xsi:type="dcterms:W3CDTF">2024-03-02T20:06:46Z</dcterms:created>
  <dcterms:modified xsi:type="dcterms:W3CDTF">2024-03-03T19:54:20Z</dcterms:modified>
</cp:coreProperties>
</file>