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4"/>
  </p:notesMasterIdLst>
  <p:sldIdLst>
    <p:sldId id="341" r:id="rId2"/>
    <p:sldId id="257" r:id="rId3"/>
    <p:sldId id="309" r:id="rId4"/>
    <p:sldId id="344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40" r:id="rId23"/>
    <p:sldId id="329" r:id="rId24"/>
    <p:sldId id="332" r:id="rId25"/>
    <p:sldId id="337" r:id="rId26"/>
    <p:sldId id="334" r:id="rId27"/>
    <p:sldId id="335" r:id="rId28"/>
    <p:sldId id="338" r:id="rId29"/>
    <p:sldId id="330" r:id="rId30"/>
    <p:sldId id="331" r:id="rId31"/>
    <p:sldId id="339" r:id="rId32"/>
    <p:sldId id="34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 autoAdjust="0"/>
    <p:restoredTop sz="80835" autoAdjust="0"/>
  </p:normalViewPr>
  <p:slideViewPr>
    <p:cSldViewPr snapToGrid="0" snapToObjects="1">
      <p:cViewPr varScale="1">
        <p:scale>
          <a:sx n="86" d="100"/>
          <a:sy n="86" d="100"/>
        </p:scale>
        <p:origin x="49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7A4C75-9A27-4EC1-BA33-58A01A684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Ihsan Hussein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AC5BAD-B0B9-4B97-94C1-22754213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18587"/>
            <a:ext cx="10363200" cy="248186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5580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00865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33359" y="1858216"/>
            <a:ext cx="52791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 addition to number and Boolean values, Python support string values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233358" y="3541868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string value is represented as a sequence of characters enclosed within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quotes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985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00865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5691478" y="2566102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36694" y="2566103"/>
            <a:ext cx="885561" cy="40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2233358" y="4541131"/>
            <a:ext cx="475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string value can be assigned to a variable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33358" y="5333265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 values can be manipulated using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string operators and functions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985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8" grpId="0"/>
      <p:bldP spid="25" grpId="0" animBg="1"/>
      <p:bldP spid="14" grpId="0" animBg="1"/>
      <p:bldP spid="14" grpId="1" animBg="1"/>
      <p:bldP spid="14" grpId="2" animBg="1"/>
      <p:bldP spid="36" grpId="0"/>
      <p:bldP spid="37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operators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985930" y="733248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rockclimbing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'rock 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rockrockrockrockrock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30 * '_'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'______________________________'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'bi'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815021" y="1921434"/>
          <a:ext cx="4960578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6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is a substring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is not a substring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/>
                        <a:t> and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/>
                        <a:t> copies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at index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/>
                        <a:t>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(function) Length of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815022" y="5473006"/>
            <a:ext cx="496057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encoding[, errors]])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815022" y="4928424"/>
            <a:ext cx="47115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view all operators, use the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help()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38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3359" y="1470025"/>
            <a:ext cx="3944023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Python expressions involving strings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000" dirty="0">
                <a:solidFill>
                  <a:schemeClr val="accent1"/>
                </a:solidFill>
              </a:rPr>
              <a:t> that correspond to: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 appears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blank space does not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blank space appears in 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concatenation of 10 copies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total number of characters in 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38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not in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goodbadsilly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in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10*s3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sillysillysillysillysillysillysillysillysillysilly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len(s1+s2+s3)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 and indexing operator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6426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2748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47355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54591" y="57518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91417" y="62090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763541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763541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763541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763541" y="58089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63541" y="62661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1763541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366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915067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271389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991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595996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753608" y="1670521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763540" y="1670521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753608" y="1670521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753608" y="1656425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third has index 2, …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866820" y="3153607"/>
            <a:ext cx="38138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indexing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94171"/>
                </a:solidFill>
              </a:rPr>
              <a:t>takes a nonnegative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294171"/>
                </a:solidFill>
              </a:rPr>
              <a:t> and returns a string consisting of the single character at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6866820" y="4839442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28669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6" grpId="0"/>
      <p:bldP spid="42" grpId="0"/>
      <p:bldP spid="43" grpId="0"/>
      <p:bldP spid="44" grpId="0"/>
      <p:bldP spid="45" grpId="0"/>
      <p:bldP spid="32" grpId="0"/>
      <p:bldP spid="33" grpId="0"/>
      <p:bldP spid="33" grpId="1"/>
      <p:bldP spid="37" grpId="0"/>
      <p:bldP spid="37" grpId="1"/>
      <p:bldP spid="38" grpId="0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Negative index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4986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54591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91417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763541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s[-1]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763541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s[-2]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763541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s[-5]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1763541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366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915067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271389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991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595996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28669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1763540" y="1696134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negative index is used to specify a position with respect to the “end”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last item has index -1,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to last item has index -2,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third to last item has index -3, …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335946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884587" y="3245939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5240909" y="3245939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5960937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565516" y="3245939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6866820" y="4839441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842837" y="2981762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6282" y="1689101"/>
            <a:ext cx="448875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</a:rPr>
              <a:t> is defined to be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expressions using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</a:rPr>
              <a:t> and the indexing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chemeClr val="accent1"/>
                </a:solidFill>
              </a:rPr>
              <a:t> that return the following strings: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842837" y="2981762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23746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'cod', 'dog', 'elk']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33358" y="2012104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 addition to number, Boolean, and string values, Python supports lists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33359" y="5108124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233359" y="3329955"/>
            <a:ext cx="7664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comma-separated sequence of items enclosed within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square brackets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33360" y="4507958"/>
            <a:ext cx="5920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items can be numbers, strings, and even other lists</a:t>
            </a:r>
            <a:endParaRPr lang="en-US" sz="2000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233359" y="5108124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3746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'two', 'three', [4, 'five']]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23746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9, 10]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23204" y="5108124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5, 6, 7, 8, 9, 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9169459" y="2592266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8184" y="2592266"/>
            <a:ext cx="1047262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5" grpId="1" animBg="1"/>
      <p:bldP spid="19" grpId="0"/>
      <p:bldP spid="20" grpId="0"/>
      <p:bldP spid="22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 operators and functions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33358" y="1658161"/>
            <a:ext cx="4850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Like strings, lists can be manipulated with operators and functions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961422" y="1020011"/>
            <a:ext cx="2376226" cy="569386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not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2*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help(list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83217" y="2910581"/>
          <a:ext cx="5401086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is an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is not an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copies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lst[i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Item at index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items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Minimum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Maximum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Sum of items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are mutable, strings are not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33358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Lists can be modified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33359" y="5108124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33360" y="4507958"/>
            <a:ext cx="6322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elements can be numbers, strings, and even other lists</a:t>
            </a:r>
            <a:endParaRPr lang="en-US" sz="2000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233359" y="5108124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23204" y="4354072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8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'cod', 'dog', 'elk']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38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'cow'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'dog', 'elk']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233359" y="4354072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33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33359" y="4354072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pet[2] =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pet[2] =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48990" y="3621273"/>
            <a:ext cx="796692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 = 'cod'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33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Strings can’t be modified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33359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Lists can be modified; 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mutable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233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Strings can’t be modified; 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immutable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  <p:bldP spid="21" grpId="0" animBg="1"/>
      <p:bldP spid="23" grpId="0" animBg="1"/>
      <p:bldP spid="29" grpId="0" animBg="1"/>
      <p:bldP spid="29" grpId="2" animBg="1"/>
      <p:bldP spid="30" grpId="0" animBg="1"/>
      <p:bldP spid="31" grpId="0" animBg="1"/>
      <p:bldP spid="37" grpId="0"/>
      <p:bldP spid="38" grpId="0"/>
      <p:bldP spid="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methods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233359" y="1712506"/>
            <a:ext cx="81042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len()</a:t>
            </a:r>
            <a:r>
              <a:rPr lang="en-US" sz="2000" dirty="0" err="1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are examples of functions that can be called </a:t>
            </a:r>
            <a:r>
              <a:rPr lang="en-US" sz="2000" dirty="0">
                <a:solidFill>
                  <a:srgbClr val="FF0000"/>
                </a:solidFill>
              </a:rPr>
              <a:t>with a list input argument</a:t>
            </a:r>
            <a:r>
              <a:rPr lang="en-US" sz="2000" dirty="0">
                <a:solidFill>
                  <a:schemeClr val="accent1"/>
                </a:solidFill>
              </a:rPr>
              <a:t>; they can also be called on other type of input </a:t>
            </a:r>
            <a:r>
              <a:rPr lang="en-US" sz="2000" dirty="0" err="1">
                <a:solidFill>
                  <a:schemeClr val="accent1"/>
                </a:solidFill>
              </a:rPr>
              <a:t>argument(s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8113822" y="3003682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233360" y="2820501"/>
            <a:ext cx="5728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>
                <a:solidFill>
                  <a:schemeClr val="accent1"/>
                </a:solidFill>
              </a:rPr>
              <a:t>There are also functions that are called </a:t>
            </a:r>
            <a:r>
              <a:rPr lang="en-US" sz="2000" dirty="0">
                <a:solidFill>
                  <a:srgbClr val="FF0000"/>
                </a:solidFill>
              </a:rPr>
              <a:t>on a list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fontAlgn="t"/>
            <a:r>
              <a:rPr lang="en-US" sz="2000" dirty="0">
                <a:solidFill>
                  <a:schemeClr val="accent1"/>
                </a:solidFill>
              </a:rPr>
              <a:t>such functions are called </a:t>
            </a:r>
            <a:r>
              <a:rPr lang="en-US" sz="2000" dirty="0">
                <a:solidFill>
                  <a:srgbClr val="FF0000"/>
                </a:solidFill>
              </a:rPr>
              <a:t>list methods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538183" y="3750871"/>
            <a:ext cx="2185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lst.append(7)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736360" y="4150981"/>
            <a:ext cx="801823" cy="45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0"/>
          </p:cNvCxnSpPr>
          <p:nvPr/>
        </p:nvCxnSpPr>
        <p:spPr>
          <a:xfrm rot="16200000" flipV="1">
            <a:off x="4122562" y="4721266"/>
            <a:ext cx="1161292" cy="2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5447893" y="4150983"/>
            <a:ext cx="551658" cy="45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934536" y="4559441"/>
            <a:ext cx="16036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a list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723721" y="4559440"/>
            <a:ext cx="20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input argument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006378" y="5313068"/>
            <a:ext cx="14159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list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append()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6245139" y="5513123"/>
            <a:ext cx="409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>
                <a:solidFill>
                  <a:schemeClr val="accent1"/>
                </a:solidFill>
              </a:rPr>
              <a:t>Method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>
                <a:solidFill>
                  <a:schemeClr val="accent1"/>
                </a:solidFill>
              </a:rPr>
              <a:t> can’t be called independently; it must be called on some list object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113822" y="3003682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41" grpId="0"/>
      <p:bldP spid="43" grpId="0"/>
      <p:bldP spid="52" grpId="0"/>
      <p:bldP spid="54" grpId="0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09800" y="1216527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Data Types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3323653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Expressions, Variables, and Assignments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Lists </a:t>
            </a:r>
            <a:r>
              <a:rPr lang="en-US" sz="2400">
                <a:solidFill>
                  <a:schemeClr val="accent1"/>
                </a:solidFill>
              </a:rPr>
              <a:t>and Tuples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Objects and Classes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Python Standard Library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methods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291774" y="1379578"/>
            <a:ext cx="23762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lst.reverse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4001" y="1470025"/>
          <a:ext cx="6607029" cy="4043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lst.append(item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adds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to the end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lst.count(item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the number of times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occurs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lst.index(item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Returns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index of (first occurrence of)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lst.pop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Removes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and returns the last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lst.remove(item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Removes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(the first occurrence of)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from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lst.reverse(item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Reverses the order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of items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lst.sort(item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Sorts the items of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in increasing order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2233358" y="5554388"/>
            <a:ext cx="5589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return any value; they, along with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modify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3359" y="1689100"/>
            <a:ext cx="8150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is a list of prices for a pair of boots at different online retailers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280420" y="3117128"/>
            <a:ext cx="4387580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[159.99, 160.00, 205.95, 128.83, 175.49]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128.83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[159.99, 160.0, 205.95, 175.49, 160.0]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[159.99, 160.0, 160.0, 175.49, 205.95]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4001" y="2450088"/>
            <a:ext cx="456718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You found another retailer selling the boots for $160.00; add this price to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Compute the number of retailers selling the boots for $160.00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Find the minimum price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>
              <a:solidFill>
                <a:srgbClr val="294171"/>
              </a:solidFill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Using </a:t>
            </a:r>
            <a:r>
              <a:rPr lang="en-US" dirty="0" err="1">
                <a:solidFill>
                  <a:srgbClr val="294171"/>
                </a:solidFill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), find the index of the minimum price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  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Using 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remove the minimum price from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Sort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 increasing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class </a:t>
            </a:r>
            <a:r>
              <a:rPr lang="en-US" sz="3600" b="1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endParaRPr lang="en-US" sz="2000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252050" y="2056066"/>
            <a:ext cx="6571683" cy="3754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33359" y="1470025"/>
            <a:ext cx="76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same as class list … except that it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immutable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2385759" y="5923893"/>
            <a:ext cx="23791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do we need it? 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385759" y="5923893"/>
            <a:ext cx="7553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Why do we need it?  Sometimes, we need to have an “immutable list”.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8" grpId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57293" y="4445645"/>
            <a:ext cx="2022586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9499" y="4454168"/>
            <a:ext cx="1394628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58019" y="4454168"/>
            <a:ext cx="2347741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3359" y="4454168"/>
            <a:ext cx="960120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Objects and classes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233359" y="1821532"/>
            <a:ext cx="5046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 Python, every value, whether a simple integer value like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</a:rPr>
              <a:t> or a more complex value, such as the list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4,  5]</a:t>
            </a:r>
            <a:r>
              <a:rPr lang="en-US" sz="2000" dirty="0">
                <a:solidFill>
                  <a:schemeClr val="accent1"/>
                </a:solidFill>
              </a:rPr>
              <a:t>  is stored in memory as an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115387" y="790483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9451" y="4887707"/>
            <a:ext cx="147696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0177" y="4896230"/>
            <a:ext cx="18308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5518" y="489623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4572" y="4896230"/>
            <a:ext cx="76163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115387" y="790483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115387" y="790483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115387" y="790483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8115387" y="790483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233360" y="3399336"/>
            <a:ext cx="3979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Every object has a </a:t>
            </a: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chemeClr val="accent1"/>
                </a:solidFill>
              </a:rPr>
              <a:t>and a </a:t>
            </a:r>
            <a:r>
              <a:rPr lang="en-US" sz="2000" dirty="0">
                <a:solidFill>
                  <a:srgbClr val="FF0000"/>
                </a:solidFill>
              </a:rPr>
              <a:t>type;</a:t>
            </a:r>
            <a:endParaRPr lang="en-US" sz="2000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233358" y="3799446"/>
            <a:ext cx="5133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It is the object that has a type, not the variable!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115387" y="790483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62133" y="6257835"/>
            <a:ext cx="7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Terminology: object X is of type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=  object X belongs to class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lang="en-US" sz="2000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788598" y="5746176"/>
            <a:ext cx="88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 object’s type determines what values it can have and how it can be manipulated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 animBg="1"/>
      <p:bldP spid="24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Values of number types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233358" y="3121859"/>
            <a:ext cx="54246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object of 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can have, essentially, any integer number value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658018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33358" y="4100388"/>
            <a:ext cx="54246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value of an object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>
                <a:solidFill>
                  <a:schemeClr val="accent1"/>
                </a:solidFill>
              </a:rPr>
              <a:t> is represented in memory using 64 bits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i.e., 64 zeros and ones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233358" y="5291601"/>
            <a:ext cx="52610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This means that only 2</a:t>
            </a:r>
            <a:r>
              <a:rPr lang="en-US" sz="2000" baseline="30000" dirty="0">
                <a:solidFill>
                  <a:schemeClr val="accent1"/>
                </a:solidFill>
              </a:rPr>
              <a:t>64</a:t>
            </a:r>
            <a:r>
              <a:rPr lang="en-US" sz="2000" dirty="0">
                <a:solidFill>
                  <a:schemeClr val="accent1"/>
                </a:solidFill>
              </a:rPr>
              <a:t> real number values can be represented with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object; all other real number values are just approximated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658016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2.0**(-1075)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33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what values it can have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and how it can be manipulated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2" grpId="1" animBg="1"/>
      <p:bldP spid="25" grpId="0"/>
      <p:bldP spid="27" grpId="0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Operators for number types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233357" y="3212708"/>
            <a:ext cx="41663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already saw the operators that are used to manipulate number types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algebraic operators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comparison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33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</a:t>
            </a:r>
            <a:r>
              <a:rPr lang="en-US" sz="2000" kern="0" dirty="0">
                <a:latin typeface="Calibri" pitchFamily="34" charset="0"/>
              </a:rPr>
              <a:t>what values it can have and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how it can be manipulated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90590" y="2316769"/>
          <a:ext cx="2290110" cy="4532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&lt;,&gt;,&lt;=,&gt;=,==,!=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27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7410840" y="3643264"/>
            <a:ext cx="11704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454937" y="3320166"/>
            <a:ext cx="14057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higher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409252" y="5980912"/>
            <a:ext cx="1170475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399707" y="5657814"/>
            <a:ext cx="1460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lower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233357" y="5396469"/>
            <a:ext cx="4166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Parentheses and precedence rules determine the order in which operators are evaluated in an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6" grpId="0"/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 constructors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233360" y="2483251"/>
            <a:ext cx="53168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assignment statement can be used to create an integer object with value 3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type of the object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8123079" y="876238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33359" y="3893935"/>
            <a:ext cx="5698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can also be created by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specifying the object type using a constructor function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integer constructor (default value: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201550" y="5636472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string constructor (default value: empty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201550" y="5083962"/>
            <a:ext cx="7454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Float constructor (default value: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01550" y="6275879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list constructor (default value: empty list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8123079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8123079" y="876238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8123079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123079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 conversion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68219" y="1698671"/>
            <a:ext cx="70148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Implicit type conversion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When evaluating an expression that contains operands of different type, operands must first be converted to the same type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Operands are converted to the type that “contains the others”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38812" y="586151"/>
            <a:ext cx="4110182" cy="1281546"/>
            <a:chOff x="4414812" y="586151"/>
            <a:chExt cx="4110182" cy="1281546"/>
          </a:xfrm>
        </p:grpSpPr>
        <p:sp>
          <p:nvSpPr>
            <p:cNvPr id="25" name="Oval 24"/>
            <p:cNvSpPr/>
            <p:nvPr/>
          </p:nvSpPr>
          <p:spPr>
            <a:xfrm>
              <a:off x="4414812" y="586151"/>
              <a:ext cx="4110182" cy="128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67213" y="738551"/>
              <a:ext cx="3079302" cy="96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19615" y="890951"/>
              <a:ext cx="2052868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911805" y="1109631"/>
              <a:ext cx="615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bool</a:t>
              </a:r>
              <a:endPara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026425" y="1109631"/>
              <a:ext cx="507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int</a:t>
              </a:r>
              <a:endPara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801631" y="1109631"/>
              <a:ext cx="7233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float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7598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+ 0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68219" y="2988617"/>
            <a:ext cx="573000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Explicit type conversion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onstructors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 used to explicitly convert types 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7598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int(2.1)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'45.6’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598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16777216.0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 large to convert to float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7598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str(34.5)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'34.5'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68218" y="3713123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by removing decimal part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represents an integer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1868218" y="4667230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is not too big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if it represents a number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68218" y="5637961"/>
            <a:ext cx="5527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string representation of the object value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8" grpId="1"/>
      <p:bldP spid="39" grpId="2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and  class methods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741101" y="1975420"/>
            <a:ext cx="89268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Once again: In Python, every value is stored in memory as an object, every object belongs to a class (i.e., has a type), and the object’s class determines what operations can be performed on it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741100" y="2971314"/>
            <a:ext cx="809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saw the operations that can be performed on classes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741100" y="4327523"/>
            <a:ext cx="3625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class supports: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operators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66679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pets.append('guinea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pig')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pets.count('dog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pets.reverse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['dog', 'guinea pig', 'cat', 'goldfish']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79380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= ['goldfish']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*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'goldfish', 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fish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'frog' in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741100" y="5143131"/>
            <a:ext cx="362557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42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methods such as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Standard Library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000216" y="2168307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core Python programming language comes with functions such 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and classes such as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000216" y="6003125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Python Standard Library functions and classes are organized into components called </a:t>
            </a:r>
            <a:r>
              <a:rPr lang="en-US" sz="2000" dirty="0">
                <a:solidFill>
                  <a:srgbClr val="FF0000"/>
                </a:solidFill>
              </a:rPr>
              <a:t>modules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00217" y="3171702"/>
            <a:ext cx="8229511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Many more functions and classes are defined in the Python Standard Library to support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Network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Web application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Graphical user interface (GUI) development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Database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Mathematical functions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Pseudorandom number generators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Media processing, etc.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Algebraic expressions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525216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512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512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512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512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max(23,41,15,24)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525216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512516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12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525216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233359" y="1823734"/>
            <a:ext cx="44470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Python interactive shell can be used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evaluate algebraic expressions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233359" y="2703034"/>
            <a:ext cx="46169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14//3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the quotient when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14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divided by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14%3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the remainder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233359" y="3682891"/>
            <a:ext cx="4616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2**3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to the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baseline="30000" dirty="0">
                <a:solidFill>
                  <a:schemeClr val="accent1"/>
                </a:solidFill>
                <a:latin typeface="Calibri" pitchFamily="34" charset="0"/>
              </a:rPr>
              <a:t>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power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33358" y="4355703"/>
            <a:ext cx="489183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are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takes a number as input and returns its absolute value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(resp.,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) take an arbitrary number of inputs and return the “smallest” (resp., “largest”) among them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512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2" animBg="1"/>
      <p:bldP spid="22" grpId="3" animBg="1"/>
      <p:bldP spid="26" grpId="0"/>
      <p:bldP spid="27" grpId="0"/>
      <p:bldP spid="28" grpId="0"/>
      <p:bldP spid="15" grpId="0" animBg="1"/>
      <p:bldP spid="1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flipH="1">
            <a:off x="1817087" y="183212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core Python language does not have a square root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549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7088" y="2456796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square root function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sqrt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defined in the Standard Library module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17088" y="3376079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module must be explicitly imported into the execution environment: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817088" y="4804723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prefix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math.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must be present when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using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unction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sqrt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074250" y="4255380"/>
            <a:ext cx="18007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&lt;module&gt;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17088" y="5666602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solidFill>
                  <a:srgbClr val="294171"/>
                </a:solidFill>
              </a:rPr>
              <a:t> module is a library of mathematical functions and constants</a:t>
            </a:r>
            <a:endParaRPr lang="en-US" sz="2000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549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371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help(math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module math: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math.cos(0)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2.0794415416798357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0" grpId="0"/>
      <p:bldP spid="11" grpId="0" animBg="1"/>
      <p:bldP spid="12" grpId="0"/>
      <p:bldP spid="13" grpId="0" animBg="1"/>
      <p:bldP spid="13" grpId="1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517312" y="2938174"/>
            <a:ext cx="401635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math.sqrt(3**2+4**2)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(math.sqrt(3**2+4**2) ==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*10**2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314.1592653589793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(2*5**2 &lt; 7**2)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1983" y="1660901"/>
            <a:ext cx="43382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Python expression that assigns to variable </a:t>
            </a:r>
            <a:r>
              <a:rPr lang="en-US" sz="2000" dirty="0" err="1">
                <a:solidFill>
                  <a:schemeClr val="accent1"/>
                </a:solidFill>
              </a:rPr>
              <a:t>c</a:t>
            </a: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length of the hypotenuse in a right triangle whose other two sides have lengths 3 and 4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the Boolean expression that evaluates whether the length of the above hypotenuse is 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area of a disk of radius 10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the Boolean expression that checks whether a point with coordinates (5, 5) is inside a circle with center (0,0) and radius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C8D6F-82D7-4470-ACC4-22BB450BD6F9}"/>
              </a:ext>
            </a:extLst>
          </p:cNvPr>
          <p:cNvSpPr txBox="1"/>
          <p:nvPr/>
        </p:nvSpPr>
        <p:spPr bwMode="auto">
          <a:xfrm>
            <a:off x="3400148" y="2413337"/>
            <a:ext cx="62942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kern="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E5F0-A029-47DD-99D4-0B484D52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01AA-DDE8-41EB-83BB-23E8B961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have a higher order than addition and subtraction, so they’re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performed first.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multiplication and division always go before addition and subtraction unless parentheses are used to control the order of operations.</a:t>
            </a:r>
          </a:p>
          <a:p>
            <a:r>
              <a:rPr lang="en-US" sz="1800" b="0" i="0" dirty="0">
                <a:solidFill>
                  <a:srgbClr val="89280C"/>
                </a:solidFill>
                <a:effectLst/>
                <a:latin typeface="UbuntuMono-Regular"/>
              </a:rPr>
              <a:t>&gt;&gt;&gt;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  <a:t>5 + 30 * 20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</a:br>
            <a:r>
              <a:rPr lang="en-US" sz="1800" b="0" i="0" dirty="0">
                <a:solidFill>
                  <a:srgbClr val="377ED0"/>
                </a:solidFill>
                <a:effectLst/>
                <a:latin typeface="UbuntuMono-Regular"/>
              </a:rPr>
              <a:t>605</a:t>
            </a:r>
            <a:r>
              <a:rPr lang="en-US" sz="1100" dirty="0"/>
              <a:t> </a:t>
            </a:r>
            <a:endParaRPr lang="en-US" sz="1800" b="0" i="0" dirty="0">
              <a:solidFill>
                <a:srgbClr val="89280C"/>
              </a:solidFill>
              <a:effectLst/>
              <a:latin typeface="UbuntuMono-Regular"/>
            </a:endParaRPr>
          </a:p>
          <a:p>
            <a:r>
              <a:rPr lang="en-US" sz="1800" b="0" i="0" dirty="0">
                <a:solidFill>
                  <a:srgbClr val="89280C"/>
                </a:solidFill>
                <a:effectLst/>
                <a:latin typeface="UbuntuMono-Regular"/>
              </a:rPr>
              <a:t>&gt;&gt;&gt;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  <a:t>(5 + 30) * 20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</a:br>
            <a:r>
              <a:rPr lang="en-US" sz="1800" b="0" i="0" dirty="0">
                <a:solidFill>
                  <a:srgbClr val="377ED0"/>
                </a:solidFill>
                <a:effectLst/>
                <a:latin typeface="UbuntuMono-Regular"/>
              </a:rPr>
              <a:t>700</a:t>
            </a:r>
            <a:r>
              <a:rPr lang="en-US" dirty="0"/>
              <a:t> </a:t>
            </a:r>
          </a:p>
          <a:p>
            <a:r>
              <a:rPr lang="en-US" sz="1800" b="0" i="0" dirty="0">
                <a:solidFill>
                  <a:srgbClr val="89280C"/>
                </a:solidFill>
                <a:effectLst/>
                <a:latin typeface="UbuntuMono-Regular"/>
              </a:rPr>
              <a:t>&gt;&gt;&gt;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  <a:t>(5 + 30) * 20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</a:br>
            <a:r>
              <a:rPr lang="en-US" sz="1800" b="0" i="0" dirty="0">
                <a:solidFill>
                  <a:srgbClr val="377ED0"/>
                </a:solidFill>
                <a:effectLst/>
                <a:latin typeface="UbuntuMono-Regular"/>
              </a:rPr>
              <a:t>700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89280C"/>
                </a:solidFill>
                <a:effectLst/>
                <a:latin typeface="UbuntuMono-Regular"/>
              </a:rPr>
              <a:t>&gt;&gt;&gt;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  <a:t>((5 + 30) * 20) / 10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UbuntuMono-Regular"/>
              </a:rPr>
            </a:br>
            <a:r>
              <a:rPr lang="en-US" sz="1800" b="0" i="0" dirty="0">
                <a:solidFill>
                  <a:srgbClr val="377ED0"/>
                </a:solidFill>
                <a:effectLst/>
                <a:latin typeface="UbuntuMono-Regular"/>
              </a:rPr>
              <a:t>70.0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Boolean expressions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233360" y="1981200"/>
            <a:ext cx="451034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expressions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evaluate to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or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Boolean expressions often involve comparison operators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rgbClr val="29417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15374" y="1981200"/>
            <a:ext cx="3155485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!=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2+4 == 2*(9/3)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233358" y="5411451"/>
            <a:ext cx="7937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 an expression containing algebraic and comparison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Boolean operators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233360" y="1981201"/>
            <a:ext cx="451034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expressions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evaluate to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or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Boolean expressions may include Boolean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164795" y="57935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2&lt;3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or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not(3&lt;4)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not(True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not(False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4+1==5 or 4-1&lt;4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233358" y="5411450"/>
            <a:ext cx="808692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 an expression containing algebraic, comparison, and Boolean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Boolean operators are evaluated 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289800" y="2025908"/>
            <a:ext cx="3390900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25 - 21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14.99 + 27.95 + 19.83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62.769999999999996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20*15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min(3, 1, 8, -2, 5, -3,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 == 4-2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17//5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17%5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and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or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500" y="1689101"/>
            <a:ext cx="5575300" cy="464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Translate the following into Python algebraic or Boolean expressions and then evaluate them: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difference between Annie’s age (25) and Ellie’s (21)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total of $14.99, $27.95, and $19.83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area of a rectangle of length 20 and width 15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 to the 10</a:t>
            </a:r>
            <a:r>
              <a:rPr lang="en-US" baseline="30000" dirty="0"/>
              <a:t>th</a:t>
            </a:r>
            <a:r>
              <a:rPr lang="en-US" dirty="0"/>
              <a:t> power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minimum of 3, 1, 8, -2, 5, -3, and 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3 equals 4-2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17//5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17%5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284 is even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284 is even and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284 is even or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Variables and assignments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15374" y="2878982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15965" y="5002639"/>
            <a:ext cx="28781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083303" y="1913562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 as in algebra, a value can be assigned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 variable, such as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15374" y="2878982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083303" y="2775336"/>
            <a:ext cx="4932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When variable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appears inside an expression, it evaluates to its assigned value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15374" y="2878982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15374" y="2878982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083303" y="3637111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variable (name) does not exist until it is assigned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083303" y="4479420"/>
            <a:ext cx="4695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assignment statement has the format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evaluated first, and the resulting value is assigned to variable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15374" y="2878982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2" grpId="0" animBg="1"/>
      <p:bldP spid="12" grpId="1" animBg="1"/>
      <p:bldP spid="13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kern="0" dirty="0"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Naming rules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33359" y="1750494"/>
            <a:ext cx="527915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(Variable) names can contain these</a:t>
            </a:r>
            <a:r>
              <a:rPr lang="en-US" sz="2000" dirty="0">
                <a:solidFill>
                  <a:schemeClr val="accent1"/>
                </a:solidFill>
              </a:rPr>
              <a:t> characters: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accent1"/>
                </a:solidFill>
              </a:rPr>
              <a:t>through </a:t>
            </a:r>
            <a:r>
              <a:rPr lang="en-US" sz="2000" dirty="0" err="1"/>
              <a:t>z</a:t>
            </a:r>
            <a:endParaRPr lang="en-US" sz="2000" dirty="0"/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294171"/>
                </a:solidFill>
              </a:rPr>
              <a:t>through </a:t>
            </a:r>
            <a:r>
              <a:rPr lang="en-US" sz="2000" dirty="0"/>
              <a:t>Z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underscore character </a:t>
            </a:r>
            <a:r>
              <a:rPr lang="en-US" sz="2000" dirty="0"/>
              <a:t>_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digits </a:t>
            </a:r>
            <a:r>
              <a:rPr lang="en-US" sz="2000" dirty="0"/>
              <a:t>0 </a:t>
            </a:r>
            <a:r>
              <a:rPr lang="en-US" sz="2000" dirty="0">
                <a:solidFill>
                  <a:srgbClr val="294171"/>
                </a:solidFill>
              </a:rPr>
              <a:t>through </a:t>
            </a:r>
            <a:r>
              <a:rPr lang="en-US" sz="20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233359" y="3699010"/>
            <a:ext cx="4251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Names cannot start with a digit though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233358" y="4501625"/>
            <a:ext cx="4898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indent="-230188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a multiple-word name, use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either the underscore as the delimiter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or </a:t>
            </a:r>
            <a:r>
              <a:rPr lang="en-US" sz="2000" i="1" dirty="0" err="1"/>
              <a:t>camelCase</a:t>
            </a:r>
            <a:r>
              <a:rPr lang="en-US" sz="2000" i="1" dirty="0"/>
              <a:t> </a:t>
            </a:r>
            <a:r>
              <a:rPr lang="en-US" sz="2000" dirty="0"/>
              <a:t>capitalization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33359" y="5967678"/>
            <a:ext cx="4136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Short and meaningful names are ideal</a:t>
            </a:r>
            <a:endParaRPr lang="en-US" sz="2000" kern="0" dirty="0">
              <a:solidFill>
                <a:srgbClr val="294171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12516" y="2868014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525216" y="2868014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512516" y="2868014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12516" y="2868014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counter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price =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2" grpId="1" animBg="1"/>
      <p:bldP spid="23" grpId="0" animBg="1"/>
      <p:bldP spid="23" grpId="1" animBg="1"/>
      <p:bldP spid="2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15794</TotalTime>
  <Words>5285</Words>
  <Application>Microsoft Office PowerPoint</Application>
  <PresentationFormat>Widescreen</PresentationFormat>
  <Paragraphs>1358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UbuntuMono-Regular</vt:lpstr>
      <vt:lpstr>Wingdings</vt:lpstr>
      <vt:lpstr>Title</vt:lpstr>
      <vt:lpstr>Introduction to Computer Science</vt:lpstr>
      <vt:lpstr>PowerPoint Presentation</vt:lpstr>
      <vt:lpstr>PowerPoint Presentation</vt:lpstr>
      <vt:lpstr>THE ORDER OF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ihsan hussain</cp:lastModifiedBy>
  <cp:revision>94</cp:revision>
  <dcterms:created xsi:type="dcterms:W3CDTF">2012-09-10T14:57:45Z</dcterms:created>
  <dcterms:modified xsi:type="dcterms:W3CDTF">2023-12-02T18:43:30Z</dcterms:modified>
</cp:coreProperties>
</file>