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88" r:id="rId3"/>
    <p:sldId id="260" r:id="rId4"/>
    <p:sldId id="299" r:id="rId5"/>
    <p:sldId id="300" r:id="rId6"/>
    <p:sldId id="290" r:id="rId7"/>
    <p:sldId id="301" r:id="rId8"/>
    <p:sldId id="293" r:id="rId9"/>
    <p:sldId id="297" r:id="rId10"/>
    <p:sldId id="295"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67685" autoAdjust="0"/>
  </p:normalViewPr>
  <p:slideViewPr>
    <p:cSldViewPr snapToGrid="0">
      <p:cViewPr varScale="1">
        <p:scale>
          <a:sx n="77" d="100"/>
          <a:sy n="77" d="100"/>
        </p:scale>
        <p:origin x="190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1955E-3A78-4B80-8CDD-1B69773FD9BA}" type="datetimeFigureOut">
              <a:rPr lang="en-IN" smtClean="0"/>
              <a:t>19-03-2021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677FF-5F24-466D-B1E5-69F90DF0E042}" type="slidenum">
              <a:rPr lang="en-IN" smtClean="0"/>
              <a:t>‹#›</a:t>
            </a:fld>
            <a:endParaRPr lang="en-IN"/>
          </a:p>
        </p:txBody>
      </p:sp>
    </p:spTree>
    <p:extLst>
      <p:ext uri="{BB962C8B-B14F-4D97-AF65-F5344CB8AC3E}">
        <p14:creationId xmlns:p14="http://schemas.microsoft.com/office/powerpoint/2010/main" val="173900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IN" dirty="0"/>
              <a:t>When a developer or an administrator performs an action on the repository, it triggers some event in the back ground e.g. when a dev pushes a change to a feature branch or an admin merges pull requests.</a:t>
            </a:r>
          </a:p>
          <a:p>
            <a:pPr marL="228600" indent="-228600">
              <a:buAutoNum type="arabicParenR"/>
            </a:pPr>
            <a:r>
              <a:rPr lang="en-IN" dirty="0"/>
              <a:t>We can make the workflow trigger on multiple events e.g. we can have same workflow deploy a web app to staging resource group when there is a push or pull request on the staging branch</a:t>
            </a:r>
          </a:p>
          <a:p>
            <a:pPr marL="228600" indent="-228600">
              <a:buAutoNum type="arabicParenR"/>
            </a:pPr>
            <a:r>
              <a:rPr lang="en-IN" dirty="0"/>
              <a:t>As we will see later, writing GitHub Actions is breeze, so we can set up multiple workflows to cater to CICD processes and also other admin processes like archiving old branches, managing releases etc</a:t>
            </a:r>
          </a:p>
          <a:p>
            <a:pPr marL="228600" indent="-228600">
              <a:buAutoNum type="arabicParenR"/>
            </a:pPr>
            <a:endParaRPr lang="en-IN" dirty="0"/>
          </a:p>
          <a:p>
            <a:pPr marL="228600" indent="-228600">
              <a:buAutoNum type="arabicParenR"/>
            </a:pPr>
            <a:r>
              <a:rPr lang="en-IN" dirty="0" err="1"/>
              <a:t>ProductStorageMinutes</a:t>
            </a:r>
            <a:r>
              <a:rPr lang="en-IN" dirty="0"/>
              <a:t> (per month)</a:t>
            </a:r>
            <a:r>
              <a:rPr lang="en-IN" dirty="0">
                <a:effectLst/>
              </a:rPr>
              <a:t>GitHub Free500 MB2,000GitHub Pro1 GB3,000GitHub Free for organizations500 MB2,000GitHub Team2 GB3,000GitHub Enterprise Cloud50 GB50,000</a:t>
            </a:r>
            <a:endParaRPr lang="en-IN" dirty="0"/>
          </a:p>
          <a:p>
            <a:endParaRPr lang="en-IN" dirty="0"/>
          </a:p>
        </p:txBody>
      </p:sp>
      <p:sp>
        <p:nvSpPr>
          <p:cNvPr id="4" name="Slide Number Placeholder 3"/>
          <p:cNvSpPr>
            <a:spLocks noGrp="1"/>
          </p:cNvSpPr>
          <p:nvPr>
            <p:ph type="sldNum" sz="quarter" idx="5"/>
          </p:nvPr>
        </p:nvSpPr>
        <p:spPr/>
        <p:txBody>
          <a:bodyPr/>
          <a:lstStyle/>
          <a:p>
            <a:fld id="{FE8677FF-5F24-466D-B1E5-69F90DF0E042}" type="slidenum">
              <a:rPr lang="en-IN" smtClean="0"/>
              <a:t>4</a:t>
            </a:fld>
            <a:endParaRPr lang="en-IN"/>
          </a:p>
        </p:txBody>
      </p:sp>
    </p:spTree>
    <p:extLst>
      <p:ext uri="{BB962C8B-B14F-4D97-AF65-F5344CB8AC3E}">
        <p14:creationId xmlns:p14="http://schemas.microsoft.com/office/powerpoint/2010/main" val="65828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GitHub has a lot of community created actions which we can use directly in our workflows. This reduces our work to set up the workflows</a:t>
            </a:r>
          </a:p>
          <a:p>
            <a:endParaRPr lang="en-IN" dirty="0"/>
          </a:p>
          <a:p>
            <a:r>
              <a:rPr lang="en-IN" dirty="0"/>
              <a:t>We can also write our own actions if needed.</a:t>
            </a:r>
          </a:p>
          <a:p>
            <a:endParaRPr lang="en-IN" dirty="0"/>
          </a:p>
        </p:txBody>
      </p:sp>
      <p:sp>
        <p:nvSpPr>
          <p:cNvPr id="4" name="Slide Number Placeholder 3"/>
          <p:cNvSpPr>
            <a:spLocks noGrp="1"/>
          </p:cNvSpPr>
          <p:nvPr>
            <p:ph type="sldNum" sz="quarter" idx="5"/>
          </p:nvPr>
        </p:nvSpPr>
        <p:spPr/>
        <p:txBody>
          <a:bodyPr/>
          <a:lstStyle/>
          <a:p>
            <a:fld id="{FE8677FF-5F24-466D-B1E5-69F90DF0E042}" type="slidenum">
              <a:rPr lang="en-IN" smtClean="0"/>
              <a:t>5</a:t>
            </a:fld>
            <a:endParaRPr lang="en-IN"/>
          </a:p>
        </p:txBody>
      </p:sp>
    </p:spTree>
    <p:extLst>
      <p:ext uri="{BB962C8B-B14F-4D97-AF65-F5344CB8AC3E}">
        <p14:creationId xmlns:p14="http://schemas.microsoft.com/office/powerpoint/2010/main" val="4079506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When the interested event occurs the GitHub Action workflow instance is started.</a:t>
            </a:r>
          </a:p>
          <a:p>
            <a:r>
              <a:rPr lang="en-IN" dirty="0"/>
              <a:t>The action contains  one or multiple jobs</a:t>
            </a:r>
          </a:p>
          <a:p>
            <a:r>
              <a:rPr lang="en-IN" dirty="0"/>
              <a:t>Each job can contain a single or set of multiple steps that are executed (which are executed sequentially or conditionally).</a:t>
            </a:r>
            <a:r>
              <a:rPr lang="en-US" b="0" i="0" dirty="0">
                <a:solidFill>
                  <a:srgbClr val="24292E"/>
                </a:solidFill>
                <a:effectLst/>
                <a:latin typeface="-apple-system"/>
              </a:rPr>
              <a:t> By default, a workflow with multiple jobs will run those jobs in parallel. You can also configure a workflow to run jobs sequentially.</a:t>
            </a:r>
          </a:p>
          <a:p>
            <a:endParaRPr lang="en-IN" dirty="0"/>
          </a:p>
          <a:p>
            <a:r>
              <a:rPr lang="en-IN" dirty="0"/>
              <a:t>Each step corresponds to a unit of work that will be performed. The step can execute an action(multiple) e.g. checking out the repository  or it can execute commands like </a:t>
            </a:r>
            <a:r>
              <a:rPr lang="en-IN" dirty="0" err="1"/>
              <a:t>cmd</a:t>
            </a:r>
            <a:r>
              <a:rPr lang="en-IN" dirty="0"/>
              <a:t> or bash . Clubbing steps together in a job allows them to share data like environment variables, outputs etc.</a:t>
            </a:r>
          </a:p>
          <a:p>
            <a:endParaRPr lang="en-IN" dirty="0"/>
          </a:p>
          <a:p>
            <a:r>
              <a:rPr lang="en-IN" dirty="0"/>
              <a:t>Each job runs on a Virtual Machine called a runner.</a:t>
            </a:r>
          </a:p>
          <a:p>
            <a:endParaRPr lang="en-IN" dirty="0"/>
          </a:p>
          <a:p>
            <a:r>
              <a:rPr lang="en-IN" dirty="0"/>
              <a:t>We can segregate various tasks to run under various jobs, though this will require a careful designing as multiple jobs cannot share environment variables results etc. We can use the GitHub hosted runners which come as Windows, Linux or macOS based runners. We can host our own runners as well, though I am yet to try that out.</a:t>
            </a:r>
          </a:p>
          <a:p>
            <a:endParaRPr lang="en-IN" dirty="0"/>
          </a:p>
          <a:p>
            <a:endParaRPr lang="en-IN" dirty="0"/>
          </a:p>
        </p:txBody>
      </p:sp>
      <p:sp>
        <p:nvSpPr>
          <p:cNvPr id="4" name="Slide Number Placeholder 3"/>
          <p:cNvSpPr>
            <a:spLocks noGrp="1"/>
          </p:cNvSpPr>
          <p:nvPr>
            <p:ph type="sldNum" sz="quarter" idx="5"/>
          </p:nvPr>
        </p:nvSpPr>
        <p:spPr/>
        <p:txBody>
          <a:bodyPr/>
          <a:lstStyle/>
          <a:p>
            <a:fld id="{FE8677FF-5F24-466D-B1E5-69F90DF0E042}" type="slidenum">
              <a:rPr lang="en-IN" smtClean="0"/>
              <a:t>6</a:t>
            </a:fld>
            <a:endParaRPr lang="en-IN"/>
          </a:p>
        </p:txBody>
      </p:sp>
    </p:spTree>
    <p:extLst>
      <p:ext uri="{BB962C8B-B14F-4D97-AF65-F5344CB8AC3E}">
        <p14:creationId xmlns:p14="http://schemas.microsoft.com/office/powerpoint/2010/main" val="927597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7FBE-8014-42AE-A326-717A89124A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805C5D-5912-4A67-853A-9F1633A77A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82D280-5723-4607-B473-E330F79C1503}"/>
              </a:ext>
            </a:extLst>
          </p:cNvPr>
          <p:cNvSpPr>
            <a:spLocks noGrp="1"/>
          </p:cNvSpPr>
          <p:nvPr>
            <p:ph type="dt" sz="half" idx="10"/>
          </p:nvPr>
        </p:nvSpPr>
        <p:spPr/>
        <p:txBody>
          <a:bodyPr/>
          <a:lstStyle/>
          <a:p>
            <a:fld id="{D427095C-E809-4AD5-8DFA-03F19BDAAE36}" type="datetimeFigureOut">
              <a:rPr lang="en-IN" smtClean="0"/>
              <a:t>19-03-2021</a:t>
            </a:fld>
            <a:endParaRPr lang="en-IN"/>
          </a:p>
        </p:txBody>
      </p:sp>
      <p:sp>
        <p:nvSpPr>
          <p:cNvPr id="5" name="Footer Placeholder 4">
            <a:extLst>
              <a:ext uri="{FF2B5EF4-FFF2-40B4-BE49-F238E27FC236}">
                <a16:creationId xmlns:a16="http://schemas.microsoft.com/office/drawing/2014/main" id="{A4FBFD65-B9BC-4205-A3B3-8131FD83E7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E380E1-2EE4-4B92-8C43-0625BAB60C9D}"/>
              </a:ext>
            </a:extLst>
          </p:cNvPr>
          <p:cNvSpPr>
            <a:spLocks noGrp="1"/>
          </p:cNvSpPr>
          <p:nvPr>
            <p:ph type="sldNum" sz="quarter" idx="12"/>
          </p:nvPr>
        </p:nvSpPr>
        <p:spPr/>
        <p:txBody>
          <a:bodyPr/>
          <a:lstStyle/>
          <a:p>
            <a:fld id="{12D7BDC0-883A-4B0C-A9CE-BCCF7B9F92B6}" type="slidenum">
              <a:rPr lang="en-IN" smtClean="0"/>
              <a:t>‹#›</a:t>
            </a:fld>
            <a:endParaRPr lang="en-IN"/>
          </a:p>
        </p:txBody>
      </p:sp>
    </p:spTree>
    <p:extLst>
      <p:ext uri="{BB962C8B-B14F-4D97-AF65-F5344CB8AC3E}">
        <p14:creationId xmlns:p14="http://schemas.microsoft.com/office/powerpoint/2010/main" val="1416911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C6D8-5968-44DA-8A25-8761DE4494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978B4F-4E23-456D-A6A9-49C9D7A34B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BB6E68-7783-464D-9D50-EBE0FE03E3AE}"/>
              </a:ext>
            </a:extLst>
          </p:cNvPr>
          <p:cNvSpPr>
            <a:spLocks noGrp="1"/>
          </p:cNvSpPr>
          <p:nvPr>
            <p:ph type="dt" sz="half" idx="10"/>
          </p:nvPr>
        </p:nvSpPr>
        <p:spPr/>
        <p:txBody>
          <a:bodyPr/>
          <a:lstStyle/>
          <a:p>
            <a:fld id="{D427095C-E809-4AD5-8DFA-03F19BDAAE36}" type="datetimeFigureOut">
              <a:rPr lang="en-IN" smtClean="0"/>
              <a:t>19-03-2021</a:t>
            </a:fld>
            <a:endParaRPr lang="en-IN"/>
          </a:p>
        </p:txBody>
      </p:sp>
      <p:sp>
        <p:nvSpPr>
          <p:cNvPr id="5" name="Footer Placeholder 4">
            <a:extLst>
              <a:ext uri="{FF2B5EF4-FFF2-40B4-BE49-F238E27FC236}">
                <a16:creationId xmlns:a16="http://schemas.microsoft.com/office/drawing/2014/main" id="{76BD8F6B-B832-4957-AAA8-4A8E2252F0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C4BB10-4FC2-4123-89EF-60A2CB0D58A2}"/>
              </a:ext>
            </a:extLst>
          </p:cNvPr>
          <p:cNvSpPr>
            <a:spLocks noGrp="1"/>
          </p:cNvSpPr>
          <p:nvPr>
            <p:ph type="sldNum" sz="quarter" idx="12"/>
          </p:nvPr>
        </p:nvSpPr>
        <p:spPr/>
        <p:txBody>
          <a:bodyPr/>
          <a:lstStyle/>
          <a:p>
            <a:fld id="{12D7BDC0-883A-4B0C-A9CE-BCCF7B9F92B6}" type="slidenum">
              <a:rPr lang="en-IN" smtClean="0"/>
              <a:t>‹#›</a:t>
            </a:fld>
            <a:endParaRPr lang="en-IN"/>
          </a:p>
        </p:txBody>
      </p:sp>
    </p:spTree>
    <p:extLst>
      <p:ext uri="{BB962C8B-B14F-4D97-AF65-F5344CB8AC3E}">
        <p14:creationId xmlns:p14="http://schemas.microsoft.com/office/powerpoint/2010/main" val="422982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B2803C-7173-4B78-8F1D-9373825614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74FAEE-D4B0-40CC-BEBB-51AF4616F8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7040C7-36EE-4426-85BA-A2ECA1FF3400}"/>
              </a:ext>
            </a:extLst>
          </p:cNvPr>
          <p:cNvSpPr>
            <a:spLocks noGrp="1"/>
          </p:cNvSpPr>
          <p:nvPr>
            <p:ph type="dt" sz="half" idx="10"/>
          </p:nvPr>
        </p:nvSpPr>
        <p:spPr/>
        <p:txBody>
          <a:bodyPr/>
          <a:lstStyle/>
          <a:p>
            <a:fld id="{D427095C-E809-4AD5-8DFA-03F19BDAAE36}" type="datetimeFigureOut">
              <a:rPr lang="en-IN" smtClean="0"/>
              <a:t>19-03-2021</a:t>
            </a:fld>
            <a:endParaRPr lang="en-IN"/>
          </a:p>
        </p:txBody>
      </p:sp>
      <p:sp>
        <p:nvSpPr>
          <p:cNvPr id="5" name="Footer Placeholder 4">
            <a:extLst>
              <a:ext uri="{FF2B5EF4-FFF2-40B4-BE49-F238E27FC236}">
                <a16:creationId xmlns:a16="http://schemas.microsoft.com/office/drawing/2014/main" id="{1C168079-0700-4DFB-86E3-7619A0919F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2739FB-23BC-4876-A703-259A669ADB5E}"/>
              </a:ext>
            </a:extLst>
          </p:cNvPr>
          <p:cNvSpPr>
            <a:spLocks noGrp="1"/>
          </p:cNvSpPr>
          <p:nvPr>
            <p:ph type="sldNum" sz="quarter" idx="12"/>
          </p:nvPr>
        </p:nvSpPr>
        <p:spPr/>
        <p:txBody>
          <a:bodyPr/>
          <a:lstStyle/>
          <a:p>
            <a:fld id="{12D7BDC0-883A-4B0C-A9CE-BCCF7B9F92B6}" type="slidenum">
              <a:rPr lang="en-IN" smtClean="0"/>
              <a:t>‹#›</a:t>
            </a:fld>
            <a:endParaRPr lang="en-IN"/>
          </a:p>
        </p:txBody>
      </p:sp>
    </p:spTree>
    <p:extLst>
      <p:ext uri="{BB962C8B-B14F-4D97-AF65-F5344CB8AC3E}">
        <p14:creationId xmlns:p14="http://schemas.microsoft.com/office/powerpoint/2010/main" val="360778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BC7C-4509-492D-9F29-27CFC08D91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4772A9-F7C2-41A3-BCF7-2A1C3625DA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EE2DD3-B6A0-4306-873E-A647AED0343D}"/>
              </a:ext>
            </a:extLst>
          </p:cNvPr>
          <p:cNvSpPr>
            <a:spLocks noGrp="1"/>
          </p:cNvSpPr>
          <p:nvPr>
            <p:ph type="dt" sz="half" idx="10"/>
          </p:nvPr>
        </p:nvSpPr>
        <p:spPr/>
        <p:txBody>
          <a:bodyPr/>
          <a:lstStyle/>
          <a:p>
            <a:fld id="{D427095C-E809-4AD5-8DFA-03F19BDAAE36}" type="datetimeFigureOut">
              <a:rPr lang="en-IN" smtClean="0"/>
              <a:t>19-03-2021</a:t>
            </a:fld>
            <a:endParaRPr lang="en-IN"/>
          </a:p>
        </p:txBody>
      </p:sp>
      <p:sp>
        <p:nvSpPr>
          <p:cNvPr id="5" name="Footer Placeholder 4">
            <a:extLst>
              <a:ext uri="{FF2B5EF4-FFF2-40B4-BE49-F238E27FC236}">
                <a16:creationId xmlns:a16="http://schemas.microsoft.com/office/drawing/2014/main" id="{5CC81F69-233A-4FBA-9D05-1B6EAF41EE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7D470E-8A78-43DF-9471-A82AF59C6444}"/>
              </a:ext>
            </a:extLst>
          </p:cNvPr>
          <p:cNvSpPr>
            <a:spLocks noGrp="1"/>
          </p:cNvSpPr>
          <p:nvPr>
            <p:ph type="sldNum" sz="quarter" idx="12"/>
          </p:nvPr>
        </p:nvSpPr>
        <p:spPr/>
        <p:txBody>
          <a:bodyPr/>
          <a:lstStyle/>
          <a:p>
            <a:fld id="{12D7BDC0-883A-4B0C-A9CE-BCCF7B9F92B6}" type="slidenum">
              <a:rPr lang="en-IN" smtClean="0"/>
              <a:t>‹#›</a:t>
            </a:fld>
            <a:endParaRPr lang="en-IN"/>
          </a:p>
        </p:txBody>
      </p:sp>
    </p:spTree>
    <p:extLst>
      <p:ext uri="{BB962C8B-B14F-4D97-AF65-F5344CB8AC3E}">
        <p14:creationId xmlns:p14="http://schemas.microsoft.com/office/powerpoint/2010/main" val="10813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8A2F-B52D-4936-9020-0FA4C9AC9B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E0F8D4-341C-403C-8FC5-B397C25FF8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7E6543-E9E2-44DD-9225-234333586EC5}"/>
              </a:ext>
            </a:extLst>
          </p:cNvPr>
          <p:cNvSpPr>
            <a:spLocks noGrp="1"/>
          </p:cNvSpPr>
          <p:nvPr>
            <p:ph type="dt" sz="half" idx="10"/>
          </p:nvPr>
        </p:nvSpPr>
        <p:spPr/>
        <p:txBody>
          <a:bodyPr/>
          <a:lstStyle/>
          <a:p>
            <a:fld id="{D427095C-E809-4AD5-8DFA-03F19BDAAE36}" type="datetimeFigureOut">
              <a:rPr lang="en-IN" smtClean="0"/>
              <a:t>19-03-2021</a:t>
            </a:fld>
            <a:endParaRPr lang="en-IN"/>
          </a:p>
        </p:txBody>
      </p:sp>
      <p:sp>
        <p:nvSpPr>
          <p:cNvPr id="5" name="Footer Placeholder 4">
            <a:extLst>
              <a:ext uri="{FF2B5EF4-FFF2-40B4-BE49-F238E27FC236}">
                <a16:creationId xmlns:a16="http://schemas.microsoft.com/office/drawing/2014/main" id="{9F32D470-9DB4-4F81-8EC9-F39464E732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ABF81E-836F-4666-82C2-D98366B7458E}"/>
              </a:ext>
            </a:extLst>
          </p:cNvPr>
          <p:cNvSpPr>
            <a:spLocks noGrp="1"/>
          </p:cNvSpPr>
          <p:nvPr>
            <p:ph type="sldNum" sz="quarter" idx="12"/>
          </p:nvPr>
        </p:nvSpPr>
        <p:spPr/>
        <p:txBody>
          <a:bodyPr/>
          <a:lstStyle/>
          <a:p>
            <a:fld id="{12D7BDC0-883A-4B0C-A9CE-BCCF7B9F92B6}" type="slidenum">
              <a:rPr lang="en-IN" smtClean="0"/>
              <a:t>‹#›</a:t>
            </a:fld>
            <a:endParaRPr lang="en-IN"/>
          </a:p>
        </p:txBody>
      </p:sp>
    </p:spTree>
    <p:extLst>
      <p:ext uri="{BB962C8B-B14F-4D97-AF65-F5344CB8AC3E}">
        <p14:creationId xmlns:p14="http://schemas.microsoft.com/office/powerpoint/2010/main" val="142375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55CD-86CF-4C4A-B11C-332857A53A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D1D221-F776-4FF9-B80C-BF42AC2029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1619B0-80CA-48B7-AD22-B0C9074A0E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DD6D36-AB5B-4CEE-AC37-CED4594A29CA}"/>
              </a:ext>
            </a:extLst>
          </p:cNvPr>
          <p:cNvSpPr>
            <a:spLocks noGrp="1"/>
          </p:cNvSpPr>
          <p:nvPr>
            <p:ph type="dt" sz="half" idx="10"/>
          </p:nvPr>
        </p:nvSpPr>
        <p:spPr/>
        <p:txBody>
          <a:bodyPr/>
          <a:lstStyle/>
          <a:p>
            <a:fld id="{D427095C-E809-4AD5-8DFA-03F19BDAAE36}" type="datetimeFigureOut">
              <a:rPr lang="en-IN" smtClean="0"/>
              <a:t>19-03-2021</a:t>
            </a:fld>
            <a:endParaRPr lang="en-IN"/>
          </a:p>
        </p:txBody>
      </p:sp>
      <p:sp>
        <p:nvSpPr>
          <p:cNvPr id="6" name="Footer Placeholder 5">
            <a:extLst>
              <a:ext uri="{FF2B5EF4-FFF2-40B4-BE49-F238E27FC236}">
                <a16:creationId xmlns:a16="http://schemas.microsoft.com/office/drawing/2014/main" id="{30578827-1C13-4267-AD48-F6BE2CB20D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B6505E-6926-4324-AE10-EC5BE5B190BF}"/>
              </a:ext>
            </a:extLst>
          </p:cNvPr>
          <p:cNvSpPr>
            <a:spLocks noGrp="1"/>
          </p:cNvSpPr>
          <p:nvPr>
            <p:ph type="sldNum" sz="quarter" idx="12"/>
          </p:nvPr>
        </p:nvSpPr>
        <p:spPr/>
        <p:txBody>
          <a:bodyPr/>
          <a:lstStyle/>
          <a:p>
            <a:fld id="{12D7BDC0-883A-4B0C-A9CE-BCCF7B9F92B6}" type="slidenum">
              <a:rPr lang="en-IN" smtClean="0"/>
              <a:t>‹#›</a:t>
            </a:fld>
            <a:endParaRPr lang="en-IN"/>
          </a:p>
        </p:txBody>
      </p:sp>
    </p:spTree>
    <p:extLst>
      <p:ext uri="{BB962C8B-B14F-4D97-AF65-F5344CB8AC3E}">
        <p14:creationId xmlns:p14="http://schemas.microsoft.com/office/powerpoint/2010/main" val="24994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06C2-4B67-4814-98F4-7B524E7507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3D7D59-9BC2-4AE3-9BC6-7548264912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938A1A-D3B0-4E38-BE22-EB48E09575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BD4709-1589-41C0-B02B-CD8C177536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B51F46-BA1B-444B-80CF-4987911212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EE764E-FBE2-4FAE-AE64-90766C4A1C44}"/>
              </a:ext>
            </a:extLst>
          </p:cNvPr>
          <p:cNvSpPr>
            <a:spLocks noGrp="1"/>
          </p:cNvSpPr>
          <p:nvPr>
            <p:ph type="dt" sz="half" idx="10"/>
          </p:nvPr>
        </p:nvSpPr>
        <p:spPr/>
        <p:txBody>
          <a:bodyPr/>
          <a:lstStyle/>
          <a:p>
            <a:fld id="{D427095C-E809-4AD5-8DFA-03F19BDAAE36}" type="datetimeFigureOut">
              <a:rPr lang="en-IN" smtClean="0"/>
              <a:t>19-03-2021</a:t>
            </a:fld>
            <a:endParaRPr lang="en-IN"/>
          </a:p>
        </p:txBody>
      </p:sp>
      <p:sp>
        <p:nvSpPr>
          <p:cNvPr id="8" name="Footer Placeholder 7">
            <a:extLst>
              <a:ext uri="{FF2B5EF4-FFF2-40B4-BE49-F238E27FC236}">
                <a16:creationId xmlns:a16="http://schemas.microsoft.com/office/drawing/2014/main" id="{98490756-6608-4069-8506-86F82DCCC9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EBD65E-A8FA-4A13-A15A-9B8286A63EE3}"/>
              </a:ext>
            </a:extLst>
          </p:cNvPr>
          <p:cNvSpPr>
            <a:spLocks noGrp="1"/>
          </p:cNvSpPr>
          <p:nvPr>
            <p:ph type="sldNum" sz="quarter" idx="12"/>
          </p:nvPr>
        </p:nvSpPr>
        <p:spPr/>
        <p:txBody>
          <a:bodyPr/>
          <a:lstStyle/>
          <a:p>
            <a:fld id="{12D7BDC0-883A-4B0C-A9CE-BCCF7B9F92B6}" type="slidenum">
              <a:rPr lang="en-IN" smtClean="0"/>
              <a:t>‹#›</a:t>
            </a:fld>
            <a:endParaRPr lang="en-IN"/>
          </a:p>
        </p:txBody>
      </p:sp>
    </p:spTree>
    <p:extLst>
      <p:ext uri="{BB962C8B-B14F-4D97-AF65-F5344CB8AC3E}">
        <p14:creationId xmlns:p14="http://schemas.microsoft.com/office/powerpoint/2010/main" val="3591881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AA0F-A41F-450B-918D-44465D03F5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0EF7A6-6DF3-4458-875E-94073731EEC7}"/>
              </a:ext>
            </a:extLst>
          </p:cNvPr>
          <p:cNvSpPr>
            <a:spLocks noGrp="1"/>
          </p:cNvSpPr>
          <p:nvPr>
            <p:ph type="dt" sz="half" idx="10"/>
          </p:nvPr>
        </p:nvSpPr>
        <p:spPr/>
        <p:txBody>
          <a:bodyPr/>
          <a:lstStyle/>
          <a:p>
            <a:fld id="{D427095C-E809-4AD5-8DFA-03F19BDAAE36}" type="datetimeFigureOut">
              <a:rPr lang="en-IN" smtClean="0"/>
              <a:t>19-03-2021</a:t>
            </a:fld>
            <a:endParaRPr lang="en-IN"/>
          </a:p>
        </p:txBody>
      </p:sp>
      <p:sp>
        <p:nvSpPr>
          <p:cNvPr id="4" name="Footer Placeholder 3">
            <a:extLst>
              <a:ext uri="{FF2B5EF4-FFF2-40B4-BE49-F238E27FC236}">
                <a16:creationId xmlns:a16="http://schemas.microsoft.com/office/drawing/2014/main" id="{726EA5B7-1F2F-4A89-872F-64FC7536C1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1ABE56-4003-4F8B-8C88-142C8BEB8228}"/>
              </a:ext>
            </a:extLst>
          </p:cNvPr>
          <p:cNvSpPr>
            <a:spLocks noGrp="1"/>
          </p:cNvSpPr>
          <p:nvPr>
            <p:ph type="sldNum" sz="quarter" idx="12"/>
          </p:nvPr>
        </p:nvSpPr>
        <p:spPr/>
        <p:txBody>
          <a:bodyPr/>
          <a:lstStyle/>
          <a:p>
            <a:fld id="{12D7BDC0-883A-4B0C-A9CE-BCCF7B9F92B6}" type="slidenum">
              <a:rPr lang="en-IN" smtClean="0"/>
              <a:t>‹#›</a:t>
            </a:fld>
            <a:endParaRPr lang="en-IN"/>
          </a:p>
        </p:txBody>
      </p:sp>
    </p:spTree>
    <p:extLst>
      <p:ext uri="{BB962C8B-B14F-4D97-AF65-F5344CB8AC3E}">
        <p14:creationId xmlns:p14="http://schemas.microsoft.com/office/powerpoint/2010/main" val="2239757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457CA8-CE70-42E4-A981-48A73DE7D9B5}"/>
              </a:ext>
            </a:extLst>
          </p:cNvPr>
          <p:cNvSpPr>
            <a:spLocks noGrp="1"/>
          </p:cNvSpPr>
          <p:nvPr>
            <p:ph type="dt" sz="half" idx="10"/>
          </p:nvPr>
        </p:nvSpPr>
        <p:spPr/>
        <p:txBody>
          <a:bodyPr/>
          <a:lstStyle/>
          <a:p>
            <a:fld id="{D427095C-E809-4AD5-8DFA-03F19BDAAE36}" type="datetimeFigureOut">
              <a:rPr lang="en-IN" smtClean="0"/>
              <a:t>19-03-2021</a:t>
            </a:fld>
            <a:endParaRPr lang="en-IN"/>
          </a:p>
        </p:txBody>
      </p:sp>
      <p:sp>
        <p:nvSpPr>
          <p:cNvPr id="3" name="Footer Placeholder 2">
            <a:extLst>
              <a:ext uri="{FF2B5EF4-FFF2-40B4-BE49-F238E27FC236}">
                <a16:creationId xmlns:a16="http://schemas.microsoft.com/office/drawing/2014/main" id="{17AD966D-5A22-4943-B457-5692224B6D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9227AC-1606-4DBE-94A5-9ED6B6CA7963}"/>
              </a:ext>
            </a:extLst>
          </p:cNvPr>
          <p:cNvSpPr>
            <a:spLocks noGrp="1"/>
          </p:cNvSpPr>
          <p:nvPr>
            <p:ph type="sldNum" sz="quarter" idx="12"/>
          </p:nvPr>
        </p:nvSpPr>
        <p:spPr/>
        <p:txBody>
          <a:bodyPr/>
          <a:lstStyle/>
          <a:p>
            <a:fld id="{12D7BDC0-883A-4B0C-A9CE-BCCF7B9F92B6}" type="slidenum">
              <a:rPr lang="en-IN" smtClean="0"/>
              <a:t>‹#›</a:t>
            </a:fld>
            <a:endParaRPr lang="en-IN"/>
          </a:p>
        </p:txBody>
      </p:sp>
    </p:spTree>
    <p:extLst>
      <p:ext uri="{BB962C8B-B14F-4D97-AF65-F5344CB8AC3E}">
        <p14:creationId xmlns:p14="http://schemas.microsoft.com/office/powerpoint/2010/main" val="800662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6D2F-2217-4DF9-AF81-4416067C4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59D49A-6D6B-4640-A14A-028028B212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9F0181-BAD2-4FC2-8F65-3BFAECB11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CE527-BAD3-4537-BD8E-BD6EC6CB71BF}"/>
              </a:ext>
            </a:extLst>
          </p:cNvPr>
          <p:cNvSpPr>
            <a:spLocks noGrp="1"/>
          </p:cNvSpPr>
          <p:nvPr>
            <p:ph type="dt" sz="half" idx="10"/>
          </p:nvPr>
        </p:nvSpPr>
        <p:spPr/>
        <p:txBody>
          <a:bodyPr/>
          <a:lstStyle/>
          <a:p>
            <a:fld id="{D427095C-E809-4AD5-8DFA-03F19BDAAE36}" type="datetimeFigureOut">
              <a:rPr lang="en-IN" smtClean="0"/>
              <a:t>19-03-2021</a:t>
            </a:fld>
            <a:endParaRPr lang="en-IN"/>
          </a:p>
        </p:txBody>
      </p:sp>
      <p:sp>
        <p:nvSpPr>
          <p:cNvPr id="6" name="Footer Placeholder 5">
            <a:extLst>
              <a:ext uri="{FF2B5EF4-FFF2-40B4-BE49-F238E27FC236}">
                <a16:creationId xmlns:a16="http://schemas.microsoft.com/office/drawing/2014/main" id="{1A28969B-2DAE-4990-9619-63AD85662E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64F7EE-BC6B-4D9B-A78E-3D61A8B1DB0B}"/>
              </a:ext>
            </a:extLst>
          </p:cNvPr>
          <p:cNvSpPr>
            <a:spLocks noGrp="1"/>
          </p:cNvSpPr>
          <p:nvPr>
            <p:ph type="sldNum" sz="quarter" idx="12"/>
          </p:nvPr>
        </p:nvSpPr>
        <p:spPr/>
        <p:txBody>
          <a:bodyPr/>
          <a:lstStyle/>
          <a:p>
            <a:fld id="{12D7BDC0-883A-4B0C-A9CE-BCCF7B9F92B6}" type="slidenum">
              <a:rPr lang="en-IN" smtClean="0"/>
              <a:t>‹#›</a:t>
            </a:fld>
            <a:endParaRPr lang="en-IN"/>
          </a:p>
        </p:txBody>
      </p:sp>
    </p:spTree>
    <p:extLst>
      <p:ext uri="{BB962C8B-B14F-4D97-AF65-F5344CB8AC3E}">
        <p14:creationId xmlns:p14="http://schemas.microsoft.com/office/powerpoint/2010/main" val="764683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CF23-D45E-413A-9B50-B6210716E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9A92E5-0015-470E-9FD2-B62342208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D19070-E5B1-4146-9FC2-37E8C9F15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EA954-C39B-4795-904E-6778CF96D713}"/>
              </a:ext>
            </a:extLst>
          </p:cNvPr>
          <p:cNvSpPr>
            <a:spLocks noGrp="1"/>
          </p:cNvSpPr>
          <p:nvPr>
            <p:ph type="dt" sz="half" idx="10"/>
          </p:nvPr>
        </p:nvSpPr>
        <p:spPr/>
        <p:txBody>
          <a:bodyPr/>
          <a:lstStyle/>
          <a:p>
            <a:fld id="{D427095C-E809-4AD5-8DFA-03F19BDAAE36}" type="datetimeFigureOut">
              <a:rPr lang="en-IN" smtClean="0"/>
              <a:t>19-03-2021</a:t>
            </a:fld>
            <a:endParaRPr lang="en-IN"/>
          </a:p>
        </p:txBody>
      </p:sp>
      <p:sp>
        <p:nvSpPr>
          <p:cNvPr id="6" name="Footer Placeholder 5">
            <a:extLst>
              <a:ext uri="{FF2B5EF4-FFF2-40B4-BE49-F238E27FC236}">
                <a16:creationId xmlns:a16="http://schemas.microsoft.com/office/drawing/2014/main" id="{C0F13752-40C5-4B36-B525-7D03359721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C6F8FE-6DDD-4FFF-9C18-8AB16C093BDF}"/>
              </a:ext>
            </a:extLst>
          </p:cNvPr>
          <p:cNvSpPr>
            <a:spLocks noGrp="1"/>
          </p:cNvSpPr>
          <p:nvPr>
            <p:ph type="sldNum" sz="quarter" idx="12"/>
          </p:nvPr>
        </p:nvSpPr>
        <p:spPr/>
        <p:txBody>
          <a:bodyPr/>
          <a:lstStyle/>
          <a:p>
            <a:fld id="{12D7BDC0-883A-4B0C-A9CE-BCCF7B9F92B6}" type="slidenum">
              <a:rPr lang="en-IN" smtClean="0"/>
              <a:t>‹#›</a:t>
            </a:fld>
            <a:endParaRPr lang="en-IN"/>
          </a:p>
        </p:txBody>
      </p:sp>
    </p:spTree>
    <p:extLst>
      <p:ext uri="{BB962C8B-B14F-4D97-AF65-F5344CB8AC3E}">
        <p14:creationId xmlns:p14="http://schemas.microsoft.com/office/powerpoint/2010/main" val="196817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261959-995B-4AD5-B54C-1EF76286E4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B05DF6-4F23-4A5D-9951-1DF25616CA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902447-2F5E-4F92-9B5D-628D45931C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7095C-E809-4AD5-8DFA-03F19BDAAE36}" type="datetimeFigureOut">
              <a:rPr lang="en-IN" smtClean="0"/>
              <a:t>19-03-2021</a:t>
            </a:fld>
            <a:endParaRPr lang="en-IN"/>
          </a:p>
        </p:txBody>
      </p:sp>
      <p:sp>
        <p:nvSpPr>
          <p:cNvPr id="5" name="Footer Placeholder 4">
            <a:extLst>
              <a:ext uri="{FF2B5EF4-FFF2-40B4-BE49-F238E27FC236}">
                <a16:creationId xmlns:a16="http://schemas.microsoft.com/office/drawing/2014/main" id="{FEDD4E4E-C5BC-4DC2-8C08-F94821E869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4CF1B2-C9F4-4BC0-AC81-807C6C00B9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7BDC0-883A-4B0C-A9CE-BCCF7B9F92B6}" type="slidenum">
              <a:rPr lang="en-IN" smtClean="0"/>
              <a:t>‹#›</a:t>
            </a:fld>
            <a:endParaRPr lang="en-IN"/>
          </a:p>
        </p:txBody>
      </p:sp>
    </p:spTree>
    <p:extLst>
      <p:ext uri="{BB962C8B-B14F-4D97-AF65-F5344CB8AC3E}">
        <p14:creationId xmlns:p14="http://schemas.microsoft.com/office/powerpoint/2010/main" val="2605838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docs.github.com/en/actions"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au.linkedin.com/in/mandar-dharmadhikari"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19.emf"/><Relationship Id="rId3" Type="http://schemas.openxmlformats.org/officeDocument/2006/relationships/image" Target="../media/image9.emf"/><Relationship Id="rId7" Type="http://schemas.openxmlformats.org/officeDocument/2006/relationships/image" Target="../media/image13.emf"/><Relationship Id="rId12" Type="http://schemas.openxmlformats.org/officeDocument/2006/relationships/image" Target="../media/image18.emf"/><Relationship Id="rId2" Type="http://schemas.openxmlformats.org/officeDocument/2006/relationships/image" Target="../media/image8.emf"/><Relationship Id="rId16"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11.emf"/><Relationship Id="rId15" Type="http://schemas.openxmlformats.org/officeDocument/2006/relationships/image" Target="../media/image21.emf"/><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 Id="rId14" Type="http://schemas.openxmlformats.org/officeDocument/2006/relationships/image" Target="../media/image20.emf"/></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hyperlink" Target="https://github.com/fullstackmaddy/web-api-cicd-githubac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55F07-AFCD-4BED-9815-02F54A2AF694}"/>
              </a:ext>
            </a:extLst>
          </p:cNvPr>
          <p:cNvSpPr>
            <a:spLocks noGrp="1"/>
          </p:cNvSpPr>
          <p:nvPr>
            <p:ph type="ctrTitle"/>
          </p:nvPr>
        </p:nvSpPr>
        <p:spPr>
          <a:xfrm>
            <a:off x="6746628" y="1783959"/>
            <a:ext cx="4645250" cy="2889114"/>
          </a:xfrm>
        </p:spPr>
        <p:txBody>
          <a:bodyPr vert="horz" lIns="91440" tIns="45720" rIns="91440" bIns="45720" rtlCol="0" anchor="b">
            <a:normAutofit fontScale="90000"/>
          </a:bodyPr>
          <a:lstStyle/>
          <a:p>
            <a:pPr algn="l"/>
            <a:r>
              <a:rPr lang="en-US" kern="1200" dirty="0">
                <a:solidFill>
                  <a:schemeClr val="bg1"/>
                </a:solidFill>
                <a:latin typeface="+mj-lt"/>
                <a:ea typeface="+mj-ea"/>
                <a:cs typeface="+mj-cs"/>
              </a:rPr>
              <a:t>Automating .NET Core WEB API Deployment with GitHub Actions</a:t>
            </a:r>
          </a:p>
        </p:txBody>
      </p:sp>
      <p:sp>
        <p:nvSpPr>
          <p:cNvPr id="3" name="Subtitle 2">
            <a:extLst>
              <a:ext uri="{FF2B5EF4-FFF2-40B4-BE49-F238E27FC236}">
                <a16:creationId xmlns:a16="http://schemas.microsoft.com/office/drawing/2014/main" id="{44F85531-508D-42EB-B2B8-E82ED94927D1}"/>
              </a:ext>
            </a:extLst>
          </p:cNvPr>
          <p:cNvSpPr>
            <a:spLocks noGrp="1"/>
          </p:cNvSpPr>
          <p:nvPr>
            <p:ph type="subTitle" idx="1"/>
          </p:nvPr>
        </p:nvSpPr>
        <p:spPr>
          <a:xfrm>
            <a:off x="6746627" y="4750893"/>
            <a:ext cx="4645250" cy="1147863"/>
          </a:xfrm>
        </p:spPr>
        <p:txBody>
          <a:bodyPr vert="horz" lIns="91440" tIns="45720" rIns="91440" bIns="45720" rtlCol="0" anchor="t">
            <a:normAutofit/>
          </a:bodyPr>
          <a:lstStyle/>
          <a:p>
            <a:pPr algn="l"/>
            <a:r>
              <a:rPr lang="en-US" sz="2000" dirty="0">
                <a:solidFill>
                  <a:schemeClr val="bg1"/>
                </a:solidFill>
              </a:rPr>
              <a:t>A Beginners guide to building event driven continuous integration and delivery pipelines for .NET core Web API</a:t>
            </a:r>
          </a:p>
        </p:txBody>
      </p:sp>
      <p:sp>
        <p:nvSpPr>
          <p:cNvPr id="77" name="Freeform: Shape 76">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Azure Schedules Maintenance &amp; Downtime For January 9th | Aidan ...">
            <a:extLst>
              <a:ext uri="{FF2B5EF4-FFF2-40B4-BE49-F238E27FC236}">
                <a16:creationId xmlns:a16="http://schemas.microsoft.com/office/drawing/2014/main" id="{5CCC148C-28BD-4937-A6B4-93A022D788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9382" y="1237093"/>
            <a:ext cx="4047843" cy="3015643"/>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4745F9B-CB53-4025-8F4F-5B1C02CB0034}"/>
              </a:ext>
            </a:extLst>
          </p:cNvPr>
          <p:cNvSpPr txBox="1">
            <a:spLocks/>
          </p:cNvSpPr>
          <p:nvPr/>
        </p:nvSpPr>
        <p:spPr>
          <a:xfrm>
            <a:off x="6746627" y="5495913"/>
            <a:ext cx="3474621" cy="961325"/>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defTabSz="914400">
              <a:lnSpc>
                <a:spcPct val="90000"/>
              </a:lnSpc>
            </a:pPr>
            <a:r>
              <a:rPr lang="en-US" dirty="0">
                <a:solidFill>
                  <a:schemeClr val="bg1"/>
                </a:solidFill>
                <a:latin typeface="+mn-lt"/>
                <a:ea typeface="+mn-ea"/>
                <a:cs typeface="+mn-cs"/>
              </a:rPr>
              <a:t>Mandar Dharmadhikari</a:t>
            </a:r>
          </a:p>
        </p:txBody>
      </p:sp>
      <p:pic>
        <p:nvPicPr>
          <p:cNvPr id="3078" name="Picture 6" descr="Dear Azure - Home | Facebook">
            <a:extLst>
              <a:ext uri="{FF2B5EF4-FFF2-40B4-BE49-F238E27FC236}">
                <a16:creationId xmlns:a16="http://schemas.microsoft.com/office/drawing/2014/main" id="{C25F171B-8429-4745-9FF1-CD6C10A48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1948" y="5782748"/>
            <a:ext cx="1080052" cy="1075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372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2457F3-62FE-4C1F-BC7F-C6F4E75EBBC8}"/>
              </a:ext>
            </a:extLst>
          </p:cNvPr>
          <p:cNvSpPr>
            <a:spLocks noGrp="1"/>
          </p:cNvSpPr>
          <p:nvPr>
            <p:ph type="title"/>
          </p:nvPr>
        </p:nvSpPr>
        <p:spPr>
          <a:xfrm>
            <a:off x="838200" y="1412488"/>
            <a:ext cx="2899189" cy="4363844"/>
          </a:xfrm>
        </p:spPr>
        <p:txBody>
          <a:bodyPr anchor="t">
            <a:normAutofit/>
          </a:bodyPr>
          <a:lstStyle/>
          <a:p>
            <a:r>
              <a:rPr lang="en-IN" sz="4000">
                <a:solidFill>
                  <a:srgbClr val="FFFFFF"/>
                </a:solidFill>
              </a:rPr>
              <a:t>Reading Resources</a:t>
            </a:r>
          </a:p>
        </p:txBody>
      </p:sp>
      <p:sp>
        <p:nvSpPr>
          <p:cNvPr id="3" name="Content Placeholder 2">
            <a:extLst>
              <a:ext uri="{FF2B5EF4-FFF2-40B4-BE49-F238E27FC236}">
                <a16:creationId xmlns:a16="http://schemas.microsoft.com/office/drawing/2014/main" id="{84BBB02A-1F34-41E9-B06A-D8CE6F46365D}"/>
              </a:ext>
            </a:extLst>
          </p:cNvPr>
          <p:cNvSpPr>
            <a:spLocks noGrp="1"/>
          </p:cNvSpPr>
          <p:nvPr>
            <p:ph sz="half" idx="1"/>
          </p:nvPr>
        </p:nvSpPr>
        <p:spPr>
          <a:xfrm>
            <a:off x="4380782" y="1479601"/>
            <a:ext cx="3427283" cy="4363844"/>
          </a:xfrm>
        </p:spPr>
        <p:txBody>
          <a:bodyPr>
            <a:normAutofit/>
          </a:bodyPr>
          <a:lstStyle/>
          <a:p>
            <a:r>
              <a:rPr lang="en-IN" sz="2000" dirty="0">
                <a:hlinkClick r:id="rId2"/>
              </a:rPr>
              <a:t>https://docs.github.com/en/actions</a:t>
            </a:r>
            <a:endParaRPr lang="en-IN" sz="20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Dear Azure - Home | Facebook">
            <a:extLst>
              <a:ext uri="{FF2B5EF4-FFF2-40B4-BE49-F238E27FC236}">
                <a16:creationId xmlns:a16="http://schemas.microsoft.com/office/drawing/2014/main" id="{FA771B4F-216D-43A9-8B7D-7D29E0D314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9279" y="5776332"/>
            <a:ext cx="1080052" cy="1075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705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99D2C73-08B0-4F6B-A8E9-4651E6BDB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68DB88C-7EF2-487C-85D1-848F61F13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6F040679-DF4F-411C-BB84-520C1A5582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771" r="16694"/>
          <a:stretch/>
        </p:blipFill>
        <p:spPr bwMode="auto">
          <a:xfrm>
            <a:off x="643467" y="643467"/>
            <a:ext cx="5372099" cy="557106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EB09BF0-EE29-45B3-A1F4-7FB2E80A93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433" r="9367" b="-4"/>
          <a:stretch/>
        </p:blipFill>
        <p:spPr bwMode="auto">
          <a:xfrm>
            <a:off x="6176432" y="643467"/>
            <a:ext cx="5372100"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033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5389-6B5A-4369-A426-CE1DC163C639}"/>
              </a:ext>
            </a:extLst>
          </p:cNvPr>
          <p:cNvSpPr>
            <a:spLocks noGrp="1"/>
          </p:cNvSpPr>
          <p:nvPr>
            <p:ph type="title"/>
          </p:nvPr>
        </p:nvSpPr>
        <p:spPr>
          <a:xfrm>
            <a:off x="6979314" y="1396289"/>
            <a:ext cx="4375586" cy="1325563"/>
          </a:xfrm>
        </p:spPr>
        <p:txBody>
          <a:bodyPr vert="horz" lIns="91440" tIns="45720" rIns="91440" bIns="45720" rtlCol="0" anchor="ctr">
            <a:normAutofit/>
          </a:bodyPr>
          <a:lstStyle/>
          <a:p>
            <a:r>
              <a:rPr lang="en-US" b="1" kern="1200">
                <a:solidFill>
                  <a:schemeClr val="tx1"/>
                </a:solidFill>
                <a:latin typeface="+mj-lt"/>
                <a:ea typeface="+mj-ea"/>
                <a:cs typeface="+mj-cs"/>
              </a:rPr>
              <a:t>Who am I?</a:t>
            </a:r>
          </a:p>
        </p:txBody>
      </p:sp>
      <p:sp>
        <p:nvSpPr>
          <p:cNvPr id="41" name="Freeform: Shape 40">
            <a:extLst>
              <a:ext uri="{FF2B5EF4-FFF2-40B4-BE49-F238E27FC236}">
                <a16:creationId xmlns:a16="http://schemas.microsoft.com/office/drawing/2014/main" id="{0ED52484-C939-4951-85D6-79046BBC6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67397" cy="3481744"/>
          </a:xfrm>
          <a:custGeom>
            <a:avLst/>
            <a:gdLst>
              <a:gd name="connsiteX0" fmla="*/ 0 w 4067397"/>
              <a:gd name="connsiteY0" fmla="*/ 0 h 3481744"/>
              <a:gd name="connsiteX1" fmla="*/ 3741230 w 4067397"/>
              <a:gd name="connsiteY1" fmla="*/ 0 h 3481744"/>
              <a:gd name="connsiteX2" fmla="*/ 3789282 w 4067397"/>
              <a:gd name="connsiteY2" fmla="*/ 79096 h 3481744"/>
              <a:gd name="connsiteX3" fmla="*/ 4067397 w 4067397"/>
              <a:gd name="connsiteY3" fmla="*/ 1177456 h 3481744"/>
              <a:gd name="connsiteX4" fmla="*/ 1763109 w 4067397"/>
              <a:gd name="connsiteY4" fmla="*/ 3481744 h 3481744"/>
              <a:gd name="connsiteX5" fmla="*/ 133731 w 4067397"/>
              <a:gd name="connsiteY5" fmla="*/ 2806834 h 3481744"/>
              <a:gd name="connsiteX6" fmla="*/ 0 w 4067397"/>
              <a:gd name="connsiteY6" fmla="*/ 2659692 h 348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7397" h="3481744">
                <a:moveTo>
                  <a:pt x="0" y="0"/>
                </a:moveTo>
                <a:lnTo>
                  <a:pt x="3741230" y="0"/>
                </a:lnTo>
                <a:lnTo>
                  <a:pt x="3789282" y="79096"/>
                </a:lnTo>
                <a:cubicBezTo>
                  <a:pt x="3966649" y="405598"/>
                  <a:pt x="4067397" y="779761"/>
                  <a:pt x="4067397" y="1177456"/>
                </a:cubicBezTo>
                <a:cubicBezTo>
                  <a:pt x="4067397" y="2450079"/>
                  <a:pt x="3035732" y="3481744"/>
                  <a:pt x="1763109" y="3481744"/>
                </a:cubicBezTo>
                <a:cubicBezTo>
                  <a:pt x="1126798" y="3481744"/>
                  <a:pt x="550726" y="3223828"/>
                  <a:pt x="133731" y="2806834"/>
                </a:cubicBezTo>
                <a:lnTo>
                  <a:pt x="0" y="2659692"/>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123AC743-1CAC-4594-8F81-8E5C1E45B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5804" y="452999"/>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6" name="Picture 6" descr="A close up of a logo&#10;&#10;Description automatically generated">
            <a:extLst>
              <a:ext uri="{FF2B5EF4-FFF2-40B4-BE49-F238E27FC236}">
                <a16:creationId xmlns:a16="http://schemas.microsoft.com/office/drawing/2014/main" id="{AD0D11D5-E51D-46EA-8DF1-8FB0B8598C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 b="-5"/>
          <a:stretch/>
        </p:blipFill>
        <p:spPr bwMode="auto">
          <a:xfrm>
            <a:off x="4700396" y="617591"/>
            <a:ext cx="1691640" cy="1691640"/>
          </a:xfrm>
          <a:custGeom>
            <a:avLst/>
            <a:gdLst/>
            <a:ahLst/>
            <a:cxnLst/>
            <a:rect l="l" t="t" r="r" b="b"/>
            <a:pathLst>
              <a:path w="1645920" h="1645920">
                <a:moveTo>
                  <a:pt x="822960" y="0"/>
                </a:moveTo>
                <a:cubicBezTo>
                  <a:pt x="1277468" y="0"/>
                  <a:pt x="1645920" y="368452"/>
                  <a:pt x="1645920" y="822960"/>
                </a:cubicBezTo>
                <a:cubicBezTo>
                  <a:pt x="1645920" y="1277468"/>
                  <a:pt x="1277468" y="1645920"/>
                  <a:pt x="822960" y="1645920"/>
                </a:cubicBezTo>
                <a:cubicBezTo>
                  <a:pt x="368452" y="1645920"/>
                  <a:pt x="0" y="1277468"/>
                  <a:pt x="0" y="822960"/>
                </a:cubicBezTo>
                <a:cubicBezTo>
                  <a:pt x="0" y="368452"/>
                  <a:pt x="368452" y="0"/>
                  <a:pt x="822960" y="0"/>
                </a:cubicBezTo>
                <a:close/>
              </a:path>
            </a:pathLst>
          </a:custGeom>
          <a:noFill/>
          <a:extLst>
            <a:ext uri="{909E8E84-426E-40DD-AFC4-6F175D3DCCD1}">
              <a14:hiddenFill xmlns:a14="http://schemas.microsoft.com/office/drawing/2010/main">
                <a:solidFill>
                  <a:srgbClr val="FFFFFF"/>
                </a:solidFill>
              </a14:hiddenFill>
            </a:ext>
          </a:extLst>
        </p:spPr>
      </p:pic>
      <p:sp>
        <p:nvSpPr>
          <p:cNvPr id="45" name="Freeform: Shape 44">
            <a:extLst>
              <a:ext uri="{FF2B5EF4-FFF2-40B4-BE49-F238E27FC236}">
                <a16:creationId xmlns:a16="http://schemas.microsoft.com/office/drawing/2014/main" id="{3DF8EA8C-4EAB-49EE-BBAB-78BE910D2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041056"/>
            <a:ext cx="3216344" cy="2816945"/>
          </a:xfrm>
          <a:custGeom>
            <a:avLst/>
            <a:gdLst>
              <a:gd name="connsiteX0" fmla="*/ 1360112 w 3216344"/>
              <a:gd name="connsiteY0" fmla="*/ 0 h 2816945"/>
              <a:gd name="connsiteX1" fmla="*/ 3216344 w 3216344"/>
              <a:gd name="connsiteY1" fmla="*/ 1856232 h 2816945"/>
              <a:gd name="connsiteX2" fmla="*/ 2992307 w 3216344"/>
              <a:gd name="connsiteY2" fmla="*/ 2741023 h 2816945"/>
              <a:gd name="connsiteX3" fmla="*/ 2946183 w 3216344"/>
              <a:gd name="connsiteY3" fmla="*/ 2816945 h 2816945"/>
              <a:gd name="connsiteX4" fmla="*/ 0 w 3216344"/>
              <a:gd name="connsiteY4" fmla="*/ 2816945 h 2816945"/>
              <a:gd name="connsiteX5" fmla="*/ 0 w 3216344"/>
              <a:gd name="connsiteY5" fmla="*/ 596005 h 2816945"/>
              <a:gd name="connsiteX6" fmla="*/ 47558 w 3216344"/>
              <a:gd name="connsiteY6" fmla="*/ 543678 h 2816945"/>
              <a:gd name="connsiteX7" fmla="*/ 1360112 w 3216344"/>
              <a:gd name="connsiteY7" fmla="*/ 0 h 281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6344" h="2816945">
                <a:moveTo>
                  <a:pt x="1360112" y="0"/>
                </a:moveTo>
                <a:cubicBezTo>
                  <a:pt x="2385281" y="0"/>
                  <a:pt x="3216344" y="831063"/>
                  <a:pt x="3216344" y="1856232"/>
                </a:cubicBezTo>
                <a:cubicBezTo>
                  <a:pt x="3216344" y="2176598"/>
                  <a:pt x="3135186" y="2478007"/>
                  <a:pt x="2992307" y="2741023"/>
                </a:cubicBezTo>
                <a:lnTo>
                  <a:pt x="2946183" y="2816945"/>
                </a:lnTo>
                <a:lnTo>
                  <a:pt x="0" y="2816945"/>
                </a:lnTo>
                <a:lnTo>
                  <a:pt x="0" y="596005"/>
                </a:lnTo>
                <a:lnTo>
                  <a:pt x="47558" y="543678"/>
                </a:lnTo>
                <a:cubicBezTo>
                  <a:pt x="383470" y="207766"/>
                  <a:pt x="847528" y="0"/>
                  <a:pt x="13601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9973AF05-1CBD-4B57-BB0F-EAEF9F8FB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0935" y="2871982"/>
            <a:ext cx="2834640" cy="2834640"/>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4" name="Picture 10" descr="A picture containing drawing&#10;&#10;Description automatically generated">
            <a:extLst>
              <a:ext uri="{FF2B5EF4-FFF2-40B4-BE49-F238E27FC236}">
                <a16:creationId xmlns:a16="http://schemas.microsoft.com/office/drawing/2014/main" id="{F4D6FD60-454C-4F3B-8D6D-AABE86712D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
          <a:stretch/>
        </p:blipFill>
        <p:spPr bwMode="auto">
          <a:xfrm>
            <a:off x="3545527" y="3036574"/>
            <a:ext cx="2505456" cy="2505456"/>
          </a:xfrm>
          <a:custGeom>
            <a:avLst/>
            <a:gdLst/>
            <a:ahLst/>
            <a:cxnLst/>
            <a:rect l="l" t="t" r="r" b="b"/>
            <a:pathLst>
              <a:path w="2505456" h="2505456">
                <a:moveTo>
                  <a:pt x="1252728" y="0"/>
                </a:moveTo>
                <a:cubicBezTo>
                  <a:pt x="1944591" y="0"/>
                  <a:pt x="2505456" y="560865"/>
                  <a:pt x="2505456" y="1252728"/>
                </a:cubicBezTo>
                <a:cubicBezTo>
                  <a:pt x="2505456" y="1944591"/>
                  <a:pt x="1944591" y="2505456"/>
                  <a:pt x="1252728" y="2505456"/>
                </a:cubicBezTo>
                <a:cubicBezTo>
                  <a:pt x="560865" y="2505456"/>
                  <a:pt x="0" y="1944591"/>
                  <a:pt x="0" y="1252728"/>
                </a:cubicBezTo>
                <a:cubicBezTo>
                  <a:pt x="0" y="560865"/>
                  <a:pt x="560865" y="0"/>
                  <a:pt x="1252728" y="0"/>
                </a:cubicBezTo>
                <a:close/>
              </a:path>
            </a:pathLst>
          </a:custGeom>
          <a:noFill/>
          <a:extLst>
            <a:ext uri="{909E8E84-426E-40DD-AFC4-6F175D3DCCD1}">
              <a14:hiddenFill xmlns:a14="http://schemas.microsoft.com/office/drawing/2010/main">
                <a:solidFill>
                  <a:srgbClr val="FFFFFF"/>
                </a:solidFill>
              </a14:hiddenFill>
            </a:ext>
          </a:extLst>
        </p:spPr>
      </p:pic>
      <p:pic>
        <p:nvPicPr>
          <p:cNvPr id="9" name="Picture 8" descr="A close up of a mask&#10;&#10;Description automatically generated">
            <a:extLst>
              <a:ext uri="{FF2B5EF4-FFF2-40B4-BE49-F238E27FC236}">
                <a16:creationId xmlns:a16="http://schemas.microsoft.com/office/drawing/2014/main" id="{6F754159-00EE-4268-9182-E851965B24BC}"/>
              </a:ext>
            </a:extLst>
          </p:cNvPr>
          <p:cNvPicPr>
            <a:picLocks noChangeAspect="1"/>
          </p:cNvPicPr>
          <p:nvPr/>
        </p:nvPicPr>
        <p:blipFill rotWithShape="1">
          <a:blip r:embed="rId4">
            <a:extLst>
              <a:ext uri="{28A0092B-C50C-407E-A947-70E740481C1C}">
                <a14:useLocalDpi xmlns:a14="http://schemas.microsoft.com/office/drawing/2010/main" val="0"/>
              </a:ext>
            </a:extLst>
          </a:blip>
          <a:srcRect t="14250" r="-2" b="748"/>
          <a:stretch/>
        </p:blipFill>
        <p:spPr>
          <a:xfrm>
            <a:off x="20" y="10"/>
            <a:ext cx="3904480" cy="3318836"/>
          </a:xfrm>
          <a:custGeom>
            <a:avLst/>
            <a:gdLst/>
            <a:ahLst/>
            <a:cxnLst/>
            <a:rect l="l" t="t" r="r" b="b"/>
            <a:pathLst>
              <a:path w="3904500" h="3318846">
                <a:moveTo>
                  <a:pt x="0" y="0"/>
                </a:moveTo>
                <a:lnTo>
                  <a:pt x="3550823" y="0"/>
                </a:lnTo>
                <a:lnTo>
                  <a:pt x="3646046" y="156742"/>
                </a:lnTo>
                <a:cubicBezTo>
                  <a:pt x="3810874" y="460163"/>
                  <a:pt x="3904500" y="807876"/>
                  <a:pt x="3904500" y="1177456"/>
                </a:cubicBezTo>
                <a:cubicBezTo>
                  <a:pt x="3904500" y="2360113"/>
                  <a:pt x="2945767" y="3318846"/>
                  <a:pt x="1763110" y="3318846"/>
                </a:cubicBezTo>
                <a:cubicBezTo>
                  <a:pt x="1097866" y="3318846"/>
                  <a:pt x="503472" y="3015497"/>
                  <a:pt x="110709" y="2539579"/>
                </a:cubicBezTo>
                <a:lnTo>
                  <a:pt x="0" y="2391530"/>
                </a:lnTo>
                <a:close/>
              </a:path>
            </a:pathLst>
          </a:custGeom>
        </p:spPr>
      </p:pic>
      <p:pic>
        <p:nvPicPr>
          <p:cNvPr id="27" name="Picture 2">
            <a:extLst>
              <a:ext uri="{FF2B5EF4-FFF2-40B4-BE49-F238E27FC236}">
                <a16:creationId xmlns:a16="http://schemas.microsoft.com/office/drawing/2014/main" id="{FD97B39B-F0EF-4C51-B255-E00E88AE72B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222" b="4751"/>
          <a:stretch/>
        </p:blipFill>
        <p:spPr bwMode="auto">
          <a:xfrm>
            <a:off x="1" y="4207014"/>
            <a:ext cx="3050387" cy="2654675"/>
          </a:xfrm>
          <a:custGeom>
            <a:avLst/>
            <a:gdLst/>
            <a:ahLst/>
            <a:cxnLst/>
            <a:rect l="l" t="t" r="r" b="b"/>
            <a:pathLst>
              <a:path w="3050387" h="2654675">
                <a:moveTo>
                  <a:pt x="1360112" y="0"/>
                </a:moveTo>
                <a:cubicBezTo>
                  <a:pt x="2293625" y="0"/>
                  <a:pt x="3050387" y="756762"/>
                  <a:pt x="3050387" y="1690275"/>
                </a:cubicBezTo>
                <a:cubicBezTo>
                  <a:pt x="3050387" y="2040343"/>
                  <a:pt x="2943967" y="2365554"/>
                  <a:pt x="2761715" y="2635324"/>
                </a:cubicBezTo>
                <a:lnTo>
                  <a:pt x="2747244" y="2654675"/>
                </a:lnTo>
                <a:lnTo>
                  <a:pt x="0" y="2654675"/>
                </a:lnTo>
                <a:lnTo>
                  <a:pt x="0" y="689742"/>
                </a:lnTo>
                <a:lnTo>
                  <a:pt x="55814" y="615103"/>
                </a:lnTo>
                <a:cubicBezTo>
                  <a:pt x="365835" y="239445"/>
                  <a:pt x="835011" y="0"/>
                  <a:pt x="1360112" y="0"/>
                </a:cubicBezTo>
                <a:close/>
              </a:path>
            </a:pathLst>
          </a:cu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8BF9AE-C72A-475A-9D46-8B8B586308F5}"/>
              </a:ext>
            </a:extLst>
          </p:cNvPr>
          <p:cNvSpPr txBox="1"/>
          <p:nvPr/>
        </p:nvSpPr>
        <p:spPr>
          <a:xfrm>
            <a:off x="6979313" y="2871982"/>
            <a:ext cx="4375579" cy="3100193"/>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dirty="0"/>
              <a:t>Business and Integration Architecture Associate Manager at Accenture India</a:t>
            </a:r>
          </a:p>
          <a:p>
            <a:pPr marL="285750" indent="-228600">
              <a:lnSpc>
                <a:spcPct val="90000"/>
              </a:lnSpc>
              <a:spcAft>
                <a:spcPts val="600"/>
              </a:spcAft>
              <a:buFont typeface="Arial" panose="020B0604020202020204" pitchFamily="34" charset="0"/>
              <a:buChar char="•"/>
            </a:pPr>
            <a:r>
              <a:rPr lang="en-US" dirty="0"/>
              <a:t>Integration and All things </a:t>
            </a:r>
            <a:r>
              <a:rPr lang="en-US" dirty="0" err="1"/>
              <a:t>Blazor</a:t>
            </a:r>
            <a:r>
              <a:rPr lang="en-US" dirty="0"/>
              <a:t> fan</a:t>
            </a:r>
          </a:p>
          <a:p>
            <a:pPr marL="285750" indent="-228600">
              <a:lnSpc>
                <a:spcPct val="90000"/>
              </a:lnSpc>
              <a:spcAft>
                <a:spcPts val="600"/>
              </a:spcAft>
              <a:buFont typeface="Arial" panose="020B0604020202020204" pitchFamily="34" charset="0"/>
              <a:buChar char="•"/>
            </a:pPr>
            <a:r>
              <a:rPr lang="en-US" dirty="0"/>
              <a:t>Blogger at https//fullstackmaddy.github.io</a:t>
            </a:r>
          </a:p>
          <a:p>
            <a:pPr marL="285750" indent="-228600">
              <a:lnSpc>
                <a:spcPct val="90000"/>
              </a:lnSpc>
              <a:spcAft>
                <a:spcPts val="600"/>
              </a:spcAft>
              <a:buFont typeface="Arial" panose="020B0604020202020204" pitchFamily="34" charset="0"/>
              <a:buChar char="•"/>
            </a:pPr>
            <a:r>
              <a:rPr lang="en-US" dirty="0"/>
              <a:t>Budding Pianist</a:t>
            </a:r>
          </a:p>
          <a:p>
            <a:pPr marL="285750" indent="-228600">
              <a:lnSpc>
                <a:spcPct val="90000"/>
              </a:lnSpc>
              <a:spcAft>
                <a:spcPts val="600"/>
              </a:spcAft>
              <a:buFont typeface="Arial" panose="020B0604020202020204" pitchFamily="34" charset="0"/>
              <a:buChar char="•"/>
            </a:pPr>
            <a:r>
              <a:rPr lang="en-US" dirty="0"/>
              <a:t>Seasoned cook and foodie</a:t>
            </a:r>
          </a:p>
        </p:txBody>
      </p:sp>
      <p:sp>
        <p:nvSpPr>
          <p:cNvPr id="29" name="TextBox 28">
            <a:extLst>
              <a:ext uri="{FF2B5EF4-FFF2-40B4-BE49-F238E27FC236}">
                <a16:creationId xmlns:a16="http://schemas.microsoft.com/office/drawing/2014/main" id="{43E9B270-04FD-425D-9764-76F4A6E9FF0B}"/>
              </a:ext>
            </a:extLst>
          </p:cNvPr>
          <p:cNvSpPr txBox="1"/>
          <p:nvPr/>
        </p:nvSpPr>
        <p:spPr>
          <a:xfrm>
            <a:off x="4743843" y="54840"/>
            <a:ext cx="1604746" cy="371300"/>
          </a:xfrm>
          <a:prstGeom prst="rect">
            <a:avLst/>
          </a:prstGeom>
        </p:spPr>
        <p:txBody>
          <a:bodyPr vert="horz" lIns="91440" tIns="45720" rIns="91440" bIns="45720" rtlCol="0" anchor="t">
            <a:normAutofit fontScale="92500"/>
          </a:bodyPr>
          <a:lstStyle/>
          <a:p>
            <a:pPr marL="57150">
              <a:lnSpc>
                <a:spcPct val="90000"/>
              </a:lnSpc>
              <a:spcAft>
                <a:spcPts val="600"/>
              </a:spcAft>
            </a:pPr>
            <a:r>
              <a:rPr lang="en-US" dirty="0" err="1"/>
              <a:t>fullstackmaddy</a:t>
            </a:r>
            <a:endParaRPr lang="en-US" dirty="0"/>
          </a:p>
        </p:txBody>
      </p:sp>
      <p:sp>
        <p:nvSpPr>
          <p:cNvPr id="36" name="TextBox 35">
            <a:extLst>
              <a:ext uri="{FF2B5EF4-FFF2-40B4-BE49-F238E27FC236}">
                <a16:creationId xmlns:a16="http://schemas.microsoft.com/office/drawing/2014/main" id="{6598E5DE-965A-4D0F-A0B9-614745294387}"/>
              </a:ext>
            </a:extLst>
          </p:cNvPr>
          <p:cNvSpPr txBox="1"/>
          <p:nvPr/>
        </p:nvSpPr>
        <p:spPr>
          <a:xfrm>
            <a:off x="3730239" y="2500682"/>
            <a:ext cx="2027207" cy="371300"/>
          </a:xfrm>
          <a:prstGeom prst="rect">
            <a:avLst/>
          </a:prstGeom>
        </p:spPr>
        <p:txBody>
          <a:bodyPr vert="horz" lIns="91440" tIns="45720" rIns="91440" bIns="45720" rtlCol="0" anchor="t">
            <a:noAutofit/>
          </a:bodyPr>
          <a:lstStyle/>
          <a:p>
            <a:pPr marL="57150">
              <a:lnSpc>
                <a:spcPct val="90000"/>
              </a:lnSpc>
              <a:spcAft>
                <a:spcPts val="600"/>
              </a:spcAft>
            </a:pPr>
            <a:r>
              <a:rPr lang="en-US" dirty="0"/>
              <a:t>@fullstackmaddy</a:t>
            </a:r>
          </a:p>
        </p:txBody>
      </p:sp>
      <p:sp>
        <p:nvSpPr>
          <p:cNvPr id="3" name="Rectangle 2">
            <a:extLst>
              <a:ext uri="{FF2B5EF4-FFF2-40B4-BE49-F238E27FC236}">
                <a16:creationId xmlns:a16="http://schemas.microsoft.com/office/drawing/2014/main" id="{B1F76804-2956-4BC9-B438-76E15EF5A86C}"/>
              </a:ext>
            </a:extLst>
          </p:cNvPr>
          <p:cNvSpPr/>
          <p:nvPr/>
        </p:nvSpPr>
        <p:spPr>
          <a:xfrm>
            <a:off x="3514942" y="6081835"/>
            <a:ext cx="4892211" cy="369332"/>
          </a:xfrm>
          <a:prstGeom prst="rect">
            <a:avLst/>
          </a:prstGeom>
        </p:spPr>
        <p:txBody>
          <a:bodyPr wrap="square">
            <a:spAutoFit/>
          </a:bodyPr>
          <a:lstStyle/>
          <a:p>
            <a:pPr>
              <a:spcAft>
                <a:spcPts val="600"/>
              </a:spcAft>
            </a:pPr>
            <a:r>
              <a:rPr lang="en-IN" dirty="0">
                <a:hlinkClick r:id="rId6"/>
              </a:rPr>
              <a:t>https://au.linkedin.com/in/mandar-dharmadhikari</a:t>
            </a:r>
            <a:endParaRPr lang="en-IN" dirty="0"/>
          </a:p>
        </p:txBody>
      </p:sp>
    </p:spTree>
    <p:extLst>
      <p:ext uri="{BB962C8B-B14F-4D97-AF65-F5344CB8AC3E}">
        <p14:creationId xmlns:p14="http://schemas.microsoft.com/office/powerpoint/2010/main" val="1351632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AEB0-21E2-4816-888B-F5D5C8C5B391}"/>
              </a:ext>
            </a:extLst>
          </p:cNvPr>
          <p:cNvSpPr>
            <a:spLocks noGrp="1"/>
          </p:cNvSpPr>
          <p:nvPr>
            <p:ph type="title"/>
          </p:nvPr>
        </p:nvSpPr>
        <p:spPr>
          <a:xfrm>
            <a:off x="804673" y="1445494"/>
            <a:ext cx="3616856" cy="4376572"/>
          </a:xfrm>
        </p:spPr>
        <p:txBody>
          <a:bodyPr anchor="ctr">
            <a:normAutofit/>
          </a:bodyPr>
          <a:lstStyle/>
          <a:p>
            <a:r>
              <a:rPr lang="en-US" sz="4800"/>
              <a:t>Takeaways from the Session</a:t>
            </a:r>
            <a:br>
              <a:rPr lang="en-GB" sz="4800"/>
            </a:br>
            <a:endParaRPr lang="en-IN" sz="4800" dirty="0"/>
          </a:p>
        </p:txBody>
      </p:sp>
      <p:sp>
        <p:nvSpPr>
          <p:cNvPr id="12"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9326F0-D477-4F49-8455-4D6C1AC01213}"/>
              </a:ext>
            </a:extLst>
          </p:cNvPr>
          <p:cNvSpPr>
            <a:spLocks noGrp="1"/>
          </p:cNvSpPr>
          <p:nvPr>
            <p:ph idx="1"/>
          </p:nvPr>
        </p:nvSpPr>
        <p:spPr>
          <a:xfrm>
            <a:off x="6096000" y="1399032"/>
            <a:ext cx="5501834" cy="4471416"/>
          </a:xfrm>
        </p:spPr>
        <p:txBody>
          <a:bodyPr anchor="ctr">
            <a:normAutofit/>
          </a:bodyPr>
          <a:lstStyle/>
          <a:p>
            <a:r>
              <a:rPr lang="pt-BR" sz="2400" dirty="0"/>
              <a:t>The What and The Why of GitHub Actions</a:t>
            </a:r>
          </a:p>
          <a:p>
            <a:r>
              <a:rPr lang="pt-BR" sz="2400" dirty="0"/>
              <a:t>Basic Concepts of GitHub Actions</a:t>
            </a:r>
          </a:p>
          <a:p>
            <a:r>
              <a:rPr lang="en-IN" sz="2200" dirty="0"/>
              <a:t>Typical CI and CD(delivery) flow for </a:t>
            </a:r>
            <a:r>
              <a:rPr lang="en-IN" sz="2200" dirty="0" err="1"/>
              <a:t>.Net</a:t>
            </a:r>
            <a:r>
              <a:rPr lang="en-IN" sz="2200" dirty="0"/>
              <a:t> Core WEB API</a:t>
            </a:r>
          </a:p>
          <a:p>
            <a:r>
              <a:rPr lang="en-IN" sz="2200" dirty="0"/>
              <a:t>Demo (The How)</a:t>
            </a:r>
          </a:p>
          <a:p>
            <a:r>
              <a:rPr lang="en-IN" sz="2200" dirty="0"/>
              <a:t>Reading Resources</a:t>
            </a:r>
          </a:p>
        </p:txBody>
      </p:sp>
      <p:pic>
        <p:nvPicPr>
          <p:cNvPr id="6" name="Picture 6" descr="Dear Azure - Home | Facebook">
            <a:extLst>
              <a:ext uri="{FF2B5EF4-FFF2-40B4-BE49-F238E27FC236}">
                <a16:creationId xmlns:a16="http://schemas.microsoft.com/office/drawing/2014/main" id="{5778D989-9922-4AC8-A297-31339A3CE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1948" y="5782748"/>
            <a:ext cx="1080052" cy="1075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1138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AEB0-21E2-4816-888B-F5D5C8C5B391}"/>
              </a:ext>
            </a:extLst>
          </p:cNvPr>
          <p:cNvSpPr>
            <a:spLocks noGrp="1"/>
          </p:cNvSpPr>
          <p:nvPr>
            <p:ph type="title"/>
          </p:nvPr>
        </p:nvSpPr>
        <p:spPr>
          <a:xfrm>
            <a:off x="804673" y="1445494"/>
            <a:ext cx="3616856" cy="4376572"/>
          </a:xfrm>
        </p:spPr>
        <p:txBody>
          <a:bodyPr anchor="ctr">
            <a:normAutofit/>
          </a:bodyPr>
          <a:lstStyle/>
          <a:p>
            <a:r>
              <a:rPr lang="en-US" sz="4800" dirty="0"/>
              <a:t>The What</a:t>
            </a:r>
            <a:endParaRPr lang="en-IN" sz="4800" dirty="0"/>
          </a:p>
        </p:txBody>
      </p:sp>
      <p:sp>
        <p:nvSpPr>
          <p:cNvPr id="18" name="Freeform: Shape 1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9326F0-D477-4F49-8455-4D6C1AC01213}"/>
              </a:ext>
            </a:extLst>
          </p:cNvPr>
          <p:cNvSpPr>
            <a:spLocks noGrp="1"/>
          </p:cNvSpPr>
          <p:nvPr>
            <p:ph idx="1"/>
          </p:nvPr>
        </p:nvSpPr>
        <p:spPr>
          <a:xfrm>
            <a:off x="6096000" y="1399032"/>
            <a:ext cx="5501834" cy="4471416"/>
          </a:xfrm>
        </p:spPr>
        <p:txBody>
          <a:bodyPr anchor="ctr">
            <a:normAutofit/>
          </a:bodyPr>
          <a:lstStyle/>
          <a:p>
            <a:pPr marL="514350" indent="-514350">
              <a:buFont typeface="+mj-lt"/>
              <a:buAutoNum type="arabicPeriod"/>
            </a:pPr>
            <a:r>
              <a:rPr lang="en-IN" sz="2200" dirty="0"/>
              <a:t>GitHub Actions are the event driven workflows defined on GitHub repositories</a:t>
            </a:r>
          </a:p>
          <a:p>
            <a:pPr marL="514350" indent="-514350">
              <a:buFont typeface="+mj-lt"/>
              <a:buAutoNum type="arabicPeriod"/>
            </a:pPr>
            <a:r>
              <a:rPr lang="en-IN" sz="2200" dirty="0"/>
              <a:t>Can be configured to trigger on one or multiple events that occur on a repository</a:t>
            </a:r>
          </a:p>
          <a:p>
            <a:pPr marL="514350" indent="-514350">
              <a:buFont typeface="+mj-lt"/>
              <a:buAutoNum type="arabicPeriod"/>
            </a:pPr>
            <a:r>
              <a:rPr lang="en-IN" sz="2200" dirty="0"/>
              <a:t>Provide a simple way to automate many tasks right from CICD pipelines to release management and administration</a:t>
            </a:r>
          </a:p>
          <a:p>
            <a:pPr marL="514350" indent="-514350">
              <a:buFont typeface="+mj-lt"/>
              <a:buAutoNum type="arabicPeriod"/>
            </a:pPr>
            <a:r>
              <a:rPr lang="en-IN" sz="2200" dirty="0"/>
              <a:t>Work with Pay as You Go structure (public repo gets free execution)</a:t>
            </a:r>
          </a:p>
        </p:txBody>
      </p:sp>
      <p:pic>
        <p:nvPicPr>
          <p:cNvPr id="6" name="Picture 6" descr="Dear Azure - Home | Facebook">
            <a:extLst>
              <a:ext uri="{FF2B5EF4-FFF2-40B4-BE49-F238E27FC236}">
                <a16:creationId xmlns:a16="http://schemas.microsoft.com/office/drawing/2014/main" id="{5778D989-9922-4AC8-A297-31339A3CE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1948" y="5782748"/>
            <a:ext cx="1080052" cy="1075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3857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AEB0-21E2-4816-888B-F5D5C8C5B391}"/>
              </a:ext>
            </a:extLst>
          </p:cNvPr>
          <p:cNvSpPr>
            <a:spLocks noGrp="1"/>
          </p:cNvSpPr>
          <p:nvPr>
            <p:ph type="title"/>
          </p:nvPr>
        </p:nvSpPr>
        <p:spPr>
          <a:xfrm>
            <a:off x="804673" y="1445494"/>
            <a:ext cx="3616856" cy="4376572"/>
          </a:xfrm>
        </p:spPr>
        <p:txBody>
          <a:bodyPr anchor="ctr">
            <a:normAutofit/>
          </a:bodyPr>
          <a:lstStyle/>
          <a:p>
            <a:r>
              <a:rPr lang="en-US" sz="4800" dirty="0"/>
              <a:t>The Why</a:t>
            </a:r>
            <a:endParaRPr lang="en-IN" sz="4800" dirty="0"/>
          </a:p>
        </p:txBody>
      </p:sp>
      <p:sp>
        <p:nvSpPr>
          <p:cNvPr id="11" name="Freeform: Shape 1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9326F0-D477-4F49-8455-4D6C1AC01213}"/>
              </a:ext>
            </a:extLst>
          </p:cNvPr>
          <p:cNvSpPr>
            <a:spLocks noGrp="1"/>
          </p:cNvSpPr>
          <p:nvPr>
            <p:ph idx="1"/>
          </p:nvPr>
        </p:nvSpPr>
        <p:spPr>
          <a:xfrm>
            <a:off x="6096000" y="1399032"/>
            <a:ext cx="5501834" cy="4471416"/>
          </a:xfrm>
        </p:spPr>
        <p:txBody>
          <a:bodyPr anchor="ctr">
            <a:normAutofit/>
          </a:bodyPr>
          <a:lstStyle/>
          <a:p>
            <a:pPr marL="514350" indent="-514350">
              <a:buFont typeface="+mj-lt"/>
              <a:buAutoNum type="arabicPeriod"/>
            </a:pPr>
            <a:r>
              <a:rPr lang="en-IN" sz="2200" dirty="0"/>
              <a:t>Tight Integration with GitHub repositories</a:t>
            </a:r>
          </a:p>
          <a:p>
            <a:pPr marL="514350" indent="-514350">
              <a:buFont typeface="+mj-lt"/>
              <a:buAutoNum type="arabicPeriod"/>
            </a:pPr>
            <a:r>
              <a:rPr lang="en-IN" sz="2200" dirty="0"/>
              <a:t>Easy to set up</a:t>
            </a:r>
          </a:p>
          <a:p>
            <a:pPr marL="514350" indent="-514350">
              <a:buFont typeface="+mj-lt"/>
              <a:buAutoNum type="arabicPeriod"/>
            </a:pPr>
            <a:r>
              <a:rPr lang="en-IN" sz="2200" dirty="0"/>
              <a:t>Can be configured using simple .</a:t>
            </a:r>
            <a:r>
              <a:rPr lang="en-IN" sz="2200" dirty="0" err="1"/>
              <a:t>yaml</a:t>
            </a:r>
            <a:r>
              <a:rPr lang="en-IN" sz="2200" dirty="0"/>
              <a:t> files</a:t>
            </a:r>
          </a:p>
          <a:p>
            <a:pPr marL="514350" indent="-514350">
              <a:buFont typeface="+mj-lt"/>
              <a:buAutoNum type="arabicPeriod"/>
            </a:pPr>
            <a:r>
              <a:rPr lang="en-IN" sz="2200" dirty="0"/>
              <a:t>Plethora of inbuilt as well as community actions to automate tasks</a:t>
            </a:r>
          </a:p>
        </p:txBody>
      </p:sp>
      <p:pic>
        <p:nvPicPr>
          <p:cNvPr id="6" name="Picture 6" descr="Dear Azure - Home | Facebook">
            <a:extLst>
              <a:ext uri="{FF2B5EF4-FFF2-40B4-BE49-F238E27FC236}">
                <a16:creationId xmlns:a16="http://schemas.microsoft.com/office/drawing/2014/main" id="{5778D989-9922-4AC8-A297-31339A3CE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1948" y="5782748"/>
            <a:ext cx="1080052" cy="1075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9596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583EC4-F05E-4B5D-9374-74C30461525E}"/>
              </a:ext>
            </a:extLst>
          </p:cNvPr>
          <p:cNvSpPr>
            <a:spLocks noGrp="1"/>
          </p:cNvSpPr>
          <p:nvPr>
            <p:ph type="title"/>
          </p:nvPr>
        </p:nvSpPr>
        <p:spPr>
          <a:xfrm>
            <a:off x="645161" y="2545036"/>
            <a:ext cx="3363974" cy="1607060"/>
          </a:xfrm>
          <a:noFill/>
          <a:ln w="19050">
            <a:solidFill>
              <a:schemeClr val="tx1"/>
            </a:solidFill>
          </a:ln>
        </p:spPr>
        <p:txBody>
          <a:bodyPr vert="horz" wrap="square" lIns="91440" tIns="45720" rIns="91440" bIns="45720" rtlCol="0" anchor="ctr">
            <a:normAutofit/>
          </a:bodyPr>
          <a:lstStyle/>
          <a:p>
            <a:pPr algn="ctr"/>
            <a:r>
              <a:rPr lang="en-US" sz="2800" kern="1200" dirty="0">
                <a:latin typeface="+mj-lt"/>
                <a:ea typeface="+mj-ea"/>
                <a:cs typeface="+mj-cs"/>
              </a:rPr>
              <a:t>Anatomy of A GitHub Actions Workflow</a:t>
            </a:r>
          </a:p>
        </p:txBody>
      </p:sp>
      <p:pic>
        <p:nvPicPr>
          <p:cNvPr id="8" name="Picture 6" descr="Dear Azure - Home | Facebook">
            <a:extLst>
              <a:ext uri="{FF2B5EF4-FFF2-40B4-BE49-F238E27FC236}">
                <a16:creationId xmlns:a16="http://schemas.microsoft.com/office/drawing/2014/main" id="{B5EB289B-9FF4-4881-B051-91B37E758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1948" y="5782748"/>
            <a:ext cx="1080052" cy="1075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omponent and service overview">
            <a:extLst>
              <a:ext uri="{FF2B5EF4-FFF2-40B4-BE49-F238E27FC236}">
                <a16:creationId xmlns:a16="http://schemas.microsoft.com/office/drawing/2014/main" id="{7C0D439D-F6ED-4EFB-BFC9-9296CCF3A8A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5682339" y="640080"/>
            <a:ext cx="5382695" cy="5577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90392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535709-C0AC-4535-9133-FD5AEC3F7830}"/>
              </a:ext>
            </a:extLst>
          </p:cNvPr>
          <p:cNvPicPr>
            <a:picLocks noChangeAspect="1"/>
          </p:cNvPicPr>
          <p:nvPr/>
        </p:nvPicPr>
        <p:blipFill>
          <a:blip r:embed="rId2"/>
          <a:stretch>
            <a:fillRect/>
          </a:stretch>
        </p:blipFill>
        <p:spPr>
          <a:xfrm>
            <a:off x="8551708" y="1340761"/>
            <a:ext cx="1135380" cy="831573"/>
          </a:xfrm>
          <a:prstGeom prst="rect">
            <a:avLst/>
          </a:prstGeom>
        </p:spPr>
      </p:pic>
      <p:pic>
        <p:nvPicPr>
          <p:cNvPr id="3" name="Picture 2">
            <a:extLst>
              <a:ext uri="{FF2B5EF4-FFF2-40B4-BE49-F238E27FC236}">
                <a16:creationId xmlns:a16="http://schemas.microsoft.com/office/drawing/2014/main" id="{41369CBD-67A7-4922-AD5F-75E0DB218E43}"/>
              </a:ext>
            </a:extLst>
          </p:cNvPr>
          <p:cNvPicPr>
            <a:picLocks noChangeAspect="1"/>
          </p:cNvPicPr>
          <p:nvPr/>
        </p:nvPicPr>
        <p:blipFill>
          <a:blip r:embed="rId3"/>
          <a:stretch>
            <a:fillRect/>
          </a:stretch>
        </p:blipFill>
        <p:spPr>
          <a:xfrm>
            <a:off x="6730528" y="1207149"/>
            <a:ext cx="1821180" cy="731520"/>
          </a:xfrm>
          <a:prstGeom prst="rect">
            <a:avLst/>
          </a:prstGeom>
        </p:spPr>
      </p:pic>
      <p:pic>
        <p:nvPicPr>
          <p:cNvPr id="4" name="Picture 3">
            <a:extLst>
              <a:ext uri="{FF2B5EF4-FFF2-40B4-BE49-F238E27FC236}">
                <a16:creationId xmlns:a16="http://schemas.microsoft.com/office/drawing/2014/main" id="{3966426D-667B-473F-8224-B205B2EAAF0A}"/>
              </a:ext>
            </a:extLst>
          </p:cNvPr>
          <p:cNvPicPr>
            <a:picLocks noChangeAspect="1"/>
          </p:cNvPicPr>
          <p:nvPr/>
        </p:nvPicPr>
        <p:blipFill>
          <a:blip r:embed="rId4"/>
          <a:stretch>
            <a:fillRect/>
          </a:stretch>
        </p:blipFill>
        <p:spPr>
          <a:xfrm>
            <a:off x="3455922" y="1256679"/>
            <a:ext cx="2080260" cy="632460"/>
          </a:xfrm>
          <a:prstGeom prst="rect">
            <a:avLst/>
          </a:prstGeom>
        </p:spPr>
      </p:pic>
      <p:pic>
        <p:nvPicPr>
          <p:cNvPr id="5" name="Picture 4">
            <a:extLst>
              <a:ext uri="{FF2B5EF4-FFF2-40B4-BE49-F238E27FC236}">
                <a16:creationId xmlns:a16="http://schemas.microsoft.com/office/drawing/2014/main" id="{9B9E3223-F787-4E60-8711-1277137B9FDD}"/>
              </a:ext>
            </a:extLst>
          </p:cNvPr>
          <p:cNvPicPr>
            <a:picLocks noChangeAspect="1"/>
          </p:cNvPicPr>
          <p:nvPr/>
        </p:nvPicPr>
        <p:blipFill>
          <a:blip r:embed="rId5"/>
          <a:stretch>
            <a:fillRect/>
          </a:stretch>
        </p:blipFill>
        <p:spPr>
          <a:xfrm>
            <a:off x="8356008" y="2118858"/>
            <a:ext cx="950799" cy="1155890"/>
          </a:xfrm>
          <a:prstGeom prst="rect">
            <a:avLst/>
          </a:prstGeom>
        </p:spPr>
      </p:pic>
      <p:pic>
        <p:nvPicPr>
          <p:cNvPr id="6" name="Picture 5">
            <a:extLst>
              <a:ext uri="{FF2B5EF4-FFF2-40B4-BE49-F238E27FC236}">
                <a16:creationId xmlns:a16="http://schemas.microsoft.com/office/drawing/2014/main" id="{583C3E04-6750-4750-930B-4C6C13311C1A}"/>
              </a:ext>
            </a:extLst>
          </p:cNvPr>
          <p:cNvPicPr>
            <a:picLocks noChangeAspect="1"/>
          </p:cNvPicPr>
          <p:nvPr/>
        </p:nvPicPr>
        <p:blipFill>
          <a:blip r:embed="rId6"/>
          <a:stretch>
            <a:fillRect/>
          </a:stretch>
        </p:blipFill>
        <p:spPr>
          <a:xfrm>
            <a:off x="8744105" y="3428840"/>
            <a:ext cx="750585" cy="627944"/>
          </a:xfrm>
          <a:prstGeom prst="rect">
            <a:avLst/>
          </a:prstGeom>
        </p:spPr>
      </p:pic>
      <p:pic>
        <p:nvPicPr>
          <p:cNvPr id="7" name="Picture 6">
            <a:extLst>
              <a:ext uri="{FF2B5EF4-FFF2-40B4-BE49-F238E27FC236}">
                <a16:creationId xmlns:a16="http://schemas.microsoft.com/office/drawing/2014/main" id="{53DF4FE6-23A4-431F-9DAB-2F497A09E14F}"/>
              </a:ext>
            </a:extLst>
          </p:cNvPr>
          <p:cNvPicPr>
            <a:picLocks noChangeAspect="1"/>
          </p:cNvPicPr>
          <p:nvPr/>
        </p:nvPicPr>
        <p:blipFill>
          <a:blip r:embed="rId7"/>
          <a:stretch>
            <a:fillRect/>
          </a:stretch>
        </p:blipFill>
        <p:spPr>
          <a:xfrm>
            <a:off x="9035874" y="4118292"/>
            <a:ext cx="270933" cy="1129594"/>
          </a:xfrm>
          <a:prstGeom prst="rect">
            <a:avLst/>
          </a:prstGeom>
        </p:spPr>
      </p:pic>
      <p:pic>
        <p:nvPicPr>
          <p:cNvPr id="8" name="Picture 7">
            <a:extLst>
              <a:ext uri="{FF2B5EF4-FFF2-40B4-BE49-F238E27FC236}">
                <a16:creationId xmlns:a16="http://schemas.microsoft.com/office/drawing/2014/main" id="{FD128F8C-71AF-456A-8EA3-030CA6739083}"/>
              </a:ext>
            </a:extLst>
          </p:cNvPr>
          <p:cNvPicPr>
            <a:picLocks noChangeAspect="1"/>
          </p:cNvPicPr>
          <p:nvPr/>
        </p:nvPicPr>
        <p:blipFill>
          <a:blip r:embed="rId8"/>
          <a:stretch>
            <a:fillRect/>
          </a:stretch>
        </p:blipFill>
        <p:spPr>
          <a:xfrm>
            <a:off x="8606674" y="5190470"/>
            <a:ext cx="1129332" cy="1044504"/>
          </a:xfrm>
          <a:prstGeom prst="rect">
            <a:avLst/>
          </a:prstGeom>
        </p:spPr>
      </p:pic>
      <p:pic>
        <p:nvPicPr>
          <p:cNvPr id="9" name="Picture 8">
            <a:extLst>
              <a:ext uri="{FF2B5EF4-FFF2-40B4-BE49-F238E27FC236}">
                <a16:creationId xmlns:a16="http://schemas.microsoft.com/office/drawing/2014/main" id="{C3C6EA89-BD01-4CA5-A3AE-1348CC0E1341}"/>
              </a:ext>
            </a:extLst>
          </p:cNvPr>
          <p:cNvPicPr>
            <a:picLocks noChangeAspect="1"/>
          </p:cNvPicPr>
          <p:nvPr/>
        </p:nvPicPr>
        <p:blipFill>
          <a:blip r:embed="rId9"/>
          <a:stretch>
            <a:fillRect/>
          </a:stretch>
        </p:blipFill>
        <p:spPr>
          <a:xfrm>
            <a:off x="6585748" y="3648279"/>
            <a:ext cx="2110740" cy="1828800"/>
          </a:xfrm>
          <a:prstGeom prst="rect">
            <a:avLst/>
          </a:prstGeom>
        </p:spPr>
      </p:pic>
      <p:pic>
        <p:nvPicPr>
          <p:cNvPr id="10" name="Picture 9">
            <a:extLst>
              <a:ext uri="{FF2B5EF4-FFF2-40B4-BE49-F238E27FC236}">
                <a16:creationId xmlns:a16="http://schemas.microsoft.com/office/drawing/2014/main" id="{2B1AF1AE-E856-43BB-8BD3-7B6F9376192E}"/>
              </a:ext>
            </a:extLst>
          </p:cNvPr>
          <p:cNvPicPr>
            <a:picLocks noChangeAspect="1"/>
          </p:cNvPicPr>
          <p:nvPr/>
        </p:nvPicPr>
        <p:blipFill>
          <a:blip r:embed="rId2"/>
          <a:stretch>
            <a:fillRect/>
          </a:stretch>
        </p:blipFill>
        <p:spPr>
          <a:xfrm>
            <a:off x="2588186" y="3013053"/>
            <a:ext cx="1135380" cy="831573"/>
          </a:xfrm>
          <a:prstGeom prst="rect">
            <a:avLst/>
          </a:prstGeom>
        </p:spPr>
      </p:pic>
      <p:pic>
        <p:nvPicPr>
          <p:cNvPr id="11" name="Picture 10">
            <a:extLst>
              <a:ext uri="{FF2B5EF4-FFF2-40B4-BE49-F238E27FC236}">
                <a16:creationId xmlns:a16="http://schemas.microsoft.com/office/drawing/2014/main" id="{3B2ED15A-73DF-4018-9B1F-50F278995695}"/>
              </a:ext>
            </a:extLst>
          </p:cNvPr>
          <p:cNvPicPr>
            <a:picLocks noChangeAspect="1"/>
          </p:cNvPicPr>
          <p:nvPr/>
        </p:nvPicPr>
        <p:blipFill>
          <a:blip r:embed="rId10"/>
          <a:stretch>
            <a:fillRect/>
          </a:stretch>
        </p:blipFill>
        <p:spPr>
          <a:xfrm>
            <a:off x="2438438" y="1253914"/>
            <a:ext cx="1058751" cy="1155890"/>
          </a:xfrm>
          <a:prstGeom prst="rect">
            <a:avLst/>
          </a:prstGeom>
        </p:spPr>
      </p:pic>
      <p:pic>
        <p:nvPicPr>
          <p:cNvPr id="12" name="Picture 11">
            <a:extLst>
              <a:ext uri="{FF2B5EF4-FFF2-40B4-BE49-F238E27FC236}">
                <a16:creationId xmlns:a16="http://schemas.microsoft.com/office/drawing/2014/main" id="{5DD8A68C-40EF-450C-B342-D5263982DECA}"/>
              </a:ext>
            </a:extLst>
          </p:cNvPr>
          <p:cNvPicPr>
            <a:picLocks noChangeAspect="1"/>
          </p:cNvPicPr>
          <p:nvPr/>
        </p:nvPicPr>
        <p:blipFill>
          <a:blip r:embed="rId11"/>
          <a:stretch>
            <a:fillRect/>
          </a:stretch>
        </p:blipFill>
        <p:spPr>
          <a:xfrm>
            <a:off x="3573978" y="3218269"/>
            <a:ext cx="1988820" cy="731520"/>
          </a:xfrm>
          <a:prstGeom prst="rect">
            <a:avLst/>
          </a:prstGeom>
        </p:spPr>
      </p:pic>
      <p:pic>
        <p:nvPicPr>
          <p:cNvPr id="13" name="Picture 12">
            <a:extLst>
              <a:ext uri="{FF2B5EF4-FFF2-40B4-BE49-F238E27FC236}">
                <a16:creationId xmlns:a16="http://schemas.microsoft.com/office/drawing/2014/main" id="{7709AACA-AB60-4AD1-979F-6BFEA1D834C1}"/>
              </a:ext>
            </a:extLst>
          </p:cNvPr>
          <p:cNvPicPr>
            <a:picLocks noChangeAspect="1"/>
          </p:cNvPicPr>
          <p:nvPr/>
        </p:nvPicPr>
        <p:blipFill>
          <a:blip r:embed="rId12"/>
          <a:stretch>
            <a:fillRect/>
          </a:stretch>
        </p:blipFill>
        <p:spPr>
          <a:xfrm>
            <a:off x="2894585" y="3751048"/>
            <a:ext cx="899160" cy="1485900"/>
          </a:xfrm>
          <a:prstGeom prst="rect">
            <a:avLst/>
          </a:prstGeom>
        </p:spPr>
      </p:pic>
      <p:pic>
        <p:nvPicPr>
          <p:cNvPr id="14" name="Picture 13">
            <a:extLst>
              <a:ext uri="{FF2B5EF4-FFF2-40B4-BE49-F238E27FC236}">
                <a16:creationId xmlns:a16="http://schemas.microsoft.com/office/drawing/2014/main" id="{16B163B4-6533-40B3-A304-D4544EA99FA7}"/>
              </a:ext>
            </a:extLst>
          </p:cNvPr>
          <p:cNvPicPr>
            <a:picLocks noChangeAspect="1"/>
          </p:cNvPicPr>
          <p:nvPr/>
        </p:nvPicPr>
        <p:blipFill>
          <a:blip r:embed="rId13"/>
          <a:stretch>
            <a:fillRect/>
          </a:stretch>
        </p:blipFill>
        <p:spPr>
          <a:xfrm>
            <a:off x="2644031" y="5327243"/>
            <a:ext cx="830580" cy="647700"/>
          </a:xfrm>
          <a:prstGeom prst="rect">
            <a:avLst/>
          </a:prstGeom>
        </p:spPr>
      </p:pic>
      <p:pic>
        <p:nvPicPr>
          <p:cNvPr id="15" name="Picture 14">
            <a:extLst>
              <a:ext uri="{FF2B5EF4-FFF2-40B4-BE49-F238E27FC236}">
                <a16:creationId xmlns:a16="http://schemas.microsoft.com/office/drawing/2014/main" id="{5C8188CA-284C-4AE6-9E6C-8CE3004DAFA2}"/>
              </a:ext>
            </a:extLst>
          </p:cNvPr>
          <p:cNvPicPr>
            <a:picLocks noChangeAspect="1"/>
          </p:cNvPicPr>
          <p:nvPr/>
        </p:nvPicPr>
        <p:blipFill>
          <a:blip r:embed="rId14"/>
          <a:stretch>
            <a:fillRect/>
          </a:stretch>
        </p:blipFill>
        <p:spPr>
          <a:xfrm>
            <a:off x="5536182" y="1279214"/>
            <a:ext cx="1058751" cy="901589"/>
          </a:xfrm>
          <a:prstGeom prst="rect">
            <a:avLst/>
          </a:prstGeom>
        </p:spPr>
      </p:pic>
      <p:pic>
        <p:nvPicPr>
          <p:cNvPr id="16" name="Picture 15">
            <a:extLst>
              <a:ext uri="{FF2B5EF4-FFF2-40B4-BE49-F238E27FC236}">
                <a16:creationId xmlns:a16="http://schemas.microsoft.com/office/drawing/2014/main" id="{BC19B83D-85C5-4A87-B1CB-91AF893443D6}"/>
              </a:ext>
            </a:extLst>
          </p:cNvPr>
          <p:cNvPicPr>
            <a:picLocks noChangeAspect="1"/>
          </p:cNvPicPr>
          <p:nvPr/>
        </p:nvPicPr>
        <p:blipFill>
          <a:blip r:embed="rId15"/>
          <a:stretch>
            <a:fillRect/>
          </a:stretch>
        </p:blipFill>
        <p:spPr>
          <a:xfrm>
            <a:off x="5656108" y="2783607"/>
            <a:ext cx="929640" cy="967441"/>
          </a:xfrm>
          <a:prstGeom prst="rect">
            <a:avLst/>
          </a:prstGeom>
        </p:spPr>
      </p:pic>
      <p:sp>
        <p:nvSpPr>
          <p:cNvPr id="17" name="TextBox 16">
            <a:extLst>
              <a:ext uri="{FF2B5EF4-FFF2-40B4-BE49-F238E27FC236}">
                <a16:creationId xmlns:a16="http://schemas.microsoft.com/office/drawing/2014/main" id="{E246879D-DBC9-45E0-B80A-503596B168F4}"/>
              </a:ext>
            </a:extLst>
          </p:cNvPr>
          <p:cNvSpPr txBox="1"/>
          <p:nvPr/>
        </p:nvSpPr>
        <p:spPr>
          <a:xfrm>
            <a:off x="1795244" y="176169"/>
            <a:ext cx="8221211" cy="369332"/>
          </a:xfrm>
          <a:prstGeom prst="rect">
            <a:avLst/>
          </a:prstGeom>
          <a:noFill/>
        </p:spPr>
        <p:txBody>
          <a:bodyPr wrap="square" rtlCol="0">
            <a:spAutoFit/>
          </a:bodyPr>
          <a:lstStyle/>
          <a:p>
            <a:pPr algn="ctr"/>
            <a:r>
              <a:rPr lang="en-IN" dirty="0"/>
              <a:t>A Typical CICD Flow</a:t>
            </a:r>
          </a:p>
        </p:txBody>
      </p:sp>
      <p:pic>
        <p:nvPicPr>
          <p:cNvPr id="18" name="Picture 6" descr="Dear Azure - Home | Facebook">
            <a:extLst>
              <a:ext uri="{FF2B5EF4-FFF2-40B4-BE49-F238E27FC236}">
                <a16:creationId xmlns:a16="http://schemas.microsoft.com/office/drawing/2014/main" id="{44BA0A15-93C2-4FFD-AD9A-D4BCA3AF168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11948" y="5782748"/>
            <a:ext cx="1080052" cy="1075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5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D60FC-230D-4FD2-82BD-E6AFC116AC0F}"/>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Demo</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6" descr="Dear Azure - Home | Facebook">
            <a:extLst>
              <a:ext uri="{FF2B5EF4-FFF2-40B4-BE49-F238E27FC236}">
                <a16:creationId xmlns:a16="http://schemas.microsoft.com/office/drawing/2014/main" id="{AB2892A7-C34F-42F5-98F7-3EF359F2D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5170" y="5461015"/>
            <a:ext cx="1080052" cy="1075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29127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36CFC0A-8C37-453C-9488-1B30FBC3B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94816D-E5A1-4F88-9656-3B8ABBB60862}"/>
              </a:ext>
            </a:extLst>
          </p:cNvPr>
          <p:cNvSpPr>
            <a:spLocks noGrp="1"/>
          </p:cNvSpPr>
          <p:nvPr>
            <p:ph type="title"/>
          </p:nvPr>
        </p:nvSpPr>
        <p:spPr>
          <a:xfrm>
            <a:off x="1525472" y="228600"/>
            <a:ext cx="9426806" cy="1039761"/>
          </a:xfrm>
          <a:prstGeom prst="ellipse">
            <a:avLst/>
          </a:prstGeom>
        </p:spPr>
        <p:txBody>
          <a:bodyPr vert="horz" lIns="91440" tIns="45720" rIns="91440" bIns="45720" rtlCol="0" anchor="b">
            <a:normAutofit fontScale="90000"/>
          </a:bodyPr>
          <a:lstStyle/>
          <a:p>
            <a:pPr algn="ctr"/>
            <a:r>
              <a:rPr lang="en-US" sz="5400" dirty="0">
                <a:solidFill>
                  <a:srgbClr val="1B1B1B"/>
                </a:solidFill>
              </a:rPr>
              <a:t>Repository</a:t>
            </a:r>
          </a:p>
        </p:txBody>
      </p:sp>
      <p:sp>
        <p:nvSpPr>
          <p:cNvPr id="48" name="Oval 47">
            <a:extLst>
              <a:ext uri="{FF2B5EF4-FFF2-40B4-BE49-F238E27FC236}">
                <a16:creationId xmlns:a16="http://schemas.microsoft.com/office/drawing/2014/main" id="{FBC3EAFD-A275-4F9B-8F62-72B6678F3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8526" y="933319"/>
            <a:ext cx="2463430" cy="2486070"/>
          </a:xfrm>
          <a:prstGeom prst="ellipse">
            <a:avLst/>
          </a:prstGeom>
          <a:solidFill>
            <a:srgbClr val="5664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6E64A6D-2B9F-4AAD-AB42-A61BAF01A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92" y="1268361"/>
            <a:ext cx="1956816" cy="1953058"/>
          </a:xfrm>
          <a:prstGeom prst="ellipse">
            <a:avLst/>
          </a:prstGeom>
          <a:solidFill>
            <a:srgbClr val="FFFFFF"/>
          </a:solidFill>
          <a:ln>
            <a:solidFill>
              <a:srgbClr val="5664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E60FA554-8181-46C1-B5C7-E0FDFB8F8D3A}"/>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8376" r="8376" b="2"/>
          <a:stretch/>
        </p:blipFill>
        <p:spPr>
          <a:xfrm>
            <a:off x="5225841" y="1429744"/>
            <a:ext cx="1828800" cy="1828800"/>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pic>
        <p:nvPicPr>
          <p:cNvPr id="52" name="Picture 51">
            <a:extLst>
              <a:ext uri="{FF2B5EF4-FFF2-40B4-BE49-F238E27FC236}">
                <a16:creationId xmlns:a16="http://schemas.microsoft.com/office/drawing/2014/main" id="{C51881DD-AD85-41BE-8A49-C2FB45800E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4860081" y="89619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cxnSp>
        <p:nvCxnSpPr>
          <p:cNvPr id="54" name="Straight Connector 53">
            <a:extLst>
              <a:ext uri="{FF2B5EF4-FFF2-40B4-BE49-F238E27FC236}">
                <a16:creationId xmlns:a16="http://schemas.microsoft.com/office/drawing/2014/main" id="{9AD20FE8-ED02-4CDE-83B1-A1436305C3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75960" y="4971278"/>
            <a:ext cx="640080" cy="0"/>
          </a:xfrm>
          <a:prstGeom prst="line">
            <a:avLst/>
          </a:prstGeom>
          <a:ln w="28575">
            <a:solidFill>
              <a:srgbClr val="7CC8FA"/>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1209C96-99DF-480E-8288-6D97E27A5B71}"/>
              </a:ext>
            </a:extLst>
          </p:cNvPr>
          <p:cNvSpPr txBox="1"/>
          <p:nvPr/>
        </p:nvSpPr>
        <p:spPr>
          <a:xfrm>
            <a:off x="3337763" y="3569765"/>
            <a:ext cx="6156553" cy="369332"/>
          </a:xfrm>
          <a:prstGeom prst="rect">
            <a:avLst/>
          </a:prstGeom>
          <a:noFill/>
        </p:spPr>
        <p:txBody>
          <a:bodyPr wrap="square" rtlCol="0">
            <a:spAutoFit/>
          </a:bodyPr>
          <a:lstStyle/>
          <a:p>
            <a:r>
              <a:rPr lang="en-IN" dirty="0">
                <a:hlinkClick r:id="rId4"/>
              </a:rPr>
              <a:t>https://github.com/fullstackmaddy/web-api-cicd-githubactions</a:t>
            </a:r>
            <a:r>
              <a:rPr lang="en-IN" dirty="0"/>
              <a:t> </a:t>
            </a:r>
          </a:p>
        </p:txBody>
      </p:sp>
      <p:pic>
        <p:nvPicPr>
          <p:cNvPr id="1028" name="Picture 4">
            <a:extLst>
              <a:ext uri="{FF2B5EF4-FFF2-40B4-BE49-F238E27FC236}">
                <a16:creationId xmlns:a16="http://schemas.microsoft.com/office/drawing/2014/main" id="{43FFF73F-3CA6-4049-8DC5-7F5D35053C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087" y="2788166"/>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093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616</Words>
  <Application>Microsoft Office PowerPoint</Application>
  <PresentationFormat>Widescreen</PresentationFormat>
  <Paragraphs>55</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Calibri Light</vt:lpstr>
      <vt:lpstr>Wingdings 3</vt:lpstr>
      <vt:lpstr>Office Theme</vt:lpstr>
      <vt:lpstr>Automating .NET Core WEB API Deployment with GitHub Actions</vt:lpstr>
      <vt:lpstr>Who am I?</vt:lpstr>
      <vt:lpstr>Takeaways from the Session </vt:lpstr>
      <vt:lpstr>The What</vt:lpstr>
      <vt:lpstr>The Why</vt:lpstr>
      <vt:lpstr>Anatomy of A GitHub Actions Workflow</vt:lpstr>
      <vt:lpstr>PowerPoint Presentation</vt:lpstr>
      <vt:lpstr>Demo</vt:lpstr>
      <vt:lpstr>Repository</vt:lpstr>
      <vt:lpstr>Reading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Driven .NET Apps with Azure Functions</dc:title>
  <dc:creator>Mandar Dharmadhikari</dc:creator>
  <cp:lastModifiedBy>Mandar Dharmadhikari</cp:lastModifiedBy>
  <cp:revision>23</cp:revision>
  <dcterms:created xsi:type="dcterms:W3CDTF">2020-04-30T05:59:23Z</dcterms:created>
  <dcterms:modified xsi:type="dcterms:W3CDTF">2021-03-19T08:40:13Z</dcterms:modified>
</cp:coreProperties>
</file>