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7" r:id="rId3"/>
    <p:sldId id="260" r:id="rId4"/>
    <p:sldId id="261" r:id="rId5"/>
    <p:sldId id="262" r:id="rId6"/>
    <p:sldId id="269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6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95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7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1404-B617-4997-AF24-84CC4953E83C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DEE0-A320-40B8-96B5-3FF9040C9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ndardhikari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mandar-dharmadhika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hyperlink" Target="https://www.linkedin.com/in/mandar-dharmadhika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theabodeofcode.com/" TargetMode="External"/><Relationship Id="rId10" Type="http://schemas.openxmlformats.org/officeDocument/2006/relationships/image" Target="../media/image1.jpg"/><Relationship Id="rId4" Type="http://schemas.openxmlformats.org/officeDocument/2006/relationships/image" Target="../media/image3.jpeg"/><Relationship Id="rId9" Type="http://schemas.openxmlformats.org/officeDocument/2006/relationships/hyperlink" Target="https://github.com/mandardhikar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BB1-95AC-41CB-A905-12783C85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133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How to build a Serverless Helmet detection system using Custom Vision, Azure Functions, Event Grid and Logic Apps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442B4-07AA-4C13-A3A8-855061B9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19" y="3794696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3DEA8E-18AC-4DAC-BF9A-996C5AC1BD0E}"/>
              </a:ext>
            </a:extLst>
          </p:cNvPr>
          <p:cNvSpPr/>
          <p:nvPr/>
        </p:nvSpPr>
        <p:spPr>
          <a:xfrm>
            <a:off x="8836927" y="6173965"/>
            <a:ext cx="237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Mandar Dharmadhikari</a:t>
            </a:r>
          </a:p>
        </p:txBody>
      </p:sp>
    </p:spTree>
    <p:extLst>
      <p:ext uri="{BB962C8B-B14F-4D97-AF65-F5344CB8AC3E}">
        <p14:creationId xmlns:p14="http://schemas.microsoft.com/office/powerpoint/2010/main" val="393950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pic>
        <p:nvPicPr>
          <p:cNvPr id="6146" name="Picture 2" descr="Event Grid model of sources and handlers">
            <a:extLst>
              <a:ext uri="{FF2B5EF4-FFF2-40B4-BE49-F238E27FC236}">
                <a16:creationId xmlns:a16="http://schemas.microsoft.com/office/drawing/2014/main" id="{AC291E26-CCEB-4262-B8CE-05CCB5DC56E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90687"/>
            <a:ext cx="5380608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92" y="1712372"/>
            <a:ext cx="5181600" cy="448627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Fully Managed Event Routing Service</a:t>
            </a:r>
          </a:p>
          <a:p>
            <a:r>
              <a:rPr lang="en-IN" dirty="0"/>
              <a:t>Helps build event driven solutions using Pub-Sub Model</a:t>
            </a:r>
          </a:p>
          <a:p>
            <a:r>
              <a:rPr lang="en-IN" dirty="0"/>
              <a:t>Promotes Loosely Coupled Architecture style</a:t>
            </a:r>
          </a:p>
          <a:p>
            <a:r>
              <a:rPr lang="en-IN" dirty="0"/>
              <a:t>Supports Built In as Well as Custom Events</a:t>
            </a:r>
          </a:p>
          <a:p>
            <a:r>
              <a:rPr lang="en-IN" dirty="0"/>
              <a:t>Has a very High Throughput</a:t>
            </a:r>
          </a:p>
          <a:p>
            <a:r>
              <a:rPr lang="en-IN" dirty="0"/>
              <a:t>Pay Per Event Billing Model</a:t>
            </a:r>
          </a:p>
          <a:p>
            <a:r>
              <a:rPr lang="en-IN" dirty="0"/>
              <a:t>Fairly cheap</a:t>
            </a:r>
          </a:p>
        </p:txBody>
      </p:sp>
    </p:spTree>
    <p:extLst>
      <p:ext uri="{BB962C8B-B14F-4D97-AF65-F5344CB8AC3E}">
        <p14:creationId xmlns:p14="http://schemas.microsoft.com/office/powerpoint/2010/main" val="223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826D-DE14-4A55-A804-C3AD174D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3581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FC9E4-48FB-459E-9A8A-51F8182D5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612939"/>
            <a:ext cx="11826206" cy="6648995"/>
          </a:xfrm>
        </p:spPr>
      </p:pic>
    </p:spTree>
    <p:extLst>
      <p:ext uri="{BB962C8B-B14F-4D97-AF65-F5344CB8AC3E}">
        <p14:creationId xmlns:p14="http://schemas.microsoft.com/office/powerpoint/2010/main" val="28004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67CB-176C-4321-B199-E696519E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372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Code Peek and Demo</a:t>
            </a:r>
          </a:p>
        </p:txBody>
      </p:sp>
    </p:spTree>
    <p:extLst>
      <p:ext uri="{BB962C8B-B14F-4D97-AF65-F5344CB8AC3E}">
        <p14:creationId xmlns:p14="http://schemas.microsoft.com/office/powerpoint/2010/main" val="278964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4E29-16D1-4F3C-AE8C-435CE304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Application Insights?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3438-8F33-4240-B819-309BAC0E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Important Metrics related to the application</a:t>
            </a:r>
          </a:p>
          <a:p>
            <a:r>
              <a:rPr lang="en-IN"/>
              <a:t>Visualize Disparate systems calls using Application Map</a:t>
            </a:r>
            <a:endParaRPr lang="en-IN" dirty="0"/>
          </a:p>
          <a:p>
            <a:r>
              <a:rPr lang="en-IN" dirty="0"/>
              <a:t>Real Time Telemetry</a:t>
            </a:r>
          </a:p>
          <a:p>
            <a:r>
              <a:rPr lang="en-IN" dirty="0"/>
              <a:t>Query the Log Events using the Query Language Kusto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2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4191-CCA1-4153-952B-1850A01D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Best Practices And 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53AD-911D-4F83-8A2C-2C4B9751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at least 50 images per tag to better train the objection detection  model in Custom Vision Service</a:t>
            </a:r>
          </a:p>
          <a:p>
            <a:r>
              <a:rPr lang="en-IN" dirty="0"/>
              <a:t>Use a Static HTTP Client with Azure Functions</a:t>
            </a:r>
          </a:p>
          <a:p>
            <a:r>
              <a:rPr lang="en-IN" dirty="0"/>
              <a:t>Use Singleton instances for API calls </a:t>
            </a:r>
            <a:r>
              <a:rPr lang="en-IN" dirty="0" err="1"/>
              <a:t>e.g</a:t>
            </a:r>
            <a:r>
              <a:rPr lang="en-IN" dirty="0"/>
              <a:t> Custom Vision, Computer Vision clients</a:t>
            </a:r>
          </a:p>
          <a:p>
            <a:r>
              <a:rPr lang="en-IN" dirty="0"/>
              <a:t>Add Structured and Correlated Logging in Azure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2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A7EF-CEBB-4AD9-920F-394799C5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Reading…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34FA-4DDC-4FC2-BB57-C0BE46EF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999" y="2884287"/>
            <a:ext cx="3574002" cy="54471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MSDN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0757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hats All Folks">
            <a:extLst>
              <a:ext uri="{FF2B5EF4-FFF2-40B4-BE49-F238E27FC236}">
                <a16:creationId xmlns:a16="http://schemas.microsoft.com/office/drawing/2014/main" id="{AE24370B-3417-4025-B243-5CBD24CBA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4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9D5-75FC-42EC-ADB3-F6F42D40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Questions…</a:t>
            </a:r>
          </a:p>
        </p:txBody>
      </p:sp>
    </p:spTree>
    <p:extLst>
      <p:ext uri="{BB962C8B-B14F-4D97-AF65-F5344CB8AC3E}">
        <p14:creationId xmlns:p14="http://schemas.microsoft.com/office/powerpoint/2010/main" val="416547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24C687A-C9AE-413B-96E1-976A2765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38" y="1594311"/>
            <a:ext cx="360040" cy="31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A3DA1-B999-47A8-A2C2-0C1CA1B71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38" y="2353363"/>
            <a:ext cx="355166" cy="374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40B47-9E9F-4EE8-A823-292C847E7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38" y="2990247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1BA1C-8DBF-41ED-BEE1-F127FE886F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3" y="3648939"/>
            <a:ext cx="552450" cy="31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A53535-E337-4A7D-A4D0-815ECC1A55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4" y="4154620"/>
            <a:ext cx="852488" cy="523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7783-16D4-49B3-8A09-E2EFE8AEBCCB}"/>
              </a:ext>
            </a:extLst>
          </p:cNvPr>
          <p:cNvSpPr txBox="1"/>
          <p:nvPr/>
        </p:nvSpPr>
        <p:spPr>
          <a:xfrm>
            <a:off x="1842322" y="1567837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https://www.linkedin.com/in/mandar-dharmadhikari/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F6D91-8132-400F-88D9-D541D8AE08A7}"/>
              </a:ext>
            </a:extLst>
          </p:cNvPr>
          <p:cNvSpPr txBox="1"/>
          <p:nvPr/>
        </p:nvSpPr>
        <p:spPr>
          <a:xfrm>
            <a:off x="1842322" y="2353363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@mandark003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9B248-1080-44B4-B6F0-3CC71D9694E6}"/>
              </a:ext>
            </a:extLst>
          </p:cNvPr>
          <p:cNvSpPr txBox="1"/>
          <p:nvPr/>
        </p:nvSpPr>
        <p:spPr>
          <a:xfrm>
            <a:off x="1950334" y="2985581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theserverlessspirit@wordpress.com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D1100-1C00-43EC-B351-8FB76D0C85A0}"/>
              </a:ext>
            </a:extLst>
          </p:cNvPr>
          <p:cNvSpPr txBox="1"/>
          <p:nvPr/>
        </p:nvSpPr>
        <p:spPr>
          <a:xfrm>
            <a:off x="1842322" y="3690640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mandardhikari@gmail.com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B4ABA-95A1-418F-BD9F-D59A8165CE70}"/>
              </a:ext>
            </a:extLst>
          </p:cNvPr>
          <p:cNvSpPr txBox="1"/>
          <p:nvPr/>
        </p:nvSpPr>
        <p:spPr>
          <a:xfrm>
            <a:off x="1842322" y="4211033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8"/>
              </a:rPr>
              <a:t>https://github.com/mandardhikari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3BC69-B092-4289-81B5-E177052652A7}"/>
              </a:ext>
            </a:extLst>
          </p:cNvPr>
          <p:cNvSpPr txBox="1"/>
          <p:nvPr/>
        </p:nvSpPr>
        <p:spPr>
          <a:xfrm>
            <a:off x="989834" y="479394"/>
            <a:ext cx="6343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Let Us Connect</a:t>
            </a:r>
          </a:p>
        </p:txBody>
      </p:sp>
    </p:spTree>
    <p:extLst>
      <p:ext uri="{BB962C8B-B14F-4D97-AF65-F5344CB8AC3E}">
        <p14:creationId xmlns:p14="http://schemas.microsoft.com/office/powerpoint/2010/main" val="13039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5761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/>
              <a:t>Who Am I?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843074" y="1071561"/>
            <a:ext cx="57721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Developer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and AI enthusiast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TechNet Wiki Ninja and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Reviewer For </a:t>
            </a:r>
            <a:r>
              <a:rPr lang="en-IN" sz="2800" dirty="0" err="1"/>
              <a:t>Packt</a:t>
            </a:r>
            <a:r>
              <a:rPr lang="en-IN" sz="2800" dirty="0"/>
              <a:t> Video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Die Hard Metallica, Dragon Ball and GOT fan</a:t>
            </a:r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8792E570-FD5C-4A50-BE30-E38E99D14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7511"/>
            <a:ext cx="360040" cy="316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F5DB3-A8CB-4215-9C3C-C3E55F7045CE}"/>
              </a:ext>
            </a:extLst>
          </p:cNvPr>
          <p:cNvSpPr txBox="1"/>
          <p:nvPr/>
        </p:nvSpPr>
        <p:spPr>
          <a:xfrm>
            <a:off x="1390650" y="4337511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https://www.linkedin.com/in/mandar-dharmadhikari/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03763C-EC2E-41F8-A11A-B3F3E1B01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4" y="4788183"/>
            <a:ext cx="355166" cy="37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852A0C-8911-4225-818B-F744E5F676DA}"/>
              </a:ext>
            </a:extLst>
          </p:cNvPr>
          <p:cNvSpPr txBox="1"/>
          <p:nvPr/>
        </p:nvSpPr>
        <p:spPr>
          <a:xfrm>
            <a:off x="1390650" y="4743515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@mandark003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6619C-0EEA-4D5F-9F9F-88C691827A56}"/>
              </a:ext>
            </a:extLst>
          </p:cNvPr>
          <p:cNvSpPr txBox="1"/>
          <p:nvPr/>
        </p:nvSpPr>
        <p:spPr>
          <a:xfrm>
            <a:off x="1390650" y="5267567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/>
              </a:rPr>
              <a:t>https://theabodeofcode.com/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31AB2D-EA34-44BF-A41A-FDFBE6D362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3" y="5311120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068677-8FDF-4D88-9956-C64B29BA25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8" y="5772944"/>
            <a:ext cx="552450" cy="316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9D330C-9D08-46C3-B68E-D82821BAFAD1}"/>
              </a:ext>
            </a:extLst>
          </p:cNvPr>
          <p:cNvSpPr txBox="1"/>
          <p:nvPr/>
        </p:nvSpPr>
        <p:spPr>
          <a:xfrm>
            <a:off x="1390650" y="5773096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mandardhikari@gmail.com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DBE0F-ED96-4D28-92D3-2B7FD802AAFD}"/>
              </a:ext>
            </a:extLst>
          </p:cNvPr>
          <p:cNvSpPr txBox="1"/>
          <p:nvPr/>
        </p:nvSpPr>
        <p:spPr>
          <a:xfrm>
            <a:off x="6812436" y="3225922"/>
            <a:ext cx="453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Mandar Dharmadhikari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7FA83-596A-4C09-81CF-266D51689B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9" y="6278625"/>
            <a:ext cx="852488" cy="523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295225-DC40-4672-BD64-1F87A6D9FA94}"/>
              </a:ext>
            </a:extLst>
          </p:cNvPr>
          <p:cNvSpPr txBox="1"/>
          <p:nvPr/>
        </p:nvSpPr>
        <p:spPr>
          <a:xfrm>
            <a:off x="1292808" y="6330541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9"/>
              </a:rPr>
              <a:t>https://github.com/mandardhikari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E199F-9C25-436E-A107-25F929A7B9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86" y="80372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3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AEB0-21E2-4816-888B-F5D5C8C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 fontScale="90000"/>
          </a:bodyPr>
          <a:lstStyle/>
          <a:p>
            <a:r>
              <a:rPr lang="en-US" dirty="0"/>
              <a:t>Takeaways from the Session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26F0-D477-4F49-8455-4D6C1AC0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5182664"/>
          </a:xfrm>
        </p:spPr>
        <p:txBody>
          <a:bodyPr/>
          <a:lstStyle/>
          <a:p>
            <a:r>
              <a:rPr lang="en-IN" dirty="0"/>
              <a:t>Azure Custom Vision Service</a:t>
            </a:r>
          </a:p>
          <a:p>
            <a:r>
              <a:rPr lang="en-IN" dirty="0"/>
              <a:t>Azure Computer Vision Service</a:t>
            </a:r>
          </a:p>
          <a:p>
            <a:r>
              <a:rPr lang="en-IN" dirty="0"/>
              <a:t>Logic Apps</a:t>
            </a:r>
          </a:p>
          <a:p>
            <a:r>
              <a:rPr lang="en-IN" dirty="0"/>
              <a:t>Azure Functions</a:t>
            </a:r>
          </a:p>
          <a:p>
            <a:r>
              <a:rPr lang="en-IN" dirty="0"/>
              <a:t>Event Grids</a:t>
            </a:r>
          </a:p>
          <a:p>
            <a:r>
              <a:rPr lang="en-IN" dirty="0"/>
              <a:t>System Architecture</a:t>
            </a:r>
          </a:p>
          <a:p>
            <a:r>
              <a:rPr lang="en-IN" dirty="0"/>
              <a:t>Code Peek and Demo</a:t>
            </a:r>
          </a:p>
          <a:p>
            <a:r>
              <a:rPr lang="en-IN" dirty="0"/>
              <a:t>Using Application Insights to Monitor the System</a:t>
            </a:r>
          </a:p>
          <a:p>
            <a:r>
              <a:rPr lang="en-IN" dirty="0"/>
              <a:t>Some Best Practices</a:t>
            </a:r>
          </a:p>
          <a:p>
            <a:r>
              <a:rPr lang="en-IN" dirty="0"/>
              <a:t>Further Reading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1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4E23-96A2-49FB-9329-2FC1E826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17"/>
            <a:ext cx="8392989" cy="812307"/>
          </a:xfrm>
        </p:spPr>
        <p:txBody>
          <a:bodyPr/>
          <a:lstStyle/>
          <a:p>
            <a:r>
              <a:rPr lang="en-IN" dirty="0"/>
              <a:t>Azure Custom Vision Service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00E970-E724-46BC-9F8C-5AD9250F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5279"/>
            <a:ext cx="9147591" cy="23227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Build, Deploy and Improve Custom Image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Vision allows us to apply Labels to the images according to our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Supports Object Detection and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Out of the Box Algorithms for Different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in portal and SDK based development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Export the Model and run on the Device or as Containerized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8630A-366A-486C-94FB-61EA936A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18" y="4171395"/>
            <a:ext cx="2423604" cy="2106227"/>
          </a:xfrm>
          <a:prstGeom prst="rect">
            <a:avLst/>
          </a:prstGeom>
        </p:spPr>
      </p:pic>
      <p:pic>
        <p:nvPicPr>
          <p:cNvPr id="1032" name="Picture 8" descr="Image result for upload image">
            <a:extLst>
              <a:ext uri="{FF2B5EF4-FFF2-40B4-BE49-F238E27FC236}">
                <a16:creationId xmlns:a16="http://schemas.microsoft.com/office/drawing/2014/main" id="{0F88EFA1-CBFE-4644-B5DA-FE74C266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9" y="4636362"/>
            <a:ext cx="1319074" cy="10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ag Image">
            <a:extLst>
              <a:ext uri="{FF2B5EF4-FFF2-40B4-BE49-F238E27FC236}">
                <a16:creationId xmlns:a16="http://schemas.microsoft.com/office/drawing/2014/main" id="{2FE471B9-BB3C-41FC-A57E-C6AA7E55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63" y="4636362"/>
            <a:ext cx="1413399" cy="10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7F4F62-BD3D-4ED4-AA3F-B3EB83F01C17}"/>
              </a:ext>
            </a:extLst>
          </p:cNvPr>
          <p:cNvSpPr txBox="1"/>
          <p:nvPr/>
        </p:nvSpPr>
        <p:spPr>
          <a:xfrm>
            <a:off x="2426563" y="6066408"/>
            <a:ext cx="1677880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Tag 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C767B-1B95-4F4C-B707-E95553C03F29}"/>
              </a:ext>
            </a:extLst>
          </p:cNvPr>
          <p:cNvSpPr txBox="1"/>
          <p:nvPr/>
        </p:nvSpPr>
        <p:spPr>
          <a:xfrm>
            <a:off x="525262" y="6047173"/>
            <a:ext cx="1677880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Upload Images</a:t>
            </a:r>
          </a:p>
        </p:txBody>
      </p:sp>
      <p:pic>
        <p:nvPicPr>
          <p:cNvPr id="1036" name="Picture 12" descr="Image result for Gear Icon">
            <a:extLst>
              <a:ext uri="{FF2B5EF4-FFF2-40B4-BE49-F238E27FC236}">
                <a16:creationId xmlns:a16="http://schemas.microsoft.com/office/drawing/2014/main" id="{2B2EA54F-26B1-47AD-A489-E54AF4FD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82" y="4636362"/>
            <a:ext cx="1413399" cy="10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1080F-1A2D-45CC-A8E0-2492E24A7285}"/>
              </a:ext>
            </a:extLst>
          </p:cNvPr>
          <p:cNvSpPr txBox="1"/>
          <p:nvPr/>
        </p:nvSpPr>
        <p:spPr>
          <a:xfrm>
            <a:off x="4329582" y="6047173"/>
            <a:ext cx="1677880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 the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1A5BA9-5D18-4BFC-BDBD-5647CFED9B17}"/>
              </a:ext>
            </a:extLst>
          </p:cNvPr>
          <p:cNvCxnSpPr>
            <a:stCxn id="1032" idx="3"/>
            <a:endCxn id="1034" idx="1"/>
          </p:cNvCxnSpPr>
          <p:nvPr/>
        </p:nvCxnSpPr>
        <p:spPr>
          <a:xfrm>
            <a:off x="1935333" y="5173462"/>
            <a:ext cx="49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1DA326-5F70-415D-864C-5741878F6F9B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>
            <a:off x="3839962" y="5173462"/>
            <a:ext cx="48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Test">
            <a:extLst>
              <a:ext uri="{FF2B5EF4-FFF2-40B4-BE49-F238E27FC236}">
                <a16:creationId xmlns:a16="http://schemas.microsoft.com/office/drawing/2014/main" id="{33542595-A6E4-4286-B528-B77098A6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30" y="4563122"/>
            <a:ext cx="1733088" cy="13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07E78-BFF3-4965-8BC2-DB9480E5ED94}"/>
              </a:ext>
            </a:extLst>
          </p:cNvPr>
          <p:cNvSpPr txBox="1"/>
          <p:nvPr/>
        </p:nvSpPr>
        <p:spPr>
          <a:xfrm>
            <a:off x="6462944" y="6047173"/>
            <a:ext cx="1677880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B05BF-6BE5-4379-AC85-63E645BBF747}"/>
              </a:ext>
            </a:extLst>
          </p:cNvPr>
          <p:cNvCxnSpPr>
            <a:stCxn id="1036" idx="3"/>
          </p:cNvCxnSpPr>
          <p:nvPr/>
        </p:nvCxnSpPr>
        <p:spPr>
          <a:xfrm flipV="1">
            <a:off x="5742981" y="5170504"/>
            <a:ext cx="719963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8A600B-4302-4C7E-BA21-9C592D05E3E9}"/>
              </a:ext>
            </a:extLst>
          </p:cNvPr>
          <p:cNvCxnSpPr>
            <a:stCxn id="1038" idx="0"/>
            <a:endCxn id="1032" idx="0"/>
          </p:cNvCxnSpPr>
          <p:nvPr/>
        </p:nvCxnSpPr>
        <p:spPr>
          <a:xfrm rot="16200000" flipH="1" flipV="1">
            <a:off x="4060865" y="1778053"/>
            <a:ext cx="73240" cy="5643378"/>
          </a:xfrm>
          <a:prstGeom prst="bentConnector3">
            <a:avLst>
              <a:gd name="adj1" fmla="val -31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56BA15-8D8B-4754-9FF3-E24D77D83D4F}"/>
              </a:ext>
            </a:extLst>
          </p:cNvPr>
          <p:cNvSpPr txBox="1"/>
          <p:nvPr/>
        </p:nvSpPr>
        <p:spPr>
          <a:xfrm>
            <a:off x="717612" y="885947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Characteristics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1007D-FC0D-4950-8CE6-18292A659323}"/>
              </a:ext>
            </a:extLst>
          </p:cNvPr>
          <p:cNvSpPr txBox="1"/>
          <p:nvPr/>
        </p:nvSpPr>
        <p:spPr>
          <a:xfrm>
            <a:off x="929196" y="3577986"/>
            <a:ext cx="319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28468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  <p:bldP spid="13" grpId="0"/>
      <p:bldP spid="16" grpId="0"/>
      <p:bldP spid="18" grpId="0"/>
      <p:bldP spid="24" grpId="0"/>
      <p:bldP spid="27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4E23-96A2-49FB-9329-2FC1E826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17"/>
            <a:ext cx="8392989" cy="812307"/>
          </a:xfrm>
        </p:spPr>
        <p:txBody>
          <a:bodyPr/>
          <a:lstStyle/>
          <a:p>
            <a:r>
              <a:rPr lang="en-IN" dirty="0"/>
              <a:t>Azure Computer Vision Service</a:t>
            </a:r>
          </a:p>
        </p:txBody>
      </p:sp>
      <p:pic>
        <p:nvPicPr>
          <p:cNvPr id="2050" name="Picture 2" descr="Image result for Analyze Image">
            <a:extLst>
              <a:ext uri="{FF2B5EF4-FFF2-40B4-BE49-F238E27FC236}">
                <a16:creationId xmlns:a16="http://schemas.microsoft.com/office/drawing/2014/main" id="{D96D7A3D-D03C-4F58-BD42-ED257E9A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9" y="1071400"/>
            <a:ext cx="1876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BE100-12EF-4D1B-969F-CC6D1A5D851A}"/>
              </a:ext>
            </a:extLst>
          </p:cNvPr>
          <p:cNvSpPr txBox="1"/>
          <p:nvPr/>
        </p:nvSpPr>
        <p:spPr>
          <a:xfrm>
            <a:off x="994299" y="3229376"/>
            <a:ext cx="175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Analyse Image Using Pre Existing Algorithm</a:t>
            </a:r>
          </a:p>
        </p:txBody>
      </p:sp>
      <p:pic>
        <p:nvPicPr>
          <p:cNvPr id="2052" name="Picture 4" descr="Image result for OCR">
            <a:extLst>
              <a:ext uri="{FF2B5EF4-FFF2-40B4-BE49-F238E27FC236}">
                <a16:creationId xmlns:a16="http://schemas.microsoft.com/office/drawing/2014/main" id="{CF45790E-0A80-4356-90A5-A8983BA3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95" y="1071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9E2A7E-CB4C-462B-A6E5-4DBA6FEBABF8}"/>
              </a:ext>
            </a:extLst>
          </p:cNvPr>
          <p:cNvSpPr txBox="1"/>
          <p:nvPr/>
        </p:nvSpPr>
        <p:spPr>
          <a:xfrm>
            <a:off x="3699767" y="3229376"/>
            <a:ext cx="175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 Text From Images – OCR and Handwritten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C23B04-FFBA-4C14-A2CC-F36126BD0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20" y="833275"/>
            <a:ext cx="2280355" cy="21431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EEA9AEA-D246-49E8-9653-FE9256844110}"/>
              </a:ext>
            </a:extLst>
          </p:cNvPr>
          <p:cNvSpPr txBox="1"/>
          <p:nvPr/>
        </p:nvSpPr>
        <p:spPr>
          <a:xfrm>
            <a:off x="6172796" y="3229376"/>
            <a:ext cx="1757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Recognize Famous Personalities</a:t>
            </a:r>
          </a:p>
        </p:txBody>
      </p:sp>
      <p:pic>
        <p:nvPicPr>
          <p:cNvPr id="2054" name="Picture 6" descr="Image result for Thumbnail">
            <a:extLst>
              <a:ext uri="{FF2B5EF4-FFF2-40B4-BE49-F238E27FC236}">
                <a16:creationId xmlns:a16="http://schemas.microsoft.com/office/drawing/2014/main" id="{B9406135-6D37-4AE2-A592-40654158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71" y="1271424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CA6CD4-2BA1-4ECC-A04F-B0526A3E6136}"/>
              </a:ext>
            </a:extLst>
          </p:cNvPr>
          <p:cNvSpPr txBox="1"/>
          <p:nvPr/>
        </p:nvSpPr>
        <p:spPr>
          <a:xfrm>
            <a:off x="8952292" y="3229376"/>
            <a:ext cx="175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 Thumbnails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9502C-1164-4F19-84C5-9A0C390AA316}"/>
              </a:ext>
            </a:extLst>
          </p:cNvPr>
          <p:cNvSpPr txBox="1"/>
          <p:nvPr/>
        </p:nvSpPr>
        <p:spPr>
          <a:xfrm>
            <a:off x="541537" y="4767308"/>
            <a:ext cx="921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Supports ASP.NET, Python SDK and REST based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Apps can be deployed to Azure or Can be run as Containerized apps closer to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8" grpId="0"/>
      <p:bldP spid="29" grpId="0"/>
      <p:bldP spid="31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7660-56A7-46E8-BCDB-D0955C5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66351-88B6-485D-BB41-6ABB2594A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700634"/>
            <a:ext cx="1976438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7D02D-279B-46C1-BABC-6E4812584DDD}"/>
              </a:ext>
            </a:extLst>
          </p:cNvPr>
          <p:cNvSpPr txBox="1"/>
          <p:nvPr/>
        </p:nvSpPr>
        <p:spPr>
          <a:xfrm>
            <a:off x="185737" y="47229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Integration Platform as a 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A1FF5-7EAC-4CB9-8298-476E4CB82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04" y="2523685"/>
            <a:ext cx="3000375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E034F-914E-4F3D-B143-613877140E73}"/>
              </a:ext>
            </a:extLst>
          </p:cNvPr>
          <p:cNvSpPr txBox="1"/>
          <p:nvPr/>
        </p:nvSpPr>
        <p:spPr>
          <a:xfrm>
            <a:off x="2924174" y="4797980"/>
            <a:ext cx="216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Serverless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ED0B85-87EA-4285-A82C-C8CB0C2C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2638722"/>
            <a:ext cx="2543175" cy="1738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4DCAC-94EE-4EDE-A430-7361E1B2F92E}"/>
              </a:ext>
            </a:extLst>
          </p:cNvPr>
          <p:cNvSpPr txBox="1"/>
          <p:nvPr/>
        </p:nvSpPr>
        <p:spPr>
          <a:xfrm>
            <a:off x="8031869" y="4443269"/>
            <a:ext cx="268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Designer First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the Box Connectors for light weight Integrations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5F8A0-7B61-4EEB-94C7-839DAD2BF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83" y="2745000"/>
            <a:ext cx="1795463" cy="1587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E9B9B6-5EAF-42E3-B6E2-AC5D17D47A13}"/>
              </a:ext>
            </a:extLst>
          </p:cNvPr>
          <p:cNvSpPr txBox="1"/>
          <p:nvPr/>
        </p:nvSpPr>
        <p:spPr>
          <a:xfrm>
            <a:off x="6053135" y="4466785"/>
            <a:ext cx="161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Application</a:t>
            </a:r>
          </a:p>
          <a:p>
            <a:r>
              <a:rPr lang="en-IN" dirty="0"/>
              <a:t>Integrations</a:t>
            </a:r>
          </a:p>
        </p:txBody>
      </p:sp>
    </p:spTree>
    <p:extLst>
      <p:ext uri="{BB962C8B-B14F-4D97-AF65-F5344CB8AC3E}">
        <p14:creationId xmlns:p14="http://schemas.microsoft.com/office/powerpoint/2010/main" val="2153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9C965-DA08-49C5-BFA1-F4C3FC16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IN" dirty="0"/>
              <a:t>Why Use Logic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8FE19-3752-4AA8-92F4-AC7CC59D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800349"/>
            <a:ext cx="5181600" cy="40544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Serverless integration</a:t>
            </a:r>
          </a:p>
          <a:p>
            <a:r>
              <a:rPr lang="en-IN" dirty="0"/>
              <a:t>Connect Legacy System to new Cutting edge systems</a:t>
            </a:r>
          </a:p>
          <a:p>
            <a:r>
              <a:rPr lang="en-IN" dirty="0"/>
              <a:t>Reduced time to release</a:t>
            </a:r>
          </a:p>
          <a:p>
            <a:r>
              <a:rPr lang="en-IN" dirty="0" err="1"/>
              <a:t>iPaas</a:t>
            </a:r>
            <a:r>
              <a:rPr lang="en-IN" dirty="0"/>
              <a:t> : Reduced Operational cost</a:t>
            </a:r>
          </a:p>
          <a:p>
            <a:r>
              <a:rPr lang="en-IN" dirty="0"/>
              <a:t>Pay for what you use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EFB7-0716-4A4D-8068-A356DC67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0" y="2800349"/>
            <a:ext cx="5181600" cy="40544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Easy to design using portal and Visual Studio</a:t>
            </a:r>
          </a:p>
          <a:p>
            <a:r>
              <a:rPr lang="en-IN" dirty="0"/>
              <a:t>Easy deployment with ARM templates</a:t>
            </a:r>
          </a:p>
          <a:p>
            <a:r>
              <a:rPr lang="en-IN" dirty="0"/>
              <a:t>Ability to set up CI and CD</a:t>
            </a:r>
          </a:p>
          <a:p>
            <a:r>
              <a:rPr lang="en-IN" dirty="0"/>
              <a:t>Around300 Out of Box Connectors for API consumption</a:t>
            </a:r>
          </a:p>
          <a:p>
            <a:r>
              <a:rPr lang="en-IN" dirty="0"/>
              <a:t>Ability to create Custom connectors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33261-1C59-40A5-9ACF-13C9BD2A1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04875"/>
            <a:ext cx="1952625" cy="1781176"/>
          </a:xfrm>
          <a:prstGeom prst="rect">
            <a:avLst/>
          </a:prstGeom>
        </p:spPr>
      </p:pic>
      <p:pic>
        <p:nvPicPr>
          <p:cNvPr id="8" name="Content Placeholder 21">
            <a:extLst>
              <a:ext uri="{FF2B5EF4-FFF2-40B4-BE49-F238E27FC236}">
                <a16:creationId xmlns:a16="http://schemas.microsoft.com/office/drawing/2014/main" id="{8A3790F4-BED2-4531-970A-6157B4D3B8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67" y="1258888"/>
            <a:ext cx="145391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7660-56A7-46E8-BCDB-D0955C5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Azure Functions?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A1FF5-7EAC-4CB9-8298-476E4CB8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2255554"/>
            <a:ext cx="2598777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E034F-914E-4F3D-B143-613877140E73}"/>
              </a:ext>
            </a:extLst>
          </p:cNvPr>
          <p:cNvSpPr txBox="1"/>
          <p:nvPr/>
        </p:nvSpPr>
        <p:spPr>
          <a:xfrm>
            <a:off x="150218" y="4275910"/>
            <a:ext cx="216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Serverless Compute 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9F8FE4-91A1-411C-BCE2-A5CCA3DAC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7" y="2650809"/>
            <a:ext cx="1740024" cy="15478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7C9B6A-3203-4E12-96CC-32A629E95856}"/>
              </a:ext>
            </a:extLst>
          </p:cNvPr>
          <p:cNvSpPr txBox="1"/>
          <p:nvPr/>
        </p:nvSpPr>
        <p:spPr>
          <a:xfrm>
            <a:off x="2427146" y="4275910"/>
            <a:ext cx="216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Plethora of Triggers and Bindings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66714985-0800-4F93-A9CD-91A8E577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159" y="2582091"/>
            <a:ext cx="2089281" cy="14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54FA7A-2A53-434F-9DBC-73C509A4B352}"/>
              </a:ext>
            </a:extLst>
          </p:cNvPr>
          <p:cNvSpPr txBox="1"/>
          <p:nvPr/>
        </p:nvSpPr>
        <p:spPr>
          <a:xfrm>
            <a:off x="9414885" y="4275910"/>
            <a:ext cx="216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 be Run As Containerized App</a:t>
            </a:r>
          </a:p>
        </p:txBody>
      </p:sp>
      <p:pic>
        <p:nvPicPr>
          <p:cNvPr id="4100" name="Picture 4" descr="Image result for Visual Studio">
            <a:extLst>
              <a:ext uri="{FF2B5EF4-FFF2-40B4-BE49-F238E27FC236}">
                <a16:creationId xmlns:a16="http://schemas.microsoft.com/office/drawing/2014/main" id="{2947A9F4-9052-4D2F-A856-27006495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8" y="2546474"/>
            <a:ext cx="1576027" cy="16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1949BC-DD7B-404C-948D-0416DE5B9FBC}"/>
              </a:ext>
            </a:extLst>
          </p:cNvPr>
          <p:cNvSpPr txBox="1"/>
          <p:nvPr/>
        </p:nvSpPr>
        <p:spPr>
          <a:xfrm>
            <a:off x="6885895" y="4317387"/>
            <a:ext cx="216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Developer Oriented</a:t>
            </a:r>
          </a:p>
          <a:p>
            <a:pPr algn="ctr"/>
            <a:r>
              <a:rPr lang="en-IN" dirty="0"/>
              <a:t>Supports Local Development and Debugging</a:t>
            </a:r>
          </a:p>
        </p:txBody>
      </p:sp>
      <p:pic>
        <p:nvPicPr>
          <p:cNvPr id="4102" name="Picture 6" descr="Image result for C#">
            <a:extLst>
              <a:ext uri="{FF2B5EF4-FFF2-40B4-BE49-F238E27FC236}">
                <a16:creationId xmlns:a16="http://schemas.microsoft.com/office/drawing/2014/main" id="{0B19FC33-7395-4D3E-A8DE-5658E197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05" y="2463214"/>
            <a:ext cx="2422590" cy="178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1CC5EB-3300-4C40-922F-AFD15CF459EB}"/>
              </a:ext>
            </a:extLst>
          </p:cNvPr>
          <p:cNvSpPr txBox="1"/>
          <p:nvPr/>
        </p:nvSpPr>
        <p:spPr>
          <a:xfrm>
            <a:off x="4591701" y="4276882"/>
            <a:ext cx="216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Multi Lingual</a:t>
            </a:r>
          </a:p>
        </p:txBody>
      </p:sp>
    </p:spTree>
    <p:extLst>
      <p:ext uri="{BB962C8B-B14F-4D97-AF65-F5344CB8AC3E}">
        <p14:creationId xmlns:p14="http://schemas.microsoft.com/office/powerpoint/2010/main" val="37299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8" grpId="0"/>
      <p:bldP spid="2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525EDA-9FDA-4E88-BB1C-400608B3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24" y="2849732"/>
            <a:ext cx="3563090" cy="28114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B1B9AD-2AB0-4874-B9D0-8408E43445B2}"/>
              </a:ext>
            </a:extLst>
          </p:cNvPr>
          <p:cNvSpPr txBox="1"/>
          <p:nvPr/>
        </p:nvSpPr>
        <p:spPr>
          <a:xfrm>
            <a:off x="1482573" y="958492"/>
            <a:ext cx="912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Azure Functions Now Supports </a:t>
            </a:r>
            <a:r>
              <a:rPr lang="en-IN" sz="2400" dirty="0" err="1"/>
              <a:t>.Net</a:t>
            </a:r>
            <a:r>
              <a:rPr lang="en-IN" sz="2400" dirty="0"/>
              <a:t> Core based Dependency Injection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A6100-5E98-43A4-9A09-9BF1C2DF6D63}"/>
              </a:ext>
            </a:extLst>
          </p:cNvPr>
          <p:cNvSpPr txBox="1"/>
          <p:nvPr/>
        </p:nvSpPr>
        <p:spPr>
          <a:xfrm>
            <a:off x="1482573" y="1588905"/>
            <a:ext cx="912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No More Static Functions</a:t>
            </a:r>
          </a:p>
        </p:txBody>
      </p:sp>
    </p:spTree>
    <p:extLst>
      <p:ext uri="{BB962C8B-B14F-4D97-AF65-F5344CB8AC3E}">
        <p14:creationId xmlns:p14="http://schemas.microsoft.com/office/powerpoint/2010/main" val="28885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546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How to build a Serverless Helmet detection system using Custom Vision, Azure Functions, Event Grid and Logic Apps</vt:lpstr>
      <vt:lpstr>Who Am I?</vt:lpstr>
      <vt:lpstr>Takeaways from the Session </vt:lpstr>
      <vt:lpstr>Azure Custom Vision Service</vt:lpstr>
      <vt:lpstr>Azure Computer Vision Service</vt:lpstr>
      <vt:lpstr>What Are Logic Apps</vt:lpstr>
      <vt:lpstr>Why Use Logic Apps</vt:lpstr>
      <vt:lpstr>What Are Azure Functions?</vt:lpstr>
      <vt:lpstr>PowerPoint Presentation</vt:lpstr>
      <vt:lpstr>Azure Event Grid</vt:lpstr>
      <vt:lpstr>System Architecture</vt:lpstr>
      <vt:lpstr>Code Peek and Demo</vt:lpstr>
      <vt:lpstr>Why Use Application Insights?</vt:lpstr>
      <vt:lpstr>Some Best Practices And Lessons Learnt</vt:lpstr>
      <vt:lpstr>Further Reading…</vt:lpstr>
      <vt:lpstr>PowerPoint Presentation</vt:lpstr>
      <vt:lpstr>Questions…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Serverless Helmet detection system using Custom Vision, Azure Functions, Event Grid and Logic Apps</dc:title>
  <dc:creator>Dharmadhikari, Mandar</dc:creator>
  <cp:lastModifiedBy>USER</cp:lastModifiedBy>
  <cp:revision>89</cp:revision>
  <dcterms:created xsi:type="dcterms:W3CDTF">2019-06-10T23:50:33Z</dcterms:created>
  <dcterms:modified xsi:type="dcterms:W3CDTF">2019-10-07T06:30:08Z</dcterms:modified>
</cp:coreProperties>
</file>