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89" r:id="rId4"/>
    <p:sldId id="292" r:id="rId5"/>
    <p:sldId id="294" r:id="rId6"/>
    <p:sldId id="291" r:id="rId7"/>
    <p:sldId id="295" r:id="rId8"/>
    <p:sldId id="296" r:id="rId9"/>
    <p:sldId id="297" r:id="rId10"/>
    <p:sldId id="298" r:id="rId11"/>
    <p:sldId id="299" r:id="rId12"/>
    <p:sldId id="301" r:id="rId13"/>
    <p:sldId id="302" r:id="rId14"/>
    <p:sldId id="303" r:id="rId15"/>
    <p:sldId id="306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4A6D7D-35AA-43EF-ADE8-01EC7D6AFAB8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8EFB4F8-764B-4072-AF02-20553FC5CDBA}">
      <dgm:prSet/>
      <dgm:spPr/>
      <dgm:t>
        <a:bodyPr/>
        <a:lstStyle/>
        <a:p>
          <a:r>
            <a:rPr lang="en-IN" dirty="0"/>
            <a:t>What is Azure API Management</a:t>
          </a:r>
          <a:endParaRPr lang="en-US" dirty="0"/>
        </a:p>
      </dgm:t>
    </dgm:pt>
    <dgm:pt modelId="{C9EE9FD5-FEF0-4ADE-AA84-2CA1AC407865}" type="parTrans" cxnId="{EE3776B7-791F-4C33-BE66-DD32A3521CF8}">
      <dgm:prSet/>
      <dgm:spPr/>
      <dgm:t>
        <a:bodyPr/>
        <a:lstStyle/>
        <a:p>
          <a:endParaRPr lang="en-US"/>
        </a:p>
      </dgm:t>
    </dgm:pt>
    <dgm:pt modelId="{5D0B1CEE-4DAD-4CDC-8669-91BF7C91C163}" type="sibTrans" cxnId="{EE3776B7-791F-4C33-BE66-DD32A3521CF8}">
      <dgm:prSet/>
      <dgm:spPr/>
      <dgm:t>
        <a:bodyPr/>
        <a:lstStyle/>
        <a:p>
          <a:endParaRPr lang="en-US"/>
        </a:p>
      </dgm:t>
    </dgm:pt>
    <dgm:pt modelId="{CB2E227F-0391-4757-9F9B-2BC111DE90B2}">
      <dgm:prSet/>
      <dgm:spPr/>
      <dgm:t>
        <a:bodyPr/>
        <a:lstStyle/>
        <a:p>
          <a:r>
            <a:rPr lang="en-IN"/>
            <a:t>Why Use it?</a:t>
          </a:r>
          <a:endParaRPr lang="en-US"/>
        </a:p>
      </dgm:t>
    </dgm:pt>
    <dgm:pt modelId="{8B43AEF5-B332-4448-8283-4E86EDAC59BD}" type="parTrans" cxnId="{78627AB9-B255-48B4-A92F-64E1DB0FA63B}">
      <dgm:prSet/>
      <dgm:spPr/>
      <dgm:t>
        <a:bodyPr/>
        <a:lstStyle/>
        <a:p>
          <a:endParaRPr lang="en-US"/>
        </a:p>
      </dgm:t>
    </dgm:pt>
    <dgm:pt modelId="{B2F64F2E-51CA-452B-9EC3-001D4EE90C2C}" type="sibTrans" cxnId="{78627AB9-B255-48B4-A92F-64E1DB0FA63B}">
      <dgm:prSet/>
      <dgm:spPr/>
      <dgm:t>
        <a:bodyPr/>
        <a:lstStyle/>
        <a:p>
          <a:endParaRPr lang="en-US"/>
        </a:p>
      </dgm:t>
    </dgm:pt>
    <dgm:pt modelId="{A3F91AE2-D8B9-4784-86B9-C1C2EE111B26}">
      <dgm:prSet/>
      <dgm:spPr/>
      <dgm:t>
        <a:bodyPr/>
        <a:lstStyle/>
        <a:p>
          <a:r>
            <a:rPr lang="en-IN" dirty="0"/>
            <a:t>Understand Basic Concepts of APIM</a:t>
          </a:r>
          <a:endParaRPr lang="en-US" dirty="0"/>
        </a:p>
      </dgm:t>
    </dgm:pt>
    <dgm:pt modelId="{06F0477A-9DB0-49BD-8CE9-2E9632D8AD3B}" type="parTrans" cxnId="{D254B5AC-8D17-46CF-94E2-0AD2933B2724}">
      <dgm:prSet/>
      <dgm:spPr/>
      <dgm:t>
        <a:bodyPr/>
        <a:lstStyle/>
        <a:p>
          <a:endParaRPr lang="en-US"/>
        </a:p>
      </dgm:t>
    </dgm:pt>
    <dgm:pt modelId="{543B6EB7-6E8E-494B-87DF-F546A5A6C394}" type="sibTrans" cxnId="{D254B5AC-8D17-46CF-94E2-0AD2933B2724}">
      <dgm:prSet/>
      <dgm:spPr/>
      <dgm:t>
        <a:bodyPr/>
        <a:lstStyle/>
        <a:p>
          <a:endParaRPr lang="en-US"/>
        </a:p>
      </dgm:t>
    </dgm:pt>
    <dgm:pt modelId="{55239BF7-EFEF-4AB5-B8B6-D4AD32A81A7E}">
      <dgm:prSet/>
      <dgm:spPr/>
      <dgm:t>
        <a:bodyPr/>
        <a:lstStyle/>
        <a:p>
          <a:r>
            <a:rPr lang="en-IN" dirty="0"/>
            <a:t>Products and Subscriptions</a:t>
          </a:r>
          <a:endParaRPr lang="en-US" dirty="0"/>
        </a:p>
      </dgm:t>
    </dgm:pt>
    <dgm:pt modelId="{83E3200A-4A34-44BF-AD07-AFF50CFE483B}" type="parTrans" cxnId="{62E8A4C4-4EDA-409C-8C46-04C4D46DAEDF}">
      <dgm:prSet/>
      <dgm:spPr/>
      <dgm:t>
        <a:bodyPr/>
        <a:lstStyle/>
        <a:p>
          <a:endParaRPr lang="en-US"/>
        </a:p>
      </dgm:t>
    </dgm:pt>
    <dgm:pt modelId="{7CBDF14D-7051-48DE-B90F-6029622B249C}" type="sibTrans" cxnId="{62E8A4C4-4EDA-409C-8C46-04C4D46DAEDF}">
      <dgm:prSet/>
      <dgm:spPr/>
      <dgm:t>
        <a:bodyPr/>
        <a:lstStyle/>
        <a:p>
          <a:endParaRPr lang="en-US"/>
        </a:p>
      </dgm:t>
    </dgm:pt>
    <dgm:pt modelId="{A4160F5B-A3E4-4059-AF75-855054D00450}">
      <dgm:prSet/>
      <dgm:spPr/>
      <dgm:t>
        <a:bodyPr/>
        <a:lstStyle/>
        <a:p>
          <a:r>
            <a:rPr lang="en-IN"/>
            <a:t>Polices in Azure API Management</a:t>
          </a:r>
          <a:endParaRPr lang="en-US"/>
        </a:p>
      </dgm:t>
    </dgm:pt>
    <dgm:pt modelId="{AC720148-9BC6-4749-9248-6EA2B5686CEF}" type="parTrans" cxnId="{CC096A61-C554-42D4-92E2-AD2F4EC5B3B8}">
      <dgm:prSet/>
      <dgm:spPr/>
      <dgm:t>
        <a:bodyPr/>
        <a:lstStyle/>
        <a:p>
          <a:endParaRPr lang="en-US"/>
        </a:p>
      </dgm:t>
    </dgm:pt>
    <dgm:pt modelId="{D93B12AC-0C84-41A6-B079-C3B8D62E16BC}" type="sibTrans" cxnId="{CC096A61-C554-42D4-92E2-AD2F4EC5B3B8}">
      <dgm:prSet/>
      <dgm:spPr/>
      <dgm:t>
        <a:bodyPr/>
        <a:lstStyle/>
        <a:p>
          <a:endParaRPr lang="en-US"/>
        </a:p>
      </dgm:t>
    </dgm:pt>
    <dgm:pt modelId="{CC9B89E1-7977-4C0A-B3E1-2CF712695782}">
      <dgm:prSet/>
      <dgm:spPr/>
      <dgm:t>
        <a:bodyPr/>
        <a:lstStyle/>
        <a:p>
          <a:r>
            <a:rPr lang="en-IN"/>
            <a:t>Developer Portal</a:t>
          </a:r>
          <a:endParaRPr lang="en-US"/>
        </a:p>
      </dgm:t>
    </dgm:pt>
    <dgm:pt modelId="{3B03A76C-4406-412F-95ED-EF0B9683483C}" type="parTrans" cxnId="{127E1B70-E385-4756-BCD5-93B3157AA583}">
      <dgm:prSet/>
      <dgm:spPr/>
      <dgm:t>
        <a:bodyPr/>
        <a:lstStyle/>
        <a:p>
          <a:endParaRPr lang="en-US"/>
        </a:p>
      </dgm:t>
    </dgm:pt>
    <dgm:pt modelId="{BABF4CFB-15B4-4927-86C6-80ACC6E67D65}" type="sibTrans" cxnId="{127E1B70-E385-4756-BCD5-93B3157AA583}">
      <dgm:prSet/>
      <dgm:spPr/>
      <dgm:t>
        <a:bodyPr/>
        <a:lstStyle/>
        <a:p>
          <a:endParaRPr lang="en-US"/>
        </a:p>
      </dgm:t>
    </dgm:pt>
    <dgm:pt modelId="{88EE6797-CA8E-47A1-AAF9-9EC9583A3869}" type="pres">
      <dgm:prSet presAssocID="{014A6D7D-35AA-43EF-ADE8-01EC7D6AFAB8}" presName="vert0" presStyleCnt="0">
        <dgm:presLayoutVars>
          <dgm:dir/>
          <dgm:animOne val="branch"/>
          <dgm:animLvl val="lvl"/>
        </dgm:presLayoutVars>
      </dgm:prSet>
      <dgm:spPr/>
    </dgm:pt>
    <dgm:pt modelId="{58179827-B407-4AC1-B505-EA49B2D77457}" type="pres">
      <dgm:prSet presAssocID="{18EFB4F8-764B-4072-AF02-20553FC5CDBA}" presName="thickLine" presStyleLbl="alignNode1" presStyleIdx="0" presStyleCnt="6"/>
      <dgm:spPr/>
    </dgm:pt>
    <dgm:pt modelId="{EF20357C-A155-4BE4-9464-DB761657495E}" type="pres">
      <dgm:prSet presAssocID="{18EFB4F8-764B-4072-AF02-20553FC5CDBA}" presName="horz1" presStyleCnt="0"/>
      <dgm:spPr/>
    </dgm:pt>
    <dgm:pt modelId="{15CE277A-A118-4259-ABED-5EF2028DA31F}" type="pres">
      <dgm:prSet presAssocID="{18EFB4F8-764B-4072-AF02-20553FC5CDBA}" presName="tx1" presStyleLbl="revTx" presStyleIdx="0" presStyleCnt="6"/>
      <dgm:spPr/>
    </dgm:pt>
    <dgm:pt modelId="{068F8E2F-E908-4543-9E71-85566E3D98E7}" type="pres">
      <dgm:prSet presAssocID="{18EFB4F8-764B-4072-AF02-20553FC5CDBA}" presName="vert1" presStyleCnt="0"/>
      <dgm:spPr/>
    </dgm:pt>
    <dgm:pt modelId="{1845BDF1-B11E-464F-BE68-7B0312538554}" type="pres">
      <dgm:prSet presAssocID="{CB2E227F-0391-4757-9F9B-2BC111DE90B2}" presName="thickLine" presStyleLbl="alignNode1" presStyleIdx="1" presStyleCnt="6"/>
      <dgm:spPr/>
    </dgm:pt>
    <dgm:pt modelId="{3AD8F6D2-F720-4EF0-8205-41A18F9828AD}" type="pres">
      <dgm:prSet presAssocID="{CB2E227F-0391-4757-9F9B-2BC111DE90B2}" presName="horz1" presStyleCnt="0"/>
      <dgm:spPr/>
    </dgm:pt>
    <dgm:pt modelId="{6A96CDBE-AD5D-4B0E-ACD8-2A9DF5D9F3C6}" type="pres">
      <dgm:prSet presAssocID="{CB2E227F-0391-4757-9F9B-2BC111DE90B2}" presName="tx1" presStyleLbl="revTx" presStyleIdx="1" presStyleCnt="6"/>
      <dgm:spPr/>
    </dgm:pt>
    <dgm:pt modelId="{E411C43E-DE82-4FAF-A177-0C947ECDAD9D}" type="pres">
      <dgm:prSet presAssocID="{CB2E227F-0391-4757-9F9B-2BC111DE90B2}" presName="vert1" presStyleCnt="0"/>
      <dgm:spPr/>
    </dgm:pt>
    <dgm:pt modelId="{C263A29D-1009-421A-A805-1E8FB6494514}" type="pres">
      <dgm:prSet presAssocID="{A3F91AE2-D8B9-4784-86B9-C1C2EE111B26}" presName="thickLine" presStyleLbl="alignNode1" presStyleIdx="2" presStyleCnt="6"/>
      <dgm:spPr/>
    </dgm:pt>
    <dgm:pt modelId="{BC49508D-CBC0-4462-B9DE-AF0E35953203}" type="pres">
      <dgm:prSet presAssocID="{A3F91AE2-D8B9-4784-86B9-C1C2EE111B26}" presName="horz1" presStyleCnt="0"/>
      <dgm:spPr/>
    </dgm:pt>
    <dgm:pt modelId="{7BA62866-1AA9-4046-ADED-180314EED7C6}" type="pres">
      <dgm:prSet presAssocID="{A3F91AE2-D8B9-4784-86B9-C1C2EE111B26}" presName="tx1" presStyleLbl="revTx" presStyleIdx="2" presStyleCnt="6"/>
      <dgm:spPr/>
    </dgm:pt>
    <dgm:pt modelId="{D33E4E80-4E47-4CFD-9D92-4AE5FE8BB2DB}" type="pres">
      <dgm:prSet presAssocID="{A3F91AE2-D8B9-4784-86B9-C1C2EE111B26}" presName="vert1" presStyleCnt="0"/>
      <dgm:spPr/>
    </dgm:pt>
    <dgm:pt modelId="{A049CA41-DF38-4AE6-93E8-6F0D9E656D27}" type="pres">
      <dgm:prSet presAssocID="{55239BF7-EFEF-4AB5-B8B6-D4AD32A81A7E}" presName="thickLine" presStyleLbl="alignNode1" presStyleIdx="3" presStyleCnt="6"/>
      <dgm:spPr/>
    </dgm:pt>
    <dgm:pt modelId="{3E643F45-367E-4893-9AAD-44D2B44075F7}" type="pres">
      <dgm:prSet presAssocID="{55239BF7-EFEF-4AB5-B8B6-D4AD32A81A7E}" presName="horz1" presStyleCnt="0"/>
      <dgm:spPr/>
    </dgm:pt>
    <dgm:pt modelId="{6C824395-F898-4CB7-AFC9-5B7396D5FDD2}" type="pres">
      <dgm:prSet presAssocID="{55239BF7-EFEF-4AB5-B8B6-D4AD32A81A7E}" presName="tx1" presStyleLbl="revTx" presStyleIdx="3" presStyleCnt="6"/>
      <dgm:spPr/>
    </dgm:pt>
    <dgm:pt modelId="{1DD0DFEE-4FD6-4987-BE4D-16E7EBA0B724}" type="pres">
      <dgm:prSet presAssocID="{55239BF7-EFEF-4AB5-B8B6-D4AD32A81A7E}" presName="vert1" presStyleCnt="0"/>
      <dgm:spPr/>
    </dgm:pt>
    <dgm:pt modelId="{5B135DC0-47E2-4BDE-8ECF-4642959C30C1}" type="pres">
      <dgm:prSet presAssocID="{A4160F5B-A3E4-4059-AF75-855054D00450}" presName="thickLine" presStyleLbl="alignNode1" presStyleIdx="4" presStyleCnt="6"/>
      <dgm:spPr/>
    </dgm:pt>
    <dgm:pt modelId="{86FF39F6-145C-42BA-9DA8-C3B774CD927B}" type="pres">
      <dgm:prSet presAssocID="{A4160F5B-A3E4-4059-AF75-855054D00450}" presName="horz1" presStyleCnt="0"/>
      <dgm:spPr/>
    </dgm:pt>
    <dgm:pt modelId="{AA360A66-B79B-4427-A431-231C6DF28B11}" type="pres">
      <dgm:prSet presAssocID="{A4160F5B-A3E4-4059-AF75-855054D00450}" presName="tx1" presStyleLbl="revTx" presStyleIdx="4" presStyleCnt="6"/>
      <dgm:spPr/>
    </dgm:pt>
    <dgm:pt modelId="{34699C6D-AD78-496E-8B99-0DEDC29A6D3E}" type="pres">
      <dgm:prSet presAssocID="{A4160F5B-A3E4-4059-AF75-855054D00450}" presName="vert1" presStyleCnt="0"/>
      <dgm:spPr/>
    </dgm:pt>
    <dgm:pt modelId="{DBBB1B83-F32B-4608-BDD6-9CFE8E18FA2F}" type="pres">
      <dgm:prSet presAssocID="{CC9B89E1-7977-4C0A-B3E1-2CF712695782}" presName="thickLine" presStyleLbl="alignNode1" presStyleIdx="5" presStyleCnt="6"/>
      <dgm:spPr/>
    </dgm:pt>
    <dgm:pt modelId="{57344DD3-F011-4E3C-B488-EB5D786B9760}" type="pres">
      <dgm:prSet presAssocID="{CC9B89E1-7977-4C0A-B3E1-2CF712695782}" presName="horz1" presStyleCnt="0"/>
      <dgm:spPr/>
    </dgm:pt>
    <dgm:pt modelId="{0D85AFAD-ECBC-4BDE-BB82-A71919DFFEBD}" type="pres">
      <dgm:prSet presAssocID="{CC9B89E1-7977-4C0A-B3E1-2CF712695782}" presName="tx1" presStyleLbl="revTx" presStyleIdx="5" presStyleCnt="6"/>
      <dgm:spPr/>
    </dgm:pt>
    <dgm:pt modelId="{FE2E6F9B-E65E-40F1-9DC8-D48EF4DFDD64}" type="pres">
      <dgm:prSet presAssocID="{CC9B89E1-7977-4C0A-B3E1-2CF712695782}" presName="vert1" presStyleCnt="0"/>
      <dgm:spPr/>
    </dgm:pt>
  </dgm:ptLst>
  <dgm:cxnLst>
    <dgm:cxn modelId="{CC096A61-C554-42D4-92E2-AD2F4EC5B3B8}" srcId="{014A6D7D-35AA-43EF-ADE8-01EC7D6AFAB8}" destId="{A4160F5B-A3E4-4059-AF75-855054D00450}" srcOrd="4" destOrd="0" parTransId="{AC720148-9BC6-4749-9248-6EA2B5686CEF}" sibTransId="{D93B12AC-0C84-41A6-B079-C3B8D62E16BC}"/>
    <dgm:cxn modelId="{127E1B70-E385-4756-BCD5-93B3157AA583}" srcId="{014A6D7D-35AA-43EF-ADE8-01EC7D6AFAB8}" destId="{CC9B89E1-7977-4C0A-B3E1-2CF712695782}" srcOrd="5" destOrd="0" parTransId="{3B03A76C-4406-412F-95ED-EF0B9683483C}" sibTransId="{BABF4CFB-15B4-4927-86C6-80ACC6E67D65}"/>
    <dgm:cxn modelId="{3F215475-88A2-457F-AEF0-55F180E35A16}" type="presOf" srcId="{55239BF7-EFEF-4AB5-B8B6-D4AD32A81A7E}" destId="{6C824395-F898-4CB7-AFC9-5B7396D5FDD2}" srcOrd="0" destOrd="0" presId="urn:microsoft.com/office/officeart/2008/layout/LinedList"/>
    <dgm:cxn modelId="{F5592B57-B654-4FCD-9702-C0A011A20C7B}" type="presOf" srcId="{A3F91AE2-D8B9-4784-86B9-C1C2EE111B26}" destId="{7BA62866-1AA9-4046-ADED-180314EED7C6}" srcOrd="0" destOrd="0" presId="urn:microsoft.com/office/officeart/2008/layout/LinedList"/>
    <dgm:cxn modelId="{78241891-078B-4A92-8DE3-B9217E0AFC5A}" type="presOf" srcId="{CB2E227F-0391-4757-9F9B-2BC111DE90B2}" destId="{6A96CDBE-AD5D-4B0E-ACD8-2A9DF5D9F3C6}" srcOrd="0" destOrd="0" presId="urn:microsoft.com/office/officeart/2008/layout/LinedList"/>
    <dgm:cxn modelId="{D254B5AC-8D17-46CF-94E2-0AD2933B2724}" srcId="{014A6D7D-35AA-43EF-ADE8-01EC7D6AFAB8}" destId="{A3F91AE2-D8B9-4784-86B9-C1C2EE111B26}" srcOrd="2" destOrd="0" parTransId="{06F0477A-9DB0-49BD-8CE9-2E9632D8AD3B}" sibTransId="{543B6EB7-6E8E-494B-87DF-F546A5A6C394}"/>
    <dgm:cxn modelId="{EE3776B7-791F-4C33-BE66-DD32A3521CF8}" srcId="{014A6D7D-35AA-43EF-ADE8-01EC7D6AFAB8}" destId="{18EFB4F8-764B-4072-AF02-20553FC5CDBA}" srcOrd="0" destOrd="0" parTransId="{C9EE9FD5-FEF0-4ADE-AA84-2CA1AC407865}" sibTransId="{5D0B1CEE-4DAD-4CDC-8669-91BF7C91C163}"/>
    <dgm:cxn modelId="{78627AB9-B255-48B4-A92F-64E1DB0FA63B}" srcId="{014A6D7D-35AA-43EF-ADE8-01EC7D6AFAB8}" destId="{CB2E227F-0391-4757-9F9B-2BC111DE90B2}" srcOrd="1" destOrd="0" parTransId="{8B43AEF5-B332-4448-8283-4E86EDAC59BD}" sibTransId="{B2F64F2E-51CA-452B-9EC3-001D4EE90C2C}"/>
    <dgm:cxn modelId="{62E8A4C4-4EDA-409C-8C46-04C4D46DAEDF}" srcId="{014A6D7D-35AA-43EF-ADE8-01EC7D6AFAB8}" destId="{55239BF7-EFEF-4AB5-B8B6-D4AD32A81A7E}" srcOrd="3" destOrd="0" parTransId="{83E3200A-4A34-44BF-AD07-AFF50CFE483B}" sibTransId="{7CBDF14D-7051-48DE-B90F-6029622B249C}"/>
    <dgm:cxn modelId="{84B427D1-F36F-431B-BE99-F3660A25D769}" type="presOf" srcId="{014A6D7D-35AA-43EF-ADE8-01EC7D6AFAB8}" destId="{88EE6797-CA8E-47A1-AAF9-9EC9583A3869}" srcOrd="0" destOrd="0" presId="urn:microsoft.com/office/officeart/2008/layout/LinedList"/>
    <dgm:cxn modelId="{1D9B25E3-0341-4CB9-A54B-A8323F34F15E}" type="presOf" srcId="{CC9B89E1-7977-4C0A-B3E1-2CF712695782}" destId="{0D85AFAD-ECBC-4BDE-BB82-A71919DFFEBD}" srcOrd="0" destOrd="0" presId="urn:microsoft.com/office/officeart/2008/layout/LinedList"/>
    <dgm:cxn modelId="{320CF1E9-B289-46A2-8DE2-A170355C96E5}" type="presOf" srcId="{18EFB4F8-764B-4072-AF02-20553FC5CDBA}" destId="{15CE277A-A118-4259-ABED-5EF2028DA31F}" srcOrd="0" destOrd="0" presId="urn:microsoft.com/office/officeart/2008/layout/LinedList"/>
    <dgm:cxn modelId="{3B8D35F8-6684-4316-A4DB-B085B5A638B2}" type="presOf" srcId="{A4160F5B-A3E4-4059-AF75-855054D00450}" destId="{AA360A66-B79B-4427-A431-231C6DF28B11}" srcOrd="0" destOrd="0" presId="urn:microsoft.com/office/officeart/2008/layout/LinedList"/>
    <dgm:cxn modelId="{26AD3754-6923-41F3-8EEA-D81B1BC640C0}" type="presParOf" srcId="{88EE6797-CA8E-47A1-AAF9-9EC9583A3869}" destId="{58179827-B407-4AC1-B505-EA49B2D77457}" srcOrd="0" destOrd="0" presId="urn:microsoft.com/office/officeart/2008/layout/LinedList"/>
    <dgm:cxn modelId="{B1458306-5E8E-4E91-A1CD-BC606BBA15A4}" type="presParOf" srcId="{88EE6797-CA8E-47A1-AAF9-9EC9583A3869}" destId="{EF20357C-A155-4BE4-9464-DB761657495E}" srcOrd="1" destOrd="0" presId="urn:microsoft.com/office/officeart/2008/layout/LinedList"/>
    <dgm:cxn modelId="{F8EE1A4E-414D-4211-A3A2-D17A1445A110}" type="presParOf" srcId="{EF20357C-A155-4BE4-9464-DB761657495E}" destId="{15CE277A-A118-4259-ABED-5EF2028DA31F}" srcOrd="0" destOrd="0" presId="urn:microsoft.com/office/officeart/2008/layout/LinedList"/>
    <dgm:cxn modelId="{8A828989-09BA-4621-B576-BE450747B28B}" type="presParOf" srcId="{EF20357C-A155-4BE4-9464-DB761657495E}" destId="{068F8E2F-E908-4543-9E71-85566E3D98E7}" srcOrd="1" destOrd="0" presId="urn:microsoft.com/office/officeart/2008/layout/LinedList"/>
    <dgm:cxn modelId="{829C15D0-FCDE-4BD2-8844-E4D0B5CB65D4}" type="presParOf" srcId="{88EE6797-CA8E-47A1-AAF9-9EC9583A3869}" destId="{1845BDF1-B11E-464F-BE68-7B0312538554}" srcOrd="2" destOrd="0" presId="urn:microsoft.com/office/officeart/2008/layout/LinedList"/>
    <dgm:cxn modelId="{535BFC53-9CAC-4FEF-B426-0BC60B34B2BB}" type="presParOf" srcId="{88EE6797-CA8E-47A1-AAF9-9EC9583A3869}" destId="{3AD8F6D2-F720-4EF0-8205-41A18F9828AD}" srcOrd="3" destOrd="0" presId="urn:microsoft.com/office/officeart/2008/layout/LinedList"/>
    <dgm:cxn modelId="{B9A72C8E-56C6-43AF-BBA2-86CA7BC3EF6C}" type="presParOf" srcId="{3AD8F6D2-F720-4EF0-8205-41A18F9828AD}" destId="{6A96CDBE-AD5D-4B0E-ACD8-2A9DF5D9F3C6}" srcOrd="0" destOrd="0" presId="urn:microsoft.com/office/officeart/2008/layout/LinedList"/>
    <dgm:cxn modelId="{C85B1E7E-07AB-421F-A0BD-5C780B49A180}" type="presParOf" srcId="{3AD8F6D2-F720-4EF0-8205-41A18F9828AD}" destId="{E411C43E-DE82-4FAF-A177-0C947ECDAD9D}" srcOrd="1" destOrd="0" presId="urn:microsoft.com/office/officeart/2008/layout/LinedList"/>
    <dgm:cxn modelId="{B97C9D9D-17E0-49BB-A56B-B11874B451DF}" type="presParOf" srcId="{88EE6797-CA8E-47A1-AAF9-9EC9583A3869}" destId="{C263A29D-1009-421A-A805-1E8FB6494514}" srcOrd="4" destOrd="0" presId="urn:microsoft.com/office/officeart/2008/layout/LinedList"/>
    <dgm:cxn modelId="{85D898C3-2F92-4C53-B988-18972EBEED1E}" type="presParOf" srcId="{88EE6797-CA8E-47A1-AAF9-9EC9583A3869}" destId="{BC49508D-CBC0-4462-B9DE-AF0E35953203}" srcOrd="5" destOrd="0" presId="urn:microsoft.com/office/officeart/2008/layout/LinedList"/>
    <dgm:cxn modelId="{3128E930-FA7F-466A-89FE-5941A622C05D}" type="presParOf" srcId="{BC49508D-CBC0-4462-B9DE-AF0E35953203}" destId="{7BA62866-1AA9-4046-ADED-180314EED7C6}" srcOrd="0" destOrd="0" presId="urn:microsoft.com/office/officeart/2008/layout/LinedList"/>
    <dgm:cxn modelId="{1C1D9ED1-1676-448D-ADEB-59DC09EA3B71}" type="presParOf" srcId="{BC49508D-CBC0-4462-B9DE-AF0E35953203}" destId="{D33E4E80-4E47-4CFD-9D92-4AE5FE8BB2DB}" srcOrd="1" destOrd="0" presId="urn:microsoft.com/office/officeart/2008/layout/LinedList"/>
    <dgm:cxn modelId="{EA110EDF-FE1F-42BD-9DF5-BBC2E0211CBE}" type="presParOf" srcId="{88EE6797-CA8E-47A1-AAF9-9EC9583A3869}" destId="{A049CA41-DF38-4AE6-93E8-6F0D9E656D27}" srcOrd="6" destOrd="0" presId="urn:microsoft.com/office/officeart/2008/layout/LinedList"/>
    <dgm:cxn modelId="{13E317A9-483C-428B-9FB9-81F285B69AFE}" type="presParOf" srcId="{88EE6797-CA8E-47A1-AAF9-9EC9583A3869}" destId="{3E643F45-367E-4893-9AAD-44D2B44075F7}" srcOrd="7" destOrd="0" presId="urn:microsoft.com/office/officeart/2008/layout/LinedList"/>
    <dgm:cxn modelId="{BFE1A79C-0C3E-452D-B6C6-8D76C81F981A}" type="presParOf" srcId="{3E643F45-367E-4893-9AAD-44D2B44075F7}" destId="{6C824395-F898-4CB7-AFC9-5B7396D5FDD2}" srcOrd="0" destOrd="0" presId="urn:microsoft.com/office/officeart/2008/layout/LinedList"/>
    <dgm:cxn modelId="{2C3FFE0D-B294-49E1-AE2C-CF3EAE5AB81E}" type="presParOf" srcId="{3E643F45-367E-4893-9AAD-44D2B44075F7}" destId="{1DD0DFEE-4FD6-4987-BE4D-16E7EBA0B724}" srcOrd="1" destOrd="0" presId="urn:microsoft.com/office/officeart/2008/layout/LinedList"/>
    <dgm:cxn modelId="{54FE969C-C0E8-42C9-978A-43169764E888}" type="presParOf" srcId="{88EE6797-CA8E-47A1-AAF9-9EC9583A3869}" destId="{5B135DC0-47E2-4BDE-8ECF-4642959C30C1}" srcOrd="8" destOrd="0" presId="urn:microsoft.com/office/officeart/2008/layout/LinedList"/>
    <dgm:cxn modelId="{C0FC8890-F232-4B41-BF0A-4D370D3B0D2E}" type="presParOf" srcId="{88EE6797-CA8E-47A1-AAF9-9EC9583A3869}" destId="{86FF39F6-145C-42BA-9DA8-C3B774CD927B}" srcOrd="9" destOrd="0" presId="urn:microsoft.com/office/officeart/2008/layout/LinedList"/>
    <dgm:cxn modelId="{2F8B8CCD-16E1-4EBC-A2D3-D8447E00BA6F}" type="presParOf" srcId="{86FF39F6-145C-42BA-9DA8-C3B774CD927B}" destId="{AA360A66-B79B-4427-A431-231C6DF28B11}" srcOrd="0" destOrd="0" presId="urn:microsoft.com/office/officeart/2008/layout/LinedList"/>
    <dgm:cxn modelId="{5B297B49-E136-496B-95EC-A3621DFA7860}" type="presParOf" srcId="{86FF39F6-145C-42BA-9DA8-C3B774CD927B}" destId="{34699C6D-AD78-496E-8B99-0DEDC29A6D3E}" srcOrd="1" destOrd="0" presId="urn:microsoft.com/office/officeart/2008/layout/LinedList"/>
    <dgm:cxn modelId="{15394952-5635-4648-8AA6-816A702FC835}" type="presParOf" srcId="{88EE6797-CA8E-47A1-AAF9-9EC9583A3869}" destId="{DBBB1B83-F32B-4608-BDD6-9CFE8E18FA2F}" srcOrd="10" destOrd="0" presId="urn:microsoft.com/office/officeart/2008/layout/LinedList"/>
    <dgm:cxn modelId="{BD6AA423-6D75-4D2A-90A2-0FBF9A3DB5EF}" type="presParOf" srcId="{88EE6797-CA8E-47A1-AAF9-9EC9583A3869}" destId="{57344DD3-F011-4E3C-B488-EB5D786B9760}" srcOrd="11" destOrd="0" presId="urn:microsoft.com/office/officeart/2008/layout/LinedList"/>
    <dgm:cxn modelId="{EF0532F3-7C51-4338-88CB-4D225A272D3D}" type="presParOf" srcId="{57344DD3-F011-4E3C-B488-EB5D786B9760}" destId="{0D85AFAD-ECBC-4BDE-BB82-A71919DFFEBD}" srcOrd="0" destOrd="0" presId="urn:microsoft.com/office/officeart/2008/layout/LinedList"/>
    <dgm:cxn modelId="{B7BA5A1E-94D3-4127-8FB9-24193DBC9CC6}" type="presParOf" srcId="{57344DD3-F011-4E3C-B488-EB5D786B9760}" destId="{FE2E6F9B-E65E-40F1-9DC8-D48EF4DFDD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79827-B407-4AC1-B505-EA49B2D77457}">
      <dsp:nvSpPr>
        <dsp:cNvPr id="0" name=""/>
        <dsp:cNvSpPr/>
      </dsp:nvSpPr>
      <dsp:spPr>
        <a:xfrm>
          <a:off x="0" y="1739"/>
          <a:ext cx="405354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CE277A-A118-4259-ABED-5EF2028DA31F}">
      <dsp:nvSpPr>
        <dsp:cNvPr id="0" name=""/>
        <dsp:cNvSpPr/>
      </dsp:nvSpPr>
      <dsp:spPr>
        <a:xfrm>
          <a:off x="0" y="1739"/>
          <a:ext cx="4053545" cy="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What is Azure API Management</a:t>
          </a:r>
          <a:endParaRPr lang="en-US" sz="2100" kern="1200" dirty="0"/>
        </a:p>
      </dsp:txBody>
      <dsp:txXfrm>
        <a:off x="0" y="1739"/>
        <a:ext cx="4053545" cy="593279"/>
      </dsp:txXfrm>
    </dsp:sp>
    <dsp:sp modelId="{1845BDF1-B11E-464F-BE68-7B0312538554}">
      <dsp:nvSpPr>
        <dsp:cNvPr id="0" name=""/>
        <dsp:cNvSpPr/>
      </dsp:nvSpPr>
      <dsp:spPr>
        <a:xfrm>
          <a:off x="0" y="595019"/>
          <a:ext cx="405354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96CDBE-AD5D-4B0E-ACD8-2A9DF5D9F3C6}">
      <dsp:nvSpPr>
        <dsp:cNvPr id="0" name=""/>
        <dsp:cNvSpPr/>
      </dsp:nvSpPr>
      <dsp:spPr>
        <a:xfrm>
          <a:off x="0" y="595019"/>
          <a:ext cx="4053545" cy="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Why Use it?</a:t>
          </a:r>
          <a:endParaRPr lang="en-US" sz="2100" kern="1200"/>
        </a:p>
      </dsp:txBody>
      <dsp:txXfrm>
        <a:off x="0" y="595019"/>
        <a:ext cx="4053545" cy="593279"/>
      </dsp:txXfrm>
    </dsp:sp>
    <dsp:sp modelId="{C263A29D-1009-421A-A805-1E8FB6494514}">
      <dsp:nvSpPr>
        <dsp:cNvPr id="0" name=""/>
        <dsp:cNvSpPr/>
      </dsp:nvSpPr>
      <dsp:spPr>
        <a:xfrm>
          <a:off x="0" y="1188299"/>
          <a:ext cx="405354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A62866-1AA9-4046-ADED-180314EED7C6}">
      <dsp:nvSpPr>
        <dsp:cNvPr id="0" name=""/>
        <dsp:cNvSpPr/>
      </dsp:nvSpPr>
      <dsp:spPr>
        <a:xfrm>
          <a:off x="0" y="1188299"/>
          <a:ext cx="4053545" cy="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Understand Basic Concepts of APIM</a:t>
          </a:r>
          <a:endParaRPr lang="en-US" sz="2100" kern="1200" dirty="0"/>
        </a:p>
      </dsp:txBody>
      <dsp:txXfrm>
        <a:off x="0" y="1188299"/>
        <a:ext cx="4053545" cy="593279"/>
      </dsp:txXfrm>
    </dsp:sp>
    <dsp:sp modelId="{A049CA41-DF38-4AE6-93E8-6F0D9E656D27}">
      <dsp:nvSpPr>
        <dsp:cNvPr id="0" name=""/>
        <dsp:cNvSpPr/>
      </dsp:nvSpPr>
      <dsp:spPr>
        <a:xfrm>
          <a:off x="0" y="1781579"/>
          <a:ext cx="405354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824395-F898-4CB7-AFC9-5B7396D5FDD2}">
      <dsp:nvSpPr>
        <dsp:cNvPr id="0" name=""/>
        <dsp:cNvSpPr/>
      </dsp:nvSpPr>
      <dsp:spPr>
        <a:xfrm>
          <a:off x="0" y="1781579"/>
          <a:ext cx="4053545" cy="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Products and Subscriptions</a:t>
          </a:r>
          <a:endParaRPr lang="en-US" sz="2100" kern="1200" dirty="0"/>
        </a:p>
      </dsp:txBody>
      <dsp:txXfrm>
        <a:off x="0" y="1781579"/>
        <a:ext cx="4053545" cy="593279"/>
      </dsp:txXfrm>
    </dsp:sp>
    <dsp:sp modelId="{5B135DC0-47E2-4BDE-8ECF-4642959C30C1}">
      <dsp:nvSpPr>
        <dsp:cNvPr id="0" name=""/>
        <dsp:cNvSpPr/>
      </dsp:nvSpPr>
      <dsp:spPr>
        <a:xfrm>
          <a:off x="0" y="2374859"/>
          <a:ext cx="405354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360A66-B79B-4427-A431-231C6DF28B11}">
      <dsp:nvSpPr>
        <dsp:cNvPr id="0" name=""/>
        <dsp:cNvSpPr/>
      </dsp:nvSpPr>
      <dsp:spPr>
        <a:xfrm>
          <a:off x="0" y="2374859"/>
          <a:ext cx="4053545" cy="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Polices in Azure API Management</a:t>
          </a:r>
          <a:endParaRPr lang="en-US" sz="2100" kern="1200"/>
        </a:p>
      </dsp:txBody>
      <dsp:txXfrm>
        <a:off x="0" y="2374859"/>
        <a:ext cx="4053545" cy="593279"/>
      </dsp:txXfrm>
    </dsp:sp>
    <dsp:sp modelId="{DBBB1B83-F32B-4608-BDD6-9CFE8E18FA2F}">
      <dsp:nvSpPr>
        <dsp:cNvPr id="0" name=""/>
        <dsp:cNvSpPr/>
      </dsp:nvSpPr>
      <dsp:spPr>
        <a:xfrm>
          <a:off x="0" y="2968139"/>
          <a:ext cx="405354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85AFAD-ECBC-4BDE-BB82-A71919DFFEBD}">
      <dsp:nvSpPr>
        <dsp:cNvPr id="0" name=""/>
        <dsp:cNvSpPr/>
      </dsp:nvSpPr>
      <dsp:spPr>
        <a:xfrm>
          <a:off x="0" y="2968139"/>
          <a:ext cx="4053545" cy="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Developer Portal</a:t>
          </a:r>
          <a:endParaRPr lang="en-US" sz="2100" kern="1200"/>
        </a:p>
      </dsp:txBody>
      <dsp:txXfrm>
        <a:off x="0" y="2968139"/>
        <a:ext cx="4053545" cy="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7C12-A3E6-4AC6-A412-682A58550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F6472-AF47-49A8-B06E-2562060BC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7ECD1-62DF-4DE9-86ED-CC475964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0FF0-7D78-4D80-9763-A7A819D41A0B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B5A3-ECB6-4214-B4DF-0CECB8E3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57854-7C51-40EB-B8BC-734DCFF5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5CB8-8FB2-4FF2-9B98-6718487D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33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94F8-A22F-4CD2-8F87-A5B1608B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BCF5D-B9F5-4BA1-AD7C-960701150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AF99-8731-48A4-B3BD-8FB3C35D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0FF0-7D78-4D80-9763-A7A819D41A0B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39B3-232C-4C9E-AC26-AD17B8EE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01C9-D151-4588-B999-AC64881F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5CB8-8FB2-4FF2-9B98-6718487D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0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FF872-C626-4D30-A7D9-0780CF05B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9E423-8355-40B8-A19A-166DF3D58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ECA88-0B35-4A3B-A43F-1A1C9A8E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0FF0-7D78-4D80-9763-A7A819D41A0B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9A60-1C71-4F10-ADA0-63A7B015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2FFDF-2191-4B56-8C35-7394ECA5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5CB8-8FB2-4FF2-9B98-6718487D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9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716A-79A6-4272-8A17-5597F0D8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C0C3-D054-4B51-8CE4-00C14076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7528E-3921-4E6F-8243-EFD782AF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0FF0-7D78-4D80-9763-A7A819D41A0B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F576-63AD-40D2-9643-1F238E36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8A54B-7241-472D-B441-D8600F03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5CB8-8FB2-4FF2-9B98-6718487D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7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E7CF-6A4D-4A43-9F23-8B8C65B7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D777-DE87-402F-AB28-94A1E0B4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EEAF-0035-497A-A5B7-5759A73E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0FF0-7D78-4D80-9763-A7A819D41A0B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F12D9-A746-491F-9649-50B39384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8E05-4443-4A1D-BBA5-A8E3B286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5CB8-8FB2-4FF2-9B98-6718487D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A3B1-5DEA-405C-A582-81557E68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E05E-4D36-4201-B457-E601F4AAA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5107-7802-4428-9877-1C6AA72DC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1ADD5-9D75-46B8-8EFF-ED73C4F1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0FF0-7D78-4D80-9763-A7A819D41A0B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7A6D8-4142-4A4E-AAAC-BDE97973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37530-4237-4355-89D5-D1D73BCB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5CB8-8FB2-4FF2-9B98-6718487D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D61E-0479-4E13-B7F4-50C7CF10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6CE1F-60AA-46CD-AC96-77523969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8AA23-DA06-4E21-8860-E7D1A8260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EEF91-62DF-42EA-B28B-212F3DF61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8C472-341E-4C91-8267-52A720A0C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E9CE2-0265-458E-B28A-A92C314C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0FF0-7D78-4D80-9763-A7A819D41A0B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BB828-5B86-47E5-9B2E-825AF7DF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CE638-59E0-4B37-8B95-9E70D339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5CB8-8FB2-4FF2-9B98-6718487D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58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BE80-12CB-4A30-A42A-38CA8506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A3CD2-EE41-445E-A4AD-FBDA9DB6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0FF0-7D78-4D80-9763-A7A819D41A0B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C843F-CBAA-422A-846A-567E2EEE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1D7A6-1C20-43A5-A61B-FF2DE139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5CB8-8FB2-4FF2-9B98-6718487D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8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2FDEB-DF3D-4A79-825E-D0DCEE49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0FF0-7D78-4D80-9763-A7A819D41A0B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5F50A-FC00-499A-818F-9677F152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CC658-BEC2-46BD-902A-1367EDBB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5CB8-8FB2-4FF2-9B98-6718487D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59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8233-F89D-45DE-AD78-97D5EC80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A7F6-220F-4654-A893-A715FF0B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83200-82F6-4680-83E1-6F377DF3C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C2CCB-68D4-4C03-935E-7747943F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0FF0-7D78-4D80-9763-A7A819D41A0B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F3862-8547-4E7E-A568-4B52F5B4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00A9F-5597-413C-8204-40FCBAD9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5CB8-8FB2-4FF2-9B98-6718487D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2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CD7C-3996-452D-9689-A3702484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A2D24-0E6A-4524-842C-7E52BF2B0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2D218-25B4-4D4C-A884-0FC7B843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47C0D-2619-4531-84F7-BE074F12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0FF0-7D78-4D80-9763-A7A819D41A0B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5AE3C-5B26-4FF6-94C3-0334AB4F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B78A2-C3EB-4D99-830D-32CAA20C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5CB8-8FB2-4FF2-9B98-6718487D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15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B01F7-1B46-42DB-BE34-ABB65F90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DB908-36BC-4930-AC6B-79BDA641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16454-720C-4F2A-83AF-C54B7C737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0FF0-7D78-4D80-9763-A7A819D41A0B}" type="datetimeFigureOut">
              <a:rPr lang="en-IN" smtClean="0"/>
              <a:t>23-04-2020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3993-AC5A-4690-9D57-76E673E81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38A84-C6C8-4625-97FD-11B25BACC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5CB8-8FB2-4FF2-9B98-6718487D9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8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github.io/api-management-resourc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5.png"/><Relationship Id="rId7" Type="http://schemas.openxmlformats.org/officeDocument/2006/relationships/hyperlink" Target="https://au.linkedin.com/in/mandar-dharmadhikar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eabodeofcode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hyperlink" Target="https://au.linkedin.com/in/mandar-dharmadhikar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abodeofcode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20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55F07-AFCD-4BED-9815-02F54A2A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API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85531-508D-42EB-B2B8-E82ED9492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 Beginners guide to Azure API Management</a:t>
            </a:r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44F483BC-FC59-423C-9775-B5AA2A1EB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4745F9B-CB53-4025-8F4F-5B1C02CB0034}"/>
              </a:ext>
            </a:extLst>
          </p:cNvPr>
          <p:cNvSpPr txBox="1">
            <a:spLocks/>
          </p:cNvSpPr>
          <p:nvPr/>
        </p:nvSpPr>
        <p:spPr>
          <a:xfrm>
            <a:off x="6746627" y="5591163"/>
            <a:ext cx="3474621" cy="961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914400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Mandar Dharmadhikari</a:t>
            </a:r>
          </a:p>
        </p:txBody>
      </p:sp>
      <p:pic>
        <p:nvPicPr>
          <p:cNvPr id="3078" name="Picture 6" descr="Dear Azure - Home | Facebook">
            <a:extLst>
              <a:ext uri="{FF2B5EF4-FFF2-40B4-BE49-F238E27FC236}">
                <a16:creationId xmlns:a16="http://schemas.microsoft.com/office/drawing/2014/main" id="{C25F171B-8429-4745-9FF1-CD6C10A48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lobal Azure">
            <a:extLst>
              <a:ext uri="{FF2B5EF4-FFF2-40B4-BE49-F238E27FC236}">
                <a16:creationId xmlns:a16="http://schemas.microsoft.com/office/drawing/2014/main" id="{550F3046-F94D-4BCF-BBE8-A20F86137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7" y="5782748"/>
            <a:ext cx="139459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72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8DB1E-4285-4693-95D8-B5699004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Terminology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2ACAE5F-6EFF-4A73-A941-A9979CCE4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023753"/>
              </p:ext>
            </p:extLst>
          </p:nvPr>
        </p:nvGraphicFramePr>
        <p:xfrm>
          <a:off x="5153822" y="839875"/>
          <a:ext cx="6553546" cy="518619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736477">
                  <a:extLst>
                    <a:ext uri="{9D8B030D-6E8A-4147-A177-3AD203B41FA5}">
                      <a16:colId xmlns:a16="http://schemas.microsoft.com/office/drawing/2014/main" val="402526518"/>
                    </a:ext>
                  </a:extLst>
                </a:gridCol>
                <a:gridCol w="4817069">
                  <a:extLst>
                    <a:ext uri="{9D8B030D-6E8A-4147-A177-3AD203B41FA5}">
                      <a16:colId xmlns:a16="http://schemas.microsoft.com/office/drawing/2014/main" val="103251777"/>
                    </a:ext>
                  </a:extLst>
                </a:gridCol>
              </a:tblGrid>
              <a:tr h="608373">
                <a:tc>
                  <a:txBody>
                    <a:bodyPr/>
                    <a:lstStyle/>
                    <a:p>
                      <a:r>
                        <a:rPr lang="en-IN" sz="2200" b="1" cap="all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Term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1" cap="all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Meaning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0558"/>
                  </a:ext>
                </a:extLst>
              </a:tr>
              <a:tr h="75858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Backend API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API residing in the backend which contains the business logic and integration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401302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Frontend API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façade created &amp; exposed by APIM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64422"/>
                  </a:ext>
                </a:extLst>
              </a:tr>
              <a:tr h="75858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Container to bundle API and implement terms of use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662984"/>
                  </a:ext>
                </a:extLst>
              </a:tr>
              <a:tr h="75858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Operation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Individual operation in front end API corresponding to a backend resource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39012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Version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Version of the facades exposed by APIM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592223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Revision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Changes made to a published API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096348"/>
                  </a:ext>
                </a:extLst>
              </a:tr>
              <a:tr h="75858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 Portal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Portal to access APIs and </a:t>
                      </a:r>
                      <a:r>
                        <a:rPr lang="en-IN" sz="1600" cap="none" spc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doco</a:t>
                      </a:r>
                      <a:r>
                        <a:rPr lang="en-IN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by the consumers</a:t>
                      </a:r>
                    </a:p>
                  </a:txBody>
                  <a:tcPr marL="225323" marR="168992" marT="112662" marB="112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74386"/>
                  </a:ext>
                </a:extLst>
              </a:tr>
            </a:tbl>
          </a:graphicData>
        </a:graphic>
      </p:graphicFrame>
      <p:pic>
        <p:nvPicPr>
          <p:cNvPr id="5" name="Picture 2" descr="Global Azure">
            <a:extLst>
              <a:ext uri="{FF2B5EF4-FFF2-40B4-BE49-F238E27FC236}">
                <a16:creationId xmlns:a16="http://schemas.microsoft.com/office/drawing/2014/main" id="{C0B39FED-487C-4095-AE3D-5B0CDAE78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4" y="5415749"/>
            <a:ext cx="139459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8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7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382B5-1748-4BD6-8969-B9606EE1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Products</a:t>
            </a:r>
          </a:p>
        </p:txBody>
      </p:sp>
      <p:cxnSp>
        <p:nvCxnSpPr>
          <p:cNvPr id="8199" name="Straight Connector 7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0BDC-FA28-456D-A3D1-9C949198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Bundle APIs together for consumers</a:t>
            </a:r>
          </a:p>
          <a:p>
            <a:r>
              <a:rPr lang="en-IN" sz="2000" dirty="0">
                <a:solidFill>
                  <a:schemeClr val="bg1"/>
                </a:solidFill>
              </a:rPr>
              <a:t>Implement Terms of Use on the bundle</a:t>
            </a:r>
          </a:p>
          <a:p>
            <a:r>
              <a:rPr lang="en-IN" sz="2000" dirty="0">
                <a:solidFill>
                  <a:schemeClr val="bg1"/>
                </a:solidFill>
              </a:rPr>
              <a:t>Set Quotas on the API consumption</a:t>
            </a:r>
          </a:p>
          <a:p>
            <a:r>
              <a:rPr lang="en-IN" sz="2000" dirty="0">
                <a:solidFill>
                  <a:schemeClr val="bg1"/>
                </a:solidFill>
              </a:rPr>
              <a:t>Allow specific groups to subscribe to a bundle in one go</a:t>
            </a:r>
          </a:p>
        </p:txBody>
      </p:sp>
      <p:pic>
        <p:nvPicPr>
          <p:cNvPr id="8196" name="Picture 4" descr="Box Icon Package - Free image on Pixabay">
            <a:extLst>
              <a:ext uri="{FF2B5EF4-FFF2-40B4-BE49-F238E27FC236}">
                <a16:creationId xmlns:a16="http://schemas.microsoft.com/office/drawing/2014/main" id="{53308C3D-EF6C-4DAD-8F5C-04F1F0AC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541590"/>
            <a:ext cx="6596652" cy="56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lobal Azure">
            <a:extLst>
              <a:ext uri="{FF2B5EF4-FFF2-40B4-BE49-F238E27FC236}">
                <a16:creationId xmlns:a16="http://schemas.microsoft.com/office/drawing/2014/main" id="{C26457D5-0DAD-4C0D-8C55-3980E0D8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4" y="5122233"/>
            <a:ext cx="139459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2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382B5-1748-4BD6-8969-B9606EE1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Subscriptions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0BDC-FA28-456D-A3D1-9C949198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Mechanism to restrict access to the APIs</a:t>
            </a:r>
          </a:p>
          <a:p>
            <a:r>
              <a:rPr lang="en-IN" sz="2000" dirty="0">
                <a:solidFill>
                  <a:schemeClr val="bg1"/>
                </a:solidFill>
              </a:rPr>
              <a:t>Allows developers to subscribe and use the APIs in portal or in their code</a:t>
            </a:r>
          </a:p>
          <a:p>
            <a:r>
              <a:rPr lang="en-IN" sz="2000" dirty="0">
                <a:solidFill>
                  <a:schemeClr val="bg1"/>
                </a:solidFill>
              </a:rPr>
              <a:t>Three level of scopes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Product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Individual API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All APIs</a:t>
            </a:r>
          </a:p>
          <a:p>
            <a:pPr marL="457200" lvl="1" indent="0">
              <a:buNone/>
            </a:pP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9218" name="Picture 2" descr="Key Art Vintage - Free vector graphic on Pixabay">
            <a:extLst>
              <a:ext uri="{FF2B5EF4-FFF2-40B4-BE49-F238E27FC236}">
                <a16:creationId xmlns:a16="http://schemas.microsoft.com/office/drawing/2014/main" id="{416C95C6-2F27-41FB-BEB8-E88A5A6E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5688" y="1030344"/>
            <a:ext cx="5077968" cy="43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lobal Azure">
            <a:extLst>
              <a:ext uri="{FF2B5EF4-FFF2-40B4-BE49-F238E27FC236}">
                <a16:creationId xmlns:a16="http://schemas.microsoft.com/office/drawing/2014/main" id="{763EC51E-EB6F-4807-B60F-00F07156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4" y="5157807"/>
            <a:ext cx="139459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3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382B5-1748-4BD6-8969-B9606EE1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Policies</a:t>
            </a:r>
          </a:p>
        </p:txBody>
      </p:sp>
      <p:cxnSp>
        <p:nvCxnSpPr>
          <p:cNvPr id="10245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0BDC-FA28-456D-A3D1-9C949198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Mechanism to alter API behaviour using configuration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Authentication policies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Restriction policies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Transformation polices</a:t>
            </a:r>
          </a:p>
          <a:p>
            <a:pPr lvl="1"/>
            <a:endParaRPr lang="en-IN" sz="16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Four level of scopes for policies(deterministic sequential execution with relation to &lt;base/&gt; element)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Global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Product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Individual API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Individual operation</a:t>
            </a:r>
          </a:p>
          <a:p>
            <a:pPr marL="914400" lvl="2" indent="0">
              <a:buNone/>
            </a:pP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D2149D3-4136-46F2-AF4C-BD0ABB60C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1528950"/>
            <a:ext cx="6596652" cy="36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lobal Azure">
            <a:extLst>
              <a:ext uri="{FF2B5EF4-FFF2-40B4-BE49-F238E27FC236}">
                <a16:creationId xmlns:a16="http://schemas.microsoft.com/office/drawing/2014/main" id="{B21B11A8-F763-4D0E-9E51-C427EB70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408" y="5782748"/>
            <a:ext cx="139459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22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B6A8E-E097-4D0C-94E9-E9100FF4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look at Developer Portal 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Global Azure">
            <a:extLst>
              <a:ext uri="{FF2B5EF4-FFF2-40B4-BE49-F238E27FC236}">
                <a16:creationId xmlns:a16="http://schemas.microsoft.com/office/drawing/2014/main" id="{3AA31D10-C9CD-4D69-8FED-59212F48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4" y="5415749"/>
            <a:ext cx="139459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273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C6028-6BDB-4D24-85E7-45746554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Reading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E73A-FB75-43E0-9658-38F0D403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https://azure.github.io/api-management-resources/</a:t>
            </a:r>
            <a:r>
              <a:rPr lang="en-US" sz="2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206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F040679-DF4F-411C-BB84-520C1A55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111887"/>
            <a:ext cx="6716272" cy="463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B09BF0-EE29-45B3-A1F4-7FB2E80A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5" y="1693848"/>
            <a:ext cx="4172712" cy="34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lobal Azure">
            <a:extLst>
              <a:ext uri="{FF2B5EF4-FFF2-40B4-BE49-F238E27FC236}">
                <a16:creationId xmlns:a16="http://schemas.microsoft.com/office/drawing/2014/main" id="{BB1A8FE0-61EC-4A76-A3B5-83F30195F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2748"/>
            <a:ext cx="139459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03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>
            <a:extLst>
              <a:ext uri="{FF2B5EF4-FFF2-40B4-BE49-F238E27FC236}">
                <a16:creationId xmlns:a16="http://schemas.microsoft.com/office/drawing/2014/main" id="{AD0D11D5-E51D-46EA-8DF1-8FB0B8598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 bwMode="auto">
          <a:xfrm>
            <a:off x="4917116" y="265303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>
            <a:extLst>
              <a:ext uri="{FF2B5EF4-FFF2-40B4-BE49-F238E27FC236}">
                <a16:creationId xmlns:a16="http://schemas.microsoft.com/office/drawing/2014/main" id="{F4D6FD60-454C-4F3B-8D6D-AABE86712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4993348" y="1988007"/>
            <a:ext cx="1539176" cy="1597570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mask&#10;&#10;Description automatically generated">
            <a:extLst>
              <a:ext uri="{FF2B5EF4-FFF2-40B4-BE49-F238E27FC236}">
                <a16:creationId xmlns:a16="http://schemas.microsoft.com/office/drawing/2014/main" id="{6F754159-00EE-4268-9182-E851965B24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0" r="-2" b="748"/>
          <a:stretch/>
        </p:blipFill>
        <p:spPr>
          <a:xfrm>
            <a:off x="20" y="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FD97B39B-F0EF-4C51-B255-E00E88AE7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2" b="4751"/>
          <a:stretch/>
        </p:blipFill>
        <p:spPr bwMode="auto">
          <a:xfrm>
            <a:off x="4920556" y="3616640"/>
            <a:ext cx="1688200" cy="1242597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3E9B270-04FD-425D-9764-76F4A6E9FF0B}"/>
              </a:ext>
            </a:extLst>
          </p:cNvPr>
          <p:cNvSpPr txBox="1"/>
          <p:nvPr/>
        </p:nvSpPr>
        <p:spPr>
          <a:xfrm>
            <a:off x="6439931" y="841407"/>
            <a:ext cx="1604746" cy="371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mandardhikari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98E5DE-965A-4D0F-A0B9-614745294387}"/>
              </a:ext>
            </a:extLst>
          </p:cNvPr>
          <p:cNvSpPr txBox="1"/>
          <p:nvPr/>
        </p:nvSpPr>
        <p:spPr>
          <a:xfrm>
            <a:off x="6532524" y="5645293"/>
            <a:ext cx="2840044" cy="371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linkClick r:id="rId6"/>
              </a:rPr>
              <a:t>www.theabodeofcode.com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F76804-2956-4BC9-B438-76E15EF5A86C}"/>
              </a:ext>
            </a:extLst>
          </p:cNvPr>
          <p:cNvSpPr/>
          <p:nvPr/>
        </p:nvSpPr>
        <p:spPr>
          <a:xfrm>
            <a:off x="6439931" y="4002300"/>
            <a:ext cx="4917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hlinkClick r:id="rId7"/>
              </a:rPr>
              <a:t>https://au.linkedin.com/in/mandar-dharmadhikari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B41DB4D-FC87-4A18-8F4B-E50F214F88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7300" y="5042919"/>
            <a:ext cx="1372631" cy="13740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2EA8CE-97F8-415E-BF1E-2CDDF0832CC1}"/>
              </a:ext>
            </a:extLst>
          </p:cNvPr>
          <p:cNvSpPr txBox="1"/>
          <p:nvPr/>
        </p:nvSpPr>
        <p:spPr>
          <a:xfrm>
            <a:off x="6439931" y="2670050"/>
            <a:ext cx="2027207" cy="371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@</a:t>
            </a:r>
            <a:r>
              <a:rPr lang="en-US" dirty="0" err="1"/>
              <a:t>theabodeofcode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9C4E9-CF92-48CC-B234-E5E506059E77}"/>
              </a:ext>
            </a:extLst>
          </p:cNvPr>
          <p:cNvSpPr txBox="1"/>
          <p:nvPr/>
        </p:nvSpPr>
        <p:spPr>
          <a:xfrm>
            <a:off x="342900" y="3771900"/>
            <a:ext cx="356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Contact Me</a:t>
            </a:r>
          </a:p>
        </p:txBody>
      </p:sp>
      <p:pic>
        <p:nvPicPr>
          <p:cNvPr id="12" name="Picture 6" descr="Dear Azure - Home | Facebook">
            <a:extLst>
              <a:ext uri="{FF2B5EF4-FFF2-40B4-BE49-F238E27FC236}">
                <a16:creationId xmlns:a16="http://schemas.microsoft.com/office/drawing/2014/main" id="{4858E3F5-33FC-42DD-9CF8-8B4769FE6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06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5389-6B5A-4369-A426-CE1DC163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314" y="1396289"/>
            <a:ext cx="437558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D0D11D5-E51D-46EA-8DF1-8FB0B8598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 bwMode="auto"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F4D6FD60-454C-4F3B-8D6D-AABE86712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mask&#10;&#10;Description automatically generated">
            <a:extLst>
              <a:ext uri="{FF2B5EF4-FFF2-40B4-BE49-F238E27FC236}">
                <a16:creationId xmlns:a16="http://schemas.microsoft.com/office/drawing/2014/main" id="{6F754159-00EE-4268-9182-E851965B24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0" r="-2" b="748"/>
          <a:stretch/>
        </p:blipFill>
        <p:spPr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FD97B39B-F0EF-4C51-B255-E00E88AE7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2" b="4751"/>
          <a:stretch/>
        </p:blipFill>
        <p:spPr bwMode="auto"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BF9AE-C72A-475A-9D46-8B8B586308F5}"/>
              </a:ext>
            </a:extLst>
          </p:cNvPr>
          <p:cNvSpPr txBox="1"/>
          <p:nvPr/>
        </p:nvSpPr>
        <p:spPr>
          <a:xfrm>
            <a:off x="6979313" y="2871982"/>
            <a:ext cx="4375579" cy="3100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Technical Consultant at Chamonix IT Consulting Pty Ltd, Adelaide, South Australia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Integration and AI enthusiast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TechNet Wiki Ninja and Author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Blogger at </a:t>
            </a:r>
            <a:r>
              <a:rPr lang="en-US" dirty="0">
                <a:hlinkClick r:id="rId6"/>
              </a:rPr>
              <a:t>https://www.theabodeofcode.com</a:t>
            </a:r>
            <a:r>
              <a:rPr lang="en-US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Die Hard Metallica, Dragon Ball and GOT fan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Budding cook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E9B270-04FD-425D-9764-76F4A6E9FF0B}"/>
              </a:ext>
            </a:extLst>
          </p:cNvPr>
          <p:cNvSpPr txBox="1"/>
          <p:nvPr/>
        </p:nvSpPr>
        <p:spPr>
          <a:xfrm>
            <a:off x="4711087" y="163995"/>
            <a:ext cx="1604746" cy="371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mandardhikari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98E5DE-965A-4D0F-A0B9-614745294387}"/>
              </a:ext>
            </a:extLst>
          </p:cNvPr>
          <p:cNvSpPr txBox="1"/>
          <p:nvPr/>
        </p:nvSpPr>
        <p:spPr>
          <a:xfrm>
            <a:off x="3784651" y="2521740"/>
            <a:ext cx="2027207" cy="371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@</a:t>
            </a:r>
            <a:r>
              <a:rPr lang="en-US" dirty="0" err="1"/>
              <a:t>theabodeofcode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F76804-2956-4BC9-B438-76E15EF5A86C}"/>
              </a:ext>
            </a:extLst>
          </p:cNvPr>
          <p:cNvSpPr/>
          <p:nvPr/>
        </p:nvSpPr>
        <p:spPr>
          <a:xfrm>
            <a:off x="3217336" y="6140611"/>
            <a:ext cx="4917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hlinkClick r:id="rId7"/>
              </a:rPr>
              <a:t>https://au.linkedin.com/in/mandar-dharmadhikari</a:t>
            </a:r>
            <a:endParaRPr lang="en-IN"/>
          </a:p>
        </p:txBody>
      </p:sp>
      <p:pic>
        <p:nvPicPr>
          <p:cNvPr id="15" name="Picture 2" descr="Global Azure">
            <a:extLst>
              <a:ext uri="{FF2B5EF4-FFF2-40B4-BE49-F238E27FC236}">
                <a16:creationId xmlns:a16="http://schemas.microsoft.com/office/drawing/2014/main" id="{5DB99955-7C86-463A-A0EA-0792FE1E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211" y="5782748"/>
            <a:ext cx="139459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3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3A984F-A4A6-4168-97DD-4A7D9419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Takeaways from the session</a:t>
            </a:r>
          </a:p>
        </p:txBody>
      </p:sp>
      <p:pic>
        <p:nvPicPr>
          <p:cNvPr id="5" name="Picture 2" descr="Global Azure">
            <a:extLst>
              <a:ext uri="{FF2B5EF4-FFF2-40B4-BE49-F238E27FC236}">
                <a16:creationId xmlns:a16="http://schemas.microsoft.com/office/drawing/2014/main" id="{210480EB-5973-4929-985B-937C4BA71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" r="-16" b="902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0E31A4-F4BF-46A7-B5FF-A9E5FDF64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919978"/>
              </p:ext>
            </p:extLst>
          </p:nvPr>
        </p:nvGraphicFramePr>
        <p:xfrm>
          <a:off x="1424904" y="2494450"/>
          <a:ext cx="4053545" cy="356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419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A20AE-F960-4590-AA19-2145F6EE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are Web APIs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3264-2B22-4C7E-9E5B-0D3F81D19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Web APIs are the Application Programming Interfaces exposed as services exposed over HTTP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Encapsulate the logic to communicate with backend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Standard way to expose functionality to external and internal users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Easy to use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DCBE25A-756E-4442-ADDB-AD5F03CED2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454738"/>
            <a:ext cx="6596652" cy="3793075"/>
          </a:xfrm>
          <a:prstGeom prst="rect">
            <a:avLst/>
          </a:prstGeom>
        </p:spPr>
      </p:pic>
      <p:pic>
        <p:nvPicPr>
          <p:cNvPr id="8" name="Picture 2" descr="Global Azure">
            <a:extLst>
              <a:ext uri="{FF2B5EF4-FFF2-40B4-BE49-F238E27FC236}">
                <a16:creationId xmlns:a16="http://schemas.microsoft.com/office/drawing/2014/main" id="{966B5AFC-6DFB-49A4-9EA4-03AF6723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4" y="5157807"/>
            <a:ext cx="139459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50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923F6-F0F6-45D6-BBB9-FB2DEB27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 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Cycle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768AC-D66D-4E9C-95AD-29739338207B}"/>
              </a:ext>
            </a:extLst>
          </p:cNvPr>
          <p:cNvSpPr txBox="1"/>
          <p:nvPr/>
        </p:nvSpPr>
        <p:spPr>
          <a:xfrm>
            <a:off x="5042166" y="3429000"/>
            <a:ext cx="17297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9" name="Picture 2" descr="Cog render">
            <a:extLst>
              <a:ext uri="{FF2B5EF4-FFF2-40B4-BE49-F238E27FC236}">
                <a16:creationId xmlns:a16="http://schemas.microsoft.com/office/drawing/2014/main" id="{25422C2B-E8E5-4F89-A1C2-ED753A7DA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189" y="814618"/>
            <a:ext cx="5660744" cy="53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234543-F2D9-4EEF-9C33-57AA4056F6A5}"/>
              </a:ext>
            </a:extLst>
          </p:cNvPr>
          <p:cNvSpPr txBox="1"/>
          <p:nvPr/>
        </p:nvSpPr>
        <p:spPr>
          <a:xfrm>
            <a:off x="7497683" y="1111055"/>
            <a:ext cx="1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Plan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618888-2F6D-41BF-ABB1-01869F8F35BE}"/>
              </a:ext>
            </a:extLst>
          </p:cNvPr>
          <p:cNvSpPr txBox="1"/>
          <p:nvPr/>
        </p:nvSpPr>
        <p:spPr>
          <a:xfrm>
            <a:off x="9201150" y="1910999"/>
            <a:ext cx="1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Design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1D8CC3-5526-49FB-94F4-09664A8B9479}"/>
              </a:ext>
            </a:extLst>
          </p:cNvPr>
          <p:cNvSpPr txBox="1"/>
          <p:nvPr/>
        </p:nvSpPr>
        <p:spPr>
          <a:xfrm>
            <a:off x="9480795" y="3812719"/>
            <a:ext cx="1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Develop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80BBC8-3011-4108-B2B8-5DFE80D7693B}"/>
              </a:ext>
            </a:extLst>
          </p:cNvPr>
          <p:cNvSpPr txBox="1"/>
          <p:nvPr/>
        </p:nvSpPr>
        <p:spPr>
          <a:xfrm>
            <a:off x="8472319" y="5373219"/>
            <a:ext cx="1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AEB3AF-4D4C-4D5C-A98B-B18F1FB7155F}"/>
              </a:ext>
            </a:extLst>
          </p:cNvPr>
          <p:cNvSpPr txBox="1"/>
          <p:nvPr/>
        </p:nvSpPr>
        <p:spPr>
          <a:xfrm>
            <a:off x="6496143" y="5373219"/>
            <a:ext cx="1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Deploy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8127C-636C-408D-A203-E58010009EF6}"/>
              </a:ext>
            </a:extLst>
          </p:cNvPr>
          <p:cNvSpPr txBox="1"/>
          <p:nvPr/>
        </p:nvSpPr>
        <p:spPr>
          <a:xfrm>
            <a:off x="5305604" y="3826643"/>
            <a:ext cx="1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Expose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40EA3E-2EB3-44D5-BA11-00146570C5DD}"/>
              </a:ext>
            </a:extLst>
          </p:cNvPr>
          <p:cNvSpPr txBox="1"/>
          <p:nvPr/>
        </p:nvSpPr>
        <p:spPr>
          <a:xfrm>
            <a:off x="5736785" y="1894092"/>
            <a:ext cx="1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Retire</a:t>
            </a:r>
          </a:p>
        </p:txBody>
      </p:sp>
      <p:pic>
        <p:nvPicPr>
          <p:cNvPr id="13" name="Picture 2" descr="Global Azure">
            <a:extLst>
              <a:ext uri="{FF2B5EF4-FFF2-40B4-BE49-F238E27FC236}">
                <a16:creationId xmlns:a16="http://schemas.microsoft.com/office/drawing/2014/main" id="{21D844AA-1BB3-4E4A-9F6A-40E6ABB24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4" y="5415749"/>
            <a:ext cx="139459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EECDCD-C059-4A49-A774-6C4A512FFB15}"/>
              </a:ext>
            </a:extLst>
          </p:cNvPr>
          <p:cNvSpPr/>
          <p:nvPr/>
        </p:nvSpPr>
        <p:spPr>
          <a:xfrm>
            <a:off x="9573520" y="3763218"/>
            <a:ext cx="1127464" cy="468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BDD52E-B551-403F-9DD6-29B79377FB22}"/>
              </a:ext>
            </a:extLst>
          </p:cNvPr>
          <p:cNvSpPr/>
          <p:nvPr/>
        </p:nvSpPr>
        <p:spPr>
          <a:xfrm>
            <a:off x="6618518" y="5330177"/>
            <a:ext cx="1127464" cy="468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58D675-A9BB-445B-805A-30F7990BC087}"/>
              </a:ext>
            </a:extLst>
          </p:cNvPr>
          <p:cNvSpPr/>
          <p:nvPr/>
        </p:nvSpPr>
        <p:spPr>
          <a:xfrm>
            <a:off x="5829510" y="1852674"/>
            <a:ext cx="1127464" cy="468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63CA6B-4DC9-42BA-BBB3-B3F63FDC6112}"/>
              </a:ext>
            </a:extLst>
          </p:cNvPr>
          <p:cNvSpPr/>
          <p:nvPr/>
        </p:nvSpPr>
        <p:spPr>
          <a:xfrm>
            <a:off x="5515882" y="3792924"/>
            <a:ext cx="1127464" cy="468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64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  <p:bldP spid="26" grpId="0"/>
      <p:bldP spid="27" grpId="0"/>
      <p:bldP spid="28" grpId="0"/>
      <p:bldP spid="29" grpId="0"/>
      <p:bldP spid="30" grpId="0"/>
      <p:bldP spid="3" grpId="0" animBg="1"/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923F6-F0F6-45D6-BBB9-FB2DEB27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34" y="742951"/>
            <a:ext cx="4375857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Typical web API </a:t>
            </a:r>
            <a:r>
              <a:rPr lang="en-US" sz="4800" dirty="0">
                <a:solidFill>
                  <a:srgbClr val="FFFFFF"/>
                </a:solidFill>
              </a:rPr>
              <a:t>consumers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20070-C414-42E8-AFB4-33449D89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57" y="859311"/>
            <a:ext cx="1754572" cy="1464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336B2A-8150-4FBE-AACE-A1542F13FB6D}"/>
              </a:ext>
            </a:extLst>
          </p:cNvPr>
          <p:cNvSpPr txBox="1"/>
          <p:nvPr/>
        </p:nvSpPr>
        <p:spPr>
          <a:xfrm>
            <a:off x="5042166" y="3429000"/>
            <a:ext cx="17297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E4C57-86FA-4BA6-9516-677C5ACB9A18}"/>
              </a:ext>
            </a:extLst>
          </p:cNvPr>
          <p:cNvSpPr txBox="1"/>
          <p:nvPr/>
        </p:nvSpPr>
        <p:spPr>
          <a:xfrm>
            <a:off x="5165568" y="362682"/>
            <a:ext cx="17297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Internal Users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F193C2-9D28-4D23-AFF3-64AE4011B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037" y="2864898"/>
            <a:ext cx="2096628" cy="1638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07B051-3862-4F8E-9510-2F076F74C198}"/>
              </a:ext>
            </a:extLst>
          </p:cNvPr>
          <p:cNvSpPr txBox="1"/>
          <p:nvPr/>
        </p:nvSpPr>
        <p:spPr>
          <a:xfrm>
            <a:off x="7598481" y="2324100"/>
            <a:ext cx="17297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Partners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140D3E-768C-464C-9F39-564607866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0" y="4981575"/>
            <a:ext cx="1729740" cy="1447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462F72-F11F-4FD6-B9A3-63E8C64A2DF6}"/>
              </a:ext>
            </a:extLst>
          </p:cNvPr>
          <p:cNvSpPr txBox="1"/>
          <p:nvPr/>
        </p:nvSpPr>
        <p:spPr>
          <a:xfrm>
            <a:off x="10241280" y="4503198"/>
            <a:ext cx="17297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External World</a:t>
            </a:r>
          </a:p>
        </p:txBody>
      </p:sp>
      <p:pic>
        <p:nvPicPr>
          <p:cNvPr id="12" name="Picture 2" descr="Global Azure">
            <a:extLst>
              <a:ext uri="{FF2B5EF4-FFF2-40B4-BE49-F238E27FC236}">
                <a16:creationId xmlns:a16="http://schemas.microsoft.com/office/drawing/2014/main" id="{F7722E09-A5C4-4C76-8AA2-078263EBF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4" y="5415749"/>
            <a:ext cx="139459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76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923F6-F0F6-45D6-BBB9-FB2DEB27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9292" y="809626"/>
            <a:ext cx="4948483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dirty="0">
                <a:solidFill>
                  <a:srgbClr val="FFFFFF"/>
                </a:solidFill>
              </a:rPr>
              <a:t>Management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Cycle</a:t>
            </a:r>
          </a:p>
        </p:txBody>
      </p:sp>
      <p:pic>
        <p:nvPicPr>
          <p:cNvPr id="7170" name="Picture 2" descr="Cog render">
            <a:extLst>
              <a:ext uri="{FF2B5EF4-FFF2-40B4-BE49-F238E27FC236}">
                <a16:creationId xmlns:a16="http://schemas.microsoft.com/office/drawing/2014/main" id="{3A7A6177-4977-4D65-8234-784D2A0C0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7271" y="610205"/>
            <a:ext cx="596664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D768AC-D66D-4E9C-95AD-29739338207B}"/>
              </a:ext>
            </a:extLst>
          </p:cNvPr>
          <p:cNvSpPr txBox="1"/>
          <p:nvPr/>
        </p:nvSpPr>
        <p:spPr>
          <a:xfrm>
            <a:off x="5042166" y="3429000"/>
            <a:ext cx="17297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AFC21-97F5-4B55-8DD3-B7FE9FBE27A7}"/>
              </a:ext>
            </a:extLst>
          </p:cNvPr>
          <p:cNvSpPr txBox="1"/>
          <p:nvPr/>
        </p:nvSpPr>
        <p:spPr>
          <a:xfrm>
            <a:off x="9602937" y="1882580"/>
            <a:ext cx="1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Secure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ED22EA-8016-48CE-9028-485109B4CDBB}"/>
              </a:ext>
            </a:extLst>
          </p:cNvPr>
          <p:cNvSpPr txBox="1"/>
          <p:nvPr/>
        </p:nvSpPr>
        <p:spPr>
          <a:xfrm>
            <a:off x="9964887" y="3725125"/>
            <a:ext cx="131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Configure </a:t>
            </a:r>
          </a:p>
          <a:p>
            <a:pPr algn="ctr"/>
            <a:r>
              <a:rPr lang="en-IN" dirty="0"/>
              <a:t>&amp; </a:t>
            </a:r>
          </a:p>
          <a:p>
            <a:pPr algn="ctr"/>
            <a:r>
              <a:rPr lang="en-IN" dirty="0"/>
              <a:t>Manage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B308F5-C7C1-4480-ABBA-AD132F76801C}"/>
              </a:ext>
            </a:extLst>
          </p:cNvPr>
          <p:cNvSpPr txBox="1"/>
          <p:nvPr/>
        </p:nvSpPr>
        <p:spPr>
          <a:xfrm>
            <a:off x="7774137" y="1025330"/>
            <a:ext cx="1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Create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3C1805-CD79-4CB2-B998-E669C17B75E3}"/>
              </a:ext>
            </a:extLst>
          </p:cNvPr>
          <p:cNvSpPr txBox="1"/>
          <p:nvPr/>
        </p:nvSpPr>
        <p:spPr>
          <a:xfrm>
            <a:off x="5998345" y="1960031"/>
            <a:ext cx="1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Revise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CD2D94-6B89-4DE6-93E4-0528810A8892}"/>
              </a:ext>
            </a:extLst>
          </p:cNvPr>
          <p:cNvSpPr txBox="1"/>
          <p:nvPr/>
        </p:nvSpPr>
        <p:spPr>
          <a:xfrm>
            <a:off x="5573476" y="4002124"/>
            <a:ext cx="1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Analyse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AEF615-4554-423C-85B8-E37372AE23F8}"/>
              </a:ext>
            </a:extLst>
          </p:cNvPr>
          <p:cNvSpPr txBox="1"/>
          <p:nvPr/>
        </p:nvSpPr>
        <p:spPr>
          <a:xfrm>
            <a:off x="6771906" y="5676457"/>
            <a:ext cx="1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Monetize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4968C4-BD2A-46F7-8313-925F2190D9CF}"/>
              </a:ext>
            </a:extLst>
          </p:cNvPr>
          <p:cNvSpPr txBox="1"/>
          <p:nvPr/>
        </p:nvSpPr>
        <p:spPr>
          <a:xfrm>
            <a:off x="8880045" y="5733928"/>
            <a:ext cx="1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Socialize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CF4DAB-68AA-44E5-90D2-47ADB98CB8A1}"/>
              </a:ext>
            </a:extLst>
          </p:cNvPr>
          <p:cNvSpPr txBox="1"/>
          <p:nvPr/>
        </p:nvSpPr>
        <p:spPr>
          <a:xfrm>
            <a:off x="7762484" y="3477183"/>
            <a:ext cx="131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API</a:t>
            </a:r>
          </a:p>
        </p:txBody>
      </p:sp>
      <p:pic>
        <p:nvPicPr>
          <p:cNvPr id="15" name="Picture 2" descr="Global Azure">
            <a:extLst>
              <a:ext uri="{FF2B5EF4-FFF2-40B4-BE49-F238E27FC236}">
                <a16:creationId xmlns:a16="http://schemas.microsoft.com/office/drawing/2014/main" id="{E4435059-2F10-47AB-A76C-6B8C32C7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4" y="5415749"/>
            <a:ext cx="139459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95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8" grpId="0"/>
      <p:bldP spid="21" grpId="0"/>
      <p:bldP spid="22" grpId="0"/>
      <p:bldP spid="23" grpId="0"/>
      <p:bldP spid="24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684C3-5FCA-4794-9C88-8598286D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API Management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976EA33-229D-4611-B3E1-39DCE402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688089"/>
            <a:ext cx="6553545" cy="348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lobal Azure">
            <a:extLst>
              <a:ext uri="{FF2B5EF4-FFF2-40B4-BE49-F238E27FC236}">
                <a16:creationId xmlns:a16="http://schemas.microsoft.com/office/drawing/2014/main" id="{A754A97D-7EF3-4D23-A0DD-CBDF447D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4" y="5415749"/>
            <a:ext cx="139459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6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34AB8-9280-4A80-BF8B-0925C060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API Management Tiers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609809-A085-4982-9C69-AFBD8F8A7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966" y="311449"/>
            <a:ext cx="7215297" cy="6270325"/>
          </a:xfrm>
          <a:prstGeom prst="rect">
            <a:avLst/>
          </a:prstGeom>
        </p:spPr>
      </p:pic>
      <p:pic>
        <p:nvPicPr>
          <p:cNvPr id="5" name="Picture 2" descr="Global Azure">
            <a:extLst>
              <a:ext uri="{FF2B5EF4-FFF2-40B4-BE49-F238E27FC236}">
                <a16:creationId xmlns:a16="http://schemas.microsoft.com/office/drawing/2014/main" id="{DD70E0DB-DFEA-4CC9-AFC2-5136B9AF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4" y="5415749"/>
            <a:ext cx="139459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58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 3</vt:lpstr>
      <vt:lpstr>Office Theme</vt:lpstr>
      <vt:lpstr>Azure API Management</vt:lpstr>
      <vt:lpstr>Who am I?</vt:lpstr>
      <vt:lpstr>Takeaways from the session</vt:lpstr>
      <vt:lpstr>What are Web APIs</vt:lpstr>
      <vt:lpstr>API  Life  Cycle</vt:lpstr>
      <vt:lpstr>Typical web API consumers</vt:lpstr>
      <vt:lpstr>API Management  Life  Cycle</vt:lpstr>
      <vt:lpstr>Azure API Management</vt:lpstr>
      <vt:lpstr>Azure API Management Tiers </vt:lpstr>
      <vt:lpstr>Terminology</vt:lpstr>
      <vt:lpstr>Products</vt:lpstr>
      <vt:lpstr>Subscriptions</vt:lpstr>
      <vt:lpstr>Policies</vt:lpstr>
      <vt:lpstr>A look at Developer Portal </vt:lpstr>
      <vt:lpstr>Reading Source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API Management</dc:title>
  <dc:creator>Mandar Dharmadhikari</dc:creator>
  <cp:lastModifiedBy>Mandar Dharmadhikari</cp:lastModifiedBy>
  <cp:revision>1</cp:revision>
  <dcterms:created xsi:type="dcterms:W3CDTF">2020-04-23T06:50:21Z</dcterms:created>
  <dcterms:modified xsi:type="dcterms:W3CDTF">2020-04-23T06:50:24Z</dcterms:modified>
</cp:coreProperties>
</file>