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8" r:id="rId3"/>
    <p:sldId id="260" r:id="rId4"/>
    <p:sldId id="290" r:id="rId5"/>
    <p:sldId id="291" r:id="rId6"/>
    <p:sldId id="289" r:id="rId7"/>
    <p:sldId id="287" r:id="rId8"/>
    <p:sldId id="286" r:id="rId9"/>
    <p:sldId id="285" r:id="rId10"/>
    <p:sldId id="292" r:id="rId11"/>
    <p:sldId id="275" r:id="rId12"/>
    <p:sldId id="293" r:id="rId13"/>
    <p:sldId id="279" r:id="rId14"/>
    <p:sldId id="280" r:id="rId15"/>
    <p:sldId id="281" r:id="rId16"/>
    <p:sldId id="282" r:id="rId17"/>
    <p:sldId id="296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D834-0A28-45B7-A753-2117D2750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1BA53-F7A1-49DF-B50A-FF0FEF19A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80FF-4D05-4385-8082-21A31816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4A2E-87DF-4A01-BD04-80C72DD3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9023-C396-4851-B499-72CE3109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9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1FCC-6B35-451E-B636-2A63CA83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C3A19-A860-4AB5-BEE3-03CE1C47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7682-18E9-49C6-B86C-C1925B74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3BB1-7ECF-47EA-B49A-DD93987B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43C4C-57D5-460B-B3DC-6E09344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6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B2EEC-84F8-4ABA-8015-EEC796F7F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834DE-F22E-44A8-A75A-F3E69788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932B-1B08-4574-9D43-83343A55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9739-A7EC-44A6-90C2-07DAACC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F774-9B07-4419-A14F-7EC5916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C403-53E7-4849-BAE8-8ADF9480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50D7-5391-4682-9EB3-69B65C52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0F3A6-191A-44D1-BC24-B250C517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9785-3704-407A-8864-8D5409EB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4ADA-750C-4F1A-8583-7D977179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9F68-6CA4-4BAC-A0BD-3F4ACCAD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4076-6F6C-4EF7-9774-D0730F97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8B30-100D-4E74-B8CD-DB4B1470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5F1C-F7B4-4488-9431-1C0D3043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7D19-6239-40C2-9027-34425994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D0C6-FD61-4576-8B86-2EA4259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CE92-26F3-4F50-8898-7E8EA34F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9C3B8-0A03-4188-B691-892A6D0C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17B7-026D-4EEB-89B2-7783EA54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730A-CEF8-44B8-900C-BBAB9447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159B4-9084-4186-889E-7FE7F2B6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5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366A-F378-4C51-99C2-106B90B0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FD495-A87F-48DF-AC49-FF6229A5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195AD-7807-4330-AE53-1B9A0DB0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E833-BE3C-49E9-AA1E-65668A485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040E-20DE-4C64-9259-C1EA17B2A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6D15B-895F-4B9D-A73A-0D385CFC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4354D-8275-4E81-8B4F-01C0F7F4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00E8C-5FBD-4EA1-8318-D766AC26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FF2-EA81-4ED7-9876-506CCB6F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26C12-F1D6-4F53-A3F2-FA45EB4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89482-9090-4763-B51C-7C7CE1B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63A2E-BFC0-4E2F-A575-E41A68AB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53C7A-0564-4593-A37E-E9963E5A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FDCF2-683C-4790-BF69-3B2255D1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AFE8-3EC1-4E28-A558-6A2CDC75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77BA-87A9-4007-9D77-D967E57B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643A-8539-4152-9E11-F7A05922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2A2C-0ECF-43D3-93A9-68EC934B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3DAF-D66C-4D3F-8633-9CBBCA8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1E7A-5D50-422C-BB09-8D925054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F857-20F0-4E5C-BE5A-1FC437B8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7B89-7179-4E07-8C45-81B77122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471CD-D995-4701-B346-AFD97388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FFD9-46AE-4217-A4D8-A0CEB4996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C5C3-0F92-44E8-8470-F53D4A35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80B66-70E3-49C8-8277-754A9E88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A6BD-63DC-4046-BDF2-BFDC3F82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0F6A4-95C3-476E-9478-4612C415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988A-598A-4B7B-AB7A-27DB0524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AC3A-8180-4BC1-960A-4F4692A49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E9508-ED0C-4AB4-A696-62BF91782D3E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43F9-6887-427D-9275-DDF2410E6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EA24-D346-4799-9144-520823985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152A-E795-47EB-84C6-84166BEC0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7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logic-apps/" TargetMode="External"/><Relationship Id="rId2" Type="http://schemas.openxmlformats.org/officeDocument/2006/relationships/hyperlink" Target="https://azure.microsoft.com/en-us/services/api-managemen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annel9.msdn.com/Events/Build/2018/BRK2113" TargetMode="External"/><Relationship Id="rId5" Type="http://schemas.openxmlformats.org/officeDocument/2006/relationships/hyperlink" Target="https://azure.microsoft.com/en-us/services/event-grid/" TargetMode="External"/><Relationship Id="rId4" Type="http://schemas.openxmlformats.org/officeDocument/2006/relationships/hyperlink" Target="https://azure.microsoft.com/en-us/services/service-bu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bodeofcode.com/" TargetMode="External"/><Relationship Id="rId7" Type="http://schemas.openxmlformats.org/officeDocument/2006/relationships/hyperlink" Target="https://au.linkedin.com/in/mandar-dharmadhikar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13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55F07-AFCD-4BED-9815-02F54A2AF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Integration Services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85531-508D-42EB-B2B8-E82ED949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Beginners guide to building scale-able integration solutions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81" name="Freeform: Shape 14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zure Schedules Maintenance &amp; Downtime For January 9th | Aidan ...">
            <a:extLst>
              <a:ext uri="{FF2B5EF4-FFF2-40B4-BE49-F238E27FC236}">
                <a16:creationId xmlns:a16="http://schemas.microsoft.com/office/drawing/2014/main" id="{5CCC148C-28BD-4937-A6B4-93A022D78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237093"/>
            <a:ext cx="4047843" cy="30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745F9B-CB53-4025-8F4F-5B1C02CB0034}"/>
              </a:ext>
            </a:extLst>
          </p:cNvPr>
          <p:cNvSpPr txBox="1">
            <a:spLocks/>
          </p:cNvSpPr>
          <p:nvPr/>
        </p:nvSpPr>
        <p:spPr>
          <a:xfrm>
            <a:off x="6746627" y="5495913"/>
            <a:ext cx="3474621" cy="961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Mandar Dharmadhikari</a:t>
            </a:r>
          </a:p>
        </p:txBody>
      </p:sp>
      <p:pic>
        <p:nvPicPr>
          <p:cNvPr id="3078" name="Picture 6" descr="Dear Azure - Home | Facebook">
            <a:extLst>
              <a:ext uri="{FF2B5EF4-FFF2-40B4-BE49-F238E27FC236}">
                <a16:creationId xmlns:a16="http://schemas.microsoft.com/office/drawing/2014/main" id="{C25F171B-8429-4745-9FF1-CD6C10A4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72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Service Bus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Fully managed enterprise messaging service.</a:t>
            </a:r>
          </a:p>
          <a:p>
            <a:r>
              <a:rPr lang="en-US" sz="1900" dirty="0"/>
              <a:t>Highly reliable and scalable</a:t>
            </a:r>
          </a:p>
          <a:p>
            <a:r>
              <a:rPr lang="en-US" sz="1900" dirty="0"/>
              <a:t>Supports FIFO, Pub-Sub patterns through Queues and Topics</a:t>
            </a:r>
          </a:p>
          <a:p>
            <a:r>
              <a:rPr lang="en-US" sz="1900" dirty="0"/>
              <a:t>Secure access to On premises as well as cloud systems for hybrid integrations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2A4958EA-7ADB-48EC-866A-A236A29C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3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Event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Fully Managed Event Routing Service</a:t>
            </a:r>
          </a:p>
          <a:p>
            <a:r>
              <a:rPr lang="en-US" sz="1600" dirty="0"/>
              <a:t>Helps build event driven solutions using Pub-Sub Model</a:t>
            </a:r>
          </a:p>
          <a:p>
            <a:r>
              <a:rPr lang="en-US" sz="1600" dirty="0"/>
              <a:t>Promotes Loosely Coupled Architecture style</a:t>
            </a:r>
          </a:p>
          <a:p>
            <a:r>
              <a:rPr lang="en-US" sz="1600" dirty="0"/>
              <a:t>Supports Built In as Well as Custom Events</a:t>
            </a:r>
          </a:p>
          <a:p>
            <a:r>
              <a:rPr lang="en-US" sz="1600" dirty="0"/>
              <a:t>Has a very High Throughput</a:t>
            </a:r>
          </a:p>
          <a:p>
            <a:r>
              <a:rPr lang="en-US" sz="1600" dirty="0"/>
              <a:t>Pay Per Event Billing Model</a:t>
            </a:r>
          </a:p>
          <a:p>
            <a:r>
              <a:rPr lang="en-US" sz="1600" dirty="0"/>
              <a:t>Fairly cheap</a:t>
            </a:r>
          </a:p>
        </p:txBody>
      </p:sp>
      <p:pic>
        <p:nvPicPr>
          <p:cNvPr id="6146" name="Picture 2" descr="Event Grid model of sources and handlers">
            <a:extLst>
              <a:ext uri="{FF2B5EF4-FFF2-40B4-BE49-F238E27FC236}">
                <a16:creationId xmlns:a16="http://schemas.microsoft.com/office/drawing/2014/main" id="{AC291E26-CCEB-4262-B8CE-05CCB5DC56E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13978"/>
            <a:ext cx="6250769" cy="34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API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Securely expose APIs to external and internal worlds</a:t>
            </a:r>
          </a:p>
          <a:p>
            <a:r>
              <a:rPr lang="en-US" sz="1700" dirty="0"/>
              <a:t>Helps make APIs marketable and discoverable</a:t>
            </a:r>
          </a:p>
          <a:p>
            <a:r>
              <a:rPr lang="en-US" sz="1700" dirty="0"/>
              <a:t>Supports subscription and product-based access to APIs</a:t>
            </a:r>
          </a:p>
          <a:p>
            <a:r>
              <a:rPr lang="en-US" sz="1700" dirty="0"/>
              <a:t>Highly customizable behavior through policy engine</a:t>
            </a:r>
          </a:p>
          <a:p>
            <a:r>
              <a:rPr lang="en-US" sz="1700" dirty="0"/>
              <a:t>Highly customizable developer portal to access the APIs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D0DDA8-475B-40D3-8FFE-894E89DD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707740"/>
            <a:ext cx="6250769" cy="32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B5EB289B-9FF4-4881-B051-91B37E758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7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FEEF-B623-4669-8CF7-29D6FD5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Dear Azure - Home | Facebook">
            <a:extLst>
              <a:ext uri="{FF2B5EF4-FFF2-40B4-BE49-F238E27FC236}">
                <a16:creationId xmlns:a16="http://schemas.microsoft.com/office/drawing/2014/main" id="{C5B6FAA1-2E03-4CBF-B85C-4FDFA9EC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170" y="5461015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4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FEEF-B623-4669-8CF7-29D6FD5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Management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C466C-11AA-4EC4-8525-DE350AE5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24543"/>
            <a:ext cx="6553545" cy="4816855"/>
          </a:xfrm>
          <a:prstGeom prst="rect">
            <a:avLst/>
          </a:prstGeom>
        </p:spPr>
      </p:pic>
      <p:pic>
        <p:nvPicPr>
          <p:cNvPr id="11" name="Picture 6" descr="Dear Azure - Home | Facebook">
            <a:extLst>
              <a:ext uri="{FF2B5EF4-FFF2-40B4-BE49-F238E27FC236}">
                <a16:creationId xmlns:a16="http://schemas.microsoft.com/office/drawing/2014/main" id="{847E210E-A0B0-481B-B53A-3FE9F50B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FEEF-B623-4669-8CF7-29D6FD5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Intelligent Feedback Analyzer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8D49C-628B-4C54-8D6D-F8F777F3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52513"/>
            <a:ext cx="6553545" cy="5160916"/>
          </a:xfrm>
          <a:prstGeom prst="rect">
            <a:avLst/>
          </a:prstGeom>
        </p:spPr>
      </p:pic>
      <p:pic>
        <p:nvPicPr>
          <p:cNvPr id="9" name="Picture 6" descr="Dear Azure - Home | Facebook">
            <a:extLst>
              <a:ext uri="{FF2B5EF4-FFF2-40B4-BE49-F238E27FC236}">
                <a16:creationId xmlns:a16="http://schemas.microsoft.com/office/drawing/2014/main" id="{10C67267-2EF8-40A8-98D3-4057A747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FEEF-B623-4669-8CF7-29D6FD5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Orders Microservice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DC00E-DF01-4E52-B5F6-F19B7AEA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294877"/>
            <a:ext cx="6553545" cy="4276187"/>
          </a:xfrm>
          <a:prstGeom prst="rect">
            <a:avLst/>
          </a:prstGeom>
        </p:spPr>
      </p:pic>
      <p:pic>
        <p:nvPicPr>
          <p:cNvPr id="7" name="Picture 6" descr="Dear Azure - Home | Facebook">
            <a:extLst>
              <a:ext uri="{FF2B5EF4-FFF2-40B4-BE49-F238E27FC236}">
                <a16:creationId xmlns:a16="http://schemas.microsoft.com/office/drawing/2014/main" id="{54AF157B-3906-4BBE-8886-6F8BD3CF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4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FEEF-B623-4669-8CF7-29D6FD5F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42951"/>
            <a:ext cx="3733800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Hybrid Integration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51BE0-E15A-4649-B980-489D1D4C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24543"/>
            <a:ext cx="6553545" cy="4816855"/>
          </a:xfrm>
          <a:prstGeom prst="rect">
            <a:avLst/>
          </a:prstGeom>
        </p:spPr>
      </p:pic>
      <p:pic>
        <p:nvPicPr>
          <p:cNvPr id="9" name="Picture 6" descr="Dear Azure - Home | Facebook">
            <a:extLst>
              <a:ext uri="{FF2B5EF4-FFF2-40B4-BE49-F238E27FC236}">
                <a16:creationId xmlns:a16="http://schemas.microsoft.com/office/drawing/2014/main" id="{10C67267-2EF8-40A8-98D3-4057A747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8FA15-07CC-474D-9778-515BB2A9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Reading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3E0A-8A36-484F-819D-0EF369CE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https://azure.microsoft.com/en-us/services/api-management/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https://azure.microsoft.com/en-us/services/logic-apps/</a:t>
            </a:r>
            <a:endParaRPr lang="en-IN" sz="2000" dirty="0"/>
          </a:p>
          <a:p>
            <a:r>
              <a:rPr lang="en-IN" sz="2000" dirty="0">
                <a:hlinkClick r:id="rId4"/>
              </a:rPr>
              <a:t>https://azure.microsoft.com/en-us/services/service-bus</a:t>
            </a:r>
            <a:r>
              <a:rPr lang="en-IN" sz="2000" dirty="0"/>
              <a:t> </a:t>
            </a:r>
          </a:p>
          <a:p>
            <a:r>
              <a:rPr lang="en-IN" sz="2000" dirty="0">
                <a:hlinkClick r:id="rId5"/>
              </a:rPr>
              <a:t>https://azure.microsoft.com/en-us/services/event-grid/</a:t>
            </a:r>
            <a:endParaRPr lang="en-IN" sz="2000" dirty="0"/>
          </a:p>
          <a:p>
            <a:r>
              <a:rPr lang="en-IN" sz="2000" dirty="0">
                <a:hlinkClick r:id="rId6"/>
              </a:rPr>
              <a:t>https://channel9.msdn.com/Events/Build/2018/BRK2113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5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040679-DF4F-411C-BB84-520C1A55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433" y="1575625"/>
            <a:ext cx="5372100" cy="37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09BF0-EE29-45B3-A1F4-7FB2E80A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1195102"/>
            <a:ext cx="5372099" cy="44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03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5389-6B5A-4369-A426-CE1DC163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Who am I?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mask&#10;&#10;Description automatically generated">
            <a:extLst>
              <a:ext uri="{FF2B5EF4-FFF2-40B4-BE49-F238E27FC236}">
                <a16:creationId xmlns:a16="http://schemas.microsoft.com/office/drawing/2014/main" id="{6F754159-00EE-4268-9182-E851965B2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r="88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BF9AE-C72A-475A-9D46-8B8B586308F5}"/>
              </a:ext>
            </a:extLst>
          </p:cNvPr>
          <p:cNvSpPr txBox="1"/>
          <p:nvPr/>
        </p:nvSpPr>
        <p:spPr>
          <a:xfrm>
            <a:off x="6234330" y="1819922"/>
            <a:ext cx="5314543" cy="3889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Consultant at Chamonix IT Consulting Pty Ltd, Adelaide, South Australia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Integration and AI enthusiast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TechNet Wiki Ninja and Author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Blogger at </a:t>
            </a:r>
            <a:r>
              <a:rPr lang="en-US" dirty="0">
                <a:hlinkClick r:id="rId3"/>
              </a:rPr>
              <a:t>https://www.theabodeofcode.com</a:t>
            </a:r>
            <a:r>
              <a:rPr lang="en-US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Die Hard Metallica, Dragon Ball and GOT fan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Budding cook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D0D11D5-E51D-46EA-8DF1-8FB0B8598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4953279" y="4523803"/>
            <a:ext cx="1144524" cy="1094691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D97B39B-F0EF-4C51-B255-E00E88AE7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9551323" y="4795373"/>
            <a:ext cx="1144524" cy="1203062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3E9B270-04FD-425D-9764-76F4A6E9FF0B}"/>
              </a:ext>
            </a:extLst>
          </p:cNvPr>
          <p:cNvSpPr txBox="1"/>
          <p:nvPr/>
        </p:nvSpPr>
        <p:spPr>
          <a:xfrm>
            <a:off x="3688625" y="5418384"/>
            <a:ext cx="1604746" cy="371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mandardhikari</a:t>
            </a:r>
            <a:endParaRPr lang="en-US" dirty="0"/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F4D6FD60-454C-4F3B-8D6D-AABE86712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 r="2" b="9957"/>
          <a:stretch/>
        </p:blipFill>
        <p:spPr bwMode="auto">
          <a:xfrm>
            <a:off x="6977921" y="5709176"/>
            <a:ext cx="1230276" cy="9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98E5DE-965A-4D0F-A0B9-614745294387}"/>
              </a:ext>
            </a:extLst>
          </p:cNvPr>
          <p:cNvSpPr txBox="1"/>
          <p:nvPr/>
        </p:nvSpPr>
        <p:spPr>
          <a:xfrm>
            <a:off x="4838330" y="6117458"/>
            <a:ext cx="2027207" cy="371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@</a:t>
            </a:r>
            <a:r>
              <a:rPr lang="en-US" dirty="0" err="1"/>
              <a:t>theabodeofcode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76804-2956-4BC9-B438-76E15EF5A86C}"/>
              </a:ext>
            </a:extLst>
          </p:cNvPr>
          <p:cNvSpPr/>
          <p:nvPr/>
        </p:nvSpPr>
        <p:spPr>
          <a:xfrm>
            <a:off x="8891598" y="6054675"/>
            <a:ext cx="2833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https://au.linkedin.com/in/mandar-dharmadhikari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6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AEB0-21E2-4816-888B-F5D5C8C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Takeaways from the Session</a:t>
            </a:r>
            <a:br>
              <a:rPr lang="en-GB" sz="4800" dirty="0"/>
            </a:br>
            <a:endParaRPr lang="en-IN" sz="4800" dirty="0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26F0-D477-4F49-8455-4D6C1AC0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IN" sz="2200" dirty="0"/>
              <a:t>Why are integration solutions required</a:t>
            </a:r>
          </a:p>
          <a:p>
            <a:r>
              <a:rPr lang="en-IN" sz="2200" dirty="0"/>
              <a:t>Components of Azure Integration Services</a:t>
            </a:r>
          </a:p>
          <a:p>
            <a:r>
              <a:rPr lang="en-IN" sz="2200" dirty="0"/>
              <a:t>Azure Logic Apps</a:t>
            </a:r>
          </a:p>
          <a:p>
            <a:r>
              <a:rPr lang="en-IN" sz="2200" dirty="0"/>
              <a:t>Azure Functions</a:t>
            </a:r>
          </a:p>
          <a:p>
            <a:r>
              <a:rPr lang="en-IN" sz="2200" dirty="0"/>
              <a:t>Azure Service Bus</a:t>
            </a:r>
          </a:p>
          <a:p>
            <a:r>
              <a:rPr lang="en-IN" sz="2200" dirty="0"/>
              <a:t>Azure Event Grids</a:t>
            </a:r>
          </a:p>
          <a:p>
            <a:r>
              <a:rPr lang="en-IN" sz="2200" dirty="0"/>
              <a:t>Azure API Management</a:t>
            </a:r>
          </a:p>
          <a:p>
            <a:r>
              <a:rPr lang="en-IN" sz="2200" dirty="0"/>
              <a:t>Common Integration Scenarios &amp; Demos</a:t>
            </a:r>
          </a:p>
          <a:p>
            <a:r>
              <a:rPr lang="en-IN" sz="2200" dirty="0"/>
              <a:t>Reading Resources</a:t>
            </a:r>
          </a:p>
        </p:txBody>
      </p:sp>
      <p:pic>
        <p:nvPicPr>
          <p:cNvPr id="11" name="Picture 6" descr="Dear Azure - Home | Facebook">
            <a:extLst>
              <a:ext uri="{FF2B5EF4-FFF2-40B4-BE49-F238E27FC236}">
                <a16:creationId xmlns:a16="http://schemas.microsoft.com/office/drawing/2014/main" id="{48231261-E3C5-4AF4-9330-EDFF526B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427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Integration</a:t>
            </a:r>
          </a:p>
        </p:txBody>
      </p:sp>
      <p:pic>
        <p:nvPicPr>
          <p:cNvPr id="10" name="Picture 6" descr="Dear Azure - Home | Facebook">
            <a:extLst>
              <a:ext uri="{FF2B5EF4-FFF2-40B4-BE49-F238E27FC236}">
                <a16:creationId xmlns:a16="http://schemas.microsoft.com/office/drawing/2014/main" id="{3B42C4FA-B97C-4C49-BE8F-3FD3781F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86C8C-FF18-4553-A1A6-364B1E72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06" y="360045"/>
            <a:ext cx="1249680" cy="1546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9C014D-C0AD-4C16-A84D-B4371FFFA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774" y="455295"/>
            <a:ext cx="1645920" cy="1280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24EFD1-290D-4C07-A304-E2DF2A931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218" y="455295"/>
            <a:ext cx="1455420" cy="1356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AC99C-7FF4-4950-AC0E-272D3AE62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548" y="455295"/>
            <a:ext cx="1828800" cy="1356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283110-F308-4B93-9C84-3535139E3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1244" y="4345854"/>
            <a:ext cx="1744980" cy="175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20699C-DEF7-4935-9D51-15209BCB8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747" y="4498254"/>
            <a:ext cx="1264920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BE0307-962E-4396-8BF7-89F08962E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8332" y="4498254"/>
            <a:ext cx="1440180" cy="1546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3C3C30-8175-4895-9F85-FA0AAAF466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513" y="4498254"/>
            <a:ext cx="1287780" cy="1699260"/>
          </a:xfrm>
          <a:prstGeom prst="rect">
            <a:avLst/>
          </a:prstGeom>
        </p:spPr>
      </p:pic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BF25F6F-952E-4E7E-AE34-C0DAF23337C8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  <a:p>
            <a:r>
              <a:rPr lang="en-US" sz="1700" dirty="0"/>
              <a:t>In a complex ecosystem, no application can work in silo</a:t>
            </a:r>
          </a:p>
          <a:p>
            <a:r>
              <a:rPr lang="en-US" sz="1700" dirty="0"/>
              <a:t>Various systems need to have communication between them</a:t>
            </a:r>
          </a:p>
          <a:p>
            <a:r>
              <a:rPr lang="en-US" sz="1700" dirty="0"/>
              <a:t>Through the unification, the systems provide business value to stakeholders </a:t>
            </a:r>
          </a:p>
          <a:p>
            <a:r>
              <a:rPr lang="en-US" sz="1700" dirty="0"/>
              <a:t>Integration provides the ability to unify the disparate systems in ecosystem to deliver the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FACEA-A8DB-4008-9966-BCC826DD4B20}"/>
              </a:ext>
            </a:extLst>
          </p:cNvPr>
          <p:cNvSpPr/>
          <p:nvPr/>
        </p:nvSpPr>
        <p:spPr>
          <a:xfrm>
            <a:off x="4794206" y="2733380"/>
            <a:ext cx="7232141" cy="7484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Integration Services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465013-A894-48A9-8F8E-D34443B3F111}"/>
              </a:ext>
            </a:extLst>
          </p:cNvPr>
          <p:cNvCxnSpPr>
            <a:stCxn id="12" idx="2"/>
          </p:cNvCxnSpPr>
          <p:nvPr/>
        </p:nvCxnSpPr>
        <p:spPr>
          <a:xfrm>
            <a:off x="5419046" y="1906905"/>
            <a:ext cx="0" cy="79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E86888-7E57-4F22-9DE8-B58A82842154}"/>
              </a:ext>
            </a:extLst>
          </p:cNvPr>
          <p:cNvCxnSpPr>
            <a:stCxn id="13" idx="2"/>
          </p:cNvCxnSpPr>
          <p:nvPr/>
        </p:nvCxnSpPr>
        <p:spPr>
          <a:xfrm>
            <a:off x="7388734" y="1735455"/>
            <a:ext cx="0" cy="99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6" name="Straight Arrow Connector 14335">
            <a:extLst>
              <a:ext uri="{FF2B5EF4-FFF2-40B4-BE49-F238E27FC236}">
                <a16:creationId xmlns:a16="http://schemas.microsoft.com/office/drawing/2014/main" id="{17046ABB-0555-415B-8DEC-ABEC952E363E}"/>
              </a:ext>
            </a:extLst>
          </p:cNvPr>
          <p:cNvCxnSpPr>
            <a:stCxn id="14" idx="2"/>
          </p:cNvCxnSpPr>
          <p:nvPr/>
        </p:nvCxnSpPr>
        <p:spPr>
          <a:xfrm>
            <a:off x="9329928" y="1811655"/>
            <a:ext cx="0" cy="92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8" name="Straight Arrow Connector 14337">
            <a:extLst>
              <a:ext uri="{FF2B5EF4-FFF2-40B4-BE49-F238E27FC236}">
                <a16:creationId xmlns:a16="http://schemas.microsoft.com/office/drawing/2014/main" id="{4F7B21BF-6199-45BB-BECC-A8E28B9FF601}"/>
              </a:ext>
            </a:extLst>
          </p:cNvPr>
          <p:cNvCxnSpPr>
            <a:stCxn id="15" idx="2"/>
          </p:cNvCxnSpPr>
          <p:nvPr/>
        </p:nvCxnSpPr>
        <p:spPr>
          <a:xfrm>
            <a:off x="11111948" y="1811655"/>
            <a:ext cx="0" cy="98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0" name="Straight Arrow Connector 14339">
            <a:extLst>
              <a:ext uri="{FF2B5EF4-FFF2-40B4-BE49-F238E27FC236}">
                <a16:creationId xmlns:a16="http://schemas.microsoft.com/office/drawing/2014/main" id="{DF1E5FCC-30BF-4F90-87FB-1A3CC5E4FFF9}"/>
              </a:ext>
            </a:extLst>
          </p:cNvPr>
          <p:cNvCxnSpPr>
            <a:stCxn id="16" idx="0"/>
          </p:cNvCxnSpPr>
          <p:nvPr/>
        </p:nvCxnSpPr>
        <p:spPr>
          <a:xfrm flipV="1">
            <a:off x="5493734" y="3481798"/>
            <a:ext cx="0" cy="8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2" name="Straight Arrow Connector 14341">
            <a:extLst>
              <a:ext uri="{FF2B5EF4-FFF2-40B4-BE49-F238E27FC236}">
                <a16:creationId xmlns:a16="http://schemas.microsoft.com/office/drawing/2014/main" id="{6847BC2F-1725-4988-9820-6E46F840623E}"/>
              </a:ext>
            </a:extLst>
          </p:cNvPr>
          <p:cNvCxnSpPr>
            <a:stCxn id="17" idx="0"/>
          </p:cNvCxnSpPr>
          <p:nvPr/>
        </p:nvCxnSpPr>
        <p:spPr>
          <a:xfrm flipV="1">
            <a:off x="7552207" y="3563332"/>
            <a:ext cx="0" cy="93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5" name="Straight Arrow Connector 14344">
            <a:extLst>
              <a:ext uri="{FF2B5EF4-FFF2-40B4-BE49-F238E27FC236}">
                <a16:creationId xmlns:a16="http://schemas.microsoft.com/office/drawing/2014/main" id="{10200F2E-429A-495A-AECD-0A26FC571B78}"/>
              </a:ext>
            </a:extLst>
          </p:cNvPr>
          <p:cNvCxnSpPr>
            <a:stCxn id="19" idx="0"/>
          </p:cNvCxnSpPr>
          <p:nvPr/>
        </p:nvCxnSpPr>
        <p:spPr>
          <a:xfrm flipV="1">
            <a:off x="9378422" y="3481798"/>
            <a:ext cx="0" cy="101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7" name="Straight Arrow Connector 14346">
            <a:extLst>
              <a:ext uri="{FF2B5EF4-FFF2-40B4-BE49-F238E27FC236}">
                <a16:creationId xmlns:a16="http://schemas.microsoft.com/office/drawing/2014/main" id="{0B4D6882-48D1-4B64-81A3-BF7C8C96FDD8}"/>
              </a:ext>
            </a:extLst>
          </p:cNvPr>
          <p:cNvCxnSpPr>
            <a:stCxn id="20" idx="0"/>
          </p:cNvCxnSpPr>
          <p:nvPr/>
        </p:nvCxnSpPr>
        <p:spPr>
          <a:xfrm flipV="1">
            <a:off x="11312403" y="3481798"/>
            <a:ext cx="0" cy="101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7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Expectations from Modern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Platforms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0855" y="1412489"/>
            <a:ext cx="3427283" cy="475749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Ability to securely expose APIs to external and internal systems</a:t>
            </a:r>
          </a:p>
          <a:p>
            <a:r>
              <a:rPr lang="en-US" sz="2000" dirty="0"/>
              <a:t>Ability to orchestrate processes and automate tasks</a:t>
            </a:r>
          </a:p>
          <a:p>
            <a:r>
              <a:rPr lang="en-US" sz="2000" dirty="0"/>
              <a:t>Secure and reliable messaging system to enable cross systems communications</a:t>
            </a:r>
          </a:p>
          <a:p>
            <a:r>
              <a:rPr lang="en-US" sz="2000" dirty="0"/>
              <a:t>Ability to support reactive style of programming via use of events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Dear Azure - Home | Facebook">
            <a:extLst>
              <a:ext uri="{FF2B5EF4-FFF2-40B4-BE49-F238E27FC236}">
                <a16:creationId xmlns:a16="http://schemas.microsoft.com/office/drawing/2014/main" id="{3B42C4FA-B97C-4C49-BE8F-3FD3781F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3B7F3D-DC60-4223-8B14-814B7005D1C3}"/>
              </a:ext>
            </a:extLst>
          </p:cNvPr>
          <p:cNvSpPr txBox="1">
            <a:spLocks/>
          </p:cNvSpPr>
          <p:nvPr/>
        </p:nvSpPr>
        <p:spPr>
          <a:xfrm>
            <a:off x="8560388" y="1412488"/>
            <a:ext cx="3427283" cy="458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Easy to develop</a:t>
            </a:r>
          </a:p>
          <a:p>
            <a:r>
              <a:rPr lang="en-US" sz="2000" dirty="0"/>
              <a:t>Less on boarding time for developers</a:t>
            </a:r>
          </a:p>
          <a:p>
            <a:r>
              <a:rPr lang="en-US" sz="2000" dirty="0"/>
              <a:t>Codeless as much as possible</a:t>
            </a:r>
          </a:p>
          <a:p>
            <a:r>
              <a:rPr lang="en-US" sz="2000" dirty="0"/>
              <a:t>Should support old integration patterns as well as modern ones</a:t>
            </a:r>
          </a:p>
        </p:txBody>
      </p:sp>
    </p:spTree>
    <p:extLst>
      <p:ext uri="{BB962C8B-B14F-4D97-AF65-F5344CB8AC3E}">
        <p14:creationId xmlns:p14="http://schemas.microsoft.com/office/powerpoint/2010/main" val="291669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B60D2187-0420-4201-89FD-C11555D2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5944" y="599445"/>
            <a:ext cx="2185295" cy="16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Azure Integration Service Components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A19F3184-5344-4678-92FB-48913BD2A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1489" y="773272"/>
            <a:ext cx="2465299" cy="139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A1CE6164-70C3-4A20-8E3F-DAD9B96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737" y="689831"/>
            <a:ext cx="2147867" cy="14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9AAD044-DFA2-404D-A293-B9D55F443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57" y="664142"/>
            <a:ext cx="2648372" cy="139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AA307272-8CD9-4D76-8E1B-585516BD1ACB}"/>
              </a:ext>
            </a:extLst>
          </p:cNvPr>
          <p:cNvSpPr txBox="1"/>
          <p:nvPr/>
        </p:nvSpPr>
        <p:spPr>
          <a:xfrm>
            <a:off x="276224" y="2524125"/>
            <a:ext cx="23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API Management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96D827-CBA9-4ECC-B3C6-531623991846}"/>
              </a:ext>
            </a:extLst>
          </p:cNvPr>
          <p:cNvSpPr txBox="1"/>
          <p:nvPr/>
        </p:nvSpPr>
        <p:spPr>
          <a:xfrm>
            <a:off x="3595707" y="2537986"/>
            <a:ext cx="23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Logic Apps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D3251D-5C89-46CB-89D4-FB171837935E}"/>
              </a:ext>
            </a:extLst>
          </p:cNvPr>
          <p:cNvSpPr txBox="1"/>
          <p:nvPr/>
        </p:nvSpPr>
        <p:spPr>
          <a:xfrm>
            <a:off x="6564117" y="2524125"/>
            <a:ext cx="23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Service Bus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D3C5CD-9047-42DB-8E03-72399F3CD97E}"/>
              </a:ext>
            </a:extLst>
          </p:cNvPr>
          <p:cNvSpPr txBox="1"/>
          <p:nvPr/>
        </p:nvSpPr>
        <p:spPr>
          <a:xfrm>
            <a:off x="9532528" y="2518743"/>
            <a:ext cx="238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Event Grid</a:t>
            </a:r>
          </a:p>
        </p:txBody>
      </p:sp>
    </p:spTree>
    <p:extLst>
      <p:ext uri="{BB962C8B-B14F-4D97-AF65-F5344CB8AC3E}">
        <p14:creationId xmlns:p14="http://schemas.microsoft.com/office/powerpoint/2010/main" val="36039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Integration Service 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47" y="2575899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Easy to develop</a:t>
            </a:r>
          </a:p>
          <a:p>
            <a:r>
              <a:rPr lang="en-US" sz="1700" dirty="0"/>
              <a:t>Codeless as much as possible</a:t>
            </a:r>
          </a:p>
          <a:p>
            <a:r>
              <a:rPr lang="en-US" sz="1700" dirty="0"/>
              <a:t>Integration Platform as Service to enable faster development and release of products</a:t>
            </a:r>
          </a:p>
          <a:p>
            <a:r>
              <a:rPr lang="en-US" sz="1700" dirty="0"/>
              <a:t>To be leader in the field of integration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F54BD-EC57-4442-9ABF-2CB032CB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54559"/>
            <a:ext cx="6250769" cy="41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ear Azure - Home | Facebook">
            <a:extLst>
              <a:ext uri="{FF2B5EF4-FFF2-40B4-BE49-F238E27FC236}">
                <a16:creationId xmlns:a16="http://schemas.microsoft.com/office/drawing/2014/main" id="{3B42C4FA-B97C-4C49-BE8F-3FD3781F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948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Integration Platform as a Service</a:t>
            </a:r>
          </a:p>
          <a:p>
            <a:r>
              <a:rPr lang="en-US" sz="1600" dirty="0"/>
              <a:t>Completely Serverless </a:t>
            </a:r>
          </a:p>
          <a:p>
            <a:r>
              <a:rPr lang="en-US" sz="1600" dirty="0"/>
              <a:t>Supports data, B2B, Application and Enterprise integrations</a:t>
            </a:r>
          </a:p>
          <a:p>
            <a:r>
              <a:rPr lang="en-US" sz="1600" dirty="0"/>
              <a:t>Designer First approach of Development</a:t>
            </a:r>
          </a:p>
          <a:p>
            <a:r>
              <a:rPr lang="en-US" sz="1600" dirty="0"/>
              <a:t>Easy to develop</a:t>
            </a:r>
          </a:p>
          <a:p>
            <a:r>
              <a:rPr lang="en-US" sz="1600" dirty="0"/>
              <a:t>300 + in built connectors for various systems for light weight integration</a:t>
            </a:r>
          </a:p>
          <a:p>
            <a:r>
              <a:rPr lang="en-US" sz="1600" dirty="0"/>
              <a:t>Pay-as-you go structure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D4B812-84F1-4B58-BCA6-EE410C8B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ear Azure - Home | Facebook">
            <a:extLst>
              <a:ext uri="{FF2B5EF4-FFF2-40B4-BE49-F238E27FC236}">
                <a16:creationId xmlns:a16="http://schemas.microsoft.com/office/drawing/2014/main" id="{8D48C411-597C-428C-8C9A-AFA73C31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506" y="5748881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9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3EC4-F05E-4B5D-9374-74C30461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DD818-B7F2-457F-BAC2-E74EC29E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Serverless Compute Service</a:t>
            </a:r>
          </a:p>
          <a:p>
            <a:r>
              <a:rPr lang="en-US" sz="1600" dirty="0"/>
              <a:t>Has plethora of triggers and bindings to integrate with various Azure Services</a:t>
            </a:r>
          </a:p>
          <a:p>
            <a:r>
              <a:rPr lang="en-US" sz="1600" dirty="0"/>
              <a:t>Developer Oriented </a:t>
            </a:r>
          </a:p>
          <a:p>
            <a:r>
              <a:rPr lang="en-US" sz="1600" dirty="0"/>
              <a:t>Supports Local Debugging and Testing</a:t>
            </a:r>
          </a:p>
          <a:p>
            <a:r>
              <a:rPr lang="en-US" sz="1600" dirty="0"/>
              <a:t>Supports containerizations and production slots</a:t>
            </a:r>
          </a:p>
          <a:p>
            <a:r>
              <a:rPr lang="en-US" sz="1600" dirty="0"/>
              <a:t>Can be run on fixed price App Service Plans or Consumption Based plans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C745CF-252E-4377-8152-D01F36D77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643467"/>
            <a:ext cx="6062906" cy="5410199"/>
          </a:xfrm>
          <a:prstGeom prst="rect">
            <a:avLst/>
          </a:prstGeom>
        </p:spPr>
      </p:pic>
      <p:pic>
        <p:nvPicPr>
          <p:cNvPr id="16" name="Picture 6" descr="Dear Azure - Home | Facebook">
            <a:extLst>
              <a:ext uri="{FF2B5EF4-FFF2-40B4-BE49-F238E27FC236}">
                <a16:creationId xmlns:a16="http://schemas.microsoft.com/office/drawing/2014/main" id="{D7984080-D06A-419F-BE65-9A6C4EE0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506" y="5782748"/>
            <a:ext cx="1080052" cy="10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5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555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3</vt:lpstr>
      <vt:lpstr>Office Theme</vt:lpstr>
      <vt:lpstr>Azure Integration Services</vt:lpstr>
      <vt:lpstr>Who am I?</vt:lpstr>
      <vt:lpstr>Takeaways from the Session </vt:lpstr>
      <vt:lpstr>What is Integration</vt:lpstr>
      <vt:lpstr>Expectations from Modern Integration Platforms</vt:lpstr>
      <vt:lpstr>Azure Integration Service Components</vt:lpstr>
      <vt:lpstr>Azure Integration Service Vision</vt:lpstr>
      <vt:lpstr>Logic Apps</vt:lpstr>
      <vt:lpstr>Azure Functions</vt:lpstr>
      <vt:lpstr>Azure Service Bus</vt:lpstr>
      <vt:lpstr>Azure Event Grid</vt:lpstr>
      <vt:lpstr>Azure API Management</vt:lpstr>
      <vt:lpstr>Demos</vt:lpstr>
      <vt:lpstr>Image Management Workflow</vt:lpstr>
      <vt:lpstr>Intelligent Feedback Analyzer</vt:lpstr>
      <vt:lpstr>Orders Microservice</vt:lpstr>
      <vt:lpstr>Hybrid Integration</vt:lpstr>
      <vt:lpstr>Reading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Integration Services</dc:title>
  <dc:creator>Mandar Dharmadhikari</dc:creator>
  <cp:lastModifiedBy>Mandar Dharmadhikari</cp:lastModifiedBy>
  <cp:revision>6</cp:revision>
  <dcterms:created xsi:type="dcterms:W3CDTF">2020-04-16T06:58:01Z</dcterms:created>
  <dcterms:modified xsi:type="dcterms:W3CDTF">2020-04-16T07:52:48Z</dcterms:modified>
</cp:coreProperties>
</file>