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439" r:id="rId3"/>
    <p:sldId id="2440" r:id="rId4"/>
    <p:sldId id="2450" r:id="rId5"/>
    <p:sldId id="2449" r:id="rId6"/>
    <p:sldId id="2451" r:id="rId7"/>
    <p:sldId id="2453" r:id="rId8"/>
    <p:sldId id="2452" r:id="rId9"/>
    <p:sldId id="2441" r:id="rId10"/>
    <p:sldId id="2442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C043"/>
    <a:srgbClr val="05D74D"/>
    <a:srgbClr val="038B30"/>
    <a:srgbClr val="2F3342"/>
    <a:srgbClr val="C0F400"/>
    <a:srgbClr val="05EE5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80" autoAdjust="0"/>
  </p:normalViewPr>
  <p:slideViewPr>
    <p:cSldViewPr snapToGrid="0">
      <p:cViewPr varScale="1">
        <p:scale>
          <a:sx n="88" d="100"/>
          <a:sy n="88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0DBF33-E989-41A7-AFA3-3B996FAC2BB4}" type="datetime1">
              <a:rPr lang="es-ES" smtClean="0"/>
              <a:t>19/06/2020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94CC-0ACE-484E-AAA9-7E34123DAA4A}" type="datetime1">
              <a:rPr lang="es-ES" smtClean="0"/>
              <a:pPr/>
              <a:t>19/06/2020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86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8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27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E989-76B8-4F13-9267-01FDA45C437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60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E989-76B8-4F13-9267-01FDA45C437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6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E989-76B8-4F13-9267-01FDA45C437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7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E989-76B8-4F13-9267-01FDA45C437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22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19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=""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=""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=""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=""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=""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=""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 smtClean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 smtClean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 smtClean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 smtClean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=""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 smtClean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 smtClean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 smtClean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 smtClean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=""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=""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3" name="Rectángulo 12" hidden="1">
            <a:extLst>
              <a:ext uri="{FF2B5EF4-FFF2-40B4-BE49-F238E27FC236}">
                <a16:creationId xmlns=""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es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>
            <a:extLst>
              <a:ext uri="{FF2B5EF4-FFF2-40B4-BE49-F238E27FC236}">
                <a16:creationId xmlns=""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Rectángulo 10" descr="Bloque de énfasis cuadrado abierto">
            <a:extLst>
              <a:ext uri="{FF2B5EF4-FFF2-40B4-BE49-F238E27FC236}">
                <a16:creationId xmlns=""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=""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=""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=""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=""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=""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=""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=""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=""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=""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=""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=""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Título 5" hidden="1">
            <a:extLst>
              <a:ext uri="{FF2B5EF4-FFF2-40B4-BE49-F238E27FC236}">
                <a16:creationId xmlns=""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 rtl="0">
              <a:defRPr sz="2800"/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=""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=""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3">
            <a:extLst>
              <a:ext uri="{FF2B5EF4-FFF2-40B4-BE49-F238E27FC236}">
                <a16:creationId xmlns=""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=""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ángulo 22">
              <a:extLst>
                <a:ext uri="{FF2B5EF4-FFF2-40B4-BE49-F238E27FC236}">
                  <a16:creationId xmlns=""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=""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=""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=""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=""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=""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=""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 rtl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=""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Una sola esquina cortada 7">
            <a:extLst>
              <a:ext uri="{FF2B5EF4-FFF2-40B4-BE49-F238E27FC236}">
                <a16:creationId xmlns=""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=""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=""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7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jpg"/><Relationship Id="rId4" Type="http://schemas.microsoft.com/office/2007/relationships/hdphoto" Target="../media/hdphoto3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jp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Edificio abstracto" title="Edificio abstracto">
            <a:extLst>
              <a:ext uri="{FF2B5EF4-FFF2-40B4-BE49-F238E27FC236}">
                <a16:creationId xmlns=""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2281" y="-108636"/>
            <a:ext cx="12263015" cy="6858000"/>
          </a:xfr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665" y="-114304"/>
            <a:ext cx="12444281" cy="7515747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252281" y="0"/>
            <a:ext cx="12444281" cy="7515747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grpSp>
        <p:nvGrpSpPr>
          <p:cNvPr id="40" name="Grupo 39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483445" y="1253264"/>
            <a:ext cx="7489405" cy="4316146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819" y="1793479"/>
            <a:ext cx="5459324" cy="1103018"/>
          </a:xfrm>
        </p:spPr>
        <p:txBody>
          <a:bodyPr rtlCol="0">
            <a:noAutofit/>
          </a:bodyPr>
          <a:lstStyle/>
          <a:p>
            <a:r>
              <a:rPr lang="pt-BR" sz="3600" dirty="0"/>
              <a:t>Comunidad Java </a:t>
            </a:r>
            <a:r>
              <a:rPr lang="es-MX" sz="3600" dirty="0" smtClean="0"/>
              <a:t>Full</a:t>
            </a:r>
            <a:r>
              <a:rPr lang="pt-BR" sz="3600" dirty="0" smtClean="0"/>
              <a:t> </a:t>
            </a:r>
            <a:r>
              <a:rPr lang="pt-BR" sz="3600" dirty="0"/>
              <a:t>Stack Nicaragua</a:t>
            </a:r>
            <a:endParaRPr lang="es-ES" sz="3600" dirty="0">
              <a:solidFill>
                <a:srgbClr val="2F3342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=""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394" y="2755557"/>
            <a:ext cx="6609256" cy="450503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rgbClr val="2F3342"/>
                </a:solidFill>
              </a:rPr>
              <a:t>Curso de Java</a:t>
            </a:r>
            <a:endParaRPr lang="es-ES" dirty="0">
              <a:solidFill>
                <a:srgbClr val="2F334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51" y="3307030"/>
            <a:ext cx="1982049" cy="1967968"/>
          </a:xfrm>
          <a:prstGeom prst="rect">
            <a:avLst/>
          </a:prstGeom>
        </p:spPr>
      </p:pic>
      <p:sp>
        <p:nvSpPr>
          <p:cNvPr id="12" name="Subtítulo 6">
            <a:extLst>
              <a:ext uri="{FF2B5EF4-FFF2-40B4-BE49-F238E27FC236}">
                <a16:creationId xmlns="" xmlns:a16="http://schemas.microsoft.com/office/drawing/2014/main" id="{9935280A-EBD5-4EFA-81A0-313C85F987EC}"/>
              </a:ext>
            </a:extLst>
          </p:cNvPr>
          <p:cNvSpPr txBox="1">
            <a:spLocks/>
          </p:cNvSpPr>
          <p:nvPr/>
        </p:nvSpPr>
        <p:spPr>
          <a:xfrm>
            <a:off x="5601273" y="3107494"/>
            <a:ext cx="2121957" cy="298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rgbClr val="05D74D"/>
                </a:solidFill>
              </a:rPr>
              <a:t>Sexta Sesión</a:t>
            </a:r>
            <a:endParaRPr lang="es-ES" sz="1600" dirty="0">
              <a:solidFill>
                <a:srgbClr val="05D7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 de texto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91355" y="1740325"/>
            <a:ext cx="9096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dirty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¡</a:t>
            </a:r>
            <a:r>
              <a:rPr lang="es-ES" sz="6000" dirty="0" smtClean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MUCHAS GRACIAS!</a:t>
            </a:r>
          </a:p>
          <a:p>
            <a:pPr algn="ctr" rtl="0"/>
            <a:endParaRPr lang="es-ES" sz="6000" dirty="0">
              <a:solidFill>
                <a:srgbClr val="05D74D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 rtl="0"/>
            <a:endParaRPr lang="es-ES" sz="6000" dirty="0" smtClean="0">
              <a:solidFill>
                <a:srgbClr val="05D74D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 rtl="0"/>
            <a:endParaRPr lang="es-ES" sz="6000" dirty="0">
              <a:solidFill>
                <a:srgbClr val="0070C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5D3D669A-A679-4B26-8E6C-F800D4276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7" y="2695241"/>
            <a:ext cx="2322284" cy="311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Edificio" title="Edificio">
            <a:extLst>
              <a:ext uri="{FF2B5EF4-FFF2-40B4-BE49-F238E27FC236}">
                <a16:creationId xmlns=""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65"/>
          <a:stretch/>
        </p:blipFill>
        <p:spPr>
          <a:xfrm>
            <a:off x="2228961" y="-8975"/>
            <a:ext cx="9963038" cy="685282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571500" y="-8907"/>
            <a:ext cx="11620499" cy="6881262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Analista desarrollado</a:t>
            </a:r>
            <a:endParaRPr lang="es-E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2" name="Grupo 1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=""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pic>
          <p:nvPicPr>
            <p:cNvPr id="13" name="Gráfico 12" descr="Cuadrado abierto ">
              <a:extLst>
                <a:ext uri="{FF2B5EF4-FFF2-40B4-BE49-F238E27FC236}">
                  <a16:creationId xmlns=""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=""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</p:grpSp>
      <p:sp>
        <p:nvSpPr>
          <p:cNvPr id="27" name="Marcador de texto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199" y="3886241"/>
            <a:ext cx="4351910" cy="540563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Ing. Jorge Abraham Torres.</a:t>
            </a:r>
          </a:p>
        </p:txBody>
      </p:sp>
      <p:sp>
        <p:nvSpPr>
          <p:cNvPr id="12" name="Rectángulo: Una sola esquina cortada 11" descr="Énfasis de cuadro de pie de página">
            <a:extLst>
              <a:ext uri="{FF2B5EF4-FFF2-40B4-BE49-F238E27FC236}">
                <a16:creationId xmlns="" xmlns:a16="http://schemas.microsoft.com/office/drawing/2014/main" id="{2DFF522F-AF68-4632-B55E-C71590EC951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=""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/>
              <a:t>2</a:t>
            </a:fld>
            <a:endParaRPr lang="es-ES" dirty="0"/>
          </a:p>
        </p:txBody>
      </p:sp>
      <p:grpSp>
        <p:nvGrpSpPr>
          <p:cNvPr id="20" name="Grupo 19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6326106" y="1166645"/>
            <a:ext cx="4660981" cy="4662656"/>
            <a:chOff x="252031" y="391887"/>
            <a:chExt cx="7433283" cy="6215741"/>
          </a:xfrm>
        </p:grpSpPr>
        <p:sp>
          <p:nvSpPr>
            <p:cNvPr id="23" name="Rectángulo 22">
              <a:extLst>
                <a:ext uri="{FF2B5EF4-FFF2-40B4-BE49-F238E27FC236}">
                  <a16:creationId xmlns=""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=""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=""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29" name="Marcador de texto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7131333" y="1918977"/>
            <a:ext cx="3620640" cy="5726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400" b="1" dirty="0" smtClean="0">
                <a:solidFill>
                  <a:srgbClr val="038B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INSTRUCTOR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7057377" y="2744768"/>
            <a:ext cx="3842017" cy="24368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-Analista programador</a:t>
            </a:r>
          </a:p>
          <a:p>
            <a:pPr algn="l">
              <a:lnSpc>
                <a:spcPct val="100000"/>
              </a:lnSpc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-Administrador de bases de datos.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02" y="801224"/>
            <a:ext cx="2890556" cy="28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=""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7" y="4754"/>
            <a:ext cx="12305881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17" y="0"/>
            <a:ext cx="12334032" cy="68580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7" y="-17505"/>
            <a:ext cx="12263015" cy="687550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grpSp>
        <p:nvGrpSpPr>
          <p:cNvPr id="12" name="Grupo 11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1101DF86-6B00-49D3-9EFB-456055F79899}"/>
              </a:ext>
            </a:extLst>
          </p:cNvPr>
          <p:cNvGrpSpPr/>
          <p:nvPr/>
        </p:nvGrpSpPr>
        <p:grpSpPr>
          <a:xfrm flipH="1" flipV="1">
            <a:off x="-71017" y="-17504"/>
            <a:ext cx="3719513" cy="3117076"/>
            <a:chOff x="883522" y="460731"/>
            <a:chExt cx="5276606" cy="5716232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pic>
          <p:nvPicPr>
            <p:cNvPr id="18" name="Gráfico 17" descr="Cuadrado abierto">
              <a:extLst>
                <a:ext uri="{FF2B5EF4-FFF2-40B4-BE49-F238E27FC236}">
                  <a16:creationId xmlns=""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60731"/>
              <a:ext cx="4351912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98" y="952720"/>
            <a:ext cx="2922023" cy="845413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 smtClean="0"/>
              <a:t>AGENDA</a:t>
            </a:r>
            <a:endParaRPr lang="es-ES" sz="2800" dirty="0"/>
          </a:p>
        </p:txBody>
      </p:sp>
      <p:sp>
        <p:nvSpPr>
          <p:cNvPr id="14" name="Rectángulo: Una sola esquina cortada 13" descr="Bloque de énfasis de pie de página">
            <a:extLst>
              <a:ext uri="{FF2B5EF4-FFF2-40B4-BE49-F238E27FC236}">
                <a16:creationId xmlns="" xmlns:a16="http://schemas.microsoft.com/office/drawing/2014/main" id="{443EBCED-982A-454F-BC58-43B643EFA10D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=""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3" name="Rectángulo 12" descr="Cuadrado de fondo blanco">
            <a:extLst>
              <a:ext uri="{FF2B5EF4-FFF2-40B4-BE49-F238E27FC236}">
                <a16:creationId xmlns=""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4084486" y="514908"/>
            <a:ext cx="6445488" cy="591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4520764" y="1126649"/>
            <a:ext cx="5644211" cy="49741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TEMAS A DESARROLLAR</a:t>
            </a:r>
          </a:p>
          <a:p>
            <a:endParaRPr lang="es-MX" b="1" dirty="0" smtClean="0">
              <a:solidFill>
                <a:srgbClr val="05D74D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MX" sz="28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8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Swing Java.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8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Práctica.</a:t>
            </a:r>
          </a:p>
          <a:p>
            <a:pPr algn="l">
              <a:lnSpc>
                <a:spcPct val="150000"/>
              </a:lnSpc>
            </a:pPr>
            <a:endParaRPr lang="es-MX" sz="28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just"/>
            <a:endParaRPr lang="es-MX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just"/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71" y="1703429"/>
            <a:ext cx="959874" cy="128638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48" y="2989817"/>
            <a:ext cx="1982049" cy="19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=""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7" y="4754"/>
            <a:ext cx="12305881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17" y="0"/>
            <a:ext cx="12334032" cy="68580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32B205EF-4045-42E3-8101-270CAA2CF42C}"/>
              </a:ext>
            </a:extLst>
          </p:cNvPr>
          <p:cNvSpPr/>
          <p:nvPr/>
        </p:nvSpPr>
        <p:spPr>
          <a:xfrm>
            <a:off x="-71017" y="-17505"/>
            <a:ext cx="12263015" cy="687550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upo 11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1101DF86-6B00-49D3-9EFB-456055F79899}"/>
              </a:ext>
            </a:extLst>
          </p:cNvPr>
          <p:cNvGrpSpPr/>
          <p:nvPr/>
        </p:nvGrpSpPr>
        <p:grpSpPr>
          <a:xfrm flipH="1" flipV="1">
            <a:off x="-235553" y="-22259"/>
            <a:ext cx="3719513" cy="3117076"/>
            <a:chOff x="883522" y="460731"/>
            <a:chExt cx="5276606" cy="5716232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Gráfico 17" descr="Cuadrado abierto">
              <a:extLst>
                <a:ext uri="{FF2B5EF4-FFF2-40B4-BE49-F238E27FC236}">
                  <a16:creationId xmlns=""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60731"/>
              <a:ext cx="4351912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12" y="730728"/>
            <a:ext cx="2922023" cy="845413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 smtClean="0"/>
              <a:t>Swing</a:t>
            </a:r>
            <a:endParaRPr lang="es-ES" sz="2800" dirty="0"/>
          </a:p>
        </p:txBody>
      </p:sp>
      <p:sp>
        <p:nvSpPr>
          <p:cNvPr id="14" name="Rectángulo: Una sola esquina cortada 13" descr="Bloque de énfasis de pie de página">
            <a:extLst>
              <a:ext uri="{FF2B5EF4-FFF2-40B4-BE49-F238E27FC236}">
                <a16:creationId xmlns="" xmlns:a16="http://schemas.microsoft.com/office/drawing/2014/main" id="{443EBCED-982A-454F-BC58-43B643EFA10D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=""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Marcador de texto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 txBox="1">
            <a:spLocks/>
          </p:cNvSpPr>
          <p:nvPr/>
        </p:nvSpPr>
        <p:spPr>
          <a:xfrm>
            <a:off x="4300318" y="510154"/>
            <a:ext cx="6106426" cy="53709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000" b="0" i="0" u="none" strike="noStrike" kern="1200" cap="none" spc="6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86" y="1637247"/>
            <a:ext cx="959874" cy="128638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2" y="3343329"/>
            <a:ext cx="2771651" cy="275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ángulo 20" descr="Cuadrado de fondo blanco">
            <a:extLst>
              <a:ext uri="{FF2B5EF4-FFF2-40B4-BE49-F238E27FC236}">
                <a16:creationId xmlns=""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3858002" y="432264"/>
            <a:ext cx="7697162" cy="5921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es-MX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s-MX" dirty="0" smtClean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- Es </a:t>
            </a:r>
            <a:r>
              <a:rPr lang="es-MX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una biblioteca gráfica para </a:t>
            </a:r>
            <a:r>
              <a:rPr lang="es-MX" b="1" dirty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Java</a:t>
            </a:r>
            <a:r>
              <a:rPr lang="es-MX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 </a:t>
            </a:r>
            <a:endParaRPr lang="es-MX" dirty="0" smtClean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dirty="0" smtClean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- Incluye</a:t>
            </a:r>
            <a:r>
              <a:rPr lang="es-MX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r>
              <a:rPr lang="es-MX" b="1" dirty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widgets</a:t>
            </a:r>
            <a:r>
              <a:rPr lang="es-MX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para interfaz gráfica de usuario tales como cajas de texto, botones, listas desplegables y tablas</a:t>
            </a:r>
            <a:r>
              <a:rPr lang="es-MX" dirty="0" smtClean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jalla One" panose="02000506040000020004" pitchFamily="2" charset="0"/>
            </a:endParaRPr>
          </a:p>
          <a:p>
            <a:pPr lvl="1">
              <a:lnSpc>
                <a:spcPct val="150000"/>
              </a:lnSpc>
            </a:pPr>
            <a:endParaRPr lang="es-MX" sz="3200" dirty="0" smtClean="0">
              <a:solidFill>
                <a:schemeClr val="tx1"/>
              </a:solidFill>
              <a:latin typeface="Fjalla One" panose="02000506040000020004" pitchFamily="2" charset="0"/>
            </a:endParaRPr>
          </a:p>
          <a:p>
            <a:pPr lvl="1">
              <a:lnSpc>
                <a:spcPct val="150000"/>
              </a:lnSpc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jalla One" panose="02000506040000020004" pitchFamily="2" charset="0"/>
            </a:endParaRPr>
          </a:p>
          <a:p>
            <a:pPr lvl="1">
              <a:lnSpc>
                <a:spcPct val="150000"/>
              </a:lnSpc>
            </a:pPr>
            <a:endParaRPr lang="es-MX" sz="3200" dirty="0" smtClean="0">
              <a:solidFill>
                <a:schemeClr val="tx1"/>
              </a:solidFill>
              <a:latin typeface="Fjalla One" panose="02000506040000020004" pitchFamily="2" charset="0"/>
            </a:endParaRPr>
          </a:p>
          <a:p>
            <a:pPr lvl="1">
              <a:lnSpc>
                <a:spcPct val="150000"/>
              </a:lnSpc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jalla One" panose="02000506040000020004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520231" y="531585"/>
            <a:ext cx="221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04C043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JAVA SWING </a:t>
            </a:r>
            <a:endParaRPr lang="es-MX" sz="24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9528" y="2311289"/>
            <a:ext cx="6900328" cy="39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4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05137" y="636384"/>
            <a:ext cx="11144132" cy="5997891"/>
            <a:chOff x="252031" y="655467"/>
            <a:chExt cx="6845453" cy="5952161"/>
          </a:xfrm>
        </p:grpSpPr>
        <p:sp>
          <p:nvSpPr>
            <p:cNvPr id="33" name="Rectángulo 32">
              <a:extLst>
                <a:ext uri="{FF2B5EF4-FFF2-40B4-BE49-F238E27FC236}">
                  <a16:creationId xmlns=""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=""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=""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=""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153319" y="374774"/>
            <a:ext cx="634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Diferencia entre </a:t>
            </a:r>
            <a:r>
              <a:rPr lang="es-MX" sz="2800" b="1" dirty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AWT</a:t>
            </a:r>
            <a:r>
              <a:rPr lang="es-MX" sz="2800" b="1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sz="2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y </a:t>
            </a:r>
            <a:r>
              <a:rPr lang="es-MX" sz="2800" b="1" dirty="0" smtClean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Swing</a:t>
            </a:r>
            <a:r>
              <a:rPr lang="es-MX" sz="28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sz="2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en Java</a:t>
            </a:r>
            <a:endParaRPr lang="es-MX" sz="28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07665" y="2168363"/>
            <a:ext cx="10541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dirty="0">
              <a:solidFill>
                <a:schemeClr val="tx2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98" y="2682949"/>
            <a:ext cx="8997761" cy="323280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37" y="4333449"/>
            <a:ext cx="2431555" cy="24142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81314" y="1166170"/>
            <a:ext cx="9907292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 smtClean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	- La </a:t>
            </a:r>
            <a:r>
              <a:rPr lang="es-MX" sz="1600" dirty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biblioteca Swing está construida sobre el conjunto de herramientas de widgets abstractos de Java ( </a:t>
            </a:r>
            <a:r>
              <a:rPr lang="es-MX" sz="1600" b="1" dirty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AWT</a:t>
            </a:r>
            <a:r>
              <a:rPr lang="es-MX" sz="1600" dirty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), un kit de herramientas GUI más antiguo que depende de la plataforma. </a:t>
            </a:r>
            <a:endParaRPr lang="es-MX" sz="1600" dirty="0" smtClean="0">
              <a:solidFill>
                <a:srgbClr val="666666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  <a:r>
              <a:rPr lang="es-MX" sz="1600" dirty="0" smtClean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Puede </a:t>
            </a:r>
            <a:r>
              <a:rPr lang="es-MX" sz="1600" dirty="0">
                <a:solidFill>
                  <a:srgbClr val="66666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utilizar los componentes de la GUI de Java como el botón, el cuadro de texto, etc. de la biblioteca y no tiene que crear los componentes desde cero.</a:t>
            </a:r>
            <a:endParaRPr lang="es-MX" sz="16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05138" y="968864"/>
            <a:ext cx="11144130" cy="5745596"/>
            <a:chOff x="252032" y="985412"/>
            <a:chExt cx="6845452" cy="5701790"/>
          </a:xfrm>
        </p:grpSpPr>
        <p:sp>
          <p:nvSpPr>
            <p:cNvPr id="33" name="Rectángulo 32">
              <a:extLst>
                <a:ext uri="{FF2B5EF4-FFF2-40B4-BE49-F238E27FC236}">
                  <a16:creationId xmlns=""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=""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2" y="985412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=""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=""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08728" y="396455"/>
            <a:ext cx="6128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¿Qué es una clase de contenedor?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2" y="4641539"/>
            <a:ext cx="2056534" cy="204192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88657" y="1787768"/>
            <a:ext cx="10415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b="1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108494" y="1776976"/>
            <a:ext cx="10507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Las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clases de contenedor son clases que pueden tener otros componentes. Entonces, para crear una GUI, necesitamos al menos un objeto contenedor. Hay 3 tipos de contenedores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pPr fontAlgn="base"/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fontAlgn="base"/>
            <a:r>
              <a:rPr lang="es-MX" b="1" dirty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Marco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Es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una ventana en pleno funcionamiento con su título e iconos.</a:t>
            </a:r>
          </a:p>
          <a:p>
            <a:pPr fontAlgn="base"/>
            <a:endParaRPr lang="es-MX" b="1" dirty="0" smtClean="0">
              <a:solidFill>
                <a:srgbClr val="05D74D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fontAlgn="base"/>
            <a:r>
              <a:rPr lang="es-MX" b="1" dirty="0" smtClean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Panel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Es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contenedor puro y no es una ventana en sí misma. El único propósito de un Panel es organizar los componentes en una ventana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pPr fontAlgn="base"/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fontAlgn="base"/>
            <a:r>
              <a:rPr lang="es-MX" b="1" dirty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Diálogo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puede considerar como una ventana emergente que aparece cuando se debe mostrar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mensaje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es una ventana completamente funcional como el Marco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pPr fontAlgn="base"/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51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05138" y="968864"/>
            <a:ext cx="11144130" cy="5745596"/>
            <a:chOff x="252032" y="985412"/>
            <a:chExt cx="6845452" cy="5701790"/>
          </a:xfrm>
        </p:grpSpPr>
        <p:sp>
          <p:nvSpPr>
            <p:cNvPr id="33" name="Rectángulo 32">
              <a:extLst>
                <a:ext uri="{FF2B5EF4-FFF2-40B4-BE49-F238E27FC236}">
                  <a16:creationId xmlns=""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=""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2" y="985412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=""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=""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08728" y="396455"/>
            <a:ext cx="6128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Eventos en Java </a:t>
            </a:r>
            <a:r>
              <a:rPr lang="es-MX" sz="2800" b="1" dirty="0" smtClean="0">
                <a:solidFill>
                  <a:srgbClr val="04C043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Swing</a:t>
            </a:r>
            <a:r>
              <a:rPr lang="es-MX" sz="2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endParaRPr lang="es-MX" sz="28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98" y="3495136"/>
            <a:ext cx="3065786" cy="304400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88657" y="1787768"/>
            <a:ext cx="10415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b="1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108494" y="1776976"/>
            <a:ext cx="1050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/>
              <a:t>	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05033" y="1448234"/>
            <a:ext cx="1031424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En Java </a:t>
            </a:r>
            <a:r>
              <a:rPr lang="es-MX" b="1" dirty="0">
                <a:solidFill>
                  <a:srgbClr val="04C043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Swing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, cada vez que el usuario interactúa con la aplicación se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ejecuta un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evento, para que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componente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determinado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reaccione frente a un evento, debe poseer un "escuchador" (</a:t>
            </a:r>
            <a:r>
              <a:rPr lang="es-MX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Listener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 con, al menos, un método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determinado,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que se ejecutará al escuchar un evento en particular, por ejemplo, en el siguiente código se crea un botón que al ser presionado imprime en la salida estándar un mensaje.</a:t>
            </a:r>
          </a:p>
          <a:p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       </a:t>
            </a: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JButton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miboton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=new </a:t>
            </a:r>
            <a:r>
              <a:rPr lang="es-MX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JButton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(“</a:t>
            </a:r>
            <a:r>
              <a:rPr lang="es-MX" dirty="0" smtClean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Mi </a:t>
            </a:r>
            <a:r>
              <a:rPr lang="es-MX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botón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");</a:t>
            </a:r>
          </a:p>
          <a:p>
            <a:pPr lvl="1"/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miboton.</a:t>
            </a:r>
            <a:r>
              <a:rPr lang="es-MX" dirty="0" err="1" smtClean="0">
                <a:solidFill>
                  <a:srgbClr val="C0000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addActionListener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(new </a:t>
            </a:r>
            <a:r>
              <a:rPr lang="es-MX" dirty="0" err="1" smtClean="0">
                <a:solidFill>
                  <a:srgbClr val="C0000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ActionListener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()</a:t>
            </a:r>
          </a:p>
          <a:p>
            <a:pPr lvl="1"/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{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lvl="1"/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public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void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actionPerformed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</a:t>
            </a:r>
            <a:r>
              <a:rPr lang="es-MX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ActionEvent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e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){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lvl="1"/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		</a:t>
            </a: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System.out.println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(“Presionó </a:t>
            </a:r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 Botón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");</a:t>
            </a:r>
          </a:p>
          <a:p>
            <a:pPr lvl="1"/>
            <a:r>
              <a:rPr lang="es-MX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      </a:t>
            </a:r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}</a:t>
            </a:r>
          </a:p>
          <a:p>
            <a:r>
              <a:rPr lang="es-MX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      }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52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301301" y="887705"/>
            <a:ext cx="11144130" cy="5745596"/>
            <a:chOff x="252032" y="985412"/>
            <a:chExt cx="6845452" cy="5701790"/>
          </a:xfrm>
        </p:grpSpPr>
        <p:sp>
          <p:nvSpPr>
            <p:cNvPr id="33" name="Rectángulo 32">
              <a:extLst>
                <a:ext uri="{FF2B5EF4-FFF2-40B4-BE49-F238E27FC236}">
                  <a16:creationId xmlns=""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=""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2" y="985412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=""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=""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063852" y="375944"/>
            <a:ext cx="6128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Interfaces </a:t>
            </a:r>
            <a:r>
              <a:rPr lang="es-MX" sz="2800" b="1" dirty="0" smtClean="0">
                <a:solidFill>
                  <a:srgbClr val="05D74D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GUI</a:t>
            </a:r>
            <a:endParaRPr lang="es-MX" sz="2800" b="1" dirty="0">
              <a:solidFill>
                <a:srgbClr val="05D74D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44" y="32844"/>
            <a:ext cx="1218073" cy="120942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88657" y="1787768"/>
            <a:ext cx="10415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b="1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07663" y="1248702"/>
            <a:ext cx="864339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JLabel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28506" y="5335053"/>
            <a:ext cx="13131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JSeparator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195851" y="3704208"/>
            <a:ext cx="1361241" cy="45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JTextField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194066" y="5937004"/>
            <a:ext cx="966931" cy="459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JButton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195852" y="4359789"/>
            <a:ext cx="1813317" cy="459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JPasswordField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516" y="1602702"/>
            <a:ext cx="7686675" cy="50673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1754744" y="1619412"/>
            <a:ext cx="1205784" cy="10192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754744" y="1636073"/>
            <a:ext cx="1983876" cy="272672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285855" y="5633509"/>
            <a:ext cx="674673" cy="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9004665" y="4609446"/>
            <a:ext cx="1220383" cy="1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9127927" y="3945828"/>
            <a:ext cx="1087227" cy="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9535886" y="6212532"/>
            <a:ext cx="689123" cy="1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5641093" y="1074450"/>
            <a:ext cx="889987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JPanel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H="1">
            <a:off x="5422051" y="1476969"/>
            <a:ext cx="555153" cy="69499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10699561" y="1453202"/>
            <a:ext cx="966931" cy="459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JFrame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6191221" y="1476969"/>
            <a:ext cx="558091" cy="73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 flipV="1">
            <a:off x="10084191" y="1717873"/>
            <a:ext cx="695051" cy="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10195851" y="5405785"/>
            <a:ext cx="13612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JCheckbox</a:t>
            </a:r>
            <a:endParaRPr lang="es-MX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H="1">
            <a:off x="8477600" y="5681432"/>
            <a:ext cx="1747430" cy="19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89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magen abstracta" title="imagen abstracta">
            <a:extLst>
              <a:ext uri="{FF2B5EF4-FFF2-40B4-BE49-F238E27FC236}">
                <a16:creationId xmlns=""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62"/>
          <a:stretch/>
        </p:blipFill>
        <p:spPr>
          <a:xfrm>
            <a:off x="-71017" y="-1485"/>
            <a:ext cx="12263015" cy="682293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-29028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grpSp>
        <p:nvGrpSpPr>
          <p:cNvPr id="40" name="Grupo 39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5854" y="2630091"/>
            <a:ext cx="6609256" cy="2068231"/>
          </a:xfrm>
        </p:spPr>
        <p:txBody>
          <a:bodyPr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5400" b="0" dirty="0" smtClean="0">
                <a:solidFill>
                  <a:srgbClr val="04C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Practiquemos…</a:t>
            </a:r>
            <a:endParaRPr lang="es-ES" sz="6000" b="0" dirty="0">
              <a:solidFill>
                <a:srgbClr val="04C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jalla One" panose="02000506040000020004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3" name="Subtítulo 22">
            <a:extLst>
              <a:ext uri="{FF2B5EF4-FFF2-40B4-BE49-F238E27FC236}">
                <a16:creationId xmlns=""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115" y="4821810"/>
            <a:ext cx="6609256" cy="450503"/>
          </a:xfrm>
        </p:spPr>
        <p:txBody>
          <a:bodyPr rtlCol="0"/>
          <a:lstStyle/>
          <a:p>
            <a:pPr rtl="0"/>
            <a:r>
              <a:rPr lang="es-ES" b="1" dirty="0" smtClean="0">
                <a:solidFill>
                  <a:schemeClr val="bg1"/>
                </a:solidFill>
              </a:rPr>
              <a:t>LET’S GO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9" name="Rectángulo: Una sola esquina cortada 28" descr="Cuadrado de énfasis de pie de página">
            <a:extLst>
              <a:ext uri="{FF2B5EF4-FFF2-40B4-BE49-F238E27FC236}">
                <a16:creationId xmlns=""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=""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13" name="Título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 txBox="1">
            <a:spLocks/>
          </p:cNvSpPr>
          <p:nvPr/>
        </p:nvSpPr>
        <p:spPr>
          <a:xfrm>
            <a:off x="2402470" y="1856349"/>
            <a:ext cx="6609256" cy="55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dirty="0" smtClean="0"/>
              <a:t>VAMOS AL IDE…</a:t>
            </a:r>
            <a:br>
              <a:rPr lang="es-ES" dirty="0" smtClean="0"/>
            </a:br>
            <a:endParaRPr lang="es-ES" sz="1800" b="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8_TF56051434" id="{50013F39-82E1-4F2C-B45F-E88CEF3217A6}" vid="{107187C2-53F5-441E-92D4-5A4C5250CEA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moderna clara</Template>
  <TotalTime>0</TotalTime>
  <Words>251</Words>
  <Application>Microsoft Office PowerPoint</Application>
  <PresentationFormat>Panorámica</PresentationFormat>
  <Paragraphs>1353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Arimo</vt:lpstr>
      <vt:lpstr>Calibri</vt:lpstr>
      <vt:lpstr>Fjalla One</vt:lpstr>
      <vt:lpstr>Wingdings</vt:lpstr>
      <vt:lpstr>Tema de Office</vt:lpstr>
      <vt:lpstr>Comunidad Java Full Stack Nicaragua</vt:lpstr>
      <vt:lpstr>Presentación de PowerPoint</vt:lpstr>
      <vt:lpstr>AGENDA</vt:lpstr>
      <vt:lpstr>Swing</vt:lpstr>
      <vt:lpstr>Presentación de PowerPoint</vt:lpstr>
      <vt:lpstr>Presentación de PowerPoint</vt:lpstr>
      <vt:lpstr>Presentación de PowerPoint</vt:lpstr>
      <vt:lpstr>Presentación de PowerPoint</vt:lpstr>
      <vt:lpstr>Practiquemos…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2020-04-24T18:13:10Z</dcterms:created>
  <dcterms:modified xsi:type="dcterms:W3CDTF">2020-06-20T05:08:54Z</dcterms:modified>
</cp:coreProperties>
</file>