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tableStyles" Target="tableStyles.xml" /><Relationship Id="rId3" Type="http://schemas.openxmlformats.org/officeDocument/2006/relationships/slide" Target="slides/slide1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viewProps" Target="view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presProps" Target="presProp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F48E790-09FD-4356-8E15-C20B4DE8513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NI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7A599-0063-46BF-A5F1-3CF96E62908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NI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1669E-1CC7-436C-9A8D-148881CE9CE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NI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4F3EC-7BF7-4299-B382-24C5136E619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72734CB-A016-4D05-8946-6038466A605B}" type="slidenum">
              <a:t>‹Nº›</a:t>
            </a:fld>
            <a:endParaRPr lang="es-NI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CC8CEF-2F6D-4C5A-A9DA-F1A5FDBEBE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E3C15-F934-47B6-ABF1-D8A0EBA0A3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18654-7717-447C-A91D-28932A52ADC7}" type="datetimeFigureOut">
              <a:rPr lang="en-US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CE76F-68E1-4CBC-BAB9-B0302A372F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1E195-121E-42CF-86D5-192CCBB35E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63C0C-54F8-449D-93A8-FD4AE4F8296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3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65C56-0E0F-4B2D-9F9E-2A102EB7E8B3}" type="datetimeFigureOut">
              <a:rPr lang="en-US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963F7123-7C7D-4403-9A85-820CC9B230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1F3C47F-3603-4ACF-9CA3-F1E039589F4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  <p:sp>
        <p:nvSpPr>
          <p:cNvPr id="10" name="Header Placeholder 9">
            <a:extLst>
              <a:ext uri="{FF2B5EF4-FFF2-40B4-BE49-F238E27FC236}">
                <a16:creationId xmlns:a16="http://schemas.microsoft.com/office/drawing/2014/main" id="{99ACF92F-95C1-4235-8698-D0AB909E7EF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NI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NI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E9E0EF2-8274-4F97-9E3D-441A06ADDB9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NI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NI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CA33D43-B263-43DF-A71F-7247E629506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NI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NI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096BDE-350C-4938-A119-FCB5741650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NI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6915FD6-E146-4029-B66E-B06B8452F0EC}" type="slidenum">
              <a:t>‹Nº›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DB716-FE33-4606-A874-723E07D603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NI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CD27055-2E2D-44D7-8B7B-FEE702EB99E5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E385BD2C-DD59-4451-877E-E357C685A45B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35FE8-E695-4851-B6CF-86270993D94B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12748B4-C58F-439E-B89E-C442555C7EE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05558-3905-42ED-BE9A-6EC126BDAAE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578D62-8CB8-47A6-9F07-5E898CD321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5F27BC-9B9E-4074-9447-F11D8B34B4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s-NI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90C87D41-C0D3-4BC3-A8B9-49CFD287C1AD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81D4F0C0-1000-4E12-BE78-4907CC44103B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30AFD-DDC7-4754-B907-5F91B2B6A0B3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E8BC39F-8338-47BE-843D-05E35D3C5748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B3F3D9-A881-44EB-8AE7-1B6FA31B04C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907EBB-FAD9-4DA5-AE60-A9A103AD12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4C18CC-5DCA-4803-BC78-FC6A22DF97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451700E-0FEE-4C20-9E33-A4EFCCA7EE18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43123308-1741-4A07-B127-8F3AD775128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A1C09-BBAA-4D66-9801-ED669F2ABE78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B949B1B-9922-4E00-8B0E-6697A6D6DD80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3CD6A-0CC5-4596-A80F-BFC6AF7979A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2AA6DD-1F0E-4CAB-B47B-34D8955C27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F9E8A6-F565-4417-8166-452BF40844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1232FFDE-D108-4DB8-B2C4-0FD5D7B0576E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BDA2516C-8D57-4C00-AB4E-8E9630FDB55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E60122-F3A8-46BF-A88D-9780AEF9A037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8C39C62E-6133-426C-9988-F3BCF2049B8D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050806-4237-4A08-8735-4873B6E4B90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E77430-A38F-4003-91FB-FB44F07DFC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9D9682-D0D1-4BD4-8800-18B0EF5984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EE49779-3C5E-4E18-8AB9-145AA956A9F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B6CEA98A-915A-4DCD-BB15-7D29B8867AA9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05C947-2F6A-45FF-BF2F-063F89261EDA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3C5B8F13-83B3-4F44-AA2A-FCB42D328FB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3B589-4024-45B4-81B4-8C6616358B4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65DBB-649A-4AB3-8D95-16083F27D4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2575F8-97DF-49EC-BEB5-55A7B3AD31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876B490-2EF9-4018-B567-6124522F1737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9A76CA1C-766E-491E-ABDB-90207569144B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7FFF03-34DE-4716-A648-7DCC9FECD13E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BD0B112-79D9-4102-86D7-F06A912559A2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3C611E-61BA-491E-A78A-8A0EA59CD24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8C4857-6762-46BB-AA71-3816236E9D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42D6E-4F35-4622-B782-BC0E86E5ED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B1A20A7-778D-44A9-9CF4-57D653CC06CD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7A4F001F-302C-4FC2-913E-7546FF38750F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6B8D3-BCF6-4169-AC7C-EF933C5E4F07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9DED694-3A01-4751-A365-37576682C63D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932F8-E70C-435E-A2B0-F7BA7E61090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B1AB64-C1E8-4C70-9C19-3B93191F16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6E95B0-A455-4A21-8D79-D7E3D4D174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2509827B-5F19-47CC-B750-7452A208469C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01978DF2-EC5E-4358-893F-857F7888BBB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E9A2D-DAEA-481E-9307-5801227799B4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B134D71-1231-44BC-984A-8ACEACD547AE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1D3438-1E2B-47E2-89A9-724A5B24302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678D8-C666-4236-A107-E14B0662F9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86B32-07DD-4622-9B02-378E3ACBCE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670D47D-7AE1-421A-8398-BDA1CF010B9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73EE5329-F051-47A5-8B3F-81826EBCC624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E4C769-3732-469A-B2A5-425254130CFE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406D15E6-2DE7-459E-8FC3-D415E992FA33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51C23-F6E5-4142-9E29-6E3B34DCDB0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DF8245-1289-4C51-99D1-37661D52CF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402980-63C3-4E36-94D9-C847F6EF86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FFF0919E-AA1C-4998-9A41-1CC94B66CCD1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FFE8C139-9AA9-40AF-90F7-A669A703622E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A2E898-2C0A-44EB-BFFD-DE0D838B4C5C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8B97812C-E843-482E-BE31-5986428E5C0D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8A0DA-629D-4634-A549-12F2010F3EF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D3EAD5-9FBA-4C03-8F12-131D24D07A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2FDBD-6245-41B6-BD9B-20E2F7BAE1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F269219-D578-43F1-961B-0FADCD2B7268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90962D26-3772-46C4-8065-E012B2B6ED4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8F8448-2C70-47C6-B516-887054102AB0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4429D021-6A41-40FB-84AF-139A35718F18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E77D7D-6930-463D-8442-7F9013C7FAB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F5A9D8-1148-4EDE-BBE3-8B740D7FE9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34A4AC-4B82-4170-9A1A-32F1E801FC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s-N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B954127-C969-4E91-806D-6A709EFAB373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A960F9BE-6EA9-412A-974C-C959A7162AE4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05B8EF-787A-47F8-BE0E-4CEB63AB46C7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955BB74-C5FC-4000-AE7E-1247FA633CAD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E9586A-9BB8-4F0B-AF25-7A037365F02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FD5A0B-1786-4531-B99B-17757BE782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312FBE-0F63-4A34-A9AD-095BDC090E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2BE657BD-59EE-42C3-AAA0-7D72BE6AEAF6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33DA17C4-97DD-4C5F-B770-1FB6B116A82F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E54085-235D-49E4-83E6-2AB1E8DF3CC4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6F07BF7-047A-404D-AB0B-CE3F8A57163F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F3DD2C-A2B4-4678-AAC5-6FCF765DF69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488D7-AD68-4FC7-BC3B-8EFE2B77E8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14B6F5-CD5B-4FC3-AF59-7DB83A2FF0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BBF016EA-2F6D-4A81-86E7-3F229C5BD955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739D935D-7B08-4AA8-8BF9-9C545D18F4E8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36AB2-5C6B-4EF8-A2BA-942FC3065C8B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0170DD11-0D0A-4B8D-9E13-3214E4500C4B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C3350C-277C-455A-858B-8DA4130B760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034C6-BEC3-4189-86A3-2F50D423A2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87D766-54BE-451A-BA29-0235086400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028FD97-36F3-4244-AB98-91BC0E88522F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246892B1-6F41-49DF-9853-0E0F6754579C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45549-8052-4935-A447-6EAA426CE0EF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922B367A-B147-4A03-A2FE-EAFFBC26EEE7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8D781-9F00-4589-A219-96D0E8E28E4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2DD04-5096-4F4A-9FDA-6DA2E33EF2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8BFA7-F546-4326-8780-F557A4CB18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201E5FB2-01C8-490E-B4C6-C04D487AC544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064D3DBA-B4F0-4647-AC6E-40F408B02EFB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597137-97C2-4783-A1CD-CCE2E0EAD198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C7E493D-584A-40CE-A60C-CE71EE814ACB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AA55AA-D8E9-4902-94C3-00F979760C2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68883E-9D2F-4C1D-A45B-8292A81B46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31D45-DBFE-4EF0-A7C3-13E7056A5F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1692C35-BCBE-400B-B443-57C6E4670FFB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4A5D413F-7677-4CB5-B061-9DD1972E7F91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D0E248-F9A2-4D21-8EC4-C79C536451E5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4615C544-EDAE-492F-9AB9-B5897FBCA2A5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0939A-1CE7-4197-A17A-17C8742AE2B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391E2F-08C6-4CA6-B5DB-BC2EC9905B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2CD7F-80B1-4221-98CC-89558EB87E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2172E4C5-BA98-484F-B037-DA0C76FE73B8}"/>
              </a:ext>
            </a:extLst>
          </p:cNvPr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65C56-0E0F-4B2D-9F9E-2A102EB7E8B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440B9479-E8BD-42F9-BA66-AC124EC5C2CE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206E4A-405E-457E-9C0E-012F017FE633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4DCE02C0-0323-419C-B914-7C962FCAF38A}"/>
              </a:ext>
            </a:extLst>
          </p:cNvPr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3F721C-20E4-4BA5-8E35-EBF2F16C2A2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F8F2D-489B-4B9D-83CF-BFAF6D0621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1F33F-5EA6-47A0-B344-B6B68AE0A3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s-N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86795B-3E66-4C12-8136-6FC1AEBD5CA1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16F56-5ED7-4787-80DE-4897218E62EE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C419B-0C4E-4D16-B87C-8D69C0E62756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D0EF5-8486-4F0D-9209-90280A786F8C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9E203C4-FB8E-43A3-8BAE-0B7B0273549C}" type="slidenum">
              <a:t>‹Nº›</a:t>
            </a:fld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78603-0DC6-4A31-892D-DD521F3FD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0CD88-2F83-4ED3-AA5D-447ABF427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52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F2420C-0255-44FA-AA7F-6A492C1687C1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A1175-0DC9-49A8-8711-880D9212E926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6FCB9-07C5-466E-BE00-31064F7E75E9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ADEFB-9DAE-4F78-BA6B-ECB83CC1AB22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9E203C4-FB8E-43A3-8BAE-0B7B0273549C}" type="slidenum">
              <a:t>‹Nº›</a:t>
            </a:fld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9CB1-8A87-4931-981D-B19ACF6B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7C3CC-9ECF-406B-B509-FB70798A1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880000"/>
            <a:ext cx="9360000" cy="162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390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F88CF29-18E2-4336-AB53-B8ADF1BE5CDE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94761-297A-4418-8EE1-2AF0E7A1B255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87F55-6CD5-4692-9D40-0DFA73771F49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CB318-1B57-4E2D-9A2A-2F0C90C10A9E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9E203C4-FB8E-43A3-8BAE-0B7B0273549C}" type="slidenum">
              <a:t>‹Nº›</a:t>
            </a:fld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07F62-AAEF-446C-8E7D-0B7FE8D76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1388" y="1619250"/>
            <a:ext cx="2428875" cy="2881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519E9-C5FC-4185-B106-50DF4026C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619250"/>
            <a:ext cx="7138988" cy="2881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2555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4BDD6F-A254-4E4B-AAC8-C9EA3D7158B7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FCBF3C-A81E-4C80-AEC4-AAB1A5B0582A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9A19E-CF5B-41F0-813A-7832B9433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80DEB-3E9A-4DF5-8BC1-67EB4E8B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43CB5-CF26-41B0-87C2-B892C411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EEA8-F2BF-4563-B7AA-A2F40E74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7AC2-A027-4FE7-946B-40655046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983791F5-20C8-42C6-BBD3-A7094806531D}" type="slidenum"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92696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71F019-AC70-472D-B77D-00457EDD9645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1DC2FB4-6466-471B-866F-0AF9D7214481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96014-A005-4C32-961A-2A98EEC4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5658-D789-4D31-961E-0F06FAB9F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9360000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D2194-480A-413C-850E-395576D0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53AB7-3607-4BA4-B715-63268DEF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0F1D-C1ED-4D4C-87FA-37A5A296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39B0181C-8E2C-4916-8386-15A93867AE05}" type="slidenum"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2034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3915BD-33F9-42B5-A4D8-FF5587EAA341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EFDB608-A414-4BC6-A25A-0C533B156888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A65EC-2CDB-44BC-A652-CA88FB5D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F0A73-A130-4833-8B3B-82278634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9697-26D1-4045-943F-9075D0EC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EF80-BF81-43C3-9ECB-DA3875D1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E6FD8-16B7-4327-B403-68C80460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8E56EC5B-F812-4FA5-865D-0332E9F38A27}" type="slidenum"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2862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91C5AF-4309-4093-A9FC-90363610D1F8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74C13C-F6BA-46AD-B62F-318789ABACCD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B5FA3-D4C5-4504-9447-24CEDF4D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F54B-C326-43A3-8D58-5FED3867D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079500"/>
            <a:ext cx="4603750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1EE63-0F37-4F88-A8F1-0F575B694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079500"/>
            <a:ext cx="4603750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A0A9A-DF61-43F1-953A-4F7B9CD8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D4B0-9F5F-4499-BCFF-D1044AAD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AB4AF-F980-4917-8B9A-D71E62E3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A06572A9-98AC-45D7-BB0B-460B63D92440}" type="slidenum"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23875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767981-ACD6-4181-8118-228E55C0616C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E882ED4-362F-4774-9C2F-214B517A4932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F74B3-49C6-48BD-A81B-193A632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BBF2C-B639-4BFD-905C-354676353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9826-AD57-4F17-80E4-57B4D005D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C0E5E-512E-4E8A-9133-87EF06CE0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E397C-0B1C-4FBD-92B1-40D708733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455A3-DD67-4445-8DE8-34DC8E64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21B73-265C-483E-8033-A6EAFC0B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69CD4-23B2-49CA-8487-03E12BEF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1E7D0911-C012-4D5E-8614-0170C935BFC8}" type="slidenum"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69519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66C320-87AC-45EF-B0F3-3AFDEC1081EE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7CF9721-2689-454C-8A5D-6B8629BC96D6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D2257-7E8F-4839-AFE2-3116E295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F4222-F8B2-42A7-A56A-5DF27B51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295C9-2F0E-4DB8-9A62-1A764C5A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5EBAE-BA71-47FA-95BB-91F4ABB9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24F5B927-ED28-44E4-9687-1385B6A28EFE}" type="slidenum"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18206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C7AF05B-8A34-4158-B8D2-E89457E4F95C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F9E04A1-8707-4B1E-B9AA-761BC52E3795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EE1EE-CDEE-4D8C-A818-5D795209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0C70B-09BD-4E80-BAEC-00E084EF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4E810-5690-4663-A187-27066AF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27ED5E7F-A14D-42FA-8EBE-8B5432023853}" type="slidenum"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5826404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440D04E-FA93-473B-B772-0D74F5F42D06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BC6BDCA-5341-4777-B1D0-E48763851EA5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FF412-79C1-4B72-BA15-697FE175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EDE6-0F7F-4700-A777-57B666E9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6FA8-1A58-4880-A766-9EA847D5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F314C-1B4F-4C87-B18A-42B1DBAD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DC9F1-DC29-4509-948A-CEA6839C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BEBE-A4A7-4C6C-937D-D157FC06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E8CD2949-4596-479B-9ED2-6B8359CF8D26}" type="slidenum"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52984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11CF7A8-7547-40CC-9025-98607F4FB76E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375B7-3636-4AB9-A5AE-0AC80837B21E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38C57-D002-442F-8615-DD42365236F5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13A35-76CB-447E-9B2F-FE1B804C82E9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9E203C4-FB8E-43A3-8BAE-0B7B0273549C}" type="slidenum">
              <a:t>‹Nº›</a:t>
            </a:fld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AC9ED-8A72-4176-8537-AE95336C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3638-E4ED-4852-BD5E-C61E1A68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2880000"/>
            <a:ext cx="9360000" cy="16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724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D564C8-0236-4633-9B0D-2368F2B56428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108A97A-21BA-4CDD-B170-5EF57A14481B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70ADC-8136-4213-A8C0-14EAE88C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599C6-7A35-48B6-961D-0FFF8ACB3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97358-AD2E-4CEE-AEBF-35D7E7F07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E8BBD-FBCC-4BDD-86B9-F0770A99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9AE49-8989-4590-97A2-FE1B272A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7D85-7B42-4EEA-91FA-6914F446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DE541FAF-CE3C-4B8D-8448-8FF5410D348C}" type="slidenum"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105046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25F2B3-EF7E-46F3-897D-BB1A815534B0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15581F6-E6EB-41E7-B4C2-A9CFC31C65AB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EA3DB-3C4B-43A9-B9F0-B03C0DBC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A15AB-DEA9-49B2-A2E6-3E3DA4681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1080000"/>
            <a:ext cx="9360000" cy="360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123CD-4A5D-4FB9-95E6-4B033595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A68D-C9CC-45E9-A056-2E0B1BD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05F5-195F-4272-8872-DD7C4B7B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51864281-FCBE-49ED-B987-9F1706C16359}" type="slidenum"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12340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16589E-62A3-4018-BC70-04B897EEE81D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3F8F565-CA1E-4FE2-ABB0-B4D50C0962E5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2F0EE-9BB6-44D6-B890-5093AFABD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4500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23D57-253C-479A-ADB9-157053B36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4500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B4D2-E898-42D2-9358-B2450734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5220000"/>
            <a:ext cx="23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9B93-58D6-469C-B5A1-346AA9AE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000" y="5220000"/>
            <a:ext cx="3240000" cy="360000"/>
          </a:xfrm>
        </p:spPr>
        <p:txBody>
          <a:bodyPr/>
          <a:lstStyle/>
          <a:p>
            <a:pPr lvl="0"/>
            <a:endParaRPr lang="es-N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5A17-E8A1-4A39-AF2D-361B88FE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80000" y="5220000"/>
            <a:ext cx="2340000" cy="360000"/>
          </a:xfrm>
        </p:spPr>
        <p:txBody>
          <a:bodyPr/>
          <a:lstStyle/>
          <a:p>
            <a:pPr lvl="0"/>
            <a:fld id="{09F1DAFD-56B4-419F-B5BE-7D31E265A779}" type="slidenum"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7339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0CCFCF5-968C-4715-A0FF-A99FFC2F0C8F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E5FEF-7492-4D44-B7A6-78A65F1E9341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5CF1C-31AC-4AFF-A039-CE9E0E4D8550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9E0F4-8C51-4BCC-8D03-74352DDB4A69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9E203C4-FB8E-43A3-8BAE-0B7B0273549C}" type="slidenum">
              <a:t>‹Nº›</a:t>
            </a:fld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BCE6F-F55B-4DB7-AA6E-85A74C38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EC7EF-01A0-4762-A01A-F7621BAF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44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D2AC121-4F2E-45FB-BE6C-709080EFF6CF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9477F-02F1-49C9-9AC2-44DF7E698030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44A28-DB8F-4A51-8287-7433A387708B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C9494-D5C3-4EA5-BD7A-ED553416AB95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9E203C4-FB8E-43A3-8BAE-0B7B0273549C}" type="slidenum">
              <a:t>‹Nº›</a:t>
            </a:fld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3B83B-F71D-439D-9452-42BE1FDA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990A-7A30-475C-AD38-85630BD88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2879725"/>
            <a:ext cx="4603750" cy="162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897A1-27EC-4FB3-81D1-5EB9C8B7A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879725"/>
            <a:ext cx="4603750" cy="162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4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7891986-E08D-4E6D-82A6-414E1EA1CE69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06D31-E5DD-4BA1-9251-DB9A7C1A6B37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723D1-B08F-40FC-8999-5FC87F79AB85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D963D-7008-4DAE-96BE-E9789B97AAB7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9E203C4-FB8E-43A3-8BAE-0B7B0273549C}" type="slidenum">
              <a:t>‹Nº›</a:t>
            </a:fld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DE672-C055-47CA-8D79-9073FE3A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CF3F4-2F94-4212-BBA4-0B57DE7D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895D-6926-4406-BF94-92788EF86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62BCF-C5E1-40EB-BE2E-B53863CA5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4CBCD-1104-448E-9CAD-4E7B8A835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43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1794AAC-79F6-4EB3-A2D7-EEE7FD5544A2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72308-67B5-491F-8574-6C87694237EE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C829E-43CC-4D29-8A4E-AA134FF0C202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B0D9D-B5CE-4DA8-B292-A7E28591C434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9E203C4-FB8E-43A3-8BAE-0B7B0273549C}" type="slidenum">
              <a:t>‹Nº›</a:t>
            </a:fld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F62E3-CB44-4287-A388-19807275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116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DA17B4E-F628-47E5-A44F-04E5839764F6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20B19-548D-4E43-BF1B-E6E670F2DFBD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32A86-2BFD-433A-8CF0-4725E481AAE2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96F65-97AB-4B45-9FA5-87571A67092F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9E203C4-FB8E-43A3-8BAE-0B7B0273549C}" type="slidenum">
              <a:t>‹Nº›</a:t>
            </a:fld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478070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A8FAD41-2EEA-4B84-8DED-C6C6D141E4AB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62898-E2AC-4CD5-A85C-1557B1D696A9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7AB3E-3616-4B0B-B07A-027F772CB1C7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E7603-CECE-4523-8366-83E1E72D1E0F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9E203C4-FB8E-43A3-8BAE-0B7B0273549C}" type="slidenum">
              <a:t>‹Nº›</a:t>
            </a:fld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2E5BC-D650-477C-88D5-11B04120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10F0-D60C-4A44-9D04-5B2A9650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B3AF8-9230-42FC-AA07-AF141C055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85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98DCA7A-A85D-4ACC-908F-0FC195C78CF6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860FD-9DD3-4B40-B54B-6677674594F8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BBDEA-6A43-4960-A5FF-9616E1D830FB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9EEED-9295-4E5C-823B-03E0D0737141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9E203C4-FB8E-43A3-8BAE-0B7B0273549C}" type="slidenum">
              <a:t>‹Nº›</a:t>
            </a:fld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DA0CE-0A6B-4757-A72F-7E16494C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60CBC-97A7-4251-8413-05AD1E951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8C8AC-7531-4D43-8604-4A7CC481E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9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FBF9FFF-C723-4A5D-85DD-6FADAE5DFDC0}"/>
              </a:ext>
            </a:extLst>
          </p:cNvPr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B3ADEDC3-6B24-4CA7-A7B1-059D53A01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N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98CE6-B43C-46ED-AA9B-D4FBC1F77C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N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C2EFF-9D2B-4662-A1BC-AB811D69EE9D}"/>
              </a:ext>
            </a:extLst>
          </p:cNvPr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A53A7-A732-4EC2-8745-3B9EA70DADF3}"/>
              </a:ext>
            </a:extLst>
          </p:cNvPr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ctr" rtl="0" hangingPunct="0">
              <a:buNone/>
              <a:tabLst/>
            </a:pPr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00B5B-1393-411E-8D63-8B4AFFFD5A00}"/>
              </a:ext>
            </a:extLst>
          </p:cNvPr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/>
          <a:p>
            <a:pPr lvl="0" algn="r" rtl="0" hangingPunct="0">
              <a:buNone/>
              <a:tabLst/>
            </a:pPr>
            <a:fld id="{C9E203C4-FB8E-43A3-8BAE-0B7B0273549C}" type="slidenum">
              <a:t>‹Nº›</a:t>
            </a:fld>
            <a:endParaRPr lang="es-NI" sz="1400" kern="12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s-NI" sz="3300" b="0" i="0" u="none" strike="noStrike" kern="1200" cap="none">
          <a:ln>
            <a:noFill/>
          </a:ln>
          <a:solidFill>
            <a:srgbClr val="DD4100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es-NI" sz="2400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26BEA08-AD5F-4DF1-A8B2-516CD715561E}"/>
              </a:ext>
            </a:extLst>
          </p:cNvPr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4CE9B92-0D27-4810-BADE-31D9FDBE149C}"/>
              </a:ext>
            </a:extLst>
          </p:cNvPr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EC6FC836-D584-4F28-9409-B48705D8F3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N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AE324-3527-4E6C-A1A5-BA5C694801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NI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BCF1E9-97A0-4D7E-90D1-7EF792F5548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NI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NI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15326B-A21F-498D-ACFA-A79EAD4A84C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s-NI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NI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6ECEE7-8ECD-4C07-8162-0765D2BB964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NI" sz="1400" kern="12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1C33634-C7A6-4298-9479-3D4B52925929}" type="slidenum">
              <a:t>‹Nº›</a:t>
            </a:fld>
            <a:endParaRPr lang="es-N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s-NI" sz="33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es-NI" sz="2400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8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8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8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8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8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8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8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A55F-2E4C-4EAB-B76C-188CD7E08D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720000"/>
            <a:ext cx="9000000" cy="1080000"/>
          </a:xfrm>
        </p:spPr>
        <p:txBody>
          <a:bodyPr vert="horz">
            <a:spAutoFit/>
          </a:bodyPr>
          <a:lstStyle/>
          <a:p>
            <a:pPr lvl="0"/>
            <a:r>
              <a:rPr lang="es-NI" sz="4000" b="1" i="1">
                <a:solidFill>
                  <a:srgbClr val="000000"/>
                </a:solidFill>
                <a:cs typeface="Tahoma" pitchFamily="2"/>
              </a:rPr>
              <a:t>POO EN 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AA835-D12E-4C35-A392-D8E1EDA98D5E}"/>
              </a:ext>
            </a:extLst>
          </p:cNvPr>
          <p:cNvSpPr txBox="1"/>
          <p:nvPr/>
        </p:nvSpPr>
        <p:spPr>
          <a:xfrm>
            <a:off x="5400000" y="3129839"/>
            <a:ext cx="4542479" cy="1370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NI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Ing. Mario Benjamín Alfonso Pérez Chacón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NI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Ing. Sistemas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NI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NI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Responsable de TI; Inversal S.A.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NI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Fundador Multiservicios Mbapch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B16C8B3-8D8B-402A-8B40-925C8D974960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52D1B3-E378-4691-9C68-17BC55B46BF7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788C40F-798E-4222-AA67-76F774EB1797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5174-373A-4112-9246-DF364A002C66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CE35-7C58-4F5E-80F6-195A34FC60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Principios múltiples de POO en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6BB0-B594-4BA1-9F77-5C2D646E05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/>
            <a:r>
              <a:rPr lang="es-NI" sz="18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1. Abstracción</a:t>
            </a:r>
          </a:p>
          <a:p>
            <a:pPr lvl="0"/>
            <a:r>
              <a:rPr lang="es-NI" sz="18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Significa ocultar detalles de nivel interior o exponer solo los detalles esenciales y relevantes a los usuarios. Por ejemplo, cuando recibimos una llamada telefónica, no conocemos el proceso interno. En Java, se usa la clase abstracta y la interfaz para lograr la abstracción.</a:t>
            </a:r>
          </a:p>
          <a:p>
            <a:pPr lvl="0"/>
            <a:r>
              <a:rPr lang="es-NI" sz="18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2. Asociación</a:t>
            </a:r>
          </a:p>
          <a:p>
            <a:pPr lvl="0">
              <a:spcBef>
                <a:spcPts val="0"/>
              </a:spcBef>
            </a:pPr>
            <a:r>
              <a:rPr lang="es-NI" sz="18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Representa una relación entre dos o más objetos donde todos los objetos tienen su propio ciclo de vida y no hay ningún propietario. El nombre de una asociación especifica la naturaleza de la relación entre los objetos.</a:t>
            </a:r>
          </a:p>
          <a:p>
            <a:pPr lvl="0">
              <a:spcBef>
                <a:spcPts val="0"/>
              </a:spcBef>
            </a:pPr>
            <a:endParaRPr lang="es-NI" sz="1800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 sz="18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La asociación es una relación entre dos clases separadas que se establece a través de sus objetos. La asociación puede ser uno a uno, uno a muchos, muchos a uno y muchos a muchos. Algo similar a los modelos 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51005085-9686-44AC-A1A2-3C31871F84CA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0F271-F8D6-49BD-8BB4-A91D5AAB59C5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2BFCF93-F5E7-4392-ABD8-8C3EC54CEE3C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05D33-91B7-4861-B94B-D39A554A6AD5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8BB13-7CAB-42A6-B056-3F3D458910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900000"/>
            <a:ext cx="9360000" cy="4068000"/>
          </a:xfrm>
        </p:spPr>
        <p:txBody>
          <a:bodyPr vert="horz"/>
          <a:lstStyle/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En la programación orientada a objetos, un objeto se comunica con otro objeto para usar la funcionalidad y los servicios proporcionados por ese objeto.</a:t>
            </a:r>
          </a:p>
          <a:p>
            <a:pPr lvl="0">
              <a:spcBef>
                <a:spcPts val="0"/>
              </a:spcBef>
              <a:spcAft>
                <a:spcPts val="451"/>
              </a:spcAf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>
              <a:spcBef>
                <a:spcPts val="0"/>
              </a:spcBef>
              <a:spcAft>
                <a:spcPts val="45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Hay dos formas de asociación:</a:t>
            </a:r>
          </a:p>
          <a:p>
            <a:pPr lvl="0"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Composición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Agregación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Ahora veremos como se comportan estas características particulares de estos objetos.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EA7E630-5EE6-47F4-8198-77D1A5F1D6D4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D3E63-3DF8-433E-B0FE-C9FCEE2754EE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4E53572-56C3-40BD-8E9D-E94BFBAC61C0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69231-4431-4549-A7D4-794FA5461355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D7F20-53D7-4C49-8A2C-766AC70BCE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es-NI" sz="18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Composición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CB3E0-A40E-47BE-952F-3B57ABB63C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spcBef>
                <a:spcPts val="0"/>
              </a:spcBef>
              <a:spcAft>
                <a:spcPts val="45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Esta una asociación que representa una parte de una relación completa donde una parte no puede existir sin un todo.</a:t>
            </a:r>
          </a:p>
          <a:p>
            <a:pPr lvl="0">
              <a:spcBef>
                <a:spcPts val="0"/>
              </a:spcBef>
              <a:spcAft>
                <a:spcPts val="45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Si se elimina un entero, entonces se eliminan todas las partes. Tiene una relación más fuerte. Los puntos claves son que: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Representa una parte de la relación.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En composición, ambas entidades dependen una de la otra.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Cuando hay una composición entre dos entidades, el objeto compuesto no puede existir sin la otra entidad.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CF2DE2EB-7D3F-4503-A726-E3E55220CBEC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9268AF-48C5-43AB-BF76-F0E393205D47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4EFEB89-F164-46A7-84EC-40D65B67B4E1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AFFD45-9E75-46FA-B75D-0F37E89435BA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88A3D-1B43-4278-BCBA-DE2E4AC1E1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es-NI">
                <a:solidFill>
                  <a:srgbClr val="000000"/>
                </a:solidFill>
                <a:cs typeface="Tahoma" pitchFamily="2"/>
              </a:rPr>
              <a:t>Agregación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B11BA-02F6-4FFD-B488-24C6EF45F6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La agregación es una asociación que representa parte de una relación completa donde una parte puede existir sin un todo.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Tiene una relación más débil.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Es una forma especializada de asociación donde todos los objetos tienen su propio ciclo de vida, pero existe la propiedad.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Esto representa una relación de “parte completa” o “parte de parte”.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8BEFA3A-0987-462E-A83F-A28673D95B5E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6D907-209F-4615-9DB4-9D02D32161E9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3658320-4CEE-4755-96A2-A18687B37AFC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E056A-825D-454B-B674-70E9268D0BCF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D6E0FC-56E3-4973-873B-259F3C6BF8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792000"/>
            <a:ext cx="9360000" cy="3600000"/>
          </a:xfrm>
        </p:spPr>
        <p:txBody>
          <a:bodyPr vert="horz"/>
          <a:lstStyle/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Entregar la responsabilidad de una tarea particular a otra clase o método.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Es una técnica en la que un objeto expresa cierto comportamiento hacia el exterior, pero en realidad, es responsabilidad de los delegados implementar ese comportamiento en un objeto asociado.</a:t>
            </a:r>
          </a:p>
          <a:p>
            <a:pPr lvl="0">
              <a:spcBef>
                <a:spcPts val="0"/>
              </a:spcBef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>
              <a:spcBef>
                <a:spcPts val="0"/>
              </a:spcBef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Utilice la delegación para lograr lo siguiente: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Reducir el acoplamiento de métodos a su clase.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Componentes que se comportan de manera idéntica pero se dan cuenta de que esta situación puede cambiar en el futuro.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Si necesita utilizar la funcionalidad en otra clase pero no desea cambiar esa funcionalidad, utilice la delegación en lugar de la herencia.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C4CDD-20DF-4DF1-92CE-1B517B3CC154}"/>
              </a:ext>
            </a:extLst>
          </p:cNvPr>
          <p:cNvSpPr txBox="1"/>
          <p:nvPr/>
        </p:nvSpPr>
        <p:spPr>
          <a:xfrm>
            <a:off x="4140000" y="180000"/>
            <a:ext cx="1768680" cy="3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NI" sz="1800" b="1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DELEGACIÓN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63E526F6-F88F-47EC-9C6C-36D10798F36A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E12AA7-FC7E-4C49-B3DA-328B6F1E5AB7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03355C6-CC10-44B8-B006-F603BDED9ED1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C91D6B-31A2-40E4-A8B6-719892F73B5F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5A7D2-B1BD-45AC-AFA0-64143A7B11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es-NI" sz="2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Acoplamiento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2DBFF-A6C0-4049-99EA-BB5606BFBB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spcBef>
                <a:spcPts val="0"/>
              </a:spcBef>
              <a:spcAft>
                <a:spcPts val="45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Esta particularidad se refiere al grado en que una clase sabe acerca de otra clase.</a:t>
            </a:r>
          </a:p>
          <a:p>
            <a:pPr lvl="0">
              <a:spcBef>
                <a:spcPts val="0"/>
              </a:spcBef>
              <a:spcAft>
                <a:spcPts val="451"/>
              </a:spcAf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>
              <a:spcBef>
                <a:spcPts val="0"/>
              </a:spcBef>
              <a:spcAft>
                <a:spcPts val="45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Si una clase usa otra clase, eso es acoplamiento. Esto incluye bajas dependencias entre “artefactos” (clases, módulos, componentes).</a:t>
            </a:r>
          </a:p>
          <a:p>
            <a:pPr lvl="0">
              <a:spcBef>
                <a:spcPts val="0"/>
              </a:spcBef>
              <a:spcAft>
                <a:spcPts val="451"/>
              </a:spcAf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>
              <a:spcBef>
                <a:spcPts val="0"/>
              </a:spcBef>
              <a:spcAft>
                <a:spcPts val="45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No debe haber una dependencia demasiado grande entre los módulos; incluso si hay una dependencia, debería ser a través de las interfaces y debería ser mínima.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C2930D9-B7CB-4D13-AD94-26F1E0E70E2C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8E8EE-79DF-4039-B923-AEFE522055A8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A18E713-418E-46D7-82F0-6D73D81B01CD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652CB-17DC-47DF-B097-0B2694F5FEBA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7F00C-7483-4E0C-9DAB-B75D86A733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>
              <a:spcAft>
                <a:spcPts val="45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Acoplamiento particularidades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1F386-28D0-47F4-8AFC-5EB5F8D0F5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972000"/>
            <a:ext cx="9360000" cy="3888000"/>
          </a:xfrm>
        </p:spPr>
        <p:txBody>
          <a:bodyPr vert="horz"/>
          <a:lstStyle/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Al crear una aplicación compleja en Java, la lógica de una clase llamará a la lógica de otra clase para proporcionar el mismo servicio a los clientes.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* Si una clase está llamando a otra lógica de clase, entonces se llama colaboración.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* Cuando una clase está colaborando con otra clase, entonces existe un acoplamiento estrecho entre las dos clases.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* Si una clase quiere llamar a la lógica de una segunda clase, entonces la primera clase necesita un objeto de una segunda clase.</a:t>
            </a:r>
          </a:p>
          <a:p>
            <a:pPr lvl="0">
              <a:spcBef>
                <a:spcPts val="0"/>
              </a:spcBef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* Significa que la primera clase crea un objeto de una segunda clase.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C45CB037-C088-446C-BC6C-138A976F3BD7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342F34-EAA6-4334-A3F0-7D0307B676A9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9BCFD7-58F7-463D-84E7-296B1CE95693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F7E06-07EC-4776-85CD-68FC69C16790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2BEE2-AE0E-42DA-90D9-71EF943B19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es-NI" sz="2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Cohesión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9A579-DC86-420D-920F-9614534986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spcBef>
                <a:spcPts val="0"/>
              </a:spcBef>
              <a:spcAft>
                <a:spcPts val="45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Esto se usa para indicar el grado en que una clase tiene una responsabilidad única y bien enfocada.</a:t>
            </a:r>
          </a:p>
          <a:p>
            <a:pPr lvl="0">
              <a:spcBef>
                <a:spcPts val="0"/>
              </a:spcBef>
              <a:spcAft>
                <a:spcPts val="451"/>
              </a:spcAf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>
              <a:spcBef>
                <a:spcPts val="0"/>
              </a:spcBef>
              <a:spcAft>
                <a:spcPts val="45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Por ende esta es una medida de cómo los métodos de una clase o un módulo están relacionados de manera significativa y de cuán enfocados están en proporcionar un propósito bien definido al sistema.</a:t>
            </a:r>
          </a:p>
          <a:p>
            <a:pPr lvl="0">
              <a:spcBef>
                <a:spcPts val="0"/>
              </a:spcBef>
              <a:spcAft>
                <a:spcPts val="45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</a:t>
            </a:r>
          </a:p>
          <a:p>
            <a:pPr lvl="0">
              <a:spcBef>
                <a:spcPts val="0"/>
              </a:spcBef>
              <a:spcAft>
                <a:spcPts val="45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Por tal razón en el diseño orientado a objetos, la cohesión se refiere a cómo se diseña una sola clase.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472015C-4B01-41DE-8ED9-D744604648A6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CD6F7-C809-403F-AD13-E38CC2B61B7B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22B5181-66A1-41A0-B6A2-D59531E8971B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0DCFE-17DA-45DF-B5EA-E354981BE379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79B77-C555-49E0-8BC7-ECC3F94E15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spcBef>
                <a:spcPts val="0"/>
              </a:spcBef>
              <a:spcAft>
                <a:spcPts val="451"/>
              </a:spcAft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La cohesión es el principio orientado a objetos que está más estrechamente asociado con asegurarse de que una clase esté diseñada con un propósito único y bien enfocado.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77CAEE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Cuanto más enfocada está una clase, más cohesiva es esa clase.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77CAEE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Las ventajas de la alta cohesión son que estas clases son mucho más fáciles de mantener (y cambian con menos frecuencia) que las clases con baja cohesión.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77CAEE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Otro beneficio de la alta cohesión es que las clases con un propósito bien enfocado tienden a ser más re-utilizables que otras clases.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31D798D-A0C2-43A2-82EA-143B4D2EF8A6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BFA82-59FD-49F5-A845-F643388D75AD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12F346-0708-4AB3-9E32-07D4691353CE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B18AD-75EA-426C-955A-8920256305C0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E4589A-5128-47AC-BE2C-190070EEFF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spcBef>
                <a:spcPts val="0"/>
              </a:spcBef>
              <a:spcAft>
                <a:spcPts val="90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Es un paradigma de programación que usa objetos para crear aplicaciones.</a:t>
            </a:r>
          </a:p>
          <a:p>
            <a:pPr lvl="0">
              <a:spcBef>
                <a:spcPts val="0"/>
              </a:spcBef>
              <a:spcAft>
                <a:spcPts val="90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Está basada en tres pilares fundamentales: herencia, polimorfismo, encapsulación.</a:t>
            </a:r>
          </a:p>
          <a:p>
            <a:pPr lvl="0">
              <a:spcBef>
                <a:spcPts val="0"/>
              </a:spcBef>
              <a:spcAft>
                <a:spcPts val="90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Su uso se popularizó a principios de la década de 1990. En la actualidad, existe una gran variedad de lenguajes de programación que soportan la orientación a objetos, entre ellos Java.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CFF1F36B-3866-4E86-89B2-C4F6CFC27295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E9BB9-0718-4D80-A2BC-3CE68C85E751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917318-A0E2-4ED4-9796-CB128339F9C5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A6C6E-8E50-46F4-A4DD-555843692607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2532A-106D-495A-BB47-E498CF9F44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es-NI" sz="25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VENTAJAS DE LA PROGRAMACIÓN ORIENTADA A OBJETOS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3FFB4-313C-4294-A9A5-101E82462F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 indent="-179640">
              <a:spcBef>
                <a:spcPts val="0"/>
              </a:spcBef>
              <a:spcAft>
                <a:spcPts val="150"/>
              </a:spcAft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Fomenta la reutilización y ampliación del código.</a:t>
            </a:r>
          </a:p>
          <a:p>
            <a:pPr lvl="0" indent="-179640">
              <a:spcBef>
                <a:spcPts val="0"/>
              </a:spcBef>
              <a:spcAft>
                <a:spcPts val="150"/>
              </a:spcAft>
              <a:tabLst>
                <a:tab pos="0" algn="l"/>
              </a:tabLs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 indent="-179640">
              <a:spcBef>
                <a:spcPts val="0"/>
              </a:spcBef>
              <a:spcAft>
                <a:spcPts val="150"/>
              </a:spcAft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Permite crear sistemas más complejos.</a:t>
            </a:r>
          </a:p>
          <a:p>
            <a:pPr lvl="0" indent="-179640">
              <a:spcBef>
                <a:spcPts val="0"/>
              </a:spcBef>
              <a:spcAft>
                <a:spcPts val="150"/>
              </a:spcAft>
              <a:tabLst>
                <a:tab pos="0" algn="l"/>
              </a:tabLs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 indent="-179640">
              <a:spcBef>
                <a:spcPts val="0"/>
              </a:spcBef>
              <a:spcAft>
                <a:spcPts val="150"/>
              </a:spcAft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La programación se asemeja al mundo real.</a:t>
            </a:r>
          </a:p>
          <a:p>
            <a:pPr lvl="0" indent="-179640">
              <a:spcBef>
                <a:spcPts val="0"/>
              </a:spcBef>
              <a:spcAft>
                <a:spcPts val="150"/>
              </a:spcAft>
              <a:tabLst>
                <a:tab pos="0" algn="l"/>
              </a:tabLs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 indent="-179640">
              <a:spcBef>
                <a:spcPts val="0"/>
              </a:spcBef>
              <a:spcAft>
                <a:spcPts val="150"/>
              </a:spcAft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Agiliza el desarrollo de software.</a:t>
            </a:r>
          </a:p>
          <a:p>
            <a:pPr lvl="0" indent="-179640">
              <a:spcBef>
                <a:spcPts val="0"/>
              </a:spcBef>
              <a:spcAft>
                <a:spcPts val="150"/>
              </a:spcAft>
              <a:tabLst>
                <a:tab pos="0" algn="l"/>
              </a:tabLst>
            </a:pPr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 indent="-179640">
              <a:spcBef>
                <a:spcPts val="0"/>
              </a:spcBef>
              <a:spcAft>
                <a:spcPts val="150"/>
              </a:spcAft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Facilita el trabajo en equipo.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7E0CB2C7-4E7E-44D8-9C60-E8BC4CBC8C61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0E3CF3-F122-4889-B349-6837A50568E8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444D57-7152-4DB0-BE09-1CCF44D14CDC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A040B-692E-44B0-881E-ABC4D5304811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2EE537-9D7D-4A9B-A0F7-58FA3D26D4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spcBef>
                <a:spcPts val="0"/>
              </a:spcBef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Lo interesante de la POO es que proporciona conceptos y herramientas con las cuales se modela y representa el mundo real tan fielmente como sea posible.</a:t>
            </a:r>
          </a:p>
          <a:p>
            <a:pPr lvl="0">
              <a:spcBef>
                <a:spcPts val="0"/>
              </a:spcBef>
              <a:buClr>
                <a:srgbClr val="77CAEE"/>
              </a:buClr>
              <a:buSzPct val="45000"/>
              <a:buFont typeface="StarSymbol"/>
              <a:buChar char="●"/>
            </a:pPr>
            <a:endParaRPr lang="es-NI">
              <a:solidFill>
                <a:srgbClr val="000000"/>
              </a:solidFill>
              <a:cs typeface="Times New Roman" pitchFamily="18"/>
            </a:endParaRPr>
          </a:p>
          <a:p>
            <a:pPr lvl="0">
              <a:spcBef>
                <a:spcPts val="0"/>
              </a:spcBef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es-NI">
                <a:solidFill>
                  <a:srgbClr val="000000"/>
                </a:solidFill>
                <a:cs typeface="Times New Roman" pitchFamily="18"/>
              </a:rPr>
              <a:t>Para entender este modelo vamos a revisar 2 conceptos fundamentales:</a:t>
            </a:r>
          </a:p>
          <a:p>
            <a:pPr lvl="0">
              <a:spcBef>
                <a:spcPts val="0"/>
              </a:spcBef>
              <a:buClr>
                <a:srgbClr val="77CAEE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endParaRPr lang="es-NI">
              <a:solidFill>
                <a:srgbClr val="000000"/>
              </a:solidFill>
              <a:cs typeface="Times New Roman" pitchFamily="18"/>
            </a:endParaRPr>
          </a:p>
          <a:p>
            <a:pPr lvl="0">
              <a:spcBef>
                <a:spcPts val="0"/>
              </a:spcBef>
              <a:buClr>
                <a:srgbClr val="77CAEE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cs typeface="Times New Roman" pitchFamily="18"/>
              </a:rPr>
              <a:t>CLASES</a:t>
            </a:r>
          </a:p>
          <a:p>
            <a:pPr lvl="0">
              <a:spcBef>
                <a:spcPts val="0"/>
              </a:spcBef>
              <a:buClr>
                <a:srgbClr val="77CAEE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endParaRPr lang="es-NI">
              <a:solidFill>
                <a:srgbClr val="000000"/>
              </a:solidFill>
              <a:cs typeface="Times New Roman" pitchFamily="18"/>
            </a:endParaRPr>
          </a:p>
          <a:p>
            <a:pPr lvl="0">
              <a:spcBef>
                <a:spcPts val="0"/>
              </a:spcBef>
              <a:buClr>
                <a:srgbClr val="77CAEE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cs typeface="Times New Roman" pitchFamily="18"/>
              </a:rPr>
              <a:t>OBJETOS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74B74107-213D-43FD-928C-0B003E707FF2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286CAC-632C-4BE6-98FE-A6A9ACEA191C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62FE95-FDC3-4B1F-84CE-E037636C7879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3D6A9E-BF75-4A12-BA9C-846DBAF4B828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8823E-04F1-46F2-A85C-2A0A6EA8A7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es-NI">
                <a:solidFill>
                  <a:srgbClr val="000000"/>
                </a:solidFill>
                <a:cs typeface="Tahoma" pitchFamily="2"/>
              </a:rPr>
              <a:t>CLASES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4524E-00BE-4887-94E3-3F0713140C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spcBef>
                <a:spcPts val="0"/>
              </a:spcBef>
              <a:spcAft>
                <a:spcPts val="90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La clase es un modelo o prototipo que define las variables y métodos comunes a todos los objetos de cierta clase. También se puede decir que una clase es una plantilla genérica para un conjunto de objetos de similares características.</a:t>
            </a:r>
          </a:p>
          <a:p>
            <a:pPr lvl="0">
              <a:spcBef>
                <a:spcPts val="0"/>
              </a:spcBef>
              <a:spcAft>
                <a:spcPts val="90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Por otro lado, una instancia de una clase es otra forma de llamar a un objeto. En realidad no existe diferencia entre un objeto y una instancia. Sólo que el objeto es un término más general, pero los objetos y las instancias son ambas representación de una clase.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523A8A6-4789-4E43-BE6E-6A9EFD80C245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B1FD85-E8C9-4BE7-B7A2-78F231E20010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3DB8919-CE89-4F27-B807-AA02512DB366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32789B-CBA4-4EE1-9517-69BC1529839E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51C26-7415-4325-BCD4-5ACA0EAB04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es-NI">
                <a:solidFill>
                  <a:srgbClr val="000000"/>
                </a:solidFill>
                <a:cs typeface="Tahoma" pitchFamily="2"/>
              </a:rPr>
              <a:t>OBJETOS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FACEE-02F2-43C4-AA48-DC2BB418E5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>
              <a:spcBef>
                <a:spcPts val="0"/>
              </a:spcBef>
              <a:spcAft>
                <a:spcPts val="90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Todo el programa está construido en base a diferentes componentes (objetos), cada uno tiene un rol específico en el programa y todos los componentes pueden comunicarse entre ellos de formas predefinidas.</a:t>
            </a:r>
          </a:p>
          <a:p>
            <a:pPr lvl="0">
              <a:spcBef>
                <a:spcPts val="0"/>
              </a:spcBef>
              <a:spcAft>
                <a:spcPts val="90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Estos tiene 2 componentes: variables de clase y métodos.</a:t>
            </a:r>
          </a:p>
          <a:p>
            <a:pPr lvl="0">
              <a:spcBef>
                <a:spcPts val="0"/>
              </a:spcBef>
              <a:spcAft>
                <a:spcPts val="90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Un objeto de software mantiene sus características en una o más “variables”, e implementa su comportamiento con “métodos”. Un método es una función o subrutina asociada a un objeto.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FF44199-5B0D-4913-B8D0-3DBE3BE12F03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3B798-F976-49FA-9122-320D5C33E78D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ACCAA8-10A0-4128-BF19-33DB432D5C64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EB6FC-D070-4B35-97F5-E4CD0F3ADC32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33F36-3533-4A51-A48A-263D91243E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>
              <a:spcAft>
                <a:spcPts val="901"/>
              </a:spcAft>
            </a:pPr>
            <a:r>
              <a:rPr lang="es-NI" sz="18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OTROS CONCEPTOS DE LA PROGRAMACIÓN ORIENTADA A OBJETOS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9D30-6412-49F1-AC32-A9F0A7EE36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767159"/>
            <a:ext cx="9360000" cy="4140000"/>
          </a:xfrm>
        </p:spPr>
        <p:txBody>
          <a:bodyPr vert="horz"/>
          <a:lstStyle/>
          <a:p>
            <a:pPr lvl="0"/>
            <a:r>
              <a:rPr lang="es-NI">
                <a:solidFill>
                  <a:srgbClr val="000000"/>
                </a:solidFill>
                <a:cs typeface="Times New Roman" pitchFamily="18"/>
              </a:rPr>
              <a:t>Encapsulación</a:t>
            </a:r>
          </a:p>
          <a:p>
            <a:pPr lvl="0">
              <a:spcBef>
                <a:spcPts val="0"/>
              </a:spcBef>
              <a:spcAft>
                <a:spcPts val="90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La encapsulación consiste en unir en tener las variables de clase declaradas como private para evitar que cuando instanciemos un objeto podamos acceder a ellas (por seguridad).</a:t>
            </a:r>
          </a:p>
          <a:p>
            <a:pPr lvl="0"/>
            <a:r>
              <a:rPr lang="es-NI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Herencia</a:t>
            </a:r>
          </a:p>
          <a:p>
            <a:pPr lvl="0"/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Consiste en que una clase puede heredar las variables y los métodos de otra clase (la clase que hereda es llamada superclase o clase padre). Esto significa que una subclase, aparte de los atributos y métodos propios, tiene incorporados los atributos y métodos heredados de la superclase. De esta manera se crea una jerarquía de herencia.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C224AB7-9581-48E4-9023-48B5E1D68D8B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0110FA-5EF0-4E15-81F3-4455FAC7227A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615B8F3-568C-43A3-BC06-18575086134D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CD7097-81D4-4D65-984C-5286B1E3C2A5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7857C-59B1-496C-96B4-4CFC4A0565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80000"/>
            <a:ext cx="9360000" cy="478080"/>
          </a:xfrm>
        </p:spPr>
        <p:txBody>
          <a:bodyPr vert="horz"/>
          <a:lstStyle/>
          <a:p>
            <a:pPr lvl="0"/>
            <a:r>
              <a:rPr lang="es-NI">
                <a:solidFill>
                  <a:srgbClr val="000000"/>
                </a:solidFill>
                <a:cs typeface="Tahoma" pitchFamily="2"/>
              </a:rPr>
              <a:t>Particularidad del Polimorfismo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1DB6-150E-40C6-A4E3-3C5EDF51E2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2700000"/>
          </a:xfrm>
        </p:spPr>
        <p:txBody>
          <a:bodyPr vert="horz"/>
          <a:lstStyle/>
          <a:p>
            <a:pPr lvl="0">
              <a:spcBef>
                <a:spcPts val="0"/>
              </a:spcBef>
              <a:spcAft>
                <a:spcPts val="90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Es la habilidad de una función, método, variable u objeto de poseer varias formas distintas. Osea que un mismo identificador comparte varios significados diferentes.</a:t>
            </a:r>
          </a:p>
          <a:p>
            <a:pPr lvl="0">
              <a:spcBef>
                <a:spcPts val="0"/>
              </a:spcBef>
              <a:spcAft>
                <a:spcPts val="901"/>
              </a:spcAf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Este utiliza mas que todo un estilo de programación llamado envío de mensajes en el que los objetos interactúan entre ellos mediante estos mensajes, que no son más que llamadas a distintas funciones.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057C5950-024D-4B00-B655-1355EB115883}"/>
              </a:ext>
            </a:extLst>
          </p:cNvPr>
          <p:cNvSpPr txBox="1">
            <a:spLocks noGrp="1"/>
          </p:cNvSpPr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3B2EED-7B7D-49CF-885A-4190EEDAD1FE}" type="datetimeFigureOut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12/9/2020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ECB8564-8E39-44AE-BA26-1C594388B83E}"/>
              </a:ext>
            </a:extLst>
          </p:cNvPr>
          <p:cNvSpPr txBox="1">
            <a:spLocks noGrp="1"/>
          </p:cNvSpPr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/>
        </p:spPr>
        <p:txBody>
          <a:bodyPr vert="horz" lIns="0" tIns="0" rIns="0" bIns="0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7C00C9-5CB2-43EB-9301-33665A66FBA8}" type="slidenum">
              <a:rPr kumimoji="0" lang="es-NI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beration Sans" pitchFamily="18"/>
                <a:ea typeface="Segoe UI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NI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ABF4A4-D1F9-43FD-9685-462599CDE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9360000" cy="3600000"/>
          </a:xfrm>
        </p:spPr>
        <p:txBody>
          <a:bodyPr vert="horz"/>
          <a:lstStyle/>
          <a:p>
            <a:pPr lvl="0"/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Java tiene 4 grandes formas de polimorfismo:</a:t>
            </a:r>
          </a:p>
          <a:p>
            <a:pPr lvl="0"/>
            <a:endParaRPr lang="es-NI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50"/>
              </a:spcAft>
              <a:buClr>
                <a:srgbClr val="77CAEE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Polimorfismo de asignación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50"/>
              </a:spcAft>
              <a:buClr>
                <a:srgbClr val="77CAEE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Polimorfismo puro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50"/>
              </a:spcAft>
              <a:buClr>
                <a:srgbClr val="77CAEE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Sobrecarga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50"/>
              </a:spcAft>
              <a:buClr>
                <a:srgbClr val="77CAEE"/>
              </a:buClr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es-NI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Polimorfismo de inclusión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_Cur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_Curv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Application>Microsoft Office PowerPoint</Application>
  <PresentationFormat>Personalizado</PresentationFormat>
  <Slides>18</Slides>
  <Notes>18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Blue_Curve</vt:lpstr>
      <vt:lpstr>Blue_Curve1</vt:lpstr>
      <vt:lpstr>POO EN JAVA</vt:lpstr>
      <vt:lpstr>Presentación de PowerPoint</vt:lpstr>
      <vt:lpstr>VENTAJAS DE LA PROGRAMACIÓN ORIENTADA A OBJETOS</vt:lpstr>
      <vt:lpstr>Presentación de PowerPoint</vt:lpstr>
      <vt:lpstr>CLASES</vt:lpstr>
      <vt:lpstr>OBJETOS</vt:lpstr>
      <vt:lpstr>OTROS CONCEPTOS DE LA PROGRAMACIÓN ORIENTADA A OBJETOS</vt:lpstr>
      <vt:lpstr>Particularidad del Polimorfismo</vt:lpstr>
      <vt:lpstr>Presentación de PowerPoint</vt:lpstr>
      <vt:lpstr>Principios múltiples de POO en JAVA</vt:lpstr>
      <vt:lpstr>Presentación de PowerPoint</vt:lpstr>
      <vt:lpstr>Composición</vt:lpstr>
      <vt:lpstr>Agregación</vt:lpstr>
      <vt:lpstr>Presentación de PowerPoint</vt:lpstr>
      <vt:lpstr>Acoplamiento</vt:lpstr>
      <vt:lpstr>Acoplamiento particularidades</vt:lpstr>
      <vt:lpstr> Cohesión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cp:lastModifiedBy>Mbapch .</cp:lastModifiedBy>
  <cp:revision>9</cp:revision>
  <dcterms:created xsi:type="dcterms:W3CDTF">2020-09-08T16:06:19Z</dcterms:created>
  <dcterms:modified xsi:type="dcterms:W3CDTF">2020-09-12T12:45:42Z</dcterms:modified>
</cp:coreProperties>
</file>