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91" r:id="rId4"/>
    <p:sldId id="290" r:id="rId5"/>
    <p:sldId id="292" r:id="rId6"/>
    <p:sldId id="293" r:id="rId7"/>
    <p:sldId id="294" r:id="rId8"/>
    <p:sldId id="262" r:id="rId9"/>
    <p:sldId id="263" r:id="rId10"/>
    <p:sldId id="295" r:id="rId11"/>
    <p:sldId id="296" r:id="rId12"/>
    <p:sldId id="297" r:id="rId13"/>
    <p:sldId id="264" r:id="rId14"/>
    <p:sldId id="273" r:id="rId15"/>
    <p:sldId id="267" r:id="rId16"/>
    <p:sldId id="271" r:id="rId17"/>
    <p:sldId id="286" r:id="rId18"/>
    <p:sldId id="287" r:id="rId19"/>
    <p:sldId id="289" r:id="rId20"/>
    <p:sldId id="278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E6B5E7-B000-4207-87DA-145C9690C363}">
  <a:tblStyle styleId="{63E6B5E7-B000-4207-87DA-145C9690C3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5768751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462425" y="2231171"/>
            <a:ext cx="6287348" cy="7796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NI" sz="4000" dirty="0" smtClean="0"/>
              <a:t>Base de datos relacionales</a:t>
            </a:r>
            <a:endParaRPr sz="4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5024672" y="3811509"/>
            <a:ext cx="287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NI" dirty="0" smtClean="0">
                <a:solidFill>
                  <a:srgbClr val="0070C0"/>
                </a:solidFill>
              </a:rPr>
              <a:t>Instructor: Ing. Jorge Reyes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1" y="642698"/>
            <a:ext cx="1271653" cy="1262619"/>
          </a:xfrm>
          <a:prstGeom prst="rect">
            <a:avLst/>
          </a:prstGeom>
        </p:spPr>
      </p:pic>
      <p:sp>
        <p:nvSpPr>
          <p:cNvPr id="5" name="Google Shape;49;p12"/>
          <p:cNvSpPr txBox="1">
            <a:spLocks/>
          </p:cNvSpPr>
          <p:nvPr/>
        </p:nvSpPr>
        <p:spPr>
          <a:xfrm>
            <a:off x="981075" y="768037"/>
            <a:ext cx="4224668" cy="6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NI" sz="2400" dirty="0" smtClean="0">
                <a:latin typeface="Fjalla One" panose="02000506040000020004" pitchFamily="2" charset="0"/>
              </a:rPr>
              <a:t>Programación Orientada a la Web</a:t>
            </a:r>
            <a:endParaRPr lang="es-NI" sz="2400" dirty="0">
              <a:latin typeface="Fjalla One" panose="02000506040000020004" pitchFamily="2" charset="0"/>
            </a:endParaRPr>
          </a:p>
        </p:txBody>
      </p:sp>
      <p:sp>
        <p:nvSpPr>
          <p:cNvPr id="6" name="Google Shape;49;p12"/>
          <p:cNvSpPr txBox="1">
            <a:spLocks/>
          </p:cNvSpPr>
          <p:nvPr/>
        </p:nvSpPr>
        <p:spPr>
          <a:xfrm>
            <a:off x="981075" y="1274008"/>
            <a:ext cx="4224668" cy="50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es-NI" sz="2400" dirty="0" smtClean="0">
                <a:latin typeface="Fjalla One" panose="02000506040000020004" pitchFamily="2" charset="0"/>
              </a:rPr>
              <a:t>Tema No. 2</a:t>
            </a:r>
            <a:endParaRPr lang="es-NI" sz="2400" dirty="0">
              <a:latin typeface="Fjalla One" panose="0200050604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Relaciones N:M</a:t>
            </a:r>
            <a:endParaRPr lang="es-NI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10</a:t>
            </a:fld>
            <a:endParaRPr lang="es-NI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83" y="1546475"/>
            <a:ext cx="4549534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Relaciones 1:N</a:t>
            </a:r>
            <a:endParaRPr lang="es-NI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11</a:t>
            </a:fld>
            <a:endParaRPr lang="es-NI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88" y="1363875"/>
            <a:ext cx="4656223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Relaciones 1:1</a:t>
            </a:r>
            <a:endParaRPr lang="es-NI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12</a:t>
            </a:fld>
            <a:endParaRPr lang="es-NI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73" y="1379116"/>
            <a:ext cx="4077053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SGBDR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1273629" y="1468183"/>
            <a:ext cx="2967713" cy="2026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i="1" u="sng" dirty="0" smtClean="0"/>
              <a:t>Propietarios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dirty="0" smtClean="0"/>
              <a:t>MS SQL Server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dirty="0" smtClean="0"/>
              <a:t>Oracle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dirty="0" smtClean="0"/>
              <a:t>Access (MS Office)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4408714" y="1447521"/>
            <a:ext cx="3494315" cy="2291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i="1" u="sng" dirty="0" smtClean="0"/>
              <a:t>Open </a:t>
            </a:r>
            <a:r>
              <a:rPr lang="es-NI" i="1" u="sng" dirty="0" err="1" smtClean="0"/>
              <a:t>Source</a:t>
            </a:r>
            <a:endParaRPr lang="es-NI" i="1" u="sng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dirty="0" err="1" smtClean="0"/>
              <a:t>PostgreeSQL</a:t>
            </a:r>
            <a:endParaRPr lang="es-NI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dirty="0" err="1" smtClean="0"/>
              <a:t>MySQL</a:t>
            </a:r>
            <a:endParaRPr lang="es-NI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dirty="0" err="1" smtClean="0"/>
              <a:t>MariaDB</a:t>
            </a:r>
            <a:endParaRPr lang="es-NI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NI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dirty="0" smtClean="0"/>
              <a:t>Base (libre/</a:t>
            </a:r>
            <a:r>
              <a:rPr lang="es-NI" dirty="0" err="1" smtClean="0"/>
              <a:t>OpenOffice</a:t>
            </a:r>
            <a:r>
              <a:rPr lang="es-NI" dirty="0" smtClean="0"/>
              <a:t>)</a:t>
            </a: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SQL Structured Query Language</a:t>
            </a:r>
            <a:endParaRPr dirty="0"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1081850" y="1387929"/>
            <a:ext cx="6804850" cy="282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dirty="0" smtClean="0"/>
              <a:t>Lenguaje Estructurado de Consultas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NI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200" dirty="0" smtClean="0"/>
              <a:t>Primer lenguaje para implementar el modelo relacional de </a:t>
            </a:r>
            <a:r>
              <a:rPr lang="es-NI" sz="1200" dirty="0" err="1" smtClean="0"/>
              <a:t>Codd</a:t>
            </a:r>
            <a:r>
              <a:rPr lang="es-NI" sz="1200" dirty="0" smtClean="0"/>
              <a:t>(1970)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200" dirty="0" smtClean="0"/>
              <a:t>Desarrollado por IBM – Primera versión 1974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200" dirty="0" smtClean="0"/>
              <a:t>1986: SQL-86 Pasa a ser un estándar de la ANSI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200" dirty="0" smtClean="0"/>
              <a:t>Teóricamente un estándar, pero los fabricantes han introducido funciones y variaciones propias. En la práctica se requieran ciertos ajustes.</a:t>
            </a:r>
            <a:endParaRPr sz="1200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941319" y="549007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Sub lenguajes SQL</a:t>
            </a:r>
            <a:endParaRPr dirty="0"/>
          </a:p>
        </p:txBody>
      </p:sp>
      <p:sp>
        <p:nvSpPr>
          <p:cNvPr id="136" name="Google Shape;136;p23"/>
          <p:cNvSpPr/>
          <p:nvPr/>
        </p:nvSpPr>
        <p:spPr>
          <a:xfrm>
            <a:off x="1561376" y="1222119"/>
            <a:ext cx="1580376" cy="1520478"/>
          </a:xfrm>
          <a:prstGeom prst="ellipse">
            <a:avLst/>
          </a:prstGeom>
          <a:solidFill>
            <a:schemeClr val="bg1"/>
          </a:solidFill>
          <a:ln w="38100" cap="rnd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DDL</a:t>
            </a:r>
            <a:endParaRPr sz="18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5948678" y="1222120"/>
            <a:ext cx="1546541" cy="1520477"/>
          </a:xfrm>
          <a:prstGeom prst="ellipse">
            <a:avLst/>
          </a:prstGeom>
          <a:solidFill>
            <a:schemeClr val="bg1"/>
          </a:solidFill>
          <a:ln w="38100" cap="rnd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DML</a:t>
            </a:r>
            <a:endParaRPr sz="18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3778854" y="1213064"/>
            <a:ext cx="1532730" cy="1520478"/>
          </a:xfrm>
          <a:prstGeom prst="ellipse">
            <a:avLst/>
          </a:prstGeom>
          <a:solidFill>
            <a:schemeClr val="bg1"/>
          </a:solidFill>
          <a:ln w="38100" cap="rnd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DCL</a:t>
            </a:r>
            <a:endParaRPr sz="18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1391388" y="2785043"/>
            <a:ext cx="1973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/>
              <a:t>Lenguaje de definición de datos.</a:t>
            </a:r>
          </a:p>
          <a:p>
            <a:r>
              <a:rPr lang="es-NI" dirty="0" smtClean="0"/>
              <a:t>CREATE</a:t>
            </a:r>
          </a:p>
          <a:p>
            <a:r>
              <a:rPr lang="es-NI" dirty="0" smtClean="0"/>
              <a:t>ALTER </a:t>
            </a:r>
          </a:p>
          <a:p>
            <a:r>
              <a:rPr lang="es-NI" dirty="0" smtClean="0"/>
              <a:t>DROP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677310" y="2785043"/>
            <a:ext cx="1973656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/>
              <a:t>Lenguaje de control de datos.</a:t>
            </a:r>
          </a:p>
          <a:p>
            <a:r>
              <a:rPr lang="es-NI" dirty="0" smtClean="0"/>
              <a:t>GRANT</a:t>
            </a:r>
          </a:p>
          <a:p>
            <a:r>
              <a:rPr lang="es-NI" dirty="0" smtClean="0"/>
              <a:t>REVOKE</a:t>
            </a:r>
          </a:p>
          <a:p>
            <a:endParaRPr lang="es-NI" dirty="0"/>
          </a:p>
          <a:p>
            <a:r>
              <a:rPr lang="es-NI" sz="1050" dirty="0" smtClean="0"/>
              <a:t>Lenguaje de control de transacciones: BEGIN, COMMIT, ROLLBACK</a:t>
            </a:r>
            <a:endParaRPr lang="es-ES" sz="1050" dirty="0"/>
          </a:p>
        </p:txBody>
      </p:sp>
      <p:sp>
        <p:nvSpPr>
          <p:cNvPr id="9" name="CuadroTexto 8"/>
          <p:cNvSpPr txBox="1"/>
          <p:nvPr/>
        </p:nvSpPr>
        <p:spPr>
          <a:xfrm>
            <a:off x="5726259" y="2785043"/>
            <a:ext cx="23112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/>
              <a:t>Lenguaje de manipulación de datos.</a:t>
            </a:r>
          </a:p>
          <a:p>
            <a:r>
              <a:rPr lang="es-NI" dirty="0" smtClean="0"/>
              <a:t>SELECT</a:t>
            </a:r>
          </a:p>
          <a:p>
            <a:r>
              <a:rPr lang="es-NI" dirty="0" smtClean="0"/>
              <a:t>INSERT</a:t>
            </a:r>
          </a:p>
          <a:p>
            <a:r>
              <a:rPr lang="es-NI" dirty="0" smtClean="0"/>
              <a:t>UPDATE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280100" y="687011"/>
            <a:ext cx="3445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 smtClean="0">
                <a:latin typeface="Sniglet"/>
                <a:ea typeface="Sniglet"/>
                <a:cs typeface="Sniglet"/>
                <a:sym typeface="Sniglet"/>
              </a:rPr>
              <a:t>SINTAXIS SQL</a:t>
            </a:r>
            <a:endParaRPr sz="3600" b="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280100" y="1347630"/>
            <a:ext cx="7315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 smtClean="0"/>
              <a:t>No sensitivo a mayúsculas (aunque hay convenio)</a:t>
            </a:r>
            <a:endParaRPr sz="2000" dirty="0"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4294967295"/>
          </p:nvPr>
        </p:nvSpPr>
        <p:spPr>
          <a:xfrm>
            <a:off x="1280100" y="2131152"/>
            <a:ext cx="6084917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Se pueden estructurar libremente(filas)</a:t>
            </a:r>
            <a:endParaRPr sz="2000" dirty="0"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4294967295"/>
          </p:nvPr>
        </p:nvSpPr>
        <p:spPr>
          <a:xfrm>
            <a:off x="1280100" y="1728424"/>
            <a:ext cx="6633557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Se puede utilizar ; para terminar cada consulta</a:t>
            </a:r>
            <a:endParaRPr sz="2000"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2" name="CuadroTexto 11"/>
          <p:cNvSpPr txBox="1"/>
          <p:nvPr/>
        </p:nvSpPr>
        <p:spPr>
          <a:xfrm>
            <a:off x="1280100" y="3240976"/>
            <a:ext cx="676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2000" dirty="0" smtClean="0"/>
              <a:t>Comentarios (puede variar en cada SGBDR)</a:t>
            </a:r>
          </a:p>
          <a:p>
            <a:r>
              <a:rPr lang="es-NI" sz="2000" dirty="0" smtClean="0"/>
              <a:t>/*esto son comentarios, </a:t>
            </a:r>
            <a:r>
              <a:rPr lang="es-NI" sz="2000" dirty="0" err="1" smtClean="0"/>
              <a:t>bla</a:t>
            </a:r>
            <a:r>
              <a:rPr lang="es-NI" sz="2000" dirty="0" smtClean="0"/>
              <a:t>, </a:t>
            </a:r>
            <a:r>
              <a:rPr lang="es-NI" sz="2000" dirty="0" err="1" smtClean="0"/>
              <a:t>bla</a:t>
            </a:r>
            <a:r>
              <a:rPr lang="es-NI" sz="2000" dirty="0" smtClean="0"/>
              <a:t> */</a:t>
            </a:r>
            <a:endParaRPr lang="es-ES" sz="2000" dirty="0"/>
          </a:p>
        </p:txBody>
      </p:sp>
      <p:sp>
        <p:nvSpPr>
          <p:cNvPr id="13" name="Google Shape;175;p27"/>
          <p:cNvSpPr txBox="1">
            <a:spLocks/>
          </p:cNvSpPr>
          <p:nvPr/>
        </p:nvSpPr>
        <p:spPr>
          <a:xfrm>
            <a:off x="1554420" y="2594352"/>
            <a:ext cx="3050832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SELECT * FROM actor;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14" name="Google Shape;175;p27"/>
          <p:cNvSpPr txBox="1">
            <a:spLocks/>
          </p:cNvSpPr>
          <p:nvPr/>
        </p:nvSpPr>
        <p:spPr>
          <a:xfrm>
            <a:off x="6521304" y="2307917"/>
            <a:ext cx="3050832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SELECT * </a:t>
            </a:r>
          </a:p>
          <a:p>
            <a:pPr marL="0" indent="0">
              <a:buFont typeface="Sniglet"/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FROM actor</a:t>
            </a:r>
          </a:p>
          <a:p>
            <a:pPr marL="0" indent="0">
              <a:buFont typeface="Sniglet"/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;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280100" y="687010"/>
            <a:ext cx="7002254" cy="66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ES" sz="2800" b="0" dirty="0" smtClean="0">
                <a:latin typeface="Sniglet"/>
                <a:ea typeface="Sniglet"/>
                <a:cs typeface="Sniglet"/>
                <a:sym typeface="Sniglet"/>
              </a:rPr>
              <a:t>Restricción (filtrar): Cláusula WHERE</a:t>
            </a:r>
            <a:endParaRPr lang="es-ES" sz="2800" b="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" name="Google Shape;173;p27"/>
          <p:cNvSpPr txBox="1">
            <a:spLocks/>
          </p:cNvSpPr>
          <p:nvPr/>
        </p:nvSpPr>
        <p:spPr>
          <a:xfrm>
            <a:off x="1280100" y="1347630"/>
            <a:ext cx="3309485" cy="197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NI" sz="1600" dirty="0" smtClean="0"/>
              <a:t>SELECT </a:t>
            </a:r>
            <a:r>
              <a:rPr lang="es-NI" sz="1600" dirty="0" err="1" smtClean="0"/>
              <a:t>last_name</a:t>
            </a:r>
            <a:r>
              <a:rPr lang="es-NI" sz="1600" dirty="0" smtClean="0"/>
              <a:t>, </a:t>
            </a:r>
            <a:r>
              <a:rPr lang="es-NI" sz="1600" dirty="0" err="1" smtClean="0"/>
              <a:t>first_name</a:t>
            </a:r>
            <a:r>
              <a:rPr lang="es-NI" sz="1600" dirty="0"/>
              <a:t> </a:t>
            </a:r>
            <a:endParaRPr lang="es-NI" sz="1600" dirty="0" smtClean="0"/>
          </a:p>
          <a:p>
            <a:pPr marL="0" indent="0">
              <a:buFont typeface="Sniglet"/>
              <a:buNone/>
            </a:pPr>
            <a:r>
              <a:rPr lang="es-NI" sz="1600" dirty="0" smtClean="0"/>
              <a:t>FROM actor</a:t>
            </a:r>
          </a:p>
          <a:p>
            <a:pPr marL="0" indent="0">
              <a:buFont typeface="Sniglet"/>
              <a:buNone/>
            </a:pPr>
            <a:r>
              <a:rPr lang="es-NI" sz="1600" dirty="0" smtClean="0"/>
              <a:t>WHERE </a:t>
            </a:r>
            <a:r>
              <a:rPr lang="es-NI" sz="1600" dirty="0" err="1" smtClean="0"/>
              <a:t>last_name</a:t>
            </a:r>
            <a:r>
              <a:rPr lang="es-NI" sz="1600" dirty="0" smtClean="0"/>
              <a:t> = ‘ALLEN’</a:t>
            </a:r>
          </a:p>
          <a:p>
            <a:pPr marL="0" indent="0">
              <a:buFont typeface="Sniglet"/>
              <a:buNone/>
            </a:pPr>
            <a:r>
              <a:rPr lang="es-NI" sz="1600" dirty="0" smtClean="0"/>
              <a:t>ORDER BY </a:t>
            </a:r>
            <a:r>
              <a:rPr lang="es-NI" sz="1600" dirty="0" err="1" smtClean="0"/>
              <a:t>title</a:t>
            </a:r>
            <a:r>
              <a:rPr lang="es-NI" sz="1600" dirty="0" smtClean="0"/>
              <a:t> DESC</a:t>
            </a:r>
          </a:p>
          <a:p>
            <a:pPr marL="0" indent="0">
              <a:buFont typeface="Sniglet"/>
              <a:buNone/>
            </a:pPr>
            <a:r>
              <a:rPr lang="es-NI" sz="1600" dirty="0"/>
              <a:t>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110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145543" y="687010"/>
            <a:ext cx="7136811" cy="66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ES" sz="2800" b="0" dirty="0" smtClean="0">
                <a:latin typeface="Sniglet"/>
                <a:ea typeface="Sniglet"/>
                <a:cs typeface="Sniglet"/>
                <a:sym typeface="Sniglet"/>
              </a:rPr>
              <a:t>OPERADORES LÓGICOS</a:t>
            </a:r>
            <a:endParaRPr lang="es-ES" sz="2800" b="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" name="Google Shape;173;p27"/>
          <p:cNvSpPr txBox="1">
            <a:spLocks/>
          </p:cNvSpPr>
          <p:nvPr/>
        </p:nvSpPr>
        <p:spPr>
          <a:xfrm>
            <a:off x="1435101" y="1264725"/>
            <a:ext cx="4182854" cy="1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NI" sz="1600" dirty="0" smtClean="0"/>
              <a:t>Uso de:</a:t>
            </a:r>
          </a:p>
          <a:p>
            <a:pPr marL="0" indent="0">
              <a:buFont typeface="Sniglet"/>
              <a:buNone/>
            </a:pPr>
            <a:r>
              <a:rPr lang="es-NI" sz="1600" dirty="0" smtClean="0"/>
              <a:t>AND, OR, NOT</a:t>
            </a:r>
          </a:p>
          <a:p>
            <a:pPr marL="0" indent="0">
              <a:buFont typeface="Sniglet"/>
              <a:buNone/>
            </a:pPr>
            <a:r>
              <a:rPr lang="es-NI" sz="1600" dirty="0" smtClean="0"/>
              <a:t>LIKE, IN, BETWEEN</a:t>
            </a:r>
          </a:p>
          <a:p>
            <a:pPr marL="0" indent="0">
              <a:buFont typeface="Sniglet"/>
              <a:buNone/>
            </a:pPr>
            <a:r>
              <a:rPr lang="es-NI" sz="1600" dirty="0"/>
              <a:t>;</a:t>
            </a:r>
            <a:endParaRPr lang="es-ES" sz="1600" dirty="0"/>
          </a:p>
        </p:txBody>
      </p:sp>
      <p:sp>
        <p:nvSpPr>
          <p:cNvPr id="5" name="Google Shape;172;p27"/>
          <p:cNvSpPr txBox="1">
            <a:spLocks/>
          </p:cNvSpPr>
          <p:nvPr/>
        </p:nvSpPr>
        <p:spPr>
          <a:xfrm>
            <a:off x="1145543" y="2594366"/>
            <a:ext cx="6844711" cy="66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ES" sz="2800" b="0" dirty="0" smtClean="0">
                <a:latin typeface="Sniglet"/>
                <a:ea typeface="Sniglet"/>
                <a:cs typeface="Sniglet"/>
                <a:sym typeface="Sniglet"/>
              </a:rPr>
              <a:t>Condicionales múltiples: AND/OR</a:t>
            </a:r>
            <a:endParaRPr lang="es-ES" sz="2800" b="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Google Shape;173;p27"/>
          <p:cNvSpPr txBox="1">
            <a:spLocks/>
          </p:cNvSpPr>
          <p:nvPr/>
        </p:nvSpPr>
        <p:spPr>
          <a:xfrm>
            <a:off x="1435101" y="3048377"/>
            <a:ext cx="4367823" cy="153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s-NI" sz="1600" dirty="0" smtClean="0"/>
              <a:t>SELECT </a:t>
            </a:r>
            <a:r>
              <a:rPr lang="es-NI" sz="1600" dirty="0" err="1" smtClean="0"/>
              <a:t>title</a:t>
            </a:r>
            <a:r>
              <a:rPr lang="es-NI" sz="1600" dirty="0" smtClean="0"/>
              <a:t>, </a:t>
            </a:r>
            <a:r>
              <a:rPr lang="es-NI" sz="1600" dirty="0" err="1" smtClean="0"/>
              <a:t>rental_rate</a:t>
            </a:r>
            <a:endParaRPr lang="es-NI" sz="1600" dirty="0" smtClean="0"/>
          </a:p>
          <a:p>
            <a:pPr marL="0" indent="0">
              <a:buFont typeface="Sniglet"/>
              <a:buNone/>
            </a:pPr>
            <a:r>
              <a:rPr lang="es-NI" sz="1600" dirty="0" smtClean="0"/>
              <a:t>FROM film</a:t>
            </a:r>
          </a:p>
          <a:p>
            <a:pPr marL="0" indent="0">
              <a:buFont typeface="Sniglet"/>
              <a:buNone/>
            </a:pPr>
            <a:r>
              <a:rPr lang="es-NI" sz="1600" dirty="0" smtClean="0"/>
              <a:t>WHERE </a:t>
            </a:r>
            <a:r>
              <a:rPr lang="es-NI" sz="1600" dirty="0" err="1" smtClean="0"/>
              <a:t>length</a:t>
            </a:r>
            <a:r>
              <a:rPr lang="es-NI" sz="1600" dirty="0" smtClean="0"/>
              <a:t> &lt; 90 AND </a:t>
            </a:r>
            <a:r>
              <a:rPr lang="es-NI" sz="1600" dirty="0" err="1" smtClean="0"/>
              <a:t>rental_rate</a:t>
            </a:r>
            <a:r>
              <a:rPr lang="es-NI" sz="1600" dirty="0" smtClean="0"/>
              <a:t> &lt;= 3</a:t>
            </a:r>
          </a:p>
          <a:p>
            <a:pPr marL="0" indent="0">
              <a:buFont typeface="Sniglet"/>
              <a:buNone/>
            </a:pPr>
            <a:r>
              <a:rPr lang="es-NI" sz="1600" dirty="0"/>
              <a:t>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741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3" name="Google Shape;172;p27"/>
          <p:cNvSpPr txBox="1">
            <a:spLocks/>
          </p:cNvSpPr>
          <p:nvPr/>
        </p:nvSpPr>
        <p:spPr>
          <a:xfrm>
            <a:off x="1280100" y="687010"/>
            <a:ext cx="7002254" cy="66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ES" sz="2800" b="0" dirty="0" smtClean="0">
                <a:latin typeface="Sniglet"/>
                <a:ea typeface="Sniglet"/>
                <a:cs typeface="Sniglet"/>
                <a:sym typeface="Sniglet"/>
              </a:rPr>
              <a:t>Procedimiento almacenado</a:t>
            </a:r>
            <a:endParaRPr lang="es-ES" sz="2800" b="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" name="Google Shape;173;p27"/>
          <p:cNvSpPr txBox="1">
            <a:spLocks/>
          </p:cNvSpPr>
          <p:nvPr/>
        </p:nvSpPr>
        <p:spPr>
          <a:xfrm>
            <a:off x="1280100" y="1230399"/>
            <a:ext cx="6782586" cy="197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None/>
            </a:pPr>
            <a:r>
              <a:rPr lang="es-E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Un procedimiento almacenado es un conjunto de instrucciones se encuentran almacenados en la base de datos, los cuales pueden ser ejecutados en cualquier momento.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227385" y="230782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it-IT" dirty="0" smtClean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it-IT" dirty="0">
                <a:latin typeface="Consolas" panose="020B0609020204030204" pitchFamily="49" charset="0"/>
              </a:rPr>
              <a:t> [dbo]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t-IT" dirty="0">
                <a:latin typeface="Consolas" panose="020B0609020204030204" pitchFamily="49" charset="0"/>
              </a:rPr>
              <a:t>[VehiculosporMarca]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latin typeface="Consolas" panose="020B0609020204030204" pitchFamily="49" charset="0"/>
              </a:rPr>
              <a:t>@Marca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it-IT" dirty="0">
              <a:latin typeface="Consolas" panose="020B0609020204030204" pitchFamily="49" charset="0"/>
            </a:endParaRPr>
          </a:p>
          <a:p>
            <a:r>
              <a:rPr lang="es-NI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s-NI" dirty="0">
              <a:latin typeface="Consolas" panose="020B0609020204030204" pitchFamily="49" charset="0"/>
            </a:endParaRPr>
          </a:p>
          <a:p>
            <a:r>
              <a:rPr lang="es-NI" dirty="0">
                <a:latin typeface="Consolas" panose="020B0609020204030204" pitchFamily="49" charset="0"/>
              </a:rPr>
              <a:t>    </a:t>
            </a:r>
            <a:r>
              <a:rPr lang="es-NI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s-NI" dirty="0">
              <a:latin typeface="Consolas" panose="020B0609020204030204" pitchFamily="49" charset="0"/>
            </a:endParaRPr>
          </a:p>
          <a:p>
            <a:r>
              <a:rPr lang="es-NI" dirty="0">
                <a:latin typeface="Consolas" panose="020B0609020204030204" pitchFamily="49" charset="0"/>
              </a:rPr>
              <a:t>        </a:t>
            </a:r>
            <a:r>
              <a:rPr lang="es-NI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NI" dirty="0">
                <a:latin typeface="Consolas" panose="020B0609020204030204" pitchFamily="49" charset="0"/>
              </a:rPr>
              <a:t> </a:t>
            </a:r>
            <a:r>
              <a:rPr lang="es-NI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NI" dirty="0">
              <a:latin typeface="Consolas" panose="020B0609020204030204" pitchFamily="49" charset="0"/>
            </a:endParaRPr>
          </a:p>
          <a:p>
            <a:r>
              <a:rPr lang="es-NI" dirty="0">
                <a:latin typeface="Consolas" panose="020B0609020204030204" pitchFamily="49" charset="0"/>
              </a:rPr>
              <a:t>        </a:t>
            </a:r>
            <a:r>
              <a:rPr lang="es-NI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NI" dirty="0">
                <a:latin typeface="Consolas" panose="020B0609020204030204" pitchFamily="49" charset="0"/>
              </a:rPr>
              <a:t> </a:t>
            </a:r>
            <a:r>
              <a:rPr lang="es-NI" dirty="0" err="1">
                <a:latin typeface="Consolas" panose="020B0609020204030204" pitchFamily="49" charset="0"/>
              </a:rPr>
              <a:t>dbo</a:t>
            </a:r>
            <a:r>
              <a:rPr lang="es-NI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NI" dirty="0" err="1">
                <a:latin typeface="Consolas" panose="020B0609020204030204" pitchFamily="49" charset="0"/>
              </a:rPr>
              <a:t>Vehiculos</a:t>
            </a:r>
            <a:r>
              <a:rPr lang="es-NI" dirty="0">
                <a:latin typeface="Consolas" panose="020B0609020204030204" pitchFamily="49" charset="0"/>
              </a:rPr>
              <a:t> v</a:t>
            </a:r>
          </a:p>
          <a:p>
            <a:r>
              <a:rPr lang="es-NI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NI" dirty="0">
                <a:latin typeface="Consolas" panose="020B0609020204030204" pitchFamily="49" charset="0"/>
              </a:rPr>
              <a:t> </a:t>
            </a:r>
            <a:r>
              <a:rPr lang="es-NI" dirty="0" err="1">
                <a:latin typeface="Consolas" panose="020B0609020204030204" pitchFamily="49" charset="0"/>
              </a:rPr>
              <a:t>v</a:t>
            </a:r>
            <a:r>
              <a:rPr lang="es-NI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NI" dirty="0" err="1">
                <a:latin typeface="Consolas" panose="020B0609020204030204" pitchFamily="49" charset="0"/>
              </a:rPr>
              <a:t>marca</a:t>
            </a:r>
            <a:r>
              <a:rPr lang="es-NI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NI" dirty="0">
                <a:latin typeface="Consolas" panose="020B0609020204030204" pitchFamily="49" charset="0"/>
              </a:rPr>
              <a:t>@Marca</a:t>
            </a:r>
          </a:p>
          <a:p>
            <a:r>
              <a:rPr lang="es-NI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NI" dirty="0">
              <a:latin typeface="Consolas" panose="020B0609020204030204" pitchFamily="49" charset="0"/>
            </a:endParaRPr>
          </a:p>
          <a:p>
            <a:r>
              <a:rPr lang="es-NI" dirty="0">
                <a:latin typeface="Consolas" panose="020B0609020204030204" pitchFamily="49" charset="0"/>
              </a:rPr>
              <a:t>    </a:t>
            </a:r>
            <a:r>
              <a:rPr lang="es-NI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NI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795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Instructor</a:t>
            </a:r>
            <a:endParaRPr sz="3200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093925" y="1894625"/>
            <a:ext cx="5100900" cy="156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MX" sz="2000" b="1" dirty="0" smtClean="0"/>
              <a:t>Jorge Reyes </a:t>
            </a:r>
            <a:r>
              <a:rPr lang="es-MX" sz="2000" b="1" dirty="0" err="1" smtClean="0"/>
              <a:t>Savedra</a:t>
            </a:r>
            <a:endParaRPr lang="es-MX" sz="2000" b="1" dirty="0"/>
          </a:p>
          <a:p>
            <a:pPr marL="0" lvl="0" indent="0">
              <a:spcBef>
                <a:spcPts val="0"/>
              </a:spcBef>
              <a:buNone/>
            </a:pPr>
            <a:r>
              <a:rPr lang="es-MX" sz="2000" dirty="0"/>
              <a:t>-Ingeniero </a:t>
            </a:r>
            <a:r>
              <a:rPr lang="es-MX" sz="2000" dirty="0" smtClean="0"/>
              <a:t>en Computación</a:t>
            </a:r>
            <a:endParaRPr lang="es-MX" sz="2000" dirty="0"/>
          </a:p>
          <a:p>
            <a:pPr marL="0" lvl="0" indent="0">
              <a:spcBef>
                <a:spcPts val="0"/>
              </a:spcBef>
              <a:buNone/>
            </a:pPr>
            <a:r>
              <a:rPr lang="es-MX" sz="2000" dirty="0"/>
              <a:t>-10 años de experiencia.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s-MX" sz="2000" dirty="0"/>
              <a:t>-En </a:t>
            </a:r>
            <a:r>
              <a:rPr lang="es-MX" sz="2000" dirty="0" smtClean="0"/>
              <a:t>sistemas.</a:t>
            </a:r>
            <a:endParaRPr lang="es-MX" sz="2000" dirty="0"/>
          </a:p>
        </p:txBody>
      </p:sp>
      <p:sp>
        <p:nvSpPr>
          <p:cNvPr id="65" name="Google Shape;65;p14"/>
          <p:cNvSpPr/>
          <p:nvPr/>
        </p:nvSpPr>
        <p:spPr>
          <a:xfrm flipH="1">
            <a:off x="1082114" y="898786"/>
            <a:ext cx="923990" cy="8513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95B7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962150" y="99979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4120874" y="1162625"/>
            <a:ext cx="3542700" cy="2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VAMOS A LA PRACTICA!</a:t>
            </a:r>
            <a:endParaRPr sz="24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>
            <a:spLocks noGrp="1"/>
          </p:cNvSpPr>
          <p:nvPr>
            <p:ph type="title"/>
          </p:nvPr>
        </p:nvSpPr>
        <p:spPr>
          <a:xfrm>
            <a:off x="2093925" y="1100975"/>
            <a:ext cx="5310175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Muchas gracias por su atención!</a:t>
            </a:r>
            <a:endParaRPr sz="4800" dirty="0"/>
          </a:p>
        </p:txBody>
      </p:sp>
      <p:sp>
        <p:nvSpPr>
          <p:cNvPr id="248" name="Google Shape;248;p35"/>
          <p:cNvSpPr/>
          <p:nvPr/>
        </p:nvSpPr>
        <p:spPr>
          <a:xfrm flipH="1">
            <a:off x="1082114" y="898786"/>
            <a:ext cx="923990" cy="8513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95B7"/>
              </a:solidFill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Contenido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 smtClean="0"/>
              <a:t>Conceptos básicos</a:t>
            </a:r>
          </a:p>
          <a:p>
            <a:r>
              <a:rPr lang="es-NI" dirty="0" smtClean="0"/>
              <a:t>Diseño de bases de datos relacionales</a:t>
            </a:r>
          </a:p>
          <a:p>
            <a:r>
              <a:rPr lang="es-NI" dirty="0" smtClean="0"/>
              <a:t>Práctica en </a:t>
            </a:r>
            <a:r>
              <a:rPr lang="es-NI" dirty="0"/>
              <a:t>SGBD (SQL Server 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3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537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¿Qué es una Base de Datos?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9500" y="1437426"/>
            <a:ext cx="6882557" cy="2706900"/>
          </a:xfrm>
        </p:spPr>
        <p:txBody>
          <a:bodyPr/>
          <a:lstStyle/>
          <a:p>
            <a:r>
              <a:rPr lang="es-NI" dirty="0"/>
              <a:t>Una base de datos es un conjunto de datos organizados y relacionados entre si, los cuales son recolectados y exportados por un software o sistema de información  </a:t>
            </a:r>
          </a:p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4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873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Para que son?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 smtClean="0"/>
              <a:t>Nombre</a:t>
            </a:r>
          </a:p>
          <a:p>
            <a:r>
              <a:rPr lang="es-NI" dirty="0" smtClean="0"/>
              <a:t>Fecha de Nacimiento </a:t>
            </a:r>
          </a:p>
          <a:p>
            <a:r>
              <a:rPr lang="es-NI" dirty="0" smtClean="0"/>
              <a:t>Género</a:t>
            </a:r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5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669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V</a:t>
            </a:r>
            <a:r>
              <a:rPr lang="es-NI" dirty="0" smtClean="0"/>
              <a:t>entajas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sz="2000" dirty="0"/>
              <a:t>S</a:t>
            </a:r>
            <a:r>
              <a:rPr lang="es-NI" sz="2000" dirty="0" smtClean="0"/>
              <a:t>on </a:t>
            </a:r>
            <a:r>
              <a:rPr lang="es-NI" sz="2000" dirty="0"/>
              <a:t>mucho más rápidas de actualizar y </a:t>
            </a:r>
            <a:r>
              <a:rPr lang="es-NI" sz="2000" dirty="0" smtClean="0"/>
              <a:t>consultar.</a:t>
            </a:r>
          </a:p>
          <a:p>
            <a:r>
              <a:rPr lang="es-NI" sz="2000" dirty="0"/>
              <a:t>Permite almacenar y acceder a grandes volúmenes de </a:t>
            </a:r>
            <a:r>
              <a:rPr lang="es-NI" sz="2000" dirty="0" smtClean="0"/>
              <a:t>datos.</a:t>
            </a:r>
          </a:p>
          <a:p>
            <a:r>
              <a:rPr lang="es-NI" sz="2000" dirty="0" smtClean="0"/>
              <a:t>Fácil </a:t>
            </a:r>
            <a:r>
              <a:rPr lang="es-NI" sz="2000" dirty="0"/>
              <a:t>acceso desde un sistema de información o un </a:t>
            </a:r>
            <a:r>
              <a:rPr lang="es-NI" sz="2000" dirty="0" smtClean="0"/>
              <a:t>dispositivo.</a:t>
            </a:r>
          </a:p>
          <a:p>
            <a:r>
              <a:rPr lang="es-NI" sz="2000" dirty="0" smtClean="0"/>
              <a:t>Trabajo simultaneo por varios usuarios.</a:t>
            </a:r>
          </a:p>
          <a:p>
            <a:r>
              <a:rPr lang="es-NI" sz="2000" dirty="0" smtClean="0"/>
              <a:t>Seguridad: restricción de usos</a:t>
            </a:r>
          </a:p>
          <a:p>
            <a:r>
              <a:rPr lang="es-NI" sz="2000" dirty="0" smtClean="0"/>
              <a:t>Control de redundancia.</a:t>
            </a:r>
          </a:p>
          <a:p>
            <a:endParaRPr lang="es-NI" sz="2000" dirty="0" smtClean="0"/>
          </a:p>
          <a:p>
            <a:endParaRPr lang="es-NI" sz="2000" dirty="0"/>
          </a:p>
          <a:p>
            <a:endParaRPr lang="es-NI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6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946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Modelos de bases de datos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sz="2000" dirty="0" smtClean="0"/>
              <a:t>Nivel Conceptual  (Entidad- Relacional)</a:t>
            </a:r>
          </a:p>
          <a:p>
            <a:r>
              <a:rPr lang="es-NI" sz="2000" dirty="0" smtClean="0"/>
              <a:t>Nivel Lógico (Modelo Relacional)</a:t>
            </a:r>
          </a:p>
          <a:p>
            <a:r>
              <a:rPr lang="es-NI" sz="2000" dirty="0" smtClean="0"/>
              <a:t>Nivel Físico (</a:t>
            </a:r>
            <a:r>
              <a:rPr lang="es-NI" sz="2000" smtClean="0"/>
              <a:t>SQL Server)</a:t>
            </a:r>
            <a:endParaRPr lang="es-NI" sz="2000" dirty="0" smtClean="0"/>
          </a:p>
          <a:p>
            <a:endParaRPr lang="es-NI" sz="2000" dirty="0" smtClean="0"/>
          </a:p>
          <a:p>
            <a:endParaRPr lang="es-NI" sz="2000" dirty="0"/>
          </a:p>
          <a:p>
            <a:endParaRPr lang="es-NI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NI" smtClean="0"/>
              <a:t>7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133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ctrTitle" idx="4294967295"/>
          </p:nvPr>
        </p:nvSpPr>
        <p:spPr>
          <a:xfrm>
            <a:off x="2107550" y="2696782"/>
            <a:ext cx="4929000" cy="395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¿Qué es una Base de datos relacional?</a:t>
            </a:r>
            <a:endParaRPr sz="2000"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4294967295"/>
          </p:nvPr>
        </p:nvSpPr>
        <p:spPr>
          <a:xfrm>
            <a:off x="1424659" y="3232967"/>
            <a:ext cx="629478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Es un tipo de base de datos(BD) que cumple con el modelo relaciconal (el modelo más utilizado actualmente para implementar las BD ya planificadas)</a:t>
            </a:r>
            <a:endParaRPr sz="1400" dirty="0"/>
          </a:p>
        </p:txBody>
      </p:sp>
      <p:sp>
        <p:nvSpPr>
          <p:cNvPr id="95" name="Google Shape;95;p18"/>
          <p:cNvSpPr/>
          <p:nvPr/>
        </p:nvSpPr>
        <p:spPr>
          <a:xfrm>
            <a:off x="4469317" y="914747"/>
            <a:ext cx="1404621" cy="142336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 rot="1472950">
            <a:off x="3192176" y="1625407"/>
            <a:ext cx="821233" cy="79996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197645" y="778725"/>
            <a:ext cx="359546" cy="34938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 rot="2487373">
            <a:off x="3966417" y="2364057"/>
            <a:ext cx="255795" cy="24856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1049500" y="1269242"/>
            <a:ext cx="5310357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400" dirty="0" smtClean="0"/>
              <a:t>Tablas: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400" dirty="0"/>
              <a:t>	</a:t>
            </a:r>
            <a:r>
              <a:rPr lang="es-NI" sz="1400" dirty="0" smtClean="0"/>
              <a:t>Campos(columnas) – Tipo de datos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400" dirty="0"/>
              <a:t>	</a:t>
            </a:r>
            <a:r>
              <a:rPr lang="es-NI" sz="1400" dirty="0" smtClean="0"/>
              <a:t>Registros(filas)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400" dirty="0" smtClean="0"/>
              <a:t>Relaciones: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400" dirty="0"/>
              <a:t>	</a:t>
            </a:r>
            <a:r>
              <a:rPr lang="es-NI" sz="1400" dirty="0" smtClean="0"/>
              <a:t>1-1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400" dirty="0"/>
              <a:t>	</a:t>
            </a:r>
            <a:r>
              <a:rPr lang="es-NI" sz="1400" dirty="0" smtClean="0"/>
              <a:t>1-muchos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400" dirty="0"/>
              <a:t>	</a:t>
            </a:r>
            <a:r>
              <a:rPr lang="es-NI" sz="1400" dirty="0" smtClean="0"/>
              <a:t>muchos-muchos</a:t>
            </a:r>
            <a:endParaRPr lang="es-NI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400" dirty="0" smtClean="0"/>
              <a:t>Índices, claves y restricciones(</a:t>
            </a:r>
            <a:r>
              <a:rPr lang="es-NI" sz="1400" dirty="0" err="1" smtClean="0"/>
              <a:t>constraints</a:t>
            </a:r>
            <a:r>
              <a:rPr lang="es-NI" sz="1400" dirty="0" smtClean="0"/>
              <a:t>)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47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Principales objetos de una Base de datos</a:t>
            </a:r>
            <a:endParaRPr sz="2000"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2"/>
          </p:nvPr>
        </p:nvSpPr>
        <p:spPr>
          <a:xfrm>
            <a:off x="5022375" y="1459650"/>
            <a:ext cx="3047949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NI" sz="1400" dirty="0" smtClean="0"/>
              <a:t>Consultas/Vistas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400" dirty="0" smtClean="0"/>
              <a:t>Formularios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400" dirty="0" smtClean="0"/>
              <a:t>Otros: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NI" sz="1400" dirty="0"/>
              <a:t>	</a:t>
            </a:r>
            <a:r>
              <a:rPr lang="es-NI" sz="1400" dirty="0" smtClean="0"/>
              <a:t>Procedimientos/</a:t>
            </a:r>
            <a:r>
              <a:rPr lang="es-NI" sz="1400" dirty="0" err="1" smtClean="0"/>
              <a:t>Triggers</a:t>
            </a:r>
            <a:r>
              <a:rPr lang="es-NI" sz="1400" dirty="0" smtClean="0"/>
              <a:t>	(disparadores)</a:t>
            </a:r>
            <a:endParaRPr sz="14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6122</TotalTime>
  <Words>569</Words>
  <Application>Microsoft Office PowerPoint</Application>
  <PresentationFormat>Presentación en pantalla (16:9)</PresentationFormat>
  <Paragraphs>143</Paragraphs>
  <Slides>21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Consolas</vt:lpstr>
      <vt:lpstr>Fjalla One</vt:lpstr>
      <vt:lpstr>Patrick Hand SC</vt:lpstr>
      <vt:lpstr>Sniglet</vt:lpstr>
      <vt:lpstr>Seyton template</vt:lpstr>
      <vt:lpstr>Base de datos relacionales</vt:lpstr>
      <vt:lpstr>Instructor</vt:lpstr>
      <vt:lpstr>Contenido</vt:lpstr>
      <vt:lpstr>¿Qué es una Base de Datos?</vt:lpstr>
      <vt:lpstr>Para que son?</vt:lpstr>
      <vt:lpstr>Ventajas</vt:lpstr>
      <vt:lpstr>Modelos de bases de datos</vt:lpstr>
      <vt:lpstr>¿Qué es una Base de datos relacional?</vt:lpstr>
      <vt:lpstr>Principales objetos de una Base de datos</vt:lpstr>
      <vt:lpstr>Relaciones N:M</vt:lpstr>
      <vt:lpstr>Relaciones 1:N</vt:lpstr>
      <vt:lpstr>Relaciones 1:1</vt:lpstr>
      <vt:lpstr>SGBDR</vt:lpstr>
      <vt:lpstr>SQL Structured Query Language</vt:lpstr>
      <vt:lpstr>Sub lenguajes SQL</vt:lpstr>
      <vt:lpstr>SINTAXIS SQL</vt:lpstr>
      <vt:lpstr>Presentación de PowerPoint</vt:lpstr>
      <vt:lpstr>Presentación de PowerPoint</vt:lpstr>
      <vt:lpstr>Presentación de PowerPoint</vt:lpstr>
      <vt:lpstr>Presentación de PowerPoint</vt:lpstr>
      <vt:lpstr>Muchas 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relacionales</dc:title>
  <dc:creator>MARGUELLO</dc:creator>
  <cp:lastModifiedBy>Jorge Danilo Reyes</cp:lastModifiedBy>
  <cp:revision>24</cp:revision>
  <dcterms:modified xsi:type="dcterms:W3CDTF">2020-07-13T17:53:05Z</dcterms:modified>
</cp:coreProperties>
</file>