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9" r:id="rId3"/>
    <p:sldId id="258" r:id="rId4"/>
    <p:sldId id="257" r:id="rId5"/>
    <p:sldId id="260" r:id="rId6"/>
    <p:sldId id="261" r:id="rId7"/>
    <p:sldId id="262" r:id="rId8"/>
    <p:sldId id="263" r:id="rId9"/>
    <p:sldId id="266" r:id="rId10"/>
    <p:sldId id="264" r:id="rId11"/>
    <p:sldId id="265" r:id="rId12"/>
  </p:sldIdLst>
  <p:sldSz cx="12192000" cy="6858000"/>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941" autoAdjust="0"/>
    <p:restoredTop sz="94660"/>
  </p:normalViewPr>
  <p:slideViewPr>
    <p:cSldViewPr snapToGrid="0">
      <p:cViewPr varScale="1">
        <p:scale>
          <a:sx n="63" d="100"/>
          <a:sy n="63" d="100"/>
        </p:scale>
        <p:origin x="84"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8/19/2020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4619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8/19/2020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4396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8/19/2020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97187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8/19/2020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3280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8/19/2020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46552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8/19/2020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91471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8/19/2020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5910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8/19/2020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6747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8/19/2020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86003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8/19/2020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1294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8/19/2020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5960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8/19/2020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953666868"/>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6C405AF-4943-4FCF-AF1A-F89928412D30}"/>
              </a:ext>
            </a:extLst>
          </p:cNvPr>
          <p:cNvPicPr>
            <a:picLocks noChangeAspect="1"/>
          </p:cNvPicPr>
          <p:nvPr/>
        </p:nvPicPr>
        <p:blipFill rotWithShape="1">
          <a:blip r:embed="rId2"/>
          <a:srcRect t="2681" b="14396"/>
          <a:stretch/>
        </p:blipFill>
        <p:spPr>
          <a:xfrm>
            <a:off x="20" y="10"/>
            <a:ext cx="12207220" cy="6857990"/>
          </a:xfrm>
          <a:prstGeom prst="rect">
            <a:avLst/>
          </a:prstGeom>
        </p:spPr>
      </p:pic>
      <p:sp>
        <p:nvSpPr>
          <p:cNvPr id="11" name="Freeform: Shape 10">
            <a:extLst>
              <a:ext uri="{FF2B5EF4-FFF2-40B4-BE49-F238E27FC236}">
                <a16:creationId xmlns:a16="http://schemas.microsoft.com/office/drawing/2014/main" id="{15A93C08-5026-4474-A6D5-87A03C135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DDF7DAD-32F2-490D-86E1-D304B3969C4A}"/>
              </a:ext>
            </a:extLst>
          </p:cNvPr>
          <p:cNvSpPr>
            <a:spLocks noGrp="1"/>
          </p:cNvSpPr>
          <p:nvPr>
            <p:ph type="ctrTitle"/>
          </p:nvPr>
        </p:nvSpPr>
        <p:spPr>
          <a:xfrm>
            <a:off x="761999" y="867878"/>
            <a:ext cx="5047958" cy="2828223"/>
          </a:xfrm>
        </p:spPr>
        <p:txBody>
          <a:bodyPr>
            <a:normAutofit fontScale="90000"/>
          </a:bodyPr>
          <a:lstStyle/>
          <a:p>
            <a:pPr algn="l"/>
            <a:r>
              <a:rPr lang="es-NI" sz="4400" dirty="0"/>
              <a:t>JPA, </a:t>
            </a:r>
            <a:r>
              <a:rPr lang="es-NI" sz="4400" dirty="0" err="1"/>
              <a:t>comunicación,interacción</a:t>
            </a:r>
            <a:r>
              <a:rPr lang="es-NI" sz="4400" dirty="0"/>
              <a:t> y persistencia de datos.</a:t>
            </a:r>
          </a:p>
        </p:txBody>
      </p:sp>
      <p:sp>
        <p:nvSpPr>
          <p:cNvPr id="3" name="Subtitle 2">
            <a:extLst>
              <a:ext uri="{FF2B5EF4-FFF2-40B4-BE49-F238E27FC236}">
                <a16:creationId xmlns:a16="http://schemas.microsoft.com/office/drawing/2014/main" id="{08CAC098-0662-4330-B780-7AAAF07A23B4}"/>
              </a:ext>
            </a:extLst>
          </p:cNvPr>
          <p:cNvSpPr>
            <a:spLocks noGrp="1"/>
          </p:cNvSpPr>
          <p:nvPr>
            <p:ph type="subTitle" idx="1"/>
          </p:nvPr>
        </p:nvSpPr>
        <p:spPr>
          <a:xfrm>
            <a:off x="762000" y="3801980"/>
            <a:ext cx="4048126" cy="972152"/>
          </a:xfrm>
        </p:spPr>
        <p:txBody>
          <a:bodyPr>
            <a:normAutofit/>
          </a:bodyPr>
          <a:lstStyle/>
          <a:p>
            <a:pPr algn="l"/>
            <a:endParaRPr lang="es-NI"/>
          </a:p>
        </p:txBody>
      </p:sp>
    </p:spTree>
    <p:extLst>
      <p:ext uri="{BB962C8B-B14F-4D97-AF65-F5344CB8AC3E}">
        <p14:creationId xmlns:p14="http://schemas.microsoft.com/office/powerpoint/2010/main" val="2708691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FC42F-555D-4E5F-8797-C3C469F7C2B1}"/>
              </a:ext>
            </a:extLst>
          </p:cNvPr>
          <p:cNvSpPr>
            <a:spLocks noGrp="1"/>
          </p:cNvSpPr>
          <p:nvPr>
            <p:ph type="title"/>
          </p:nvPr>
        </p:nvSpPr>
        <p:spPr/>
        <p:txBody>
          <a:bodyPr/>
          <a:lstStyle/>
          <a:p>
            <a:r>
              <a:rPr lang="es-419" dirty="0"/>
              <a:t>Creemos nuestro primer proyecto JPA.</a:t>
            </a:r>
          </a:p>
        </p:txBody>
      </p:sp>
      <p:sp>
        <p:nvSpPr>
          <p:cNvPr id="3" name="Content Placeholder 2">
            <a:extLst>
              <a:ext uri="{FF2B5EF4-FFF2-40B4-BE49-F238E27FC236}">
                <a16:creationId xmlns:a16="http://schemas.microsoft.com/office/drawing/2014/main" id="{AA881CAC-3747-4E85-B984-A80DCE7FB397}"/>
              </a:ext>
            </a:extLst>
          </p:cNvPr>
          <p:cNvSpPr>
            <a:spLocks noGrp="1"/>
          </p:cNvSpPr>
          <p:nvPr>
            <p:ph idx="1"/>
          </p:nvPr>
        </p:nvSpPr>
        <p:spPr/>
        <p:txBody>
          <a:bodyPr/>
          <a:lstStyle/>
          <a:p>
            <a:r>
              <a:rPr lang="es-419" dirty="0"/>
              <a:t>Crear nuestro unidad de persistencia (conexión).</a:t>
            </a:r>
          </a:p>
          <a:p>
            <a:r>
              <a:rPr lang="es-419" dirty="0"/>
              <a:t>Definir nuestro manejador de entidades.</a:t>
            </a:r>
          </a:p>
          <a:p>
            <a:r>
              <a:rPr lang="es-419" dirty="0"/>
              <a:t>Crear nuestras funciones para manejar los datos.</a:t>
            </a:r>
          </a:p>
          <a:p>
            <a:r>
              <a:rPr lang="es-419" dirty="0"/>
              <a:t>Test de la felicidad.</a:t>
            </a:r>
          </a:p>
        </p:txBody>
      </p:sp>
    </p:spTree>
    <p:extLst>
      <p:ext uri="{BB962C8B-B14F-4D97-AF65-F5344CB8AC3E}">
        <p14:creationId xmlns:p14="http://schemas.microsoft.com/office/powerpoint/2010/main" val="2313677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37568-7C96-412A-8AF0-15AC0C8B18F2}"/>
              </a:ext>
            </a:extLst>
          </p:cNvPr>
          <p:cNvSpPr>
            <a:spLocks noGrp="1"/>
          </p:cNvSpPr>
          <p:nvPr>
            <p:ph type="title"/>
          </p:nvPr>
        </p:nvSpPr>
        <p:spPr/>
        <p:txBody>
          <a:bodyPr/>
          <a:lstStyle/>
          <a:p>
            <a:r>
              <a:rPr lang="es-419" dirty="0"/>
              <a:t>Manos a la Obra.</a:t>
            </a:r>
          </a:p>
        </p:txBody>
      </p:sp>
      <p:sp>
        <p:nvSpPr>
          <p:cNvPr id="3" name="Content Placeholder 2">
            <a:extLst>
              <a:ext uri="{FF2B5EF4-FFF2-40B4-BE49-F238E27FC236}">
                <a16:creationId xmlns:a16="http://schemas.microsoft.com/office/drawing/2014/main" id="{6F3B79A7-B107-4D36-9FEA-520427F5E6AE}"/>
              </a:ext>
            </a:extLst>
          </p:cNvPr>
          <p:cNvSpPr>
            <a:spLocks noGrp="1"/>
          </p:cNvSpPr>
          <p:nvPr>
            <p:ph idx="1"/>
          </p:nvPr>
        </p:nvSpPr>
        <p:spPr/>
        <p:txBody>
          <a:bodyPr/>
          <a:lstStyle/>
          <a:p>
            <a:endParaRPr lang="es-419"/>
          </a:p>
        </p:txBody>
      </p:sp>
    </p:spTree>
    <p:extLst>
      <p:ext uri="{BB962C8B-B14F-4D97-AF65-F5344CB8AC3E}">
        <p14:creationId xmlns:p14="http://schemas.microsoft.com/office/powerpoint/2010/main" val="339213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8463A-CE8E-4A28-AFCC-F4CFD26AC626}"/>
              </a:ext>
            </a:extLst>
          </p:cNvPr>
          <p:cNvSpPr>
            <a:spLocks noGrp="1"/>
          </p:cNvSpPr>
          <p:nvPr>
            <p:ph type="title"/>
          </p:nvPr>
        </p:nvSpPr>
        <p:spPr/>
        <p:txBody>
          <a:bodyPr/>
          <a:lstStyle/>
          <a:p>
            <a:r>
              <a:rPr lang="es-NI" dirty="0"/>
              <a:t>Recordemos primero JAVA y JDBC</a:t>
            </a:r>
          </a:p>
        </p:txBody>
      </p:sp>
      <p:pic>
        <p:nvPicPr>
          <p:cNvPr id="5" name="Content Placeholder 4">
            <a:extLst>
              <a:ext uri="{FF2B5EF4-FFF2-40B4-BE49-F238E27FC236}">
                <a16:creationId xmlns:a16="http://schemas.microsoft.com/office/drawing/2014/main" id="{B416B445-93CB-41A3-A841-50D64E61C4BF}"/>
              </a:ext>
            </a:extLst>
          </p:cNvPr>
          <p:cNvPicPr>
            <a:picLocks noGrp="1" noChangeAspect="1"/>
          </p:cNvPicPr>
          <p:nvPr>
            <p:ph idx="1"/>
          </p:nvPr>
        </p:nvPicPr>
        <p:blipFill>
          <a:blip r:embed="rId2"/>
          <a:stretch>
            <a:fillRect/>
          </a:stretch>
        </p:blipFill>
        <p:spPr>
          <a:xfrm>
            <a:off x="1895062" y="2690192"/>
            <a:ext cx="8110330" cy="3203491"/>
          </a:xfrm>
        </p:spPr>
      </p:pic>
    </p:spTree>
    <p:extLst>
      <p:ext uri="{BB962C8B-B14F-4D97-AF65-F5344CB8AC3E}">
        <p14:creationId xmlns:p14="http://schemas.microsoft.com/office/powerpoint/2010/main" val="316248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3FC7F-4D69-4720-AF31-B08DB1C76E4A}"/>
              </a:ext>
            </a:extLst>
          </p:cNvPr>
          <p:cNvSpPr>
            <a:spLocks noGrp="1"/>
          </p:cNvSpPr>
          <p:nvPr>
            <p:ph type="title"/>
          </p:nvPr>
        </p:nvSpPr>
        <p:spPr/>
        <p:txBody>
          <a:bodyPr/>
          <a:lstStyle/>
          <a:p>
            <a:r>
              <a:rPr lang="es-NI" dirty="0"/>
              <a:t>JDBC</a:t>
            </a:r>
          </a:p>
        </p:txBody>
      </p:sp>
      <p:sp>
        <p:nvSpPr>
          <p:cNvPr id="3" name="Content Placeholder 2">
            <a:extLst>
              <a:ext uri="{FF2B5EF4-FFF2-40B4-BE49-F238E27FC236}">
                <a16:creationId xmlns:a16="http://schemas.microsoft.com/office/drawing/2014/main" id="{6A231DF7-2E38-4185-8CD5-3B34D6B19501}"/>
              </a:ext>
            </a:extLst>
          </p:cNvPr>
          <p:cNvSpPr>
            <a:spLocks noGrp="1"/>
          </p:cNvSpPr>
          <p:nvPr>
            <p:ph idx="1"/>
          </p:nvPr>
        </p:nvSpPr>
        <p:spPr/>
        <p:txBody>
          <a:bodyPr/>
          <a:lstStyle/>
          <a:p>
            <a:r>
              <a:rPr lang="en-US" dirty="0" err="1"/>
              <a:t>Registramos</a:t>
            </a:r>
            <a:r>
              <a:rPr lang="en-US" dirty="0"/>
              <a:t> el Driver de la </a:t>
            </a:r>
            <a:r>
              <a:rPr lang="en-US" dirty="0" err="1"/>
              <a:t>clase</a:t>
            </a:r>
            <a:endParaRPr lang="en-US" dirty="0"/>
          </a:p>
          <a:p>
            <a:r>
              <a:rPr lang="en-US" dirty="0" err="1"/>
              <a:t>Creamos</a:t>
            </a:r>
            <a:r>
              <a:rPr lang="en-US" dirty="0"/>
              <a:t> la </a:t>
            </a:r>
            <a:r>
              <a:rPr lang="en-US" dirty="0" err="1"/>
              <a:t>conexion</a:t>
            </a:r>
            <a:endParaRPr lang="en-US" dirty="0"/>
          </a:p>
          <a:p>
            <a:r>
              <a:rPr lang="en-US" dirty="0" err="1"/>
              <a:t>Creamos</a:t>
            </a:r>
            <a:r>
              <a:rPr lang="en-US" dirty="0"/>
              <a:t> las </a:t>
            </a:r>
            <a:r>
              <a:rPr lang="en-US" dirty="0" err="1"/>
              <a:t>instrucciones</a:t>
            </a:r>
            <a:endParaRPr lang="en-US" dirty="0"/>
          </a:p>
          <a:p>
            <a:r>
              <a:rPr lang="en-US" dirty="0" err="1"/>
              <a:t>Ejecutamos</a:t>
            </a:r>
            <a:r>
              <a:rPr lang="en-US" dirty="0"/>
              <a:t> los query</a:t>
            </a:r>
          </a:p>
          <a:p>
            <a:r>
              <a:rPr lang="en-US" dirty="0" err="1"/>
              <a:t>Cerramos</a:t>
            </a:r>
            <a:r>
              <a:rPr lang="en-US" dirty="0"/>
              <a:t> la </a:t>
            </a:r>
            <a:r>
              <a:rPr lang="en-US" dirty="0" err="1"/>
              <a:t>conexion</a:t>
            </a:r>
            <a:r>
              <a:rPr lang="en-US" dirty="0"/>
              <a:t>.</a:t>
            </a:r>
          </a:p>
          <a:p>
            <a:endParaRPr lang="es-NI" dirty="0"/>
          </a:p>
        </p:txBody>
      </p:sp>
    </p:spTree>
    <p:extLst>
      <p:ext uri="{BB962C8B-B14F-4D97-AF65-F5344CB8AC3E}">
        <p14:creationId xmlns:p14="http://schemas.microsoft.com/office/powerpoint/2010/main" val="1937780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F9728-A668-4DC6-AF04-3D34B32AA6A3}"/>
              </a:ext>
            </a:extLst>
          </p:cNvPr>
          <p:cNvSpPr>
            <a:spLocks noGrp="1"/>
          </p:cNvSpPr>
          <p:nvPr>
            <p:ph type="title"/>
          </p:nvPr>
        </p:nvSpPr>
        <p:spPr/>
        <p:txBody>
          <a:bodyPr/>
          <a:lstStyle/>
          <a:p>
            <a:r>
              <a:rPr lang="es-NI" dirty="0"/>
              <a:t>A la practica</a:t>
            </a:r>
          </a:p>
        </p:txBody>
      </p:sp>
      <p:sp>
        <p:nvSpPr>
          <p:cNvPr id="3" name="Content Placeholder 2">
            <a:extLst>
              <a:ext uri="{FF2B5EF4-FFF2-40B4-BE49-F238E27FC236}">
                <a16:creationId xmlns:a16="http://schemas.microsoft.com/office/drawing/2014/main" id="{F64DA470-A1EE-4D8C-9710-AC1DD7CA6030}"/>
              </a:ext>
            </a:extLst>
          </p:cNvPr>
          <p:cNvSpPr>
            <a:spLocks noGrp="1"/>
          </p:cNvSpPr>
          <p:nvPr>
            <p:ph idx="1"/>
          </p:nvPr>
        </p:nvSpPr>
        <p:spPr/>
        <p:txBody>
          <a:bodyPr/>
          <a:lstStyle/>
          <a:p>
            <a:r>
              <a:rPr lang="es-NI" dirty="0"/>
              <a:t>Proyecto JDBC</a:t>
            </a:r>
          </a:p>
        </p:txBody>
      </p:sp>
    </p:spTree>
    <p:extLst>
      <p:ext uri="{BB962C8B-B14F-4D97-AF65-F5344CB8AC3E}">
        <p14:creationId xmlns:p14="http://schemas.microsoft.com/office/powerpoint/2010/main" val="127862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4508-5CAB-4640-9345-C4BC3B8ED118}"/>
              </a:ext>
            </a:extLst>
          </p:cNvPr>
          <p:cNvSpPr>
            <a:spLocks noGrp="1"/>
          </p:cNvSpPr>
          <p:nvPr>
            <p:ph type="title"/>
          </p:nvPr>
        </p:nvSpPr>
        <p:spPr/>
        <p:txBody>
          <a:bodyPr/>
          <a:lstStyle/>
          <a:p>
            <a:r>
              <a:rPr lang="es-419" dirty="0"/>
              <a:t>Que sucedió con Jdk.1.5</a:t>
            </a:r>
          </a:p>
        </p:txBody>
      </p:sp>
      <p:sp>
        <p:nvSpPr>
          <p:cNvPr id="3" name="Content Placeholder 2">
            <a:extLst>
              <a:ext uri="{FF2B5EF4-FFF2-40B4-BE49-F238E27FC236}">
                <a16:creationId xmlns:a16="http://schemas.microsoft.com/office/drawing/2014/main" id="{589D3F8A-5BC0-45DF-8803-864E08ECCAC1}"/>
              </a:ext>
            </a:extLst>
          </p:cNvPr>
          <p:cNvSpPr>
            <a:spLocks noGrp="1"/>
          </p:cNvSpPr>
          <p:nvPr>
            <p:ph idx="1"/>
          </p:nvPr>
        </p:nvSpPr>
        <p:spPr/>
        <p:txBody>
          <a:bodyPr/>
          <a:lstStyle/>
          <a:p>
            <a:r>
              <a:rPr lang="es-419" dirty="0"/>
              <a:t>Anotaciones.</a:t>
            </a:r>
          </a:p>
          <a:p>
            <a:r>
              <a:rPr lang="es-419" dirty="0" err="1"/>
              <a:t>Creaccion</a:t>
            </a:r>
            <a:r>
              <a:rPr lang="es-419" dirty="0"/>
              <a:t> del estándar JPA.</a:t>
            </a:r>
          </a:p>
          <a:p>
            <a:pPr marL="0" indent="0">
              <a:buNone/>
            </a:pPr>
            <a:endParaRPr lang="es-419" dirty="0"/>
          </a:p>
        </p:txBody>
      </p:sp>
    </p:spTree>
    <p:extLst>
      <p:ext uri="{BB962C8B-B14F-4D97-AF65-F5344CB8AC3E}">
        <p14:creationId xmlns:p14="http://schemas.microsoft.com/office/powerpoint/2010/main" val="2385341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9C98-76E9-411A-9C00-C65B4F475706}"/>
              </a:ext>
            </a:extLst>
          </p:cNvPr>
          <p:cNvSpPr>
            <a:spLocks noGrp="1"/>
          </p:cNvSpPr>
          <p:nvPr>
            <p:ph type="title"/>
          </p:nvPr>
        </p:nvSpPr>
        <p:spPr/>
        <p:txBody>
          <a:bodyPr/>
          <a:lstStyle/>
          <a:p>
            <a:r>
              <a:rPr lang="es-419" dirty="0"/>
              <a:t>Que es JPA</a:t>
            </a:r>
          </a:p>
        </p:txBody>
      </p:sp>
      <p:sp>
        <p:nvSpPr>
          <p:cNvPr id="3" name="Content Placeholder 2">
            <a:extLst>
              <a:ext uri="{FF2B5EF4-FFF2-40B4-BE49-F238E27FC236}">
                <a16:creationId xmlns:a16="http://schemas.microsoft.com/office/drawing/2014/main" id="{8408F5AE-68EA-4FED-8CBC-77B2A5957CA4}"/>
              </a:ext>
            </a:extLst>
          </p:cNvPr>
          <p:cNvSpPr>
            <a:spLocks noGrp="1"/>
          </p:cNvSpPr>
          <p:nvPr>
            <p:ph idx="1"/>
          </p:nvPr>
        </p:nvSpPr>
        <p:spPr/>
        <p:txBody>
          <a:bodyPr>
            <a:normAutofit fontScale="92500" lnSpcReduction="20000"/>
          </a:bodyPr>
          <a:lstStyle/>
          <a:p>
            <a:r>
              <a:rPr lang="es-NI" b="1" dirty="0"/>
              <a:t>JPA</a:t>
            </a:r>
            <a:r>
              <a:rPr lang="es-NI" dirty="0"/>
              <a:t> es una especificación de la API de Java que describe la administración de datos relacionales en aplicaciones que utilizan la Plataforma Java.</a:t>
            </a:r>
          </a:p>
          <a:p>
            <a:r>
              <a:rPr lang="es-NI" dirty="0"/>
              <a:t>JPA es la propuesta estándar que ofrece Java para implementar un Framework </a:t>
            </a:r>
            <a:r>
              <a:rPr lang="es-NI" dirty="0" err="1"/>
              <a:t>Object</a:t>
            </a:r>
            <a:r>
              <a:rPr lang="es-NI" dirty="0"/>
              <a:t> </a:t>
            </a:r>
            <a:r>
              <a:rPr lang="es-NI" dirty="0" err="1"/>
              <a:t>Relational</a:t>
            </a:r>
            <a:r>
              <a:rPr lang="es-NI" dirty="0"/>
              <a:t> </a:t>
            </a:r>
            <a:r>
              <a:rPr lang="es-NI" dirty="0" err="1"/>
              <a:t>Mapping</a:t>
            </a:r>
            <a:r>
              <a:rPr lang="es-NI" dirty="0"/>
              <a:t> (ORM), que permite interactuar con la base de datos por medio de objetos, de esta forma, JPA es el encargado de convertir los objetos Java en instrucciones para el Manejador de Base de Datos (MDB).</a:t>
            </a:r>
          </a:p>
          <a:p>
            <a:endParaRPr lang="es-419" dirty="0"/>
          </a:p>
        </p:txBody>
      </p:sp>
    </p:spTree>
    <p:extLst>
      <p:ext uri="{BB962C8B-B14F-4D97-AF65-F5344CB8AC3E}">
        <p14:creationId xmlns:p14="http://schemas.microsoft.com/office/powerpoint/2010/main" val="353646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C242-6663-4EA4-A677-8DA080B87E33}"/>
              </a:ext>
            </a:extLst>
          </p:cNvPr>
          <p:cNvSpPr>
            <a:spLocks noGrp="1"/>
          </p:cNvSpPr>
          <p:nvPr>
            <p:ph type="title"/>
          </p:nvPr>
        </p:nvSpPr>
        <p:spPr/>
        <p:txBody>
          <a:bodyPr/>
          <a:lstStyle/>
          <a:p>
            <a:r>
              <a:rPr lang="es-419" dirty="0"/>
              <a:t>Que hace JPA</a:t>
            </a:r>
          </a:p>
        </p:txBody>
      </p:sp>
      <p:sp>
        <p:nvSpPr>
          <p:cNvPr id="3" name="Content Placeholder 2">
            <a:extLst>
              <a:ext uri="{FF2B5EF4-FFF2-40B4-BE49-F238E27FC236}">
                <a16:creationId xmlns:a16="http://schemas.microsoft.com/office/drawing/2014/main" id="{337F5118-482E-4F2B-AA8C-C789F8829428}"/>
              </a:ext>
            </a:extLst>
          </p:cNvPr>
          <p:cNvSpPr>
            <a:spLocks noGrp="1"/>
          </p:cNvSpPr>
          <p:nvPr>
            <p:ph idx="1"/>
          </p:nvPr>
        </p:nvSpPr>
        <p:spPr/>
        <p:txBody>
          <a:bodyPr/>
          <a:lstStyle/>
          <a:p>
            <a:r>
              <a:rPr lang="es-419" dirty="0"/>
              <a:t>Convierte una tabla relacional a un objeto.</a:t>
            </a:r>
          </a:p>
          <a:p>
            <a:r>
              <a:rPr lang="es-419" dirty="0"/>
              <a:t>Permite la conexión de forma mas encapsulada.</a:t>
            </a:r>
          </a:p>
          <a:p>
            <a:r>
              <a:rPr lang="es-419" dirty="0"/>
              <a:t>Permite la manipulación de Datos a través de Objetos.</a:t>
            </a:r>
          </a:p>
          <a:p>
            <a:pPr marL="0" indent="0">
              <a:buNone/>
            </a:pPr>
            <a:endParaRPr lang="es-419" dirty="0"/>
          </a:p>
        </p:txBody>
      </p:sp>
    </p:spTree>
    <p:extLst>
      <p:ext uri="{BB962C8B-B14F-4D97-AF65-F5344CB8AC3E}">
        <p14:creationId xmlns:p14="http://schemas.microsoft.com/office/powerpoint/2010/main" val="2150406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1C6E-C6B6-46FE-B550-B75D90003C62}"/>
              </a:ext>
            </a:extLst>
          </p:cNvPr>
          <p:cNvSpPr>
            <a:spLocks noGrp="1"/>
          </p:cNvSpPr>
          <p:nvPr>
            <p:ph type="title"/>
          </p:nvPr>
        </p:nvSpPr>
        <p:spPr/>
        <p:txBody>
          <a:bodyPr/>
          <a:lstStyle/>
          <a:p>
            <a:r>
              <a:rPr lang="es-419" dirty="0"/>
              <a:t>Como trabaja JPA</a:t>
            </a:r>
          </a:p>
        </p:txBody>
      </p:sp>
      <p:sp>
        <p:nvSpPr>
          <p:cNvPr id="3" name="Content Placeholder 2">
            <a:extLst>
              <a:ext uri="{FF2B5EF4-FFF2-40B4-BE49-F238E27FC236}">
                <a16:creationId xmlns:a16="http://schemas.microsoft.com/office/drawing/2014/main" id="{8DE9B032-AE85-4E5E-A28D-67858B012359}"/>
              </a:ext>
            </a:extLst>
          </p:cNvPr>
          <p:cNvSpPr>
            <a:spLocks noGrp="1"/>
          </p:cNvSpPr>
          <p:nvPr>
            <p:ph idx="1"/>
          </p:nvPr>
        </p:nvSpPr>
        <p:spPr/>
        <p:txBody>
          <a:bodyPr/>
          <a:lstStyle/>
          <a:p>
            <a:r>
              <a:rPr lang="es-419" dirty="0"/>
              <a:t>Se ayuda con un implementador. </a:t>
            </a:r>
            <a:r>
              <a:rPr lang="es-419" dirty="0" err="1"/>
              <a:t>Hibernate</a:t>
            </a:r>
            <a:r>
              <a:rPr lang="es-419" dirty="0"/>
              <a:t>, Eclipse Link.</a:t>
            </a:r>
          </a:p>
          <a:p>
            <a:r>
              <a:rPr lang="es-419" dirty="0"/>
              <a:t>Define las anotaciones necesarias para persistir la información.</a:t>
            </a:r>
          </a:p>
          <a:p>
            <a:r>
              <a:rPr lang="es-419" dirty="0"/>
              <a:t>Crea un modelo de datos basado en Entidades.</a:t>
            </a:r>
          </a:p>
          <a:p>
            <a:r>
              <a:rPr lang="es-419" dirty="0"/>
              <a:t>Crea un manejador de Entidades.</a:t>
            </a:r>
          </a:p>
        </p:txBody>
      </p:sp>
    </p:spTree>
    <p:extLst>
      <p:ext uri="{BB962C8B-B14F-4D97-AF65-F5344CB8AC3E}">
        <p14:creationId xmlns:p14="http://schemas.microsoft.com/office/powerpoint/2010/main" val="344370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AD5E8-67CC-4946-A835-E2AC25124C1A}"/>
              </a:ext>
            </a:extLst>
          </p:cNvPr>
          <p:cNvSpPr>
            <a:spLocks noGrp="1"/>
          </p:cNvSpPr>
          <p:nvPr>
            <p:ph type="title"/>
          </p:nvPr>
        </p:nvSpPr>
        <p:spPr>
          <a:xfrm>
            <a:off x="762000" y="762000"/>
            <a:ext cx="10668000" cy="716280"/>
          </a:xfrm>
        </p:spPr>
        <p:txBody>
          <a:bodyPr/>
          <a:lstStyle/>
          <a:p>
            <a:r>
              <a:rPr lang="es-419" dirty="0"/>
              <a:t>Modelo de Trabajo.</a:t>
            </a:r>
          </a:p>
        </p:txBody>
      </p:sp>
      <p:pic>
        <p:nvPicPr>
          <p:cNvPr id="5" name="Content Placeholder 4">
            <a:extLst>
              <a:ext uri="{FF2B5EF4-FFF2-40B4-BE49-F238E27FC236}">
                <a16:creationId xmlns:a16="http://schemas.microsoft.com/office/drawing/2014/main" id="{FF673C82-9A6B-4E3F-BED9-B653BD9C222F}"/>
              </a:ext>
            </a:extLst>
          </p:cNvPr>
          <p:cNvPicPr>
            <a:picLocks noGrp="1" noChangeAspect="1"/>
          </p:cNvPicPr>
          <p:nvPr>
            <p:ph idx="1"/>
          </p:nvPr>
        </p:nvPicPr>
        <p:blipFill>
          <a:blip r:embed="rId2"/>
          <a:stretch>
            <a:fillRect/>
          </a:stretch>
        </p:blipFill>
        <p:spPr>
          <a:xfrm>
            <a:off x="1036320" y="1478280"/>
            <a:ext cx="9098280" cy="4625658"/>
          </a:xfrm>
        </p:spPr>
      </p:pic>
    </p:spTree>
    <p:extLst>
      <p:ext uri="{BB962C8B-B14F-4D97-AF65-F5344CB8AC3E}">
        <p14:creationId xmlns:p14="http://schemas.microsoft.com/office/powerpoint/2010/main" val="2130975476"/>
      </p:ext>
    </p:extLst>
  </p:cSld>
  <p:clrMapOvr>
    <a:masterClrMapping/>
  </p:clrMapOvr>
</p:sld>
</file>

<file path=ppt/theme/theme1.xml><?xml version="1.0" encoding="utf-8"?>
<a:theme xmlns:a="http://schemas.openxmlformats.org/drawingml/2006/main" name="PebbleVTI">
  <a:themeElements>
    <a:clrScheme name="AnalogousFromRegularSeedRightStep">
      <a:dk1>
        <a:srgbClr val="000000"/>
      </a:dk1>
      <a:lt1>
        <a:srgbClr val="FFFFFF"/>
      </a:lt1>
      <a:dk2>
        <a:srgbClr val="243741"/>
      </a:dk2>
      <a:lt2>
        <a:srgbClr val="E8E2E2"/>
      </a:lt2>
      <a:accent1>
        <a:srgbClr val="2FB1BB"/>
      </a:accent1>
      <a:accent2>
        <a:srgbClr val="2578C7"/>
      </a:accent2>
      <a:accent3>
        <a:srgbClr val="4352DB"/>
      </a:accent3>
      <a:accent4>
        <a:srgbClr val="7245CF"/>
      </a:accent4>
      <a:accent5>
        <a:srgbClr val="AE37D9"/>
      </a:accent5>
      <a:accent6>
        <a:srgbClr val="C725AE"/>
      </a:accent6>
      <a:hlink>
        <a:srgbClr val="C75F58"/>
      </a:hlink>
      <a:folHlink>
        <a:srgbClr val="7F7F7F"/>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235</TotalTime>
  <Words>245</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Avenir Next LT Pro Light</vt:lpstr>
      <vt:lpstr>Sitka Subheading</vt:lpstr>
      <vt:lpstr>PebbleVTI</vt:lpstr>
      <vt:lpstr>JPA, comunicación,interacción y persistencia de datos.</vt:lpstr>
      <vt:lpstr>Recordemos primero JAVA y JDBC</vt:lpstr>
      <vt:lpstr>JDBC</vt:lpstr>
      <vt:lpstr>A la practica</vt:lpstr>
      <vt:lpstr>Que sucedió con Jdk.1.5</vt:lpstr>
      <vt:lpstr>Que es JPA</vt:lpstr>
      <vt:lpstr>Que hace JPA</vt:lpstr>
      <vt:lpstr>Como trabaja JPA</vt:lpstr>
      <vt:lpstr>Modelo de Trabajo.</vt:lpstr>
      <vt:lpstr>Creemos nuestro primer proyecto JPA.</vt:lpstr>
      <vt:lpstr>Manos a la Obra.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JCP, conexión,</dc:title>
  <dc:creator>Norman</dc:creator>
  <cp:lastModifiedBy>Norman</cp:lastModifiedBy>
  <cp:revision>7</cp:revision>
  <dcterms:created xsi:type="dcterms:W3CDTF">2020-07-26T19:42:26Z</dcterms:created>
  <dcterms:modified xsi:type="dcterms:W3CDTF">2020-08-20T04:16:14Z</dcterms:modified>
</cp:coreProperties>
</file>