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7" r:id="rId4"/>
    <p:sldId id="258" r:id="rId5"/>
    <p:sldId id="285" r:id="rId6"/>
    <p:sldId id="259" r:id="rId7"/>
    <p:sldId id="280" r:id="rId8"/>
    <p:sldId id="286" r:id="rId9"/>
    <p:sldId id="261" r:id="rId10"/>
    <p:sldId id="260" r:id="rId11"/>
    <p:sldId id="265" r:id="rId12"/>
    <p:sldId id="266" r:id="rId13"/>
    <p:sldId id="262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64" r:id="rId26"/>
    <p:sldId id="277" r:id="rId27"/>
    <p:sldId id="278" r:id="rId28"/>
    <p:sldId id="279" r:id="rId29"/>
    <p:sldId id="28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9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DC45-F5F0-4FB0-B6F2-4E21A6C8552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F6505-475B-4FF2-853C-2053725D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8FD80-6515-46B5-BD60-C948074A5A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9857-9E2E-43E7-B8B4-8911D9C62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01AD-D66F-415C-A512-EDCB09BCE2E7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E5D-42E0-4557-A114-B6FBCF66DDE6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04DF-4BCB-47AE-9319-22B126C64E7C}" type="datetime1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6ED-D09A-4C67-B9F7-0308ABD7DFF6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F909-A07F-4C8C-9BB7-24AA374541DB}" type="datetime1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AB3-E361-4649-A09A-CC725FE1F6CD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9371-3621-4330-BDFC-3F3D55D6D435}" type="datetime1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D8F0-8871-4765-9A57-B1D6C018FE89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6E07-9B28-4577-AC55-E738A333AE98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0879434-7EB7-4429-847B-17CE911C086C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io/index.html" TargetMode="External"/><Relationship Id="rId2" Type="http://schemas.openxmlformats.org/officeDocument/2006/relationships/hyperlink" Target="http://javanio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NI" dirty="0" smtClean="0"/>
              <a:t>Primeros pasos con Java NIO</a:t>
            </a:r>
            <a:endParaRPr lang="es-N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 lnSpcReduction="10000"/>
          </a:bodyPr>
          <a:lstStyle/>
          <a:p>
            <a:pPr algn="r"/>
            <a:r>
              <a:rPr lang="es-NI" b="1" dirty="0" smtClean="0"/>
              <a:t>Eduardo S. Molina</a:t>
            </a:r>
          </a:p>
          <a:p>
            <a:pPr algn="r"/>
            <a:r>
              <a:rPr lang="es-NI" b="1" i="1" dirty="0" smtClean="0"/>
              <a:t>Profesor titular</a:t>
            </a:r>
          </a:p>
          <a:p>
            <a:pPr algn="r"/>
            <a:r>
              <a:rPr lang="es-NI" b="1" dirty="0" smtClean="0"/>
              <a:t>UNAN-León</a:t>
            </a:r>
          </a:p>
          <a:p>
            <a:pPr algn="r"/>
            <a:r>
              <a:rPr lang="es-NI" b="1" dirty="0" smtClean="0"/>
              <a:t>[29-Abril-2020]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7" y="3562849"/>
            <a:ext cx="1700693" cy="21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dirty="0" smtClean="0"/>
              <a:t>En NIO toda E/S comienza con un canal.</a:t>
            </a:r>
          </a:p>
          <a:p>
            <a:r>
              <a:rPr lang="es-NI" dirty="0" smtClean="0"/>
              <a:t>Similares a flujos (</a:t>
            </a:r>
            <a:r>
              <a:rPr lang="es-NI" dirty="0" err="1" smtClean="0"/>
              <a:t>streams</a:t>
            </a:r>
            <a:r>
              <a:rPr lang="es-NI" dirty="0" smtClean="0"/>
              <a:t>) con ligeras variantes:</a:t>
            </a:r>
          </a:p>
          <a:p>
            <a:pPr lvl="1"/>
            <a:r>
              <a:rPr lang="es-NI" dirty="0" smtClean="0"/>
              <a:t>Puedes leer y escribir a canales. Los flujos son típicamente de una vía (leer o escribir).</a:t>
            </a:r>
          </a:p>
          <a:p>
            <a:pPr lvl="1"/>
            <a:r>
              <a:rPr lang="es-NI" dirty="0" smtClean="0"/>
              <a:t>Los canales pueden leerse o escribirse de forma asíncrona.</a:t>
            </a:r>
          </a:p>
          <a:p>
            <a:pPr lvl="1"/>
            <a:r>
              <a:rPr lang="es-NI" dirty="0" smtClean="0"/>
              <a:t>Los canales siempre leen hacia, escriben desde, un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Channels</a:t>
            </a:r>
            <a:r>
              <a:rPr lang="es-NI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Represente conexiones a entidades capaces de realizar operaciones de E/S: pipes, files, sockets.</a:t>
            </a:r>
          </a:p>
          <a:p>
            <a:r>
              <a:rPr lang="es-NI" dirty="0"/>
              <a:t>Hay varios tipos de canales en la API:</a:t>
            </a:r>
          </a:p>
          <a:p>
            <a:pPr lvl="1"/>
            <a:r>
              <a:rPr lang="es-NI" dirty="0" err="1"/>
              <a:t>FileChannel</a:t>
            </a:r>
            <a:endParaRPr lang="es-NI" dirty="0"/>
          </a:p>
          <a:p>
            <a:pPr lvl="1"/>
            <a:r>
              <a:rPr lang="es-NI" dirty="0" err="1"/>
              <a:t>DatagramChannel</a:t>
            </a:r>
            <a:endParaRPr lang="es-NI" dirty="0"/>
          </a:p>
          <a:p>
            <a:pPr lvl="1"/>
            <a:r>
              <a:rPr lang="es-NI" dirty="0" err="1"/>
              <a:t>SocketChannel</a:t>
            </a:r>
            <a:endParaRPr lang="es-NI" dirty="0"/>
          </a:p>
          <a:p>
            <a:pPr lvl="1"/>
            <a:r>
              <a:rPr lang="es-NI" dirty="0" err="1" smtClean="0"/>
              <a:t>ServerSocketChannel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600200"/>
            <a:ext cx="8623663" cy="495299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/>
                </a:solidFill>
              </a:rPr>
              <a:t>RandomAccessFile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jsonFile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new </a:t>
            </a:r>
            <a:r>
              <a:rPr lang="en-US" sz="1800" dirty="0" err="1">
                <a:solidFill>
                  <a:schemeClr val="tx1"/>
                </a:solidFill>
              </a:rPr>
              <a:t>RandomAccessFile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smtClean="0">
                <a:solidFill>
                  <a:schemeClr val="tx1"/>
                </a:solidFill>
              </a:rPr>
              <a:t>data/</a:t>
            </a:r>
            <a:r>
              <a:rPr lang="en-US" sz="1800" dirty="0" err="1" smtClean="0">
                <a:solidFill>
                  <a:schemeClr val="tx1"/>
                </a:solidFill>
              </a:rPr>
              <a:t>nio-data.json</a:t>
            </a:r>
            <a:r>
              <a:rPr lang="en-US" sz="1800" dirty="0" smtClean="0">
                <a:solidFill>
                  <a:schemeClr val="tx1"/>
                </a:solidFill>
              </a:rPr>
              <a:t>", 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err="1">
                <a:solidFill>
                  <a:schemeClr val="tx1"/>
                </a:solidFill>
              </a:rPr>
              <a:t>rw</a:t>
            </a:r>
            <a:r>
              <a:rPr lang="en-US" sz="1800" dirty="0">
                <a:solidFill>
                  <a:schemeClr val="tx1"/>
                </a:solidFill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FileChannel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inChannel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 smtClean="0">
                <a:solidFill>
                  <a:schemeClr val="tx1"/>
                </a:solidFill>
              </a:rPr>
              <a:t>jsonFile.getChannel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ByteBuffer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buf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 smtClean="0">
                <a:solidFill>
                  <a:schemeClr val="tx1"/>
                </a:solidFill>
              </a:rPr>
              <a:t>ByteBuffer.allocate</a:t>
            </a:r>
            <a:r>
              <a:rPr lang="en-US" sz="1800" dirty="0" smtClean="0">
                <a:solidFill>
                  <a:schemeClr val="tx1"/>
                </a:solidFill>
              </a:rPr>
              <a:t>(64);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bytesRead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inChannel.read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buf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while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bytesRead</a:t>
            </a:r>
            <a:r>
              <a:rPr lang="en-US" sz="1800" dirty="0">
                <a:solidFill>
                  <a:schemeClr val="tx1"/>
                </a:solidFill>
              </a:rPr>
              <a:t> !=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System.out.println</a:t>
            </a:r>
            <a:r>
              <a:rPr lang="en-US" sz="1800" dirty="0">
                <a:solidFill>
                  <a:schemeClr val="tx1"/>
                </a:solidFill>
              </a:rPr>
              <a:t>("Read " + </a:t>
            </a:r>
            <a:r>
              <a:rPr lang="en-US" sz="1800" dirty="0" err="1">
                <a:solidFill>
                  <a:schemeClr val="tx1"/>
                </a:solidFill>
              </a:rPr>
              <a:t>bytesRead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buf.flip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tx1"/>
                </a:solidFill>
              </a:rPr>
              <a:t>while(</a:t>
            </a:r>
            <a:r>
              <a:rPr lang="en-US" sz="1800" dirty="0" err="1">
                <a:solidFill>
                  <a:schemeClr val="tx1"/>
                </a:solidFill>
              </a:rPr>
              <a:t>buf.hasRemaining</a:t>
            </a:r>
            <a:r>
              <a:rPr lang="en-US" sz="1800" dirty="0">
                <a:solidFill>
                  <a:schemeClr val="tx1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System.out.print</a:t>
            </a:r>
            <a:r>
              <a:rPr lang="en-US" sz="1800" dirty="0">
                <a:solidFill>
                  <a:schemeClr val="tx1"/>
                </a:solidFill>
              </a:rPr>
              <a:t>((char) </a:t>
            </a:r>
            <a:r>
              <a:rPr lang="en-US" sz="1800" dirty="0" err="1">
                <a:solidFill>
                  <a:schemeClr val="tx1"/>
                </a:solidFill>
              </a:rPr>
              <a:t>buf.get</a:t>
            </a:r>
            <a:r>
              <a:rPr lang="en-US" sz="1800" dirty="0">
                <a:solidFill>
                  <a:schemeClr val="tx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buf.clear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bytesRead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inChannel.read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buf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jsonFile.close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Buffers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Para almacenar datos</a:t>
            </a:r>
          </a:p>
          <a:p>
            <a:r>
              <a:rPr lang="es-NI" dirty="0" smtClean="0"/>
              <a:t>Llenar, vaciar, cambiar de modo, rebobinar, etc.</a:t>
            </a:r>
          </a:p>
          <a:p>
            <a:r>
              <a:rPr lang="es-NI" dirty="0" smtClean="0"/>
              <a:t>Se lee/escribe desde/hacia un </a:t>
            </a:r>
            <a:r>
              <a:rPr lang="es-NI" dirty="0" err="1" smtClean="0"/>
              <a:t>channel</a:t>
            </a:r>
            <a:r>
              <a:rPr lang="es-NI" dirty="0" smtClean="0"/>
              <a:t>.</a:t>
            </a:r>
          </a:p>
          <a:p>
            <a:r>
              <a:rPr lang="es-NI" dirty="0" smtClean="0"/>
              <a:t>Los principales tipos:</a:t>
            </a:r>
          </a:p>
          <a:p>
            <a:pPr lvl="1"/>
            <a:r>
              <a:rPr lang="es-NI" dirty="0" err="1" smtClean="0"/>
              <a:t>ByteBuffer</a:t>
            </a:r>
            <a:endParaRPr lang="es-NI" dirty="0" smtClean="0"/>
          </a:p>
          <a:p>
            <a:pPr lvl="1"/>
            <a:r>
              <a:rPr lang="es-NI" dirty="0" err="1" smtClean="0"/>
              <a:t>CharBuffer</a:t>
            </a:r>
            <a:endParaRPr lang="es-NI" dirty="0" smtClean="0"/>
          </a:p>
          <a:p>
            <a:pPr lvl="1"/>
            <a:r>
              <a:rPr lang="es-NI" dirty="0" err="1" smtClean="0"/>
              <a:t>DoubleBuffer</a:t>
            </a:r>
            <a:endParaRPr lang="es-NI" dirty="0" smtClean="0"/>
          </a:p>
          <a:p>
            <a:pPr lvl="1"/>
            <a:r>
              <a:rPr lang="es-NI" dirty="0" err="1" smtClean="0"/>
              <a:t>FloatBuffer</a:t>
            </a:r>
            <a:endParaRPr lang="es-NI" dirty="0" smtClean="0"/>
          </a:p>
          <a:p>
            <a:pPr lvl="1"/>
            <a:r>
              <a:rPr lang="es-NI" dirty="0" err="1" smtClean="0"/>
              <a:t>LongBuffer</a:t>
            </a:r>
            <a:endParaRPr lang="es-NI" dirty="0" smtClean="0"/>
          </a:p>
          <a:p>
            <a:pPr lvl="1"/>
            <a:r>
              <a:rPr lang="es-NI" dirty="0" err="1" smtClean="0"/>
              <a:t>ShortBuffer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Channels</a:t>
            </a:r>
            <a:r>
              <a:rPr lang="es-NI" dirty="0" smtClean="0"/>
              <a:t> y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058294" y="1742939"/>
            <a:ext cx="6698868" cy="3830864"/>
            <a:chOff x="4058294" y="1742939"/>
            <a:chExt cx="6698868" cy="3830864"/>
          </a:xfrm>
        </p:grpSpPr>
        <p:sp>
          <p:nvSpPr>
            <p:cNvPr id="19" name="Rectangle 18"/>
            <p:cNvSpPr/>
            <p:nvPr/>
          </p:nvSpPr>
          <p:spPr>
            <a:xfrm>
              <a:off x="4058294" y="1742939"/>
              <a:ext cx="6698868" cy="3830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47982" y="2307170"/>
              <a:ext cx="1649417" cy="87750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err="1" smtClean="0"/>
                <a:t>Channel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22812" y="2307170"/>
              <a:ext cx="1649417" cy="87750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Buffer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6597399" y="2745923"/>
              <a:ext cx="16254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74611" y="2319678"/>
              <a:ext cx="1266236" cy="45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b="1" dirty="0" err="1" smtClean="0"/>
                <a:t>read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47982" y="4072483"/>
              <a:ext cx="1649417" cy="87750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err="1" smtClean="0"/>
                <a:t>Channel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22812" y="4072483"/>
              <a:ext cx="1649417" cy="87750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dirty="0" smtClean="0"/>
                <a:t>Buffer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6597399" y="4511236"/>
              <a:ext cx="16254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74611" y="4084991"/>
              <a:ext cx="1266236" cy="45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b="1" dirty="0" err="1" smtClean="0"/>
                <a:t>write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8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Uso 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El uso de Buffers para leer y escribir datos suele seguir los siguientes pasos: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Escribir los datos en el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Invocar </a:t>
            </a:r>
            <a:r>
              <a:rPr lang="es-NI" dirty="0" err="1" smtClean="0"/>
              <a:t>buffer.flip</a:t>
            </a:r>
            <a:r>
              <a:rPr lang="es-NI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Leer los datos del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Invocar </a:t>
            </a:r>
            <a:r>
              <a:rPr lang="es-NI" dirty="0" err="1" smtClean="0"/>
              <a:t>buffer.clear</a:t>
            </a:r>
            <a:r>
              <a:rPr lang="es-NI" dirty="0" smtClean="0"/>
              <a:t>() o </a:t>
            </a:r>
            <a:r>
              <a:rPr lang="es-NI" dirty="0" err="1" smtClean="0"/>
              <a:t>buffer.compact</a:t>
            </a:r>
            <a:r>
              <a:rPr lang="es-NI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Propiedades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Para entender cómo funciona un Buffer hay que familiarizarse con 3 propiedades:</a:t>
            </a:r>
          </a:p>
          <a:p>
            <a:pPr lvl="1"/>
            <a:r>
              <a:rPr lang="es-NI" dirty="0" err="1" smtClean="0"/>
              <a:t>capacity</a:t>
            </a:r>
            <a:endParaRPr lang="es-NI" dirty="0" smtClean="0"/>
          </a:p>
          <a:p>
            <a:pPr lvl="1"/>
            <a:r>
              <a:rPr lang="es-NI" dirty="0" smtClean="0"/>
              <a:t>position</a:t>
            </a:r>
          </a:p>
          <a:p>
            <a:pPr lvl="1"/>
            <a:r>
              <a:rPr lang="es-NI" dirty="0" err="1" smtClean="0"/>
              <a:t>Limit</a:t>
            </a:r>
            <a:endParaRPr lang="es-NI" dirty="0" smtClean="0"/>
          </a:p>
          <a:p>
            <a:pPr lvl="1"/>
            <a:endParaRPr lang="es-NI" dirty="0"/>
          </a:p>
          <a:p>
            <a:r>
              <a:rPr lang="es-NI" dirty="0" smtClean="0"/>
              <a:t>El significado de position y </a:t>
            </a:r>
            <a:r>
              <a:rPr lang="es-NI" dirty="0" err="1" smtClean="0"/>
              <a:t>limit</a:t>
            </a:r>
            <a:r>
              <a:rPr lang="es-NI" dirty="0" smtClean="0"/>
              <a:t> depende si el Buffer está en modo </a:t>
            </a:r>
            <a:r>
              <a:rPr lang="es-NI" dirty="0" err="1" smtClean="0">
                <a:solidFill>
                  <a:schemeClr val="accent4"/>
                </a:solidFill>
              </a:rPr>
              <a:t>read</a:t>
            </a:r>
            <a:r>
              <a:rPr lang="es-NI" dirty="0" smtClean="0"/>
              <a:t> o </a:t>
            </a:r>
            <a:r>
              <a:rPr lang="es-NI" dirty="0" err="1" smtClean="0">
                <a:solidFill>
                  <a:schemeClr val="accent4"/>
                </a:solidFill>
              </a:rPr>
              <a:t>write</a:t>
            </a:r>
            <a:r>
              <a:rPr lang="es-NI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Buffer en modo </a:t>
            </a:r>
            <a:r>
              <a:rPr lang="es-NI" dirty="0" err="1" smtClean="0">
                <a:solidFill>
                  <a:schemeClr val="accent4"/>
                </a:solidFill>
              </a:rPr>
              <a:t>write</a:t>
            </a:r>
            <a:r>
              <a:rPr lang="es-NI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44126"/>
              </p:ext>
            </p:extLst>
          </p:nvPr>
        </p:nvGraphicFramePr>
        <p:xfrm>
          <a:off x="6962274" y="1841500"/>
          <a:ext cx="1556084" cy="37084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56084">
                  <a:extLst>
                    <a:ext uri="{9D8B030D-6E8A-4147-A177-3AD203B41FA5}">
                      <a16:colId xmlns:a16="http://schemas.microsoft.com/office/drawing/2014/main" val="64643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8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2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8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3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0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8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4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7049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18597" y="5569748"/>
            <a:ext cx="126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dirty="0" err="1" smtClean="0">
                <a:solidFill>
                  <a:schemeClr val="bg1"/>
                </a:solidFill>
              </a:rPr>
              <a:t>capacity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597" y="5143527"/>
            <a:ext cx="126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dirty="0" err="1" smtClean="0">
                <a:solidFill>
                  <a:schemeClr val="bg1"/>
                </a:solidFill>
              </a:rPr>
              <a:t>limit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742121" y="1828771"/>
            <a:ext cx="2188069" cy="400110"/>
            <a:chOff x="4742121" y="1828771"/>
            <a:chExt cx="218806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4742121" y="1828771"/>
              <a:ext cx="145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>
                  <a:solidFill>
                    <a:schemeClr val="bg1"/>
                  </a:solidFill>
                </a:rPr>
                <a:t>p</a:t>
              </a:r>
              <a:r>
                <a:rPr lang="es-NI" sz="2000" b="1" dirty="0" smtClean="0">
                  <a:solidFill>
                    <a:schemeClr val="bg1"/>
                  </a:solidFill>
                </a:rPr>
                <a:t>osition=0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92253" y="2021305"/>
              <a:ext cx="737937" cy="752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15" idx="3"/>
          </p:cNvCxnSpPr>
          <p:nvPr/>
        </p:nvCxnSpPr>
        <p:spPr>
          <a:xfrm>
            <a:off x="6085923" y="5343582"/>
            <a:ext cx="77002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</p:cNvCxnSpPr>
          <p:nvPr/>
        </p:nvCxnSpPr>
        <p:spPr>
          <a:xfrm flipV="1">
            <a:off x="6085923" y="5443870"/>
            <a:ext cx="737937" cy="32593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68363" y="1841500"/>
            <a:ext cx="7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data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121" y="2210832"/>
            <a:ext cx="2188069" cy="400110"/>
            <a:chOff x="4742121" y="1828771"/>
            <a:chExt cx="2188069" cy="400110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4742121" y="1828771"/>
              <a:ext cx="14501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smtClean="0">
                  <a:solidFill>
                    <a:schemeClr val="bg1"/>
                  </a:solidFill>
                </a:rPr>
                <a:t>position=1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192253" y="2021305"/>
              <a:ext cx="737937" cy="7521"/>
            </a:xfrm>
            <a:prstGeom prst="straightConnector1">
              <a:avLst/>
            </a:prstGeom>
            <a:grpFill/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742121" y="2585372"/>
            <a:ext cx="2188069" cy="400110"/>
            <a:chOff x="4742121" y="1828771"/>
            <a:chExt cx="2188069" cy="400110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742121" y="1828771"/>
              <a:ext cx="14501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smtClean="0">
                  <a:solidFill>
                    <a:schemeClr val="bg1"/>
                  </a:solidFill>
                </a:rPr>
                <a:t>position=2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92253" y="2021305"/>
              <a:ext cx="737937" cy="7521"/>
            </a:xfrm>
            <a:prstGeom prst="straightConnector1">
              <a:avLst/>
            </a:prstGeom>
            <a:grpFill/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368362" y="2210832"/>
            <a:ext cx="7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68361" y="2580164"/>
            <a:ext cx="7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data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42121" y="2979214"/>
            <a:ext cx="2188069" cy="400110"/>
            <a:chOff x="4742121" y="1828771"/>
            <a:chExt cx="2188069" cy="4001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742121" y="1828771"/>
              <a:ext cx="14501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smtClean="0">
                  <a:solidFill>
                    <a:schemeClr val="bg1"/>
                  </a:solidFill>
                </a:rPr>
                <a:t>position=3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192253" y="2021305"/>
              <a:ext cx="737937" cy="7521"/>
            </a:xfrm>
            <a:prstGeom prst="straightConnector1">
              <a:avLst/>
            </a:prstGeom>
            <a:grpFill/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6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Buffer en modo </a:t>
            </a:r>
            <a:r>
              <a:rPr lang="es-NI" dirty="0" err="1" smtClean="0">
                <a:solidFill>
                  <a:schemeClr val="accent4"/>
                </a:solidFill>
              </a:rPr>
              <a:t>read</a:t>
            </a:r>
            <a:r>
              <a:rPr lang="es-NI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962400"/>
              </p:ext>
            </p:extLst>
          </p:nvPr>
        </p:nvGraphicFramePr>
        <p:xfrm>
          <a:off x="6962274" y="2146298"/>
          <a:ext cx="1556084" cy="37084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56084">
                  <a:extLst>
                    <a:ext uri="{9D8B030D-6E8A-4147-A177-3AD203B41FA5}">
                      <a16:colId xmlns:a16="http://schemas.microsoft.com/office/drawing/2014/main" val="64643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8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2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8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3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0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8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4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70496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742121" y="2133569"/>
            <a:ext cx="2188069" cy="400110"/>
            <a:chOff x="4742121" y="1828771"/>
            <a:chExt cx="218806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4742121" y="1828771"/>
              <a:ext cx="145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>
                  <a:solidFill>
                    <a:schemeClr val="bg1"/>
                  </a:solidFill>
                </a:rPr>
                <a:t>p</a:t>
              </a:r>
              <a:r>
                <a:rPr lang="es-NI" sz="2000" b="1" dirty="0" smtClean="0">
                  <a:solidFill>
                    <a:schemeClr val="bg1"/>
                  </a:solidFill>
                </a:rPr>
                <a:t>osition=0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92253" y="2021305"/>
              <a:ext cx="737937" cy="752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818597" y="5448325"/>
            <a:ext cx="2037347" cy="400110"/>
            <a:chOff x="4818597" y="5448325"/>
            <a:chExt cx="2037347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4818597" y="5448325"/>
              <a:ext cx="1267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err="1" smtClean="0">
                  <a:solidFill>
                    <a:schemeClr val="bg1"/>
                  </a:solidFill>
                </a:rPr>
                <a:t>limit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5" idx="3"/>
            </p:cNvCxnSpPr>
            <p:nvPr/>
          </p:nvCxnSpPr>
          <p:spPr>
            <a:xfrm>
              <a:off x="6085923" y="5648380"/>
              <a:ext cx="770021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818597" y="5748668"/>
            <a:ext cx="2005263" cy="525988"/>
            <a:chOff x="4818597" y="5748668"/>
            <a:chExt cx="2005263" cy="525988"/>
          </a:xfrm>
        </p:grpSpPr>
        <p:sp>
          <p:nvSpPr>
            <p:cNvPr id="14" name="TextBox 13"/>
            <p:cNvSpPr txBox="1"/>
            <p:nvPr/>
          </p:nvSpPr>
          <p:spPr>
            <a:xfrm>
              <a:off x="4818597" y="5874546"/>
              <a:ext cx="1267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err="1" smtClean="0">
                  <a:solidFill>
                    <a:schemeClr val="bg1"/>
                  </a:solidFill>
                </a:rPr>
                <a:t>capacity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 flipV="1">
              <a:off x="6085923" y="5748668"/>
              <a:ext cx="737937" cy="32593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68363" y="2146298"/>
            <a:ext cx="7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data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68362" y="2515630"/>
            <a:ext cx="7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68361" y="2884962"/>
            <a:ext cx="7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data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42121" y="3284012"/>
            <a:ext cx="2188069" cy="400110"/>
            <a:chOff x="4742121" y="1828771"/>
            <a:chExt cx="2188069" cy="4001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742121" y="1828771"/>
              <a:ext cx="14501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smtClean="0">
                  <a:solidFill>
                    <a:schemeClr val="bg1"/>
                  </a:solidFill>
                </a:rPr>
                <a:t>position=3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192253" y="2021305"/>
              <a:ext cx="737937" cy="7521"/>
            </a:xfrm>
            <a:prstGeom prst="straightConnector1">
              <a:avLst/>
            </a:prstGeom>
            <a:grpFill/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415497" y="1550124"/>
            <a:ext cx="640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NI" sz="2400" dirty="0" err="1" smtClean="0">
                <a:solidFill>
                  <a:schemeClr val="bg1"/>
                </a:solidFill>
              </a:rPr>
              <a:t>buffer.flip</a:t>
            </a:r>
            <a:r>
              <a:rPr lang="es-NI" sz="2400" dirty="0" smtClean="0">
                <a:solidFill>
                  <a:schemeClr val="bg1"/>
                </a:solidFill>
              </a:rPr>
              <a:t>(); </a:t>
            </a:r>
            <a:r>
              <a:rPr lang="es-NI" sz="2400" dirty="0" smtClean="0"/>
              <a:t>//</a:t>
            </a:r>
            <a:r>
              <a:rPr lang="es-NI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cambia de modo </a:t>
            </a:r>
            <a:r>
              <a:rPr lang="es-NI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</a:t>
            </a:r>
            <a:r>
              <a:rPr lang="es-NI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 </a:t>
            </a:r>
            <a:r>
              <a:rPr lang="es-NI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read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908885" y="3283763"/>
            <a:ext cx="2037347" cy="400110"/>
            <a:chOff x="4818597" y="5448325"/>
            <a:chExt cx="2037347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4818597" y="5448325"/>
              <a:ext cx="1267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sz="2000" b="1" dirty="0" err="1" smtClean="0">
                  <a:solidFill>
                    <a:schemeClr val="bg1"/>
                  </a:solidFill>
                </a:rPr>
                <a:t>limit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3"/>
            </p:cNvCxnSpPr>
            <p:nvPr/>
          </p:nvCxnSpPr>
          <p:spPr>
            <a:xfrm>
              <a:off x="6085923" y="5648380"/>
              <a:ext cx="770021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4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Asignando a un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Para obtener un objeto Buffer, primero hay que asignarlo. </a:t>
            </a:r>
          </a:p>
          <a:p>
            <a:pPr lvl="1"/>
            <a:r>
              <a:rPr lang="es-NI" dirty="0" smtClean="0"/>
              <a:t>Método </a:t>
            </a:r>
            <a:r>
              <a:rPr lang="es-NI" dirty="0" err="1" smtClean="0"/>
              <a:t>allocate</a:t>
            </a:r>
            <a:r>
              <a:rPr lang="es-NI" dirty="0" smtClean="0"/>
              <a:t>()</a:t>
            </a:r>
          </a:p>
          <a:p>
            <a:pPr lvl="1"/>
            <a:r>
              <a:rPr lang="es-NI" dirty="0" smtClean="0"/>
              <a:t>Ejemplo:</a:t>
            </a:r>
          </a:p>
          <a:p>
            <a:pPr marL="457200" lvl="1" indent="0">
              <a:buNone/>
            </a:pPr>
            <a:r>
              <a:rPr lang="es-NI" dirty="0" smtClean="0"/>
              <a:t>	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ByteBuffer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ByteBuffer.allocate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(64);</a:t>
            </a:r>
          </a:p>
          <a:p>
            <a:pPr marL="457200" lvl="1" indent="0">
              <a:buNone/>
            </a:pPr>
            <a:endParaRPr lang="es-NI" dirty="0" smtClean="0"/>
          </a:p>
          <a:p>
            <a:pPr marL="457200" lvl="1" indent="0">
              <a:buNone/>
            </a:pPr>
            <a:r>
              <a:rPr lang="es-NI" dirty="0" smtClean="0"/>
              <a:t>	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CharBuffer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CharBuffer.allocate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(512);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Introducción</a:t>
            </a:r>
          </a:p>
          <a:p>
            <a:r>
              <a:rPr lang="es-NI" dirty="0" smtClean="0"/>
              <a:t>Características de la </a:t>
            </a:r>
            <a:r>
              <a:rPr lang="es-NI" dirty="0" err="1" smtClean="0"/>
              <a:t>APIs</a:t>
            </a:r>
            <a:r>
              <a:rPr lang="es-NI" dirty="0" smtClean="0"/>
              <a:t> </a:t>
            </a:r>
            <a:r>
              <a:rPr lang="es-NI" dirty="0"/>
              <a:t>NIO</a:t>
            </a:r>
            <a:endParaRPr lang="es-NI" dirty="0" smtClean="0"/>
          </a:p>
          <a:p>
            <a:r>
              <a:rPr lang="es-NI" dirty="0" smtClean="0"/>
              <a:t>Componentes de la </a:t>
            </a:r>
            <a:r>
              <a:rPr lang="es-NI" dirty="0" err="1" smtClean="0"/>
              <a:t>APIs</a:t>
            </a:r>
            <a:r>
              <a:rPr lang="es-NI" dirty="0"/>
              <a:t> </a:t>
            </a:r>
            <a:r>
              <a:rPr lang="es-NI" dirty="0" smtClean="0"/>
              <a:t>NIO</a:t>
            </a:r>
          </a:p>
          <a:p>
            <a:r>
              <a:rPr lang="es-NI" dirty="0" smtClean="0"/>
              <a:t>JAVA NIO vs 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Escribiendo datos en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Dos formas: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Escribir datos desde un </a:t>
            </a:r>
            <a:r>
              <a:rPr lang="es-NI" dirty="0" err="1" smtClean="0"/>
              <a:t>Channel</a:t>
            </a:r>
            <a:r>
              <a:rPr lang="es-NI" dirty="0" smtClean="0"/>
              <a:t> a un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Escribir datos vía métodos </a:t>
            </a:r>
            <a:r>
              <a:rPr lang="es-NI" dirty="0" err="1" smtClean="0"/>
              <a:t>put</a:t>
            </a:r>
            <a:r>
              <a:rPr lang="es-NI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s-NI" dirty="0"/>
          </a:p>
          <a:p>
            <a:pPr marL="457200" lvl="1" indent="0">
              <a:buNone/>
            </a:pP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bytesRead</a:t>
            </a:r>
            <a:r>
              <a:rPr lang="es-NI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inChannel.read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endParaRPr lang="es-NI" dirty="0"/>
          </a:p>
          <a:p>
            <a:pPr marL="457200" lvl="1" indent="0">
              <a:buNone/>
            </a:pP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buf.put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(220);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Método </a:t>
            </a:r>
            <a:r>
              <a:rPr lang="es-NI" dirty="0" err="1" smtClean="0"/>
              <a:t>flip</a:t>
            </a:r>
            <a:r>
              <a:rPr lang="es-NI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Este método cambia un Buffer de modo </a:t>
            </a:r>
            <a:r>
              <a:rPr lang="es-NI" dirty="0" err="1" smtClean="0"/>
              <a:t>write</a:t>
            </a:r>
            <a:r>
              <a:rPr lang="es-NI" dirty="0" smtClean="0"/>
              <a:t> a modo </a:t>
            </a:r>
            <a:r>
              <a:rPr lang="es-NI" dirty="0" err="1" smtClean="0"/>
              <a:t>read</a:t>
            </a:r>
            <a:r>
              <a:rPr lang="es-NI" dirty="0" smtClean="0"/>
              <a:t>:</a:t>
            </a:r>
          </a:p>
          <a:p>
            <a:pPr lvl="1"/>
            <a:r>
              <a:rPr lang="es-NI" dirty="0" err="1"/>
              <a:t>limit</a:t>
            </a:r>
            <a:r>
              <a:rPr lang="es-NI" dirty="0"/>
              <a:t> </a:t>
            </a:r>
            <a:r>
              <a:rPr lang="es-NI" dirty="0" smtClean="0"/>
              <a:t>= position //Bytes, </a:t>
            </a:r>
            <a:r>
              <a:rPr lang="es-NI" dirty="0" err="1" smtClean="0"/>
              <a:t>chars</a:t>
            </a:r>
            <a:r>
              <a:rPr lang="es-NI" dirty="0" smtClean="0"/>
              <a:t>, etc. que fueron escritos</a:t>
            </a:r>
            <a:endParaRPr lang="es-NI" dirty="0"/>
          </a:p>
          <a:p>
            <a:pPr lvl="1"/>
            <a:r>
              <a:rPr lang="es-NI" dirty="0" smtClean="0"/>
              <a:t>position 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Leyendo datos de un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Dos formas: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Leer datos desde Buffer hacia un </a:t>
            </a:r>
            <a:r>
              <a:rPr lang="es-NI" dirty="0" err="1" smtClean="0"/>
              <a:t>Channel</a:t>
            </a:r>
            <a:endParaRPr lang="es-NI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NI" dirty="0" smtClean="0"/>
              <a:t>Leer datos del buffer vía métodos </a:t>
            </a:r>
            <a:r>
              <a:rPr lang="es-NI" dirty="0" err="1" smtClean="0"/>
              <a:t>get</a:t>
            </a:r>
            <a:r>
              <a:rPr lang="es-NI" dirty="0" smtClean="0"/>
              <a:t>()</a:t>
            </a:r>
          </a:p>
          <a:p>
            <a:pPr marL="457200" lvl="1" indent="0">
              <a:buNone/>
            </a:pPr>
            <a:endParaRPr lang="es-NI" dirty="0"/>
          </a:p>
          <a:p>
            <a:pPr marL="457200" lvl="1" indent="0">
              <a:buNone/>
            </a:pP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byteWritten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inChannel.write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endParaRPr lang="es-NI" dirty="0"/>
          </a:p>
          <a:p>
            <a:pPr marL="457200" lvl="1" indent="0">
              <a:buNone/>
            </a:pP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byte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aByte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buf.get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();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Otros 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NI" dirty="0" err="1" smtClean="0"/>
              <a:t>rewind</a:t>
            </a:r>
            <a:r>
              <a:rPr lang="es-NI" dirty="0" smtClean="0"/>
              <a:t>()</a:t>
            </a:r>
          </a:p>
          <a:p>
            <a:pPr lvl="1"/>
            <a:r>
              <a:rPr lang="es-NI" dirty="0" err="1" smtClean="0"/>
              <a:t>Buffer.rewind</a:t>
            </a:r>
            <a:r>
              <a:rPr lang="es-NI" dirty="0" smtClean="0"/>
              <a:t>() pone position = 0, para releer todos los datos en el buffer. </a:t>
            </a:r>
            <a:r>
              <a:rPr lang="es-NI" dirty="0" err="1" smtClean="0"/>
              <a:t>Limit</a:t>
            </a:r>
            <a:r>
              <a:rPr lang="es-NI" dirty="0" smtClean="0"/>
              <a:t> no cambia.</a:t>
            </a:r>
          </a:p>
          <a:p>
            <a:pPr marL="457200" lvl="1" indent="0">
              <a:buNone/>
            </a:pPr>
            <a:endParaRPr lang="es-NI" dirty="0"/>
          </a:p>
          <a:p>
            <a:pPr marL="457200" lvl="1" indent="0">
              <a:buNone/>
            </a:pPr>
            <a:endParaRPr lang="es-NI" dirty="0" smtClean="0"/>
          </a:p>
          <a:p>
            <a:pPr marL="0" indent="0">
              <a:buNone/>
            </a:pPr>
            <a:endParaRPr lang="es-NI" dirty="0" smtClean="0"/>
          </a:p>
          <a:p>
            <a:r>
              <a:rPr lang="es-NI" dirty="0" err="1" smtClean="0"/>
              <a:t>clear</a:t>
            </a:r>
            <a:r>
              <a:rPr lang="es-NI" dirty="0" smtClean="0"/>
              <a:t>() </a:t>
            </a:r>
          </a:p>
          <a:p>
            <a:pPr lvl="1"/>
            <a:r>
              <a:rPr lang="es-NI" dirty="0" smtClean="0"/>
              <a:t>position = 0 y </a:t>
            </a:r>
            <a:r>
              <a:rPr lang="es-NI" dirty="0" err="1" smtClean="0"/>
              <a:t>limit</a:t>
            </a:r>
            <a:r>
              <a:rPr lang="es-NI" dirty="0" smtClean="0"/>
              <a:t> = </a:t>
            </a:r>
            <a:r>
              <a:rPr lang="es-NI" dirty="0" err="1" smtClean="0"/>
              <a:t>capacity</a:t>
            </a:r>
            <a:r>
              <a:rPr lang="es-NI" dirty="0" smtClean="0"/>
              <a:t>. Los datos en el Buffer permanecen, sólo los marcadores se resetean.</a:t>
            </a:r>
          </a:p>
          <a:p>
            <a:pPr lvl="1"/>
            <a:endParaRPr lang="es-N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91200"/>
              </p:ext>
            </p:extLst>
          </p:nvPr>
        </p:nvGraphicFramePr>
        <p:xfrm>
          <a:off x="3488106" y="3630638"/>
          <a:ext cx="7315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628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26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674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692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46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90476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4368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2988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0410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14556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718337" y="3162383"/>
            <a:ext cx="1248741" cy="468255"/>
            <a:chOff x="2573959" y="2905711"/>
            <a:chExt cx="1248741" cy="468255"/>
          </a:xfrm>
        </p:grpSpPr>
        <p:sp>
          <p:nvSpPr>
            <p:cNvPr id="7" name="TextBox 6"/>
            <p:cNvSpPr txBox="1"/>
            <p:nvPr/>
          </p:nvSpPr>
          <p:spPr>
            <a:xfrm>
              <a:off x="2573959" y="290571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smtClean="0">
                  <a:solidFill>
                    <a:schemeClr val="bg1"/>
                  </a:solidFill>
                </a:rPr>
                <a:t>position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9" name="Straight Connector 8"/>
              <p:cNvCxnSpPr>
                <a:stCxn id="7" idx="3"/>
              </p:cNvCxnSpPr>
              <p:nvPr/>
            </p:nvCxnSpPr>
            <p:spPr>
              <a:xfrm>
                <a:off x="3617835" y="3090377"/>
                <a:ext cx="204865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10368097" y="3098815"/>
            <a:ext cx="1104900" cy="468255"/>
            <a:chOff x="7645400" y="2905711"/>
            <a:chExt cx="1104900" cy="468255"/>
          </a:xfrm>
        </p:grpSpPr>
        <p:sp>
          <p:nvSpPr>
            <p:cNvPr id="6" name="TextBox 5"/>
            <p:cNvSpPr txBox="1"/>
            <p:nvPr/>
          </p:nvSpPr>
          <p:spPr>
            <a:xfrm>
              <a:off x="7886700" y="2905711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limit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645400" y="3090377"/>
              <a:ext cx="241300" cy="283589"/>
              <a:chOff x="7645400" y="3090377"/>
              <a:chExt cx="241300" cy="283589"/>
            </a:xfrm>
          </p:grpSpPr>
          <p:cxnSp>
            <p:nvCxnSpPr>
              <p:cNvPr id="14" name="Straight Connector 13"/>
              <p:cNvCxnSpPr>
                <a:stCxn id="6" idx="1"/>
              </p:cNvCxnSpPr>
              <p:nvPr/>
            </p:nvCxnSpPr>
            <p:spPr>
              <a:xfrm flipH="1">
                <a:off x="7645400" y="3090377"/>
                <a:ext cx="241300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6454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5101897" y="3162383"/>
            <a:ext cx="1248741" cy="468255"/>
            <a:chOff x="2573959" y="2905711"/>
            <a:chExt cx="1248741" cy="468255"/>
          </a:xfrm>
        </p:grpSpPr>
        <p:sp>
          <p:nvSpPr>
            <p:cNvPr id="29" name="TextBox 28"/>
            <p:cNvSpPr txBox="1"/>
            <p:nvPr/>
          </p:nvSpPr>
          <p:spPr>
            <a:xfrm>
              <a:off x="2573959" y="290571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smtClean="0">
                  <a:solidFill>
                    <a:schemeClr val="bg1"/>
                  </a:solidFill>
                </a:rPr>
                <a:t>position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31" name="Straight Connector 30"/>
              <p:cNvCxnSpPr>
                <a:stCxn id="29" idx="3"/>
              </p:cNvCxnSpPr>
              <p:nvPr/>
            </p:nvCxnSpPr>
            <p:spPr>
              <a:xfrm>
                <a:off x="3617835" y="3090377"/>
                <a:ext cx="204865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02048"/>
              </p:ext>
            </p:extLst>
          </p:nvPr>
        </p:nvGraphicFramePr>
        <p:xfrm>
          <a:off x="3488106" y="6141962"/>
          <a:ext cx="7315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628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26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674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692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46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90476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4368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2988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0410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14556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18337" y="5673707"/>
            <a:ext cx="1248741" cy="468255"/>
            <a:chOff x="2573959" y="2905711"/>
            <a:chExt cx="1248741" cy="468255"/>
          </a:xfrm>
        </p:grpSpPr>
        <p:sp>
          <p:nvSpPr>
            <p:cNvPr id="35" name="TextBox 34"/>
            <p:cNvSpPr txBox="1"/>
            <p:nvPr/>
          </p:nvSpPr>
          <p:spPr>
            <a:xfrm>
              <a:off x="2573959" y="290571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smtClean="0">
                  <a:solidFill>
                    <a:schemeClr val="bg1"/>
                  </a:solidFill>
                </a:rPr>
                <a:t>position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37" name="Straight Connector 36"/>
              <p:cNvCxnSpPr>
                <a:stCxn id="35" idx="3"/>
              </p:cNvCxnSpPr>
              <p:nvPr/>
            </p:nvCxnSpPr>
            <p:spPr>
              <a:xfrm>
                <a:off x="3617835" y="3090377"/>
                <a:ext cx="204865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 flipH="1">
            <a:off x="10491650" y="5624245"/>
            <a:ext cx="1292022" cy="468255"/>
            <a:chOff x="2530678" y="2905711"/>
            <a:chExt cx="1292022" cy="468255"/>
          </a:xfrm>
        </p:grpSpPr>
        <p:sp>
          <p:nvSpPr>
            <p:cNvPr id="45" name="TextBox 44"/>
            <p:cNvSpPr txBox="1"/>
            <p:nvPr/>
          </p:nvSpPr>
          <p:spPr>
            <a:xfrm>
              <a:off x="2530678" y="2905711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capacity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47" name="Straight Connector 46"/>
              <p:cNvCxnSpPr>
                <a:stCxn id="45" idx="3"/>
              </p:cNvCxnSpPr>
              <p:nvPr/>
            </p:nvCxnSpPr>
            <p:spPr>
              <a:xfrm>
                <a:off x="3617835" y="3090377"/>
                <a:ext cx="204864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 flipH="1">
            <a:off x="9263197" y="5624245"/>
            <a:ext cx="1104900" cy="468255"/>
            <a:chOff x="7645400" y="2905711"/>
            <a:chExt cx="1104900" cy="468255"/>
          </a:xfrm>
        </p:grpSpPr>
        <p:sp>
          <p:nvSpPr>
            <p:cNvPr id="51" name="TextBox 50"/>
            <p:cNvSpPr txBox="1"/>
            <p:nvPr/>
          </p:nvSpPr>
          <p:spPr>
            <a:xfrm>
              <a:off x="7886700" y="2905711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limit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645400" y="3090377"/>
              <a:ext cx="241300" cy="283589"/>
              <a:chOff x="7645400" y="3090377"/>
              <a:chExt cx="241300" cy="283589"/>
            </a:xfrm>
          </p:grpSpPr>
          <p:cxnSp>
            <p:nvCxnSpPr>
              <p:cNvPr id="53" name="Straight Connector 52"/>
              <p:cNvCxnSpPr>
                <a:stCxn id="51" idx="1"/>
              </p:cNvCxnSpPr>
              <p:nvPr/>
            </p:nvCxnSpPr>
            <p:spPr>
              <a:xfrm flipH="1">
                <a:off x="7645400" y="3090377"/>
                <a:ext cx="241300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76454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289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Otros 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compact</a:t>
            </a:r>
            <a:r>
              <a:rPr lang="es-NI" dirty="0"/>
              <a:t>()</a:t>
            </a:r>
          </a:p>
          <a:p>
            <a:pPr lvl="1"/>
            <a:r>
              <a:rPr lang="es-NI" dirty="0"/>
              <a:t>Copia todos los datos no leídos al principio del buffer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0339"/>
              </p:ext>
            </p:extLst>
          </p:nvPr>
        </p:nvGraphicFramePr>
        <p:xfrm>
          <a:off x="3584358" y="3607315"/>
          <a:ext cx="7315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628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26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674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692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46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90476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4368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2988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0410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14556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158064" y="3139060"/>
            <a:ext cx="1248741" cy="468255"/>
            <a:chOff x="2573959" y="2905711"/>
            <a:chExt cx="1248741" cy="468255"/>
          </a:xfrm>
        </p:grpSpPr>
        <p:sp>
          <p:nvSpPr>
            <p:cNvPr id="7" name="TextBox 6"/>
            <p:cNvSpPr txBox="1"/>
            <p:nvPr/>
          </p:nvSpPr>
          <p:spPr>
            <a:xfrm>
              <a:off x="2573959" y="290571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smtClean="0">
                  <a:solidFill>
                    <a:schemeClr val="bg1"/>
                  </a:solidFill>
                </a:rPr>
                <a:t>position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9" name="Straight Connector 8"/>
              <p:cNvCxnSpPr>
                <a:stCxn id="7" idx="3"/>
              </p:cNvCxnSpPr>
              <p:nvPr/>
            </p:nvCxnSpPr>
            <p:spPr>
              <a:xfrm>
                <a:off x="3617835" y="3090377"/>
                <a:ext cx="204865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 flipH="1">
            <a:off x="10587902" y="3089598"/>
            <a:ext cx="1292022" cy="468255"/>
            <a:chOff x="2530678" y="2905711"/>
            <a:chExt cx="1292022" cy="468255"/>
          </a:xfrm>
        </p:grpSpPr>
        <p:sp>
          <p:nvSpPr>
            <p:cNvPr id="12" name="TextBox 11"/>
            <p:cNvSpPr txBox="1"/>
            <p:nvPr/>
          </p:nvSpPr>
          <p:spPr>
            <a:xfrm>
              <a:off x="2530678" y="2905711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capacity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14" name="Straight Connector 13"/>
              <p:cNvCxnSpPr>
                <a:stCxn id="12" idx="3"/>
              </p:cNvCxnSpPr>
              <p:nvPr/>
            </p:nvCxnSpPr>
            <p:spPr>
              <a:xfrm>
                <a:off x="3617835" y="3090377"/>
                <a:ext cx="204864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 flipH="1">
            <a:off x="7753417" y="3139060"/>
            <a:ext cx="1104900" cy="468255"/>
            <a:chOff x="7645400" y="2905711"/>
            <a:chExt cx="1104900" cy="468255"/>
          </a:xfrm>
        </p:grpSpPr>
        <p:sp>
          <p:nvSpPr>
            <p:cNvPr id="17" name="TextBox 16"/>
            <p:cNvSpPr txBox="1"/>
            <p:nvPr/>
          </p:nvSpPr>
          <p:spPr>
            <a:xfrm>
              <a:off x="7886700" y="2905711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limit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645400" y="3090377"/>
              <a:ext cx="241300" cy="283589"/>
              <a:chOff x="7645400" y="3090377"/>
              <a:chExt cx="241300" cy="283589"/>
            </a:xfrm>
          </p:grpSpPr>
          <p:cxnSp>
            <p:nvCxnSpPr>
              <p:cNvPr id="19" name="Straight Connector 18"/>
              <p:cNvCxnSpPr>
                <a:stCxn id="17" idx="1"/>
              </p:cNvCxnSpPr>
              <p:nvPr/>
            </p:nvCxnSpPr>
            <p:spPr>
              <a:xfrm flipH="1">
                <a:off x="7645400" y="3090377"/>
                <a:ext cx="241300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6454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7580"/>
              </p:ext>
            </p:extLst>
          </p:nvPr>
        </p:nvGraphicFramePr>
        <p:xfrm>
          <a:off x="3584358" y="5121058"/>
          <a:ext cx="7315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628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26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674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692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46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90476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4368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2988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0410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14556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796440" y="4603341"/>
            <a:ext cx="1248741" cy="468255"/>
            <a:chOff x="2573959" y="2905711"/>
            <a:chExt cx="1248741" cy="468255"/>
          </a:xfrm>
        </p:grpSpPr>
        <p:sp>
          <p:nvSpPr>
            <p:cNvPr id="23" name="TextBox 22"/>
            <p:cNvSpPr txBox="1"/>
            <p:nvPr/>
          </p:nvSpPr>
          <p:spPr>
            <a:xfrm>
              <a:off x="2573959" y="290571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smtClean="0">
                  <a:solidFill>
                    <a:schemeClr val="bg1"/>
                  </a:solidFill>
                </a:rPr>
                <a:t>position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>
              <a:xfrm>
                <a:off x="3617835" y="3090377"/>
                <a:ext cx="204865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 flipH="1">
            <a:off x="10587902" y="4603341"/>
            <a:ext cx="1292022" cy="468255"/>
            <a:chOff x="2530678" y="2905711"/>
            <a:chExt cx="1292022" cy="468255"/>
          </a:xfrm>
        </p:grpSpPr>
        <p:sp>
          <p:nvSpPr>
            <p:cNvPr id="28" name="TextBox 27"/>
            <p:cNvSpPr txBox="1"/>
            <p:nvPr/>
          </p:nvSpPr>
          <p:spPr>
            <a:xfrm>
              <a:off x="2530678" y="2905711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capacity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17835" y="3090377"/>
              <a:ext cx="204865" cy="283589"/>
              <a:chOff x="3617835" y="3090377"/>
              <a:chExt cx="204865" cy="283589"/>
            </a:xfrm>
          </p:grpSpPr>
          <p:cxnSp>
            <p:nvCxnSpPr>
              <p:cNvPr id="30" name="Straight Connector 29"/>
              <p:cNvCxnSpPr>
                <a:stCxn id="28" idx="3"/>
              </p:cNvCxnSpPr>
              <p:nvPr/>
            </p:nvCxnSpPr>
            <p:spPr>
              <a:xfrm>
                <a:off x="3617835" y="3090377"/>
                <a:ext cx="204864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8227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 flipH="1">
            <a:off x="9340554" y="4603341"/>
            <a:ext cx="1104900" cy="468255"/>
            <a:chOff x="7645400" y="2905711"/>
            <a:chExt cx="1104900" cy="468255"/>
          </a:xfrm>
        </p:grpSpPr>
        <p:sp>
          <p:nvSpPr>
            <p:cNvPr id="33" name="TextBox 32"/>
            <p:cNvSpPr txBox="1"/>
            <p:nvPr/>
          </p:nvSpPr>
          <p:spPr>
            <a:xfrm>
              <a:off x="7886700" y="2905711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NI" b="1" dirty="0" err="1" smtClean="0">
                  <a:solidFill>
                    <a:schemeClr val="bg1"/>
                  </a:solidFill>
                </a:rPr>
                <a:t>limit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645400" y="3090377"/>
              <a:ext cx="241300" cy="283589"/>
              <a:chOff x="7645400" y="3090377"/>
              <a:chExt cx="241300" cy="283589"/>
            </a:xfrm>
          </p:grpSpPr>
          <p:cxnSp>
            <p:nvCxnSpPr>
              <p:cNvPr id="35" name="Straight Connector 34"/>
              <p:cNvCxnSpPr>
                <a:stCxn id="33" idx="1"/>
              </p:cNvCxnSpPr>
              <p:nvPr/>
            </p:nvCxnSpPr>
            <p:spPr>
              <a:xfrm flipH="1">
                <a:off x="7645400" y="3090377"/>
                <a:ext cx="241300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7645400" y="3090377"/>
                <a:ext cx="0" cy="283589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Arrow Connector 37"/>
          <p:cNvCxnSpPr/>
          <p:nvPr/>
        </p:nvCxnSpPr>
        <p:spPr>
          <a:xfrm flipH="1">
            <a:off x="4708888" y="4203032"/>
            <a:ext cx="360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Es un componente que puede examinar uno o más instancias de tipo </a:t>
            </a:r>
            <a:r>
              <a:rPr lang="es-NI" dirty="0" err="1" smtClean="0"/>
              <a:t>Channel</a:t>
            </a:r>
            <a:r>
              <a:rPr lang="es-NI" dirty="0" smtClean="0"/>
              <a:t>, con ello determinar cuál está listo para leer/escribir.</a:t>
            </a:r>
            <a:endParaRPr lang="es-NI" dirty="0"/>
          </a:p>
          <a:p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 un único </a:t>
            </a:r>
            <a:r>
              <a:rPr lang="es-NI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thread</a:t>
            </a:r>
            <a:r>
              <a:rPr lang="es-NI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se podría manipular múltiples canales</a:t>
            </a:r>
            <a:r>
              <a:rPr lang="es-NI" dirty="0" smtClean="0"/>
              <a:t>.</a:t>
            </a:r>
          </a:p>
          <a:p>
            <a:pPr marL="0" indent="0">
              <a:buNone/>
            </a:pPr>
            <a:r>
              <a:rPr lang="es-NI" dirty="0"/>
              <a:t> </a:t>
            </a:r>
            <a:r>
              <a:rPr lang="es-NI" dirty="0" smtClean="0"/>
              <a:t>//Creación de un selector</a:t>
            </a:r>
          </a:p>
          <a:p>
            <a:pPr marL="0" indent="0">
              <a:buNone/>
            </a:pPr>
            <a:r>
              <a:rPr lang="es-NI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NI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Selector selector = </a:t>
            </a:r>
            <a:r>
              <a:rPr lang="es-NI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Selector.open</a:t>
            </a:r>
            <a:r>
              <a:rPr lang="es-NI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Útil si nuestra app tiene múltiples conexiones (</a:t>
            </a:r>
            <a:r>
              <a:rPr lang="es-NI" dirty="0" err="1"/>
              <a:t>channels</a:t>
            </a:r>
            <a:r>
              <a:rPr lang="es-NI" dirty="0"/>
              <a:t>) abiertas, pero poco tráfico en cada conexión (chat server).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325580" y="3034542"/>
            <a:ext cx="6164296" cy="3504370"/>
            <a:chOff x="4325580" y="3034542"/>
            <a:chExt cx="6164296" cy="3504370"/>
          </a:xfrm>
        </p:grpSpPr>
        <p:sp>
          <p:nvSpPr>
            <p:cNvPr id="6" name="Hexagon 5"/>
            <p:cNvSpPr/>
            <p:nvPr/>
          </p:nvSpPr>
          <p:spPr>
            <a:xfrm>
              <a:off x="6713025" y="4204542"/>
              <a:ext cx="1440000" cy="900000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NI" b="1" dirty="0" smtClean="0"/>
                <a:t>Selector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25580" y="5458912"/>
              <a:ext cx="1368000" cy="720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 smtClean="0"/>
                <a:t>Channel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49025" y="5818912"/>
              <a:ext cx="1368000" cy="720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 smtClean="0"/>
                <a:t>Channel</a:t>
              </a:r>
              <a:endParaRPr lang="en-US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21876" y="5458912"/>
              <a:ext cx="1368000" cy="720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 smtClean="0"/>
                <a:t>Channel</a:t>
              </a:r>
              <a:endParaRPr lang="en-US" b="1" dirty="0"/>
            </a:p>
          </p:txBody>
        </p:sp>
        <p:cxnSp>
          <p:nvCxnSpPr>
            <p:cNvPr id="10" name="Straight Connector 9"/>
            <p:cNvCxnSpPr>
              <a:stCxn id="6" idx="0"/>
            </p:cNvCxnSpPr>
            <p:nvPr/>
          </p:nvCxnSpPr>
          <p:spPr>
            <a:xfrm>
              <a:off x="8153025" y="4654542"/>
              <a:ext cx="165285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0"/>
            </p:cNvCxnSpPr>
            <p:nvPr/>
          </p:nvCxnSpPr>
          <p:spPr>
            <a:xfrm flipV="1">
              <a:off x="9805876" y="4654542"/>
              <a:ext cx="0" cy="8043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</p:cNvCxnSpPr>
            <p:nvPr/>
          </p:nvCxnSpPr>
          <p:spPr>
            <a:xfrm flipH="1">
              <a:off x="5009580" y="4654542"/>
              <a:ext cx="170344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0"/>
            </p:cNvCxnSpPr>
            <p:nvPr/>
          </p:nvCxnSpPr>
          <p:spPr>
            <a:xfrm flipV="1">
              <a:off x="5009580" y="4654542"/>
              <a:ext cx="0" cy="8043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</p:cNvCxnSpPr>
            <p:nvPr/>
          </p:nvCxnSpPr>
          <p:spPr>
            <a:xfrm flipV="1">
              <a:off x="7433025" y="5104542"/>
              <a:ext cx="0" cy="7143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6720576" y="3034542"/>
              <a:ext cx="1368000" cy="720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/>
                <a:t>T</a:t>
              </a:r>
              <a:r>
                <a:rPr lang="es-NI" b="1" dirty="0" err="1" smtClean="0"/>
                <a:t>hread</a:t>
              </a:r>
              <a:endParaRPr lang="en-US" b="1" dirty="0"/>
            </a:p>
          </p:txBody>
        </p:sp>
        <p:cxnSp>
          <p:nvCxnSpPr>
            <p:cNvPr id="18" name="Straight Connector 17"/>
            <p:cNvCxnSpPr>
              <a:stCxn id="16" idx="2"/>
            </p:cNvCxnSpPr>
            <p:nvPr/>
          </p:nvCxnSpPr>
          <p:spPr>
            <a:xfrm>
              <a:off x="7404576" y="3754542"/>
              <a:ext cx="0" cy="45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07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Registrar </a:t>
            </a:r>
            <a:r>
              <a:rPr lang="es-NI" dirty="0" err="1" smtClean="0"/>
              <a:t>Channels</a:t>
            </a:r>
            <a:r>
              <a:rPr lang="es-NI" dirty="0" smtClean="0"/>
              <a:t> con el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NI" dirty="0" smtClean="0"/>
              <a:t>Para usar un canal con un selector, se debe registrar con el método </a:t>
            </a:r>
            <a:r>
              <a:rPr lang="es-NI" dirty="0" err="1" smtClean="0"/>
              <a:t>register</a:t>
            </a:r>
            <a:r>
              <a:rPr lang="es-NI" dirty="0" smtClean="0"/>
              <a:t>()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es-NI" dirty="0" smtClean="0"/>
              <a:t>	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es-NI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s-NI" sz="18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channel.configureBlocking</a:t>
            </a:r>
            <a:r>
              <a:rPr lang="es-NI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(false); //</a:t>
            </a:r>
            <a:r>
              <a:rPr lang="es-NI" sz="1800" b="1" dirty="0" smtClean="0">
                <a:solidFill>
                  <a:schemeClr val="accent4"/>
                </a:solidFill>
              </a:rPr>
              <a:t>requisito non-</a:t>
            </a:r>
            <a:r>
              <a:rPr lang="es-NI" sz="1800" b="1" dirty="0" err="1" smtClean="0">
                <a:solidFill>
                  <a:schemeClr val="accent4"/>
                </a:solidFill>
              </a:rPr>
              <a:t>blocking</a:t>
            </a:r>
            <a:r>
              <a:rPr lang="es-NI" sz="1800" b="1" dirty="0" smtClean="0">
                <a:solidFill>
                  <a:schemeClr val="accent4"/>
                </a:solidFill>
              </a:rPr>
              <a:t> </a:t>
            </a:r>
            <a:r>
              <a:rPr lang="es-NI" sz="1800" b="1" dirty="0" err="1" smtClean="0">
                <a:solidFill>
                  <a:schemeClr val="accent4"/>
                </a:solidFill>
              </a:rPr>
              <a:t>mode</a:t>
            </a:r>
            <a:endParaRPr lang="es-NI" sz="1800" b="1" dirty="0" smtClean="0">
              <a:solidFill>
                <a:schemeClr val="accent4"/>
              </a:solidFill>
            </a:endParaRPr>
          </a:p>
          <a:p>
            <a:pPr marL="0" indent="0">
              <a:buNone/>
              <a:tabLst>
                <a:tab pos="266700" algn="l"/>
              </a:tabLst>
            </a:pPr>
            <a:r>
              <a:rPr lang="es-NI" sz="1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s-NI" sz="18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SelectionKey</a:t>
            </a:r>
            <a:r>
              <a:rPr lang="es-NI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NI" sz="18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key</a:t>
            </a:r>
            <a:r>
              <a:rPr lang="es-NI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=</a:t>
            </a:r>
            <a:r>
              <a:rPr lang="es-NI" sz="18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channel.register</a:t>
            </a:r>
            <a:r>
              <a:rPr lang="es-NI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(selector. </a:t>
            </a:r>
            <a:r>
              <a:rPr lang="es-NI" sz="1800" b="1" dirty="0" err="1" smtClean="0">
                <a:solidFill>
                  <a:srgbClr val="FFFF00"/>
                </a:solidFill>
              </a:rPr>
              <a:t>SelectionKey.OP_READ</a:t>
            </a:r>
            <a:r>
              <a:rPr lang="es-NI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);</a:t>
            </a:r>
          </a:p>
          <a:p>
            <a:pPr marL="0" indent="0">
              <a:buNone/>
              <a:tabLst>
                <a:tab pos="266700" algn="l"/>
              </a:tabLst>
            </a:pPr>
            <a:endParaRPr lang="es-NI" sz="18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66700" algn="l"/>
              </a:tabLst>
            </a:pPr>
            <a:r>
              <a:rPr lang="es-NI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Interest</a:t>
            </a:r>
            <a:r>
              <a:rPr lang="es-NI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set: ¿qué eventos estoy interesado en escuchar para un canal? Hay 4 eventos diferentes:</a:t>
            </a:r>
          </a:p>
          <a:p>
            <a:pPr marL="914400" lvl="1" indent="-457200">
              <a:buFont typeface="+mj-lt"/>
              <a:buAutoNum type="arabicPeriod"/>
              <a:tabLst>
                <a:tab pos="266700" algn="l"/>
              </a:tabLst>
            </a:pPr>
            <a:r>
              <a:rPr lang="es-NI" sz="20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Connect</a:t>
            </a:r>
            <a:endParaRPr lang="es-NI" sz="20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  <a:tabLst>
                <a:tab pos="266700" algn="l"/>
              </a:tabLst>
            </a:pPr>
            <a:r>
              <a:rPr lang="es-NI" sz="20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Accept</a:t>
            </a:r>
            <a:endParaRPr lang="es-NI" sz="20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  <a:tabLst>
                <a:tab pos="266700" algn="l"/>
              </a:tabLst>
            </a:pPr>
            <a:r>
              <a:rPr lang="es-NI" sz="20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Read</a:t>
            </a:r>
            <a:endParaRPr lang="es-NI" sz="20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  <a:tabLst>
                <a:tab pos="266700" algn="l"/>
              </a:tabLst>
            </a:pPr>
            <a:r>
              <a:rPr lang="es-NI" sz="20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Write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SelectionKey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Propiedades de interés:</a:t>
            </a:r>
          </a:p>
          <a:p>
            <a:pPr lvl="1"/>
            <a:r>
              <a:rPr lang="es-NI" dirty="0" err="1" smtClean="0"/>
              <a:t>Interest</a:t>
            </a:r>
            <a:r>
              <a:rPr lang="es-NI" dirty="0" smtClean="0"/>
              <a:t> set: conjunto de eventos de interés.</a:t>
            </a:r>
          </a:p>
          <a:p>
            <a:pPr lvl="1"/>
            <a:r>
              <a:rPr lang="es-NI" dirty="0" err="1" smtClean="0"/>
              <a:t>Ready</a:t>
            </a:r>
            <a:r>
              <a:rPr lang="es-NI" dirty="0" smtClean="0"/>
              <a:t> set: conjunto de operaciones para las que el canal está listo.</a:t>
            </a:r>
          </a:p>
          <a:p>
            <a:pPr lvl="1"/>
            <a:r>
              <a:rPr lang="es-NI" dirty="0" err="1" smtClean="0"/>
              <a:t>Channel</a:t>
            </a:r>
            <a:endParaRPr lang="es-NI" dirty="0" smtClean="0"/>
          </a:p>
          <a:p>
            <a:pPr lvl="1"/>
            <a:r>
              <a:rPr lang="es-NI" dirty="0" smtClean="0"/>
              <a:t>Selector</a:t>
            </a:r>
          </a:p>
          <a:p>
            <a:pPr lvl="1"/>
            <a:r>
              <a:rPr lang="es-NI" dirty="0" smtClean="0"/>
              <a:t>Objeto adjunto (opcional): objeto para uso futuro asociado al canal (Por ej.: Buffer)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Resumen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NIO permite gestionar múltiples canales (conexiones de red o archivos) en un único </a:t>
            </a:r>
            <a:r>
              <a:rPr lang="es-NI" dirty="0" err="1" smtClean="0"/>
              <a:t>thread</a:t>
            </a:r>
            <a:r>
              <a:rPr lang="es-NI" dirty="0" smtClean="0"/>
              <a:t> o pocos </a:t>
            </a:r>
            <a:r>
              <a:rPr lang="es-NI" dirty="0" err="1" smtClean="0"/>
              <a:t>threads</a:t>
            </a:r>
            <a:r>
              <a:rPr lang="es-NI" dirty="0" smtClean="0"/>
              <a:t>.</a:t>
            </a:r>
          </a:p>
          <a:p>
            <a:r>
              <a:rPr lang="es-NI" dirty="0" smtClean="0"/>
              <a:t>Hay costo asociado por el </a:t>
            </a:r>
            <a:r>
              <a:rPr lang="es-NI" dirty="0" err="1" smtClean="0"/>
              <a:t>parseo</a:t>
            </a:r>
            <a:r>
              <a:rPr lang="es-NI" dirty="0" smtClean="0"/>
              <a:t> de los datos.</a:t>
            </a:r>
          </a:p>
          <a:p>
            <a:r>
              <a:rPr lang="es-NI" dirty="0" smtClean="0"/>
              <a:t>Hay muchos pro si se requiere manejar miles de conexiones abiertas de forma </a:t>
            </a:r>
            <a:r>
              <a:rPr lang="es-NI" dirty="0" err="1" smtClean="0"/>
              <a:t>simúltanea</a:t>
            </a:r>
            <a:r>
              <a:rPr lang="es-NI" dirty="0" smtClean="0"/>
              <a:t>, c/u con pocos datos (Chat server, P2P). </a:t>
            </a:r>
          </a:p>
          <a:p>
            <a:r>
              <a:rPr lang="es-NI" dirty="0" smtClean="0"/>
              <a:t>Pocas conexiones con alta carga de tráfico, enviando muchos datos a la vez, preferible usar 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Introducción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Referencias + </a:t>
            </a:r>
            <a:r>
              <a:rPr lang="es-NI" dirty="0" err="1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NI" dirty="0" smtClean="0"/>
              <a:t>Ron </a:t>
            </a:r>
            <a:r>
              <a:rPr lang="es-NI" dirty="0" err="1" smtClean="0"/>
              <a:t>Hitchens</a:t>
            </a:r>
            <a:r>
              <a:rPr lang="es-NI" dirty="0" smtClean="0"/>
              <a:t> (2009). </a:t>
            </a:r>
            <a:r>
              <a:rPr lang="es-NI" i="1" dirty="0" smtClean="0"/>
              <a:t>Java NIO: Regular </a:t>
            </a:r>
            <a:r>
              <a:rPr lang="es-NI" i="1" dirty="0" err="1" smtClean="0"/>
              <a:t>Expressions</a:t>
            </a:r>
            <a:r>
              <a:rPr lang="es-NI" i="1" dirty="0" smtClean="0"/>
              <a:t> and High-Performance I/O</a:t>
            </a:r>
            <a:r>
              <a:rPr lang="es-NI" dirty="0" smtClean="0"/>
              <a:t>. </a:t>
            </a:r>
            <a:r>
              <a:rPr lang="es-NI" dirty="0" err="1" smtClean="0"/>
              <a:t>O’Reilly</a:t>
            </a:r>
            <a:r>
              <a:rPr lang="es-NI" dirty="0" smtClean="0"/>
              <a:t> Media</a:t>
            </a:r>
          </a:p>
          <a:p>
            <a:r>
              <a:rPr lang="es-NI" dirty="0" smtClean="0"/>
              <a:t>Ron </a:t>
            </a:r>
            <a:r>
              <a:rPr lang="es-NI" dirty="0" err="1" smtClean="0"/>
              <a:t>Hitches</a:t>
            </a:r>
            <a:r>
              <a:rPr lang="es-NI" dirty="0" smtClean="0"/>
              <a:t>. JavaNIO.info. Disponible en 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accent4"/>
                </a:solidFill>
                <a:hlinkClick r:id="rId2"/>
              </a:rPr>
              <a:t>://javanio.info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/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s-NI" dirty="0" smtClean="0"/>
              <a:t>Oracle (2020). </a:t>
            </a:r>
            <a:r>
              <a:rPr lang="es-NI" i="1" dirty="0" smtClean="0"/>
              <a:t>Java I/O, NIO, and NIO.2</a:t>
            </a:r>
            <a:r>
              <a:rPr lang="es-NI" dirty="0" smtClean="0"/>
              <a:t>. Disponible en </a:t>
            </a:r>
            <a:r>
              <a:rPr lang="en-US" dirty="0">
                <a:hlinkClick r:id="rId3"/>
              </a:rPr>
              <a:t>https://docs.oracle.com/javase/8/docs/technotes/guides/io/index.html</a:t>
            </a:r>
            <a:endParaRPr lang="es-NI" dirty="0" smtClean="0"/>
          </a:p>
          <a:p>
            <a:r>
              <a:rPr lang="es-NI" dirty="0" err="1" smtClean="0"/>
              <a:t>Karabyn</a:t>
            </a:r>
            <a:r>
              <a:rPr lang="es-NI" dirty="0" smtClean="0"/>
              <a:t>, P. (2019).</a:t>
            </a:r>
            <a:r>
              <a:rPr lang="es-NI" i="1" dirty="0" smtClean="0"/>
              <a:t> </a:t>
            </a:r>
            <a:r>
              <a:rPr lang="en-US" i="1" dirty="0"/>
              <a:t>Performance and scalability analysis </a:t>
            </a:r>
            <a:r>
              <a:rPr lang="en-US" i="1" dirty="0" smtClean="0"/>
              <a:t>of Java </a:t>
            </a:r>
            <a:r>
              <a:rPr lang="en-US" i="1" dirty="0"/>
              <a:t>IO and NIO based server </a:t>
            </a:r>
            <a:r>
              <a:rPr lang="en-US" i="1" dirty="0" smtClean="0"/>
              <a:t>models, their </a:t>
            </a:r>
            <a:r>
              <a:rPr lang="en-US" i="1" dirty="0"/>
              <a:t>implementation and </a:t>
            </a:r>
            <a:r>
              <a:rPr lang="en-US" i="1" dirty="0" smtClean="0"/>
              <a:t>comparison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/>
              <a:t>Bachelor Thesis)</a:t>
            </a:r>
            <a:r>
              <a:rPr lang="en-US" dirty="0"/>
              <a:t>. </a:t>
            </a:r>
            <a:r>
              <a:rPr lang="en-US" dirty="0" smtClean="0"/>
              <a:t>Ukrainian Catholic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New Input/Output (</a:t>
            </a:r>
            <a:r>
              <a:rPr lang="es-NI" dirty="0" err="1"/>
              <a:t>java.nio</a:t>
            </a:r>
            <a:r>
              <a:rPr lang="es-NI" dirty="0" smtClean="0"/>
              <a:t>.*)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API introducida en el JDK 1.4</a:t>
            </a:r>
          </a:p>
          <a:p>
            <a:r>
              <a:rPr lang="es-NI" dirty="0" smtClean="0"/>
              <a:t>Es una alternativa al estándar Java IO y Java </a:t>
            </a:r>
            <a:r>
              <a:rPr lang="es-NI" dirty="0" err="1" smtClean="0"/>
              <a:t>Networking</a:t>
            </a:r>
            <a:r>
              <a:rPr lang="es-NI" dirty="0" smtClean="0"/>
              <a:t>.</a:t>
            </a:r>
          </a:p>
          <a:p>
            <a:r>
              <a:rPr lang="es-NI" dirty="0" smtClean="0"/>
              <a:t>Provee un nuevo modelo para trabajar con E/S basado en </a:t>
            </a:r>
            <a:r>
              <a:rPr lang="es-NI" dirty="0" err="1" smtClean="0"/>
              <a:t>channels</a:t>
            </a:r>
            <a:r>
              <a:rPr lang="es-NI" dirty="0" smtClean="0"/>
              <a:t>, buffers y </a:t>
            </a:r>
            <a:r>
              <a:rPr lang="es-NI" dirty="0" err="1" smtClean="0"/>
              <a:t>selectors</a:t>
            </a:r>
            <a:r>
              <a:rPr lang="es-NI" dirty="0" smtClean="0"/>
              <a:t>.</a:t>
            </a:r>
          </a:p>
          <a:p>
            <a:r>
              <a:rPr lang="es-NI" dirty="0" smtClean="0"/>
              <a:t>Soporte para E/S no bloqueante.</a:t>
            </a:r>
          </a:p>
          <a:p>
            <a:r>
              <a:rPr lang="es-NI" dirty="0" smtClean="0"/>
              <a:t>Mejora el rendimiento en aplicaciones distribuidas (non-</a:t>
            </a:r>
            <a:r>
              <a:rPr lang="es-NI" dirty="0" err="1" smtClean="0"/>
              <a:t>blocking</a:t>
            </a:r>
            <a:r>
              <a:rPr lang="es-NI" dirty="0" smtClean="0"/>
              <a:t> vs </a:t>
            </a:r>
            <a:r>
              <a:rPr lang="es-NI" dirty="0" err="1" smtClean="0"/>
              <a:t>blocking</a:t>
            </a:r>
            <a:r>
              <a:rPr lang="es-NI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¿Cuándo usar NIO?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Mover grandes cantidades de datos eficientemente.</a:t>
            </a:r>
          </a:p>
          <a:p>
            <a:pPr lvl="1"/>
            <a:r>
              <a:rPr lang="es-NI" dirty="0" smtClean="0"/>
              <a:t>NIO está orientado a bloques – IO usa </a:t>
            </a:r>
            <a:r>
              <a:rPr lang="es-NI" dirty="0" err="1" smtClean="0"/>
              <a:t>streams</a:t>
            </a:r>
            <a:r>
              <a:rPr lang="es-NI" dirty="0" smtClean="0"/>
              <a:t>.</a:t>
            </a:r>
          </a:p>
          <a:p>
            <a:pPr lvl="1"/>
            <a:r>
              <a:rPr lang="es-NI" dirty="0" smtClean="0"/>
              <a:t>Usa buffers directos para E/S en crudo</a:t>
            </a:r>
          </a:p>
          <a:p>
            <a:r>
              <a:rPr lang="es-NI" dirty="0" err="1" smtClean="0"/>
              <a:t>Mutiplexar</a:t>
            </a:r>
            <a:r>
              <a:rPr lang="es-NI" dirty="0" smtClean="0"/>
              <a:t> muchos, muchos sockets abiertos</a:t>
            </a:r>
          </a:p>
          <a:p>
            <a:pPr lvl="1"/>
            <a:r>
              <a:rPr lang="es-NI" dirty="0" smtClean="0"/>
              <a:t>En modo no-bloqueante</a:t>
            </a:r>
          </a:p>
          <a:p>
            <a:pPr lvl="1"/>
            <a:r>
              <a:rPr lang="es-NI" dirty="0" smtClean="0"/>
              <a:t>Un hilo puede controlar un gran número de socket </a:t>
            </a:r>
            <a:r>
              <a:rPr lang="es-NI" dirty="0" err="1" smtClean="0"/>
              <a:t>channels</a:t>
            </a:r>
            <a:r>
              <a:rPr lang="es-NI" dirty="0" smtClean="0"/>
              <a:t>.</a:t>
            </a:r>
          </a:p>
          <a:p>
            <a:r>
              <a:rPr lang="es-NI" dirty="0" smtClean="0"/>
              <a:t>Usar bloqueo de archivos o mapeo en memoria</a:t>
            </a:r>
          </a:p>
          <a:p>
            <a:r>
              <a:rPr lang="es-NI" dirty="0" err="1" smtClean="0"/>
              <a:t>Transcodificación</a:t>
            </a:r>
            <a:r>
              <a:rPr lang="es-NI" dirty="0" smtClean="0"/>
              <a:t> de set de caracteres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Características de la </a:t>
            </a:r>
            <a:r>
              <a:rPr lang="es-NI" dirty="0" err="1" smtClean="0"/>
              <a:t>APIs</a:t>
            </a:r>
            <a:r>
              <a:rPr lang="es-NI" dirty="0" smtClean="0"/>
              <a:t> NIO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dirty="0" smtClean="0"/>
              <a:t>Nuevas abstracciones</a:t>
            </a:r>
          </a:p>
          <a:p>
            <a:pPr lvl="1"/>
            <a:r>
              <a:rPr lang="es-NI" b="1" dirty="0" err="1" smtClean="0">
                <a:solidFill>
                  <a:schemeClr val="accent4"/>
                </a:solidFill>
              </a:rPr>
              <a:t>Channels</a:t>
            </a:r>
            <a:r>
              <a:rPr lang="es-NI" b="1" dirty="0" smtClean="0">
                <a:solidFill>
                  <a:schemeClr val="accent4"/>
                </a:solidFill>
              </a:rPr>
              <a:t>, Buffers y </a:t>
            </a:r>
            <a:r>
              <a:rPr lang="es-NI" b="1" dirty="0" err="1" smtClean="0">
                <a:solidFill>
                  <a:schemeClr val="accent4"/>
                </a:solidFill>
              </a:rPr>
              <a:t>Selectors</a:t>
            </a:r>
            <a:endParaRPr lang="es-NI" dirty="0" smtClean="0"/>
          </a:p>
          <a:p>
            <a:r>
              <a:rPr lang="es-NI" dirty="0" smtClean="0"/>
              <a:t>Nuevas capacidades</a:t>
            </a:r>
          </a:p>
          <a:p>
            <a:pPr lvl="1"/>
            <a:r>
              <a:rPr lang="es-NI" dirty="0" smtClean="0"/>
              <a:t>Sockets no-bloqueantes</a:t>
            </a:r>
          </a:p>
          <a:p>
            <a:pPr lvl="1"/>
            <a:r>
              <a:rPr lang="es-NI" dirty="0" smtClean="0"/>
              <a:t>File </a:t>
            </a:r>
            <a:r>
              <a:rPr lang="es-NI" dirty="0" err="1" smtClean="0"/>
              <a:t>locking</a:t>
            </a:r>
            <a:endParaRPr lang="es-NI" dirty="0" smtClean="0"/>
          </a:p>
          <a:p>
            <a:pPr lvl="1"/>
            <a:r>
              <a:rPr lang="es-NI" dirty="0" err="1" smtClean="0"/>
              <a:t>Memory</a:t>
            </a:r>
            <a:r>
              <a:rPr lang="es-NI" dirty="0" smtClean="0"/>
              <a:t> </a:t>
            </a:r>
            <a:r>
              <a:rPr lang="es-NI" dirty="0" err="1" smtClean="0"/>
              <a:t>mapping</a:t>
            </a:r>
            <a:endParaRPr lang="es-NI" dirty="0" smtClean="0"/>
          </a:p>
          <a:p>
            <a:pPr lvl="1"/>
            <a:r>
              <a:rPr lang="es-NI" dirty="0" err="1" smtClean="0"/>
              <a:t>Readiness</a:t>
            </a:r>
            <a:r>
              <a:rPr lang="es-NI" dirty="0" smtClean="0"/>
              <a:t> </a:t>
            </a:r>
            <a:r>
              <a:rPr lang="es-NI" dirty="0" err="1" smtClean="0"/>
              <a:t>Selection</a:t>
            </a:r>
            <a:endParaRPr lang="es-NI" dirty="0" smtClean="0"/>
          </a:p>
          <a:p>
            <a:pPr lvl="1"/>
            <a:r>
              <a:rPr lang="es-NI" dirty="0" smtClean="0"/>
              <a:t>Expresiones regulares</a:t>
            </a:r>
          </a:p>
          <a:p>
            <a:pPr lvl="1"/>
            <a:r>
              <a:rPr lang="es-NI" dirty="0" smtClean="0"/>
              <a:t>Codificadores/Decodificadores de juego de caracteres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Diferencias entre NIO e 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816928"/>
              </p:ext>
            </p:extLst>
          </p:nvPr>
        </p:nvGraphicFramePr>
        <p:xfrm>
          <a:off x="3577090" y="2263639"/>
          <a:ext cx="7661276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0638">
                  <a:extLst>
                    <a:ext uri="{9D8B030D-6E8A-4147-A177-3AD203B41FA5}">
                      <a16:colId xmlns:a16="http://schemas.microsoft.com/office/drawing/2014/main" val="2896257180"/>
                    </a:ext>
                  </a:extLst>
                </a:gridCol>
                <a:gridCol w="3830638">
                  <a:extLst>
                    <a:ext uri="{9D8B030D-6E8A-4147-A177-3AD203B41FA5}">
                      <a16:colId xmlns:a16="http://schemas.microsoft.com/office/drawing/2014/main" val="10044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sz="2400" dirty="0" smtClean="0"/>
                        <a:t>IO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400" dirty="0" smtClean="0"/>
                        <a:t>NIO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6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NI" sz="2400" dirty="0" smtClean="0"/>
                        <a:t>Orientada a flujos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sz="2400" dirty="0" smtClean="0"/>
                        <a:t>Orientada a buffers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5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NI" sz="2400" dirty="0" smtClean="0"/>
                        <a:t>E/S bloqueante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sz="2400" dirty="0" smtClean="0"/>
                        <a:t>E/S</a:t>
                      </a:r>
                      <a:r>
                        <a:rPr lang="es-NI" sz="2400" baseline="0" dirty="0" smtClean="0"/>
                        <a:t> </a:t>
                      </a:r>
                      <a:r>
                        <a:rPr lang="es-NI" sz="2400" baseline="0" dirty="0" smtClean="0"/>
                        <a:t>no bloqueante</a:t>
                      </a:r>
                      <a:endParaRPr lang="es-NI" sz="2400" baseline="0" dirty="0" smtClean="0"/>
                    </a:p>
                    <a:p>
                      <a:r>
                        <a:rPr lang="es-NI" sz="2400" baseline="0" dirty="0" err="1" smtClean="0"/>
                        <a:t>Selectors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1192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¿Debo dejar de usar 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No, no, no…</a:t>
            </a:r>
          </a:p>
          <a:p>
            <a:r>
              <a:rPr lang="es-NI" dirty="0" err="1" smtClean="0"/>
              <a:t>java.nio</a:t>
            </a:r>
            <a:r>
              <a:rPr lang="es-NI" dirty="0" smtClean="0"/>
              <a:t> no reemplaza a java.io</a:t>
            </a:r>
          </a:p>
          <a:p>
            <a:r>
              <a:rPr lang="es-NI" dirty="0" smtClean="0"/>
              <a:t>NIO tiene fines diferentes</a:t>
            </a:r>
          </a:p>
          <a:p>
            <a:r>
              <a:rPr lang="es-NI" dirty="0" smtClean="0"/>
              <a:t>Puede seguir haciéndose uso de java.io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Componentes </a:t>
            </a:r>
            <a:r>
              <a:rPr lang="es-NI" dirty="0" err="1"/>
              <a:t>APIs</a:t>
            </a:r>
            <a:r>
              <a:rPr lang="es-NI" dirty="0"/>
              <a:t> NIO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meros pasos con Java NIO" id="{906063C6-F6C5-49EB-BDB5-E6FA089156A2}" vid="{33D1C1DE-5B4C-4158-B9FD-64941B9162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1062</Words>
  <Application>Microsoft Office PowerPoint</Application>
  <PresentationFormat>Widescreen</PresentationFormat>
  <Paragraphs>264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Trebuchet MS</vt:lpstr>
      <vt:lpstr>Office Theme</vt:lpstr>
      <vt:lpstr>Primeros pasos con Java NIO</vt:lpstr>
      <vt:lpstr>Agenda</vt:lpstr>
      <vt:lpstr>Introducción</vt:lpstr>
      <vt:lpstr>New Input/Output (java.nio.*)</vt:lpstr>
      <vt:lpstr>¿Cuándo usar NIO?</vt:lpstr>
      <vt:lpstr>Características de la APIs NIO</vt:lpstr>
      <vt:lpstr>Diferencias entre NIO e IO</vt:lpstr>
      <vt:lpstr>¿Debo dejar de usar IO?</vt:lpstr>
      <vt:lpstr>Componentes APIs NIO</vt:lpstr>
      <vt:lpstr>Channels</vt:lpstr>
      <vt:lpstr>Channels [2]</vt:lpstr>
      <vt:lpstr>Ejemplo</vt:lpstr>
      <vt:lpstr>Buffers</vt:lpstr>
      <vt:lpstr>Channels y Buffers</vt:lpstr>
      <vt:lpstr>Uso básico</vt:lpstr>
      <vt:lpstr>Propiedades</vt:lpstr>
      <vt:lpstr>Buffer en modo write </vt:lpstr>
      <vt:lpstr>Buffer en modo read </vt:lpstr>
      <vt:lpstr>Asignando a un Buffer</vt:lpstr>
      <vt:lpstr>Escribiendo datos en Buffer</vt:lpstr>
      <vt:lpstr>Método flip()</vt:lpstr>
      <vt:lpstr>Leyendo datos de un Buffer</vt:lpstr>
      <vt:lpstr>Otros métodos</vt:lpstr>
      <vt:lpstr>Otros métodos</vt:lpstr>
      <vt:lpstr>Selectors</vt:lpstr>
      <vt:lpstr>Selectors</vt:lpstr>
      <vt:lpstr>Registrar Channels con el Selector</vt:lpstr>
      <vt:lpstr>SelectionKey</vt:lpstr>
      <vt:lpstr>Resumen</vt:lpstr>
      <vt:lpstr>Referencias +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EDUARDO S. MOLINA P.</cp:lastModifiedBy>
  <cp:revision>59</cp:revision>
  <dcterms:created xsi:type="dcterms:W3CDTF">2018-01-28T17:46:56Z</dcterms:created>
  <dcterms:modified xsi:type="dcterms:W3CDTF">2020-04-29T23:34:15Z</dcterms:modified>
</cp:coreProperties>
</file>