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2" r:id="rId14"/>
    <p:sldId id="268" r:id="rId15"/>
    <p:sldId id="280" r:id="rId16"/>
    <p:sldId id="270" r:id="rId17"/>
    <p:sldId id="293" r:id="rId18"/>
    <p:sldId id="294" r:id="rId19"/>
    <p:sldId id="260" r:id="rId20"/>
    <p:sldId id="282" r:id="rId21"/>
    <p:sldId id="283" r:id="rId22"/>
    <p:sldId id="290" r:id="rId23"/>
    <p:sldId id="275" r:id="rId24"/>
    <p:sldId id="276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</c:strCache>
            </c:strRef>
          </c:cat>
          <c:val>
            <c:numRef>
              <c:f>Sheet1!$B$2:$B$5</c:f>
              <c:numCache>
                <c:formatCode>"R$"\ 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01/11/2023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01/11/2023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89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8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0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713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4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797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2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53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20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0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5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64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9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7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4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ço Reservado para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2" name="Espaço Reservado para Rodapé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3" name="Espaço Reservado para o Número do Slide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e tabe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 gráfico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Nuclear for </a:t>
            </a:r>
            <a:r>
              <a:rPr lang="pt-BR" dirty="0" err="1"/>
              <a:t>Investidors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dirty="0" err="1"/>
              <a:t>Jalvo</a:t>
            </a:r>
            <a:r>
              <a:rPr lang="pt-BR" dirty="0"/>
              <a:t> </a:t>
            </a:r>
            <a:r>
              <a:rPr lang="pt-BR" dirty="0" err="1"/>
              <a:t>Alef</a:t>
            </a:r>
            <a:br>
              <a:rPr lang="pt-BR" dirty="0"/>
            </a:br>
            <a:r>
              <a:rPr lang="pt-BR" dirty="0"/>
              <a:t>Givanildo Gramacho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Comparação de mercado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 rtlCol="0"/>
          <a:lstStyle/>
          <a:p>
            <a:pPr rtl="0"/>
            <a:r>
              <a:rPr lang="pt-BR"/>
              <a:t>R$ 3B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 rtlCol="0"/>
          <a:lstStyle/>
          <a:p>
            <a:pPr rtl="0"/>
            <a:r>
              <a:rPr lang="pt-BR"/>
              <a:t>R$ 2B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 rtlCol="0"/>
          <a:lstStyle/>
          <a:p>
            <a:pPr rtl="0"/>
            <a:r>
              <a:rPr lang="pt-BR"/>
              <a:t>R$ 1B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Oportunidade de construir</a:t>
            </a:r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pt-BR"/>
              <a:t>Liberdade de criação</a:t>
            </a:r>
          </a:p>
        </p:txBody>
      </p:sp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Poucos concorrentes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433166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Mercado endereçável</a:t>
            </a:r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pt-BR"/>
              <a:t>Mercado de serviços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41523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Mercado obtido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NOSSA CONCORRÊNCIA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pt-BR" dirty="0"/>
              <a:t>CONTOSO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Nosso produto tem um preço inferior ao de outras empresas do mercado</a:t>
            </a:r>
          </a:p>
          <a:p>
            <a:pPr rtl="0"/>
            <a:r>
              <a:rPr lang="pt-BR" noProof="1"/>
              <a:t>O design é simples e fácil de usar, em comparação com os designs complexos dos concorrentes</a:t>
            </a:r>
          </a:p>
          <a:p>
            <a:pPr rtl="0"/>
            <a:r>
              <a:rPr lang="pt-BR" noProof="1"/>
              <a:t>A acessibilidade é a principal atração para nossos consumidores em nosso produto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pt-BR" dirty="0"/>
              <a:t>CONCORRENTES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pt-BR" noProof="1"/>
              <a:t>Empresa A</a:t>
            </a:r>
            <a:br>
              <a:rPr lang="pt-BR" noProof="1"/>
            </a:br>
            <a:r>
              <a:rPr lang="pt-BR" noProof="1"/>
              <a:t>O produto é mais caro</a:t>
            </a:r>
          </a:p>
          <a:p>
            <a:pPr rtl="0"/>
            <a:r>
              <a:rPr lang="pt-BR" noProof="1"/>
              <a:t>Empresas B e C </a:t>
            </a:r>
            <a:br>
              <a:rPr lang="pt-BR" noProof="1"/>
            </a:br>
            <a:r>
              <a:rPr lang="pt-BR" noProof="1"/>
              <a:t>O produto é caro e inconveniente de usar</a:t>
            </a:r>
          </a:p>
          <a:p>
            <a:pPr rtl="0"/>
            <a:r>
              <a:rPr lang="pt-BR" noProof="1"/>
              <a:t>Empresas D e E</a:t>
            </a:r>
            <a:br>
              <a:rPr lang="pt-BR" noProof="1"/>
            </a:br>
            <a:r>
              <a:rPr lang="pt-BR" noProof="1"/>
              <a:t>O produto é acessível, mas inconveniente de usar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Nossa concorrência 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Conveniente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Concorrente A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pt-BR"/>
              <a:t>Contoso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pt-BR"/>
              <a:t>Acessível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Caro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B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C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D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Inconveniente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E</a:t>
            </a: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3" name="Gráfico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/>
              <a:t>Estratégia de crescimento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/>
              <a:t>Fevereiro de 20XX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Lance o produto para participantes de alto nível ou de nível superior para ajudar a estabelecer o produto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Março de 20XX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Libere o produto para o público em geral e monitore o comunicado à imprensa e as contas de mídia social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Outubro de 20XX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Reúna comentários e ajuste o design do produto conforme necessário</a:t>
            </a:r>
          </a:p>
          <a:p>
            <a:pPr rtl="0"/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pt-BR" dirty="0"/>
              <a:t>FORÇA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pt-BR" dirty="0"/>
              <a:t>Previsão para o sucesso</a:t>
            </a:r>
          </a:p>
        </p:txBody>
      </p:sp>
      <p:graphicFrame>
        <p:nvGraphicFramePr>
          <p:cNvPr id="53" name="Tabela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213581359"/>
              </p:ext>
            </p:extLst>
          </p:nvPr>
        </p:nvGraphicFramePr>
        <p:xfrm>
          <a:off x="838200" y="2286000"/>
          <a:ext cx="6099051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Principais Métricas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pt-BR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US$30.000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34" name="Espaço Reservado para Conteúdo 13" descr="Gráfico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510932072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14</a:t>
            </a:fld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PLANO DE AÇÃO DE DOIS ANOS</a:t>
            </a:r>
          </a:p>
        </p:txBody>
      </p:sp>
      <p:sp>
        <p:nvSpPr>
          <p:cNvPr id="110" name="Espaço Reservado para Texto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RASCUNHOS DE PLANTAS</a:t>
            </a:r>
            <a:endParaRPr lang="pt-BR" sz="1100"/>
          </a:p>
        </p:txBody>
      </p:sp>
      <p:sp>
        <p:nvSpPr>
          <p:cNvPr id="52" name="Espaço Reservado para Texto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REUNIR COMENTÁRIOS</a:t>
            </a:r>
            <a:endParaRPr lang="pt-BR" sz="1100"/>
          </a:p>
        </p:txBody>
      </p:sp>
      <p:sp>
        <p:nvSpPr>
          <p:cNvPr id="54" name="Espaço Reservado para Texto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ENTREGAR PARA O CLIENTE</a:t>
            </a:r>
            <a:endParaRPr lang="pt-BR" sz="110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JAN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FEV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ABR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MAIO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JUN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JUL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AGO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SET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OUTUBRO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NOV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DEZ</a:t>
            </a:r>
          </a:p>
        </p:txBody>
      </p:sp>
      <p:sp>
        <p:nvSpPr>
          <p:cNvPr id="11" name="Ano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JAN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FEV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MAR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ABR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MAIO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JUNHO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JUL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AGO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SET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OUTUBRO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/>
              <a:t>NOVEMBRO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/>
              <a:t>DEZEMBRO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6" name="Espaço Reservado para Texto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EXECUTAR GRUPOS DE FOCO</a:t>
            </a:r>
            <a:endParaRPr lang="pt-BR" sz="110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ço Reservado para Texto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DESIGN DE TESTE</a:t>
            </a:r>
            <a:endParaRPr lang="pt-BR" sz="110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ço Reservado para Texto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DESIGN DE LANÇAMENTO</a:t>
            </a:r>
            <a:endParaRPr lang="pt-BR" sz="1100"/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6" name="Espaço Reservado para Data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/>
              <a:t>FINANÇAS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16</a:t>
            </a:fld>
            <a:endParaRPr lang="pt-BR"/>
          </a:p>
        </p:txBody>
      </p:sp>
      <p:graphicFrame>
        <p:nvGraphicFramePr>
          <p:cNvPr id="17" name="Tabela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881266006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Ano 1</a:t>
                      </a:r>
                      <a:endParaRPr lang="pt-B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Ano 2</a:t>
                      </a:r>
                      <a:endParaRPr lang="pt-B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Ano 3</a:t>
                      </a:r>
                      <a:endParaRPr lang="pt-B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RECEITA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Usuários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Vendas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16.000.000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Preço médio por venda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Receita a 15%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LUCRO BRUTO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Despesas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Vendas e marketing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5.062.500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38.400.000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151.200.000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70%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Atendimento ao cliente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1.687.500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Desenvolvimento do Produto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562.500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10.800.000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Pesquisa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281.250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4.320.000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DESPESAS TOTAIS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7.593.750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52.800.000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187.920.000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</a:t>
            </a:r>
          </a:p>
        </p:txBody>
      </p:sp>
      <p:pic>
        <p:nvPicPr>
          <p:cNvPr id="26" name="Espaço Reservado para Imagem 25" descr="Foto de rosto do membro da equipe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Espaço Reservado para Imagem 46" descr="Foto de rosto do membro da equipe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Espaço Reservado para Imagem 44" descr="Foto de rosto do membro da equipe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Espaço Reservado para Imagem 42" descr="Foto de rosto do membro da equipe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pt-BR"/>
              <a:t>CECIL LIMA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pt-BR"/>
              <a:t>LARA CARDOSO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pt-BR"/>
              <a:t>GABRIELLE GONÇALVES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pt-BR"/>
              <a:t>HENRIQUE CASTRO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  <a:p>
            <a:pPr rtl="0"/>
            <a:endParaRPr lang="pt-BR"/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  </a:t>
            </a:r>
          </a:p>
        </p:txBody>
      </p:sp>
      <p:pic>
        <p:nvPicPr>
          <p:cNvPr id="38" name="Espaço Reservado para Imagem 37" descr="Foto de rosto do membro da equipe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Espaço Reservado para Imagem 41" descr="Foto de rosto do membro da equipe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Espaço Reservado para Imagem 45" descr="Foto de rosto do membro da equipe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Espaço Reservado para Imagem 53" descr="Foto de rosto do membro da equipe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CECIL LIMA</a:t>
            </a:r>
          </a:p>
          <a:p>
            <a:pPr rtl="0"/>
            <a:endParaRPr lang="pt-BR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LARA CARDOSO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41312" y="3669060"/>
            <a:ext cx="1947352" cy="343061"/>
          </a:xfrm>
        </p:spPr>
        <p:txBody>
          <a:bodyPr rtlCol="0"/>
          <a:lstStyle/>
          <a:p>
            <a:pPr rtl="0"/>
            <a:r>
              <a:rPr lang="pt-BR"/>
              <a:t>GABRIELLE GONÇALVES</a:t>
            </a:r>
          </a:p>
          <a:p>
            <a:pPr rtl="0"/>
            <a:endParaRPr lang="pt-BR"/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HENRIQUE CASTRO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</p:txBody>
      </p:sp>
      <p:pic>
        <p:nvPicPr>
          <p:cNvPr id="58" name="Espaço Reservado para Imagem 57" descr="Foto de rosto do membro da equipe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Espaço Reservado para Imagem 65" descr="Foto de rosto do membro da equipe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Espaço Reservado para Imagem 77" descr="Foto de rosto do membro da equipe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Espaço Reservado para Imagem 82" descr="Foto de rosto do membro da equipe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Espaço Reservado para Texto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DOMINIQUE OLIVEIRA</a:t>
            </a:r>
          </a:p>
          <a:p>
            <a:pPr rtl="0"/>
            <a:endParaRPr lang="pt-BR"/>
          </a:p>
        </p:txBody>
      </p:sp>
      <p:sp>
        <p:nvSpPr>
          <p:cNvPr id="72" name="Espaço Reservado para Texto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VP de Produto</a:t>
            </a:r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MICA PEREIRA</a:t>
            </a:r>
          </a:p>
          <a:p>
            <a:pPr rtl="0"/>
            <a:endParaRPr lang="pt-BR"/>
          </a:p>
        </p:txBody>
      </p:sp>
      <p:sp>
        <p:nvSpPr>
          <p:cNvPr id="73" name="Espaço Reservado para Texto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Estrategista de SEO</a:t>
            </a:r>
          </a:p>
        </p:txBody>
      </p:sp>
      <p:sp>
        <p:nvSpPr>
          <p:cNvPr id="70" name="Espaço Reservado para Texto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CRIS BARROS</a:t>
            </a:r>
          </a:p>
        </p:txBody>
      </p:sp>
      <p:sp>
        <p:nvSpPr>
          <p:cNvPr id="74" name="Espaço Reservado para Texto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Designer do Produto</a:t>
            </a:r>
          </a:p>
        </p:txBody>
      </p:sp>
      <p:sp>
        <p:nvSpPr>
          <p:cNvPr id="71" name="Espaço Reservado para Texto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ROBIN KLINE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Conteúdo do Desenvolvedor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FINANCIAMENTO</a:t>
            </a:r>
          </a:p>
        </p:txBody>
      </p:sp>
      <p:graphicFrame>
        <p:nvGraphicFramePr>
          <p:cNvPr id="58" name="Espaço Reservado para Conteúdo 57" title="Gráfico do Financiamento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531962256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R$ 14.000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INVESTIMENTOS ANGEL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Montante obtido através de outros investidores</a:t>
            </a:r>
          </a:p>
        </p:txBody>
      </p:sp>
      <p:graphicFrame>
        <p:nvGraphicFramePr>
          <p:cNvPr id="59" name="Espaço Reservado para Conteúdo 58" title="Gráfico do Financiamento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376629868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pt-BR" dirty="0"/>
              <a:t>R$ 12.000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pt-BR" dirty="0"/>
              <a:t>PROPRIEDADE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pt-BR" dirty="0"/>
              <a:t>Receita obtida com aluguel de imóveis</a:t>
            </a:r>
          </a:p>
        </p:txBody>
      </p:sp>
      <p:graphicFrame>
        <p:nvGraphicFramePr>
          <p:cNvPr id="60" name="Espaço Reservado para Conteúdo 59" title="Gráfico do Financiamento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520522237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R$ 82.000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COMPARTILHAMENTOS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Número de ações convertidas em USD</a:t>
            </a:r>
          </a:p>
          <a:p>
            <a:pPr rtl="0"/>
            <a:endParaRPr lang="pt-BR" noProof="1"/>
          </a:p>
        </p:txBody>
      </p:sp>
      <p:graphicFrame>
        <p:nvGraphicFramePr>
          <p:cNvPr id="61" name="Espaço Reservado para Conteúdo 60" title="Gráfico do Financiamento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04337884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R$ 32.000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DINHEIRO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pt-BR" noProof="1"/>
              <a:t>Ativo líquido que temos em mãos</a:t>
            </a:r>
          </a:p>
          <a:p>
            <a:pPr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/>
              <a:t>SOBRE NÓS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Na Contoso, capacitamos as organizações a promover o pensamento colaborativo para impulsionar ainda mais a inovação no local de trabalho. Fechando o ciclo e alavancando estruturas ágeis, ajudamos os negócios a crescerem organicamente e a promover uma mentalidade priorizando o consumidor.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rtl="0"/>
            <a:r>
              <a:rPr lang="pt-BR"/>
              <a:t>Na Contoso, acreditamos em dar 110%. Usando nossa arquitetura de dados de última geração, ajudamos as organizações a gerenciar virtualmente fluxos de trabalho ágeis. Nós prosperamos devido ao nosso conhecimento de mercado e a grande equipe por trás do nosso produto. Como diz nosso CEO, "As eficiências virão da transformação proativa da forma como fazemos negócios".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Lara Cardoso</a:t>
            </a:r>
          </a:p>
          <a:p>
            <a:pPr rtl="0"/>
            <a:r>
              <a:rPr lang="pt-BR"/>
              <a:t>206-555-0146</a:t>
            </a:r>
          </a:p>
          <a:p>
            <a:pPr rtl="0"/>
            <a:r>
              <a:rPr lang="pt-BR"/>
              <a:t>lara@contoso.com</a:t>
            </a:r>
          </a:p>
          <a:p>
            <a:pPr rtl="0"/>
            <a:r>
              <a:rPr lang="pt-BR"/>
              <a:t>www.contoso.com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pt-BR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pt-BR"/>
              <a:t>INTERVALO DE MERCADO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pt-BR"/>
              <a:t>CLIENTES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pt-BR"/>
              <a:t>FINANÇAS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pt-BR"/>
              <a:t>CUSTOS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pt-BR"/>
              <a:t>Poucos, se é que há, produtos no mercado que ajudam clientes como nós</a:t>
            </a:r>
          </a:p>
          <a:p>
            <a:pPr rtl="0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pt-BR"/>
              <a:t>66% dos consumidores dos EUA gastam dinheiro em vários produtos que resolvem apenas parcialmente seu problema</a:t>
            </a:r>
          </a:p>
          <a:p>
            <a:pPr rtl="0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pt-BR"/>
              <a:t>A geração do milênio responde por cerca de um quarto dos US$ 48 bilhões gastos em outros produtos em 2018</a:t>
            </a:r>
          </a:p>
          <a:p>
            <a:pPr rtl="0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pt-BR"/>
              <a:t>Perda de produtividade custando aos consumidores milhares de dólares </a:t>
            </a:r>
          </a:p>
          <a:p>
            <a:pPr rtl="0"/>
            <a:endParaRPr lang="pt-BR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/>
              <a:t>FECHAR O INTERVALO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Nosso produto facilita a vida do consumidor, e nenhum outro produto no mercado oferece os mesmos recursos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PÚBLICO ALVO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Nosso público-alvo é a Geração Z (18 a 25 anos)</a:t>
            </a:r>
          </a:p>
          <a:p>
            <a:pPr rtl="0"/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ECONOMIA DE CUSTOS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Reduza as despesas com produtos de reposição </a:t>
            </a:r>
          </a:p>
          <a:p>
            <a:pPr rtl="0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FÁCIL DE USAR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Design simples que fornece aos clientes as informações direcionadas de que precisam</a:t>
            </a:r>
          </a:p>
        </p:txBody>
      </p:sp>
      <p:sp>
        <p:nvSpPr>
          <p:cNvPr id="80" name="Espaço Reservado par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/>
              <a:t>VISÃO GERAL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/>
              <a:t>ÚNICO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Único produto especificamente dedicado a este nicho de mercado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PRIMEIRO NO MERCADO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O primeiro produto com design bonito, ao mesmo tempo elegante e funcional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TESTADO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Realizou testes com estudantes universitários da área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AUTÊNTICO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Projetado com a ajuda e contribuição de especialistas na área 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pt-BR"/>
              <a:t>BENEFÍCIOS DO PRODUTO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/>
              <a:t>Produto bacana e elegante</a:t>
            </a:r>
          </a:p>
          <a:p>
            <a:pPr rtl="0"/>
            <a:r>
              <a:rPr lang="pt-BR" noProof="1"/>
              <a:t>Áreas para conexões com a comunidade </a:t>
            </a:r>
          </a:p>
          <a:p>
            <a:pPr rtl="0"/>
            <a:r>
              <a:rPr lang="pt-BR" noProof="1"/>
              <a:t>Loja online e mercado de swap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pt-BR"/>
              <a:t>VISÃO GERAL DA EMPRESA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pt-BR" dirty="0"/>
              <a:t>MODELO DE NEGÓCIOS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1"/>
              <a:t>RESUMO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Baseamos nossa pesquisa em tendências de mercado e mídia social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1"/>
              <a:t>DESIGN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Acreditamos que as pessoas precisam de mais produtos especificamente dedicados a este nicho de mercado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noProof="1"/>
              <a:t>PESQUISA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Minimalista e fácil de usar </a:t>
            </a:r>
          </a:p>
        </p:txBody>
      </p:sp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VISÃO GERAL DO ORÇAMENTO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pt-BR" dirty="0"/>
              <a:t>R$ 3 Bilhões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Liberdade de criação</a:t>
            </a:r>
            <a:endParaRPr lang="pt-BR" dirty="0"/>
          </a:p>
          <a:p>
            <a:pPr rtl="0"/>
            <a:r>
              <a:rPr lang="pt-BR" noProof="1"/>
              <a:t>Mercado seletivamente inclusivo</a:t>
            </a:r>
          </a:p>
          <a:p>
            <a:pPr rtl="0"/>
            <a:r>
              <a:rPr lang="pt-BR" noProof="1"/>
              <a:t>Mercado disponível para manutenção</a:t>
            </a:r>
          </a:p>
          <a:p>
            <a:pPr rtl="0"/>
            <a:endParaRPr lang="pt-BR" noProof="1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pt-BR" dirty="0"/>
              <a:t>R$ 1 Bilhão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pt-BR" dirty="0"/>
              <a:t>Oportunidade de construir</a:t>
            </a:r>
          </a:p>
          <a:p>
            <a:pPr rtl="0"/>
            <a:r>
              <a:rPr lang="pt-BR" dirty="0"/>
              <a:t>Mercado totalmente inclusivo</a:t>
            </a:r>
          </a:p>
          <a:p>
            <a:pPr rtl="0"/>
            <a:r>
              <a:rPr lang="pt-BR" dirty="0"/>
              <a:t>Mercado total endereçável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R$ 2 Bilhões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pt-BR" noProof="1"/>
              <a:t>Poucos concorrentes</a:t>
            </a:r>
          </a:p>
          <a:p>
            <a:pPr rtl="0"/>
            <a:r>
              <a:rPr lang="pt-BR" noProof="1"/>
              <a:t>Mercado especificamente direcionado</a:t>
            </a:r>
          </a:p>
          <a:p>
            <a:pPr rtl="0"/>
            <a:r>
              <a:rPr lang="pt-BR" noProof="1"/>
              <a:t>Mercado de serviços obtidos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38</TotalTime>
  <Words>958</Words>
  <Application>Microsoft Office PowerPoint</Application>
  <PresentationFormat>Widescreen</PresentationFormat>
  <Paragraphs>328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Linha única</vt:lpstr>
      <vt:lpstr>Nuclear for Investidors</vt:lpstr>
      <vt:lpstr>SOBRE NÓS</vt:lpstr>
      <vt:lpstr>PROBLEMA</vt:lpstr>
      <vt:lpstr>SOLUÇÃO</vt:lpstr>
      <vt:lpstr>VISÃO GERAL DO PRODUTO</vt:lpstr>
      <vt:lpstr>BENEFÍCIOS DO PRODUTO</vt:lpstr>
      <vt:lpstr>VISÃO GERAL DA EMPRESA</vt:lpstr>
      <vt:lpstr>MODELO DE NEGÓCIOS</vt:lpstr>
      <vt:lpstr>VISÃO GERAL DO ORÇAMENTO</vt:lpstr>
      <vt:lpstr>Comparação de mercado</vt:lpstr>
      <vt:lpstr>NOSSA CONCORRÊNCIA</vt:lpstr>
      <vt:lpstr>Nossa concorrência  </vt:lpstr>
      <vt:lpstr>Estratégia de crescimento</vt:lpstr>
      <vt:lpstr>FORÇA</vt:lpstr>
      <vt:lpstr>PLANO DE AÇÃO DE DOIS ANOS</vt:lpstr>
      <vt:lpstr>FINANÇAS</vt:lpstr>
      <vt:lpstr>CONHEÇA A EQUIPE</vt:lpstr>
      <vt:lpstr>CONHEÇA A EQUIPE  </vt:lpstr>
      <vt:lpstr>FINANCIAMENTO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for Investidors</dc:title>
  <dc:creator>JALVO ALEF OLIVEIRA SANTOS</dc:creator>
  <cp:lastModifiedBy>JALVO ALEF OLIVEIRA SANTOS</cp:lastModifiedBy>
  <cp:revision>1</cp:revision>
  <dcterms:created xsi:type="dcterms:W3CDTF">2023-11-01T15:07:29Z</dcterms:created>
  <dcterms:modified xsi:type="dcterms:W3CDTF">2023-11-01T15:45:45Z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