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0" r:id="rId1"/>
  </p:sldMasterIdLst>
  <p:notesMasterIdLst>
    <p:notesMasterId r:id="rId30"/>
  </p:notesMasterIdLst>
  <p:handoutMasterIdLst>
    <p:handoutMasterId r:id="rId31"/>
  </p:handoutMasterIdLst>
  <p:sldIdLst>
    <p:sldId id="321" r:id="rId2"/>
    <p:sldId id="293" r:id="rId3"/>
    <p:sldId id="309" r:id="rId4"/>
    <p:sldId id="291" r:id="rId5"/>
    <p:sldId id="312" r:id="rId6"/>
    <p:sldId id="313" r:id="rId7"/>
    <p:sldId id="314" r:id="rId8"/>
    <p:sldId id="315" r:id="rId9"/>
    <p:sldId id="316" r:id="rId10"/>
    <p:sldId id="292" r:id="rId11"/>
    <p:sldId id="317" r:id="rId12"/>
    <p:sldId id="280" r:id="rId13"/>
    <p:sldId id="304" r:id="rId14"/>
    <p:sldId id="318" r:id="rId15"/>
    <p:sldId id="303" r:id="rId16"/>
    <p:sldId id="319" r:id="rId17"/>
    <p:sldId id="320" r:id="rId18"/>
    <p:sldId id="305" r:id="rId19"/>
    <p:sldId id="306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7" r:id="rId28"/>
    <p:sldId id="3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全セッション共通" id="{05E17B84-F290-4550-B1C2-9416CFF92641}">
          <p14:sldIdLst>
            <p14:sldId id="321"/>
            <p14:sldId id="293"/>
            <p14:sldId id="309"/>
            <p14:sldId id="291"/>
            <p14:sldId id="312"/>
            <p14:sldId id="313"/>
            <p14:sldId id="314"/>
            <p14:sldId id="315"/>
            <p14:sldId id="316"/>
          </p14:sldIdLst>
        </p14:section>
        <p14:section name="各セッション個別" id="{819234B3-80D5-4491-931D-BC2346689096}">
          <p14:sldIdLst>
            <p14:sldId id="292"/>
            <p14:sldId id="317"/>
            <p14:sldId id="280"/>
          </p14:sldIdLst>
        </p14:section>
        <p14:section name="皆さまへのご案内" id="{57B5EE3D-4223-4C74-B234-06743664C009}">
          <p14:sldIdLst>
            <p14:sldId id="304"/>
            <p14:sldId id="318"/>
            <p14:sldId id="303"/>
          </p14:sldIdLst>
        </p14:section>
        <p14:section name="タイムテーブル（ハッシュタグ確認用）" id="{2FD0CB52-61B1-4D08-B37D-632B0AB7BA17}">
          <p14:sldIdLst>
            <p14:sldId id="319"/>
            <p14:sldId id="320"/>
          </p14:sldIdLst>
        </p14:section>
        <p14:section name="セッションテンプレート一覧" id="{5FCFA7B6-A96E-4CE4-AC10-5E124EEA8D6D}">
          <p14:sldIdLst>
            <p14:sldId id="305"/>
            <p14:sldId id="306"/>
            <p14:sldId id="296"/>
            <p14:sldId id="297"/>
            <p14:sldId id="298"/>
            <p14:sldId id="299"/>
            <p14:sldId id="300"/>
            <p14:sldId id="301"/>
            <p14:sldId id="302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0B77924-FC00-4619-8CCA-E53D968A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100701-6B00-4B70-9E32-D47E9630D7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0413-DC9B-4B43-AACC-DED842BB2B62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35FA5A-D030-41A7-8D07-9D7D3FC16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33CC67-8786-4BD8-8E31-637DC3A711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4788-61C1-40BD-A100-933F4717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6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D4A84-8111-4BF5-A60D-7431DAC34157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807B-DE33-4619-A013-C265E21AF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16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-1" y="0"/>
            <a:ext cx="11288344" cy="40508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-3" y="4050833"/>
            <a:ext cx="11288345" cy="2815634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63" name="Isosceles Triangle 18">
            <a:extLst>
              <a:ext uri="{FF2B5EF4-FFF2-40B4-BE49-F238E27FC236}">
                <a16:creationId xmlns:a16="http://schemas.microsoft.com/office/drawing/2014/main" id="{40EBA238-8901-4578-AA59-6B9AE83C00E5}"/>
              </a:ext>
            </a:extLst>
          </p:cNvPr>
          <p:cNvSpPr/>
          <p:nvPr userDrawn="1"/>
        </p:nvSpPr>
        <p:spPr>
          <a:xfrm rot="10800000">
            <a:off x="0" y="0"/>
            <a:ext cx="56726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D9C4B0D-298F-4CF2-9548-0FD5066E5B77}"/>
              </a:ext>
            </a:extLst>
          </p:cNvPr>
          <p:cNvGrpSpPr/>
          <p:nvPr userDrawn="1"/>
        </p:nvGrpSpPr>
        <p:grpSpPr>
          <a:xfrm>
            <a:off x="9829800" y="-8467"/>
            <a:ext cx="2362199" cy="6866467"/>
            <a:chOff x="7425267" y="-8467"/>
            <a:chExt cx="4766733" cy="6866467"/>
          </a:xfrm>
        </p:grpSpPr>
        <p:cxnSp>
          <p:nvCxnSpPr>
            <p:cNvPr id="65" name="Straight Connector 19">
              <a:extLst>
                <a:ext uri="{FF2B5EF4-FFF2-40B4-BE49-F238E27FC236}">
                  <a16:creationId xmlns:a16="http://schemas.microsoft.com/office/drawing/2014/main" id="{3EFF923D-251C-430B-9E31-C73B36A69352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0">
              <a:extLst>
                <a:ext uri="{FF2B5EF4-FFF2-40B4-BE49-F238E27FC236}">
                  <a16:creationId xmlns:a16="http://schemas.microsoft.com/office/drawing/2014/main" id="{81D60AE1-1B5B-4BCF-AAB9-0E6F588AD05A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2650876B-2536-45B8-9ECE-A5A394575108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CE114EC-BF81-411A-89B3-7D9E4EA863A9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23">
              <a:extLst>
                <a:ext uri="{FF2B5EF4-FFF2-40B4-BE49-F238E27FC236}">
                  <a16:creationId xmlns:a16="http://schemas.microsoft.com/office/drawing/2014/main" id="{3667F738-BA19-4DD0-9F66-39FBCA37A2A7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0150934C-85E3-4E8E-8331-3D5B7A13373D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19F71596-F700-46C0-BE37-DE58944E0A63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81E681C1-1301-4BAC-9C12-1A482ED5991C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27">
              <a:extLst>
                <a:ext uri="{FF2B5EF4-FFF2-40B4-BE49-F238E27FC236}">
                  <a16:creationId xmlns:a16="http://schemas.microsoft.com/office/drawing/2014/main" id="{FCD381B6-B6D7-4DC0-86C8-E843D3A8BD86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4F991AD-B8D5-4175-B190-A6F4447DD1AD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0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7309-42E4-43DB-8D16-8350598E73F6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6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 - 副題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3" y="1"/>
            <a:ext cx="11281272" cy="4527448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527448"/>
            <a:ext cx="11281272" cy="20850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93AB-88EA-4332-AED7-9EBEAB66E6AC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9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 - 副題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6" y="609600"/>
            <a:ext cx="11281272" cy="3403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5746" y="4013200"/>
            <a:ext cx="1129239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6" y="4527448"/>
            <a:ext cx="11292391" cy="208501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7F46-9C68-44FF-9FB2-9D1024EDDF38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見出し - 補足説明つ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12" y="609600"/>
            <a:ext cx="8094134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3017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470400"/>
            <a:ext cx="8596668" cy="214206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3E27-0B76-4ADD-A155-00E4C8B0026F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748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39889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2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見出し - 副題つ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12" y="609600"/>
            <a:ext cx="8094134" cy="3022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4210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13" y="4527448"/>
            <a:ext cx="8596668" cy="208501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D533-891B-4912-BDC7-4D91EC88DFE4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748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39889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8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 - プレゼ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E5B13-4F63-4E2B-88E4-9E9B752B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734571-FACF-4581-8050-7459F8EF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4C04-A413-400D-8974-36CCAFA3140E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46D7AF-2EDF-46F8-99B3-5796A059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16F1D9-E88C-4A34-A0B3-091D6F7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D5F0BD8-2140-466E-80F8-A8C8507F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413" y="804334"/>
            <a:ext cx="12063411" cy="605366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335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0251-1FC8-4C3F-BB39-1C48104D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2C879F-27F8-47B0-907C-BEE26629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430-2E2D-4F24-B7A7-532CFF69B9B9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BFA3D7-72D8-425F-9AEA-EDFF1D5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3E79A9-91C0-49A6-A2A9-AF5BC126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700" y="802799"/>
            <a:ext cx="5529033" cy="5809665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733" y="802800"/>
            <a:ext cx="5529032" cy="580966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A3F-ED77-4AB5-99F6-D47154D43025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EA2E6CF-BD76-4877-854D-860F321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546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・本文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41C49F-B3AA-463A-BEFD-72EE3C05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7E8-287A-4865-B3D5-CC06CCCDBF00}" type="datetime1">
              <a:rPr kumimoji="1" lang="ja-JP" altLang="en-US" smtClean="0"/>
              <a:t>2017/10/26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2CB45B-A2EE-4BE8-BCF5-CFD304D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5401FF-95B8-4C85-8EDD-1B02C23F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8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629FDD6-FA21-44B7-8F07-F88DFA3853C2}"/>
              </a:ext>
            </a:extLst>
          </p:cNvPr>
          <p:cNvGrpSpPr/>
          <p:nvPr userDrawn="1"/>
        </p:nvGrpSpPr>
        <p:grpSpPr>
          <a:xfrm>
            <a:off x="9829800" y="-8467"/>
            <a:ext cx="2362199" cy="6866467"/>
            <a:chOff x="7425267" y="-8467"/>
            <a:chExt cx="4766733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1" y="4013200"/>
            <a:ext cx="224212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26700" y="804333"/>
            <a:ext cx="12065300" cy="606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576641" y="6612466"/>
            <a:ext cx="1237765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A6A85F79-C31D-4976-B5FC-56EDE6533EE6}" type="datetime1">
              <a:rPr kumimoji="1" lang="ja-JP" altLang="en-US" smtClean="0"/>
              <a:t>2017/10/26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24213" y="6612466"/>
            <a:ext cx="6447521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仙台</a:t>
            </a:r>
            <a:r>
              <a:rPr kumimoji="1" lang="en-US" altLang="ja-JP" dirty="0"/>
              <a:t>IT</a:t>
            </a:r>
            <a:r>
              <a:rPr kumimoji="1" lang="ja-JP" altLang="en-US" dirty="0"/>
              <a:t>文化祭</a:t>
            </a:r>
            <a:r>
              <a:rPr kumimoji="1" lang="en-US" altLang="ja-JP" dirty="0"/>
              <a:t>2017 http://2017.sendaiitfes.org/ #</a:t>
            </a:r>
            <a:r>
              <a:rPr kumimoji="1" lang="en-US" altLang="ja-JP" dirty="0" err="1"/>
              <a:t>sendaiitfes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505485" y="6612466"/>
            <a:ext cx="683339" cy="237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01966AA-40F2-4759-97C9-DDA0BED365A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2F1792C1-C20A-4E3E-A10F-7F1513218911}"/>
              </a:ext>
            </a:extLst>
          </p:cNvPr>
          <p:cNvSpPr txBox="1">
            <a:spLocks/>
          </p:cNvSpPr>
          <p:nvPr userDrawn="1"/>
        </p:nvSpPr>
        <p:spPr>
          <a:xfrm>
            <a:off x="126699" y="99748"/>
            <a:ext cx="10441261" cy="6707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10" name="タイトル プレースホルダー 9">
            <a:extLst>
              <a:ext uri="{FF2B5EF4-FFF2-40B4-BE49-F238E27FC236}">
                <a16:creationId xmlns:a16="http://schemas.microsoft.com/office/drawing/2014/main" id="{A9CAE40E-097D-418E-9F92-982DEB3584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4647" y="99748"/>
            <a:ext cx="12064177" cy="1957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064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4000" kern="1200">
          <a:solidFill>
            <a:schemeClr val="accent2"/>
          </a:solidFill>
          <a:latin typeface="+mn-ea"/>
          <a:ea typeface="+mn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6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accent2">
              <a:lumMod val="50000"/>
            </a:schemeClr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5BA3B0F-F4BE-4602-BE91-CCA27BB8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セッションテンプレート </a:t>
            </a:r>
            <a:r>
              <a:rPr lang="en-US" altLang="ja-JP" dirty="0"/>
              <a:t>/ </a:t>
            </a:r>
            <a:r>
              <a:rPr lang="ja-JP" altLang="en-US" dirty="0"/>
              <a:t>ハッシュタグ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354255-DC0A-4AC5-AF84-C9FDD08B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8E81D9-ED12-4518-8BB1-D7AF8BA0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2D8A5B0-C6D0-4A81-BD92-FBCB80EB8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登壇者の皆さまには、セッションテンプレートを</a:t>
            </a:r>
            <a:br>
              <a:rPr kumimoji="1" lang="en-US" altLang="ja-JP" dirty="0"/>
            </a:br>
            <a:r>
              <a:rPr kumimoji="1" lang="ja-JP" altLang="en-US" dirty="0"/>
              <a:t>配布しております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A5D7788-FF6C-4A7A-9A39-90BB048F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58" y="1951746"/>
            <a:ext cx="3635542" cy="466068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DBBAE18-5C8C-4A03-B959-FC9FC945D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" y="1951746"/>
            <a:ext cx="7590519" cy="466068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9195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清水 優吾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Data Platform</a:t>
            </a:r>
            <a:r>
              <a:rPr lang="ja-JP" altLang="en-US"/>
              <a:t>）</a:t>
            </a:r>
            <a:endParaRPr lang="en-US" altLang="zh-TW"/>
          </a:p>
          <a:p>
            <a:r>
              <a:rPr lang="zh-TW" altLang="en-US"/>
              <a:t>杉本 和也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zh-TW" altLang="en-US"/>
          </a:p>
          <a:p>
            <a:r>
              <a:rPr lang="zh-TW" altLang="en-US"/>
              <a:t>鈴木 雅宏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zh-TW" altLang="en-US"/>
          </a:p>
          <a:p>
            <a:r>
              <a:rPr lang="zh-TW" altLang="en-US"/>
              <a:t>吉島 良平</a:t>
            </a:r>
            <a:r>
              <a:rPr lang="ja-JP" altLang="en-US"/>
              <a:t>（</a:t>
            </a:r>
            <a:r>
              <a:rPr lang="en-US" altLang="ja-JP"/>
              <a:t>Microsoft</a:t>
            </a:r>
            <a:r>
              <a:rPr lang="ja-JP" altLang="en-US"/>
              <a:t> </a:t>
            </a:r>
            <a:r>
              <a:rPr lang="en-US" altLang="ja-JP"/>
              <a:t>MVP for Business Solutions</a:t>
            </a:r>
            <a:r>
              <a:rPr lang="ja-JP" altLang="en-US"/>
              <a:t>）</a:t>
            </a:r>
            <a:endParaRPr lang="en-US" altLang="zh-TW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>
            <a:extLst>
              <a:ext uri="{FF2B5EF4-FFF2-40B4-BE49-F238E27FC236}">
                <a16:creationId xmlns:a16="http://schemas.microsoft.com/office/drawing/2014/main" id="{FEDCE932-CA34-4A1B-B305-3000950D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セッション中の撮影および録音は</a:t>
            </a:r>
            <a:r>
              <a:rPr lang="en-US" altLang="ja-JP" dirty="0"/>
              <a:t>OK</a:t>
            </a:r>
            <a:r>
              <a:rPr lang="ja-JP" altLang="en-US" dirty="0"/>
              <a:t>です！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4EDA20-BD25-42B0-9EED-39D4370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A7D397-B716-4473-8954-1CC7B97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ED3A05AD-6990-4CBD-8FC4-6BA7833C3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342938" y="1454933"/>
            <a:ext cx="11064707" cy="6053666"/>
          </a:xfrm>
        </p:spPr>
        <p:txBody>
          <a:bodyPr/>
          <a:lstStyle/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　　</a:t>
            </a:r>
            <a:r>
              <a:rPr kumimoji="1" lang="ja-JP" altLang="en-US" b="1" dirty="0"/>
              <a:t>撮影可　　　　　　録音可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D270466-951B-41B8-B884-AD9527A9E0B0}"/>
              </a:ext>
            </a:extLst>
          </p:cNvPr>
          <p:cNvSpPr/>
          <p:nvPr/>
        </p:nvSpPr>
        <p:spPr>
          <a:xfrm>
            <a:off x="1225671" y="5498571"/>
            <a:ext cx="8632869" cy="846390"/>
          </a:xfrm>
          <a:prstGeom prst="wedgeRoundRectCallout">
            <a:avLst>
              <a:gd name="adj1" fmla="val -23212"/>
              <a:gd name="adj2" fmla="val -879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カメラのシャッター音にはご配慮お願いいたします</a:t>
            </a:r>
          </a:p>
        </p:txBody>
      </p:sp>
      <p:sp>
        <p:nvSpPr>
          <p:cNvPr id="18" name="円: 塗りつぶしなし 17">
            <a:extLst>
              <a:ext uri="{FF2B5EF4-FFF2-40B4-BE49-F238E27FC236}">
                <a16:creationId xmlns:a16="http://schemas.microsoft.com/office/drawing/2014/main" id="{E23DE054-A30E-4165-915A-F4D62B47D60F}"/>
              </a:ext>
            </a:extLst>
          </p:cNvPr>
          <p:cNvSpPr/>
          <p:nvPr/>
        </p:nvSpPr>
        <p:spPr>
          <a:xfrm>
            <a:off x="2203450" y="1454933"/>
            <a:ext cx="2880000" cy="2880000"/>
          </a:xfrm>
          <a:prstGeom prst="donut">
            <a:avLst>
              <a:gd name="adj" fmla="val 98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円: 塗りつぶしなし 18">
            <a:extLst>
              <a:ext uri="{FF2B5EF4-FFF2-40B4-BE49-F238E27FC236}">
                <a16:creationId xmlns:a16="http://schemas.microsoft.com/office/drawing/2014/main" id="{ED217A9A-B0D3-43C9-92E2-B01CFDB72353}"/>
              </a:ext>
            </a:extLst>
          </p:cNvPr>
          <p:cNvSpPr/>
          <p:nvPr/>
        </p:nvSpPr>
        <p:spPr>
          <a:xfrm>
            <a:off x="6271890" y="1454933"/>
            <a:ext cx="2880000" cy="2880000"/>
          </a:xfrm>
          <a:prstGeom prst="donut">
            <a:avLst>
              <a:gd name="adj" fmla="val 98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" name="グラフィックス 19" descr="カメラ">
            <a:extLst>
              <a:ext uri="{FF2B5EF4-FFF2-40B4-BE49-F238E27FC236}">
                <a16:creationId xmlns:a16="http://schemas.microsoft.com/office/drawing/2014/main" id="{1571CE83-7617-4CF5-A395-04401D8A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966" y="2057417"/>
            <a:ext cx="1674000" cy="1674000"/>
          </a:xfrm>
          <a:prstGeom prst="rect">
            <a:avLst/>
          </a:prstGeom>
        </p:spPr>
      </p:pic>
      <p:pic>
        <p:nvPicPr>
          <p:cNvPr id="21" name="グラフィックス 20" descr="無線マイク">
            <a:extLst>
              <a:ext uri="{FF2B5EF4-FFF2-40B4-BE49-F238E27FC236}">
                <a16:creationId xmlns:a16="http://schemas.microsoft.com/office/drawing/2014/main" id="{35137178-89A2-46AC-B302-B06E2F97B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4890" y="2059373"/>
            <a:ext cx="1674000" cy="16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皆さまからの質問を募集しています！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848F5A-07DB-44BE-AEF0-E412279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</a:t>
            </a:r>
            <a:r>
              <a:rPr lang="en-US" altLang="ja-JP"/>
              <a:t>2017 http://2017.sendaiitfes.org/ #sendaiitfes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713C8-EBAD-411B-A18F-451B110E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6B849-55C4-4092-8B6F-36B8C8938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以下のハッシュタグを使って、ツイートして</a:t>
            </a:r>
            <a:br>
              <a:rPr lang="en-US" altLang="ja-JP" dirty="0"/>
            </a:br>
            <a:r>
              <a:rPr lang="ja-JP" altLang="en-US" dirty="0"/>
              <a:t>ください！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en-US" altLang="ja-JP" b="1" dirty="0" err="1">
                <a:solidFill>
                  <a:schemeClr val="accent3">
                    <a:lumMod val="50000"/>
                  </a:schemeClr>
                </a:solidFill>
              </a:rPr>
              <a:t>sendaiitfes</a:t>
            </a:r>
            <a:r>
              <a:rPr lang="en-US" altLang="ja-JP" b="1" dirty="0">
                <a:solidFill>
                  <a:schemeClr val="accent3">
                    <a:lumMod val="50000"/>
                  </a:schemeClr>
                </a:solidFill>
              </a:rPr>
              <a:t> #282015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セッション中、いただいた質問へお答えいたします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1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1C3E820-757A-4441-859C-3B634F44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皆さまへのご案内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A4C4899F-0E21-49CF-A77B-145291711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6857B6-8490-482A-8750-B50955C7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DA31EB-07CA-4D41-8512-562B9511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277E3E-D1A1-4F78-B4FA-1D2626B57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245740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A5459-77A3-44CB-A686-A5F4EC86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皆さまへのご案内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CB6E1-202D-43F9-960C-F71967001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この後</a:t>
            </a:r>
            <a:r>
              <a:rPr kumimoji="1" lang="en-US" altLang="ja-JP" dirty="0"/>
              <a:t>『</a:t>
            </a:r>
            <a:r>
              <a:rPr kumimoji="1" lang="en-US" altLang="ja-JP" b="1" dirty="0">
                <a:solidFill>
                  <a:srgbClr val="0070C0"/>
                </a:solidFill>
              </a:rPr>
              <a:t>Ask the Speaker /</a:t>
            </a:r>
            <a:r>
              <a:rPr kumimoji="1" lang="ja-JP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ja-JP" b="1" dirty="0">
                <a:solidFill>
                  <a:srgbClr val="0070C0"/>
                </a:solidFill>
              </a:rPr>
              <a:t>IT</a:t>
            </a:r>
            <a:r>
              <a:rPr kumimoji="1" lang="ja-JP" altLang="en-US" b="1" dirty="0">
                <a:solidFill>
                  <a:srgbClr val="0070C0"/>
                </a:solidFill>
              </a:rPr>
              <a:t>なんでも相談室</a:t>
            </a:r>
            <a:r>
              <a:rPr kumimoji="1" lang="en-US" altLang="ja-JP" dirty="0"/>
              <a:t>』</a:t>
            </a:r>
            <a:br>
              <a:rPr kumimoji="1" lang="en-US" altLang="ja-JP" dirty="0"/>
            </a:br>
            <a:r>
              <a:rPr lang="en-US" altLang="ja-JP" b="1" dirty="0">
                <a:solidFill>
                  <a:srgbClr val="0070C0"/>
                </a:solidFill>
              </a:rPr>
              <a:t>212</a:t>
            </a:r>
            <a:r>
              <a:rPr lang="ja-JP" altLang="en-US" b="1" dirty="0">
                <a:solidFill>
                  <a:srgbClr val="0070C0"/>
                </a:solidFill>
              </a:rPr>
              <a:t>会場 </a:t>
            </a:r>
            <a:r>
              <a:rPr kumimoji="1" lang="ja-JP" altLang="en-US" dirty="0"/>
              <a:t>にしばらくいます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ご質問やご相談、キーワード</a:t>
            </a:r>
            <a:br>
              <a:rPr kumimoji="1" lang="en-US" altLang="ja-JP" dirty="0"/>
            </a:br>
            <a:r>
              <a:rPr kumimoji="1" lang="ja-JP" altLang="en-US" dirty="0"/>
              <a:t>などでわからないことや、</a:t>
            </a:r>
            <a:br>
              <a:rPr kumimoji="1" lang="en-US" altLang="ja-JP" dirty="0"/>
            </a:br>
            <a:r>
              <a:rPr kumimoji="1" lang="ja-JP" altLang="en-US" dirty="0"/>
              <a:t>もっと聞きたいことが</a:t>
            </a:r>
            <a:br>
              <a:rPr kumimoji="1" lang="en-US" altLang="ja-JP" dirty="0"/>
            </a:br>
            <a:r>
              <a:rPr kumimoji="1" lang="ja-JP" altLang="en-US" dirty="0"/>
              <a:t>ありましたら、お気軽に</a:t>
            </a:r>
            <a:br>
              <a:rPr kumimoji="1" lang="en-US" altLang="ja-JP" dirty="0"/>
            </a:br>
            <a:r>
              <a:rPr kumimoji="1" lang="ja-JP" altLang="en-US" dirty="0"/>
              <a:t>お越しください！</a:t>
            </a:r>
            <a:endParaRPr kumimoji="1" lang="en-US" altLang="ja-JP" dirty="0"/>
          </a:p>
          <a:p>
            <a:r>
              <a:rPr kumimoji="1" lang="ja-JP" altLang="en-US" dirty="0"/>
              <a:t>アンケート回答へのご協力を</a:t>
            </a:r>
            <a:br>
              <a:rPr kumimoji="1" lang="en-US" altLang="ja-JP" dirty="0"/>
            </a:br>
            <a:r>
              <a:rPr kumimoji="1" lang="ja-JP" altLang="en-US" dirty="0"/>
              <a:t>よろしくお願いいたします！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EB8B47-E245-49A7-BE76-8027D7E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B30725-93EA-45F6-A262-67893C1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F0DE22-E013-4DC5-80EA-0BF5BCEC4C8A}"/>
              </a:ext>
            </a:extLst>
          </p:cNvPr>
          <p:cNvSpPr/>
          <p:nvPr/>
        </p:nvSpPr>
        <p:spPr>
          <a:xfrm>
            <a:off x="6532304" y="2057400"/>
            <a:ext cx="4993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■文科系総合講義棟</a:t>
            </a:r>
            <a:r>
              <a:rPr lang="en-US" altLang="ja-JP" sz="1400" dirty="0"/>
              <a:t>(C19)1F</a:t>
            </a:r>
            <a:r>
              <a:rPr lang="ja-JP" altLang="en-US" sz="1400" dirty="0"/>
              <a:t>     ■文科系総合講義棟</a:t>
            </a:r>
            <a:r>
              <a:rPr lang="en-US" altLang="ja-JP" sz="1400" dirty="0"/>
              <a:t>(C19)2F</a:t>
            </a:r>
            <a:endParaRPr lang="ja-JP" altLang="en-US" sz="14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0D67FA3-6AFE-403D-ABD8-1C24DF9F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83" y="2327077"/>
            <a:ext cx="4655073" cy="3151629"/>
          </a:xfrm>
          <a:prstGeom prst="rect">
            <a:avLst/>
          </a:prstGeom>
        </p:spPr>
      </p:pic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B3B4416-422F-47F7-B843-671E253BDFBC}"/>
              </a:ext>
            </a:extLst>
          </p:cNvPr>
          <p:cNvSpPr/>
          <p:nvPr/>
        </p:nvSpPr>
        <p:spPr>
          <a:xfrm>
            <a:off x="6614583" y="2334399"/>
            <a:ext cx="4655073" cy="3194049"/>
          </a:xfrm>
          <a:custGeom>
            <a:avLst/>
            <a:gdLst>
              <a:gd name="connsiteX0" fmla="*/ 2563293 w 4578832"/>
              <a:gd name="connsiteY0" fmla="*/ 1854398 h 3163271"/>
              <a:gd name="connsiteX1" fmla="*/ 2563293 w 4578832"/>
              <a:gd name="connsiteY1" fmla="*/ 2367604 h 3163271"/>
              <a:gd name="connsiteX2" fmla="*/ 3042837 w 4578832"/>
              <a:gd name="connsiteY2" fmla="*/ 2367604 h 3163271"/>
              <a:gd name="connsiteX3" fmla="*/ 3042837 w 4578832"/>
              <a:gd name="connsiteY3" fmla="*/ 1854398 h 3163271"/>
              <a:gd name="connsiteX4" fmla="*/ 0 w 4578832"/>
              <a:gd name="connsiteY4" fmla="*/ 0 h 3163271"/>
              <a:gd name="connsiteX5" fmla="*/ 4578832 w 4578832"/>
              <a:gd name="connsiteY5" fmla="*/ 0 h 3163271"/>
              <a:gd name="connsiteX6" fmla="*/ 4578832 w 4578832"/>
              <a:gd name="connsiteY6" fmla="*/ 3163271 h 3163271"/>
              <a:gd name="connsiteX7" fmla="*/ 0 w 4578832"/>
              <a:gd name="connsiteY7" fmla="*/ 3163271 h 316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8832" h="3163271">
                <a:moveTo>
                  <a:pt x="2563293" y="1854398"/>
                </a:moveTo>
                <a:lnTo>
                  <a:pt x="2563293" y="2367604"/>
                </a:lnTo>
                <a:lnTo>
                  <a:pt x="3042837" y="2367604"/>
                </a:lnTo>
                <a:lnTo>
                  <a:pt x="3042837" y="1854398"/>
                </a:lnTo>
                <a:close/>
                <a:moveTo>
                  <a:pt x="0" y="0"/>
                </a:moveTo>
                <a:lnTo>
                  <a:pt x="4578832" y="0"/>
                </a:lnTo>
                <a:lnTo>
                  <a:pt x="4578832" y="3163271"/>
                </a:lnTo>
                <a:lnTo>
                  <a:pt x="0" y="316327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06050109-2264-48A9-A835-715852919B41}"/>
              </a:ext>
            </a:extLst>
          </p:cNvPr>
          <p:cNvSpPr/>
          <p:nvPr/>
        </p:nvSpPr>
        <p:spPr>
          <a:xfrm>
            <a:off x="5320294" y="5805447"/>
            <a:ext cx="6054138" cy="584399"/>
          </a:xfrm>
          <a:prstGeom prst="borderCallout1">
            <a:avLst>
              <a:gd name="adj1" fmla="val -207804"/>
              <a:gd name="adj2" fmla="val 65770"/>
              <a:gd name="adj3" fmla="val 3298"/>
              <a:gd name="adj4" fmla="val 48828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Ask the Speaker / IT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なんでも相談室</a:t>
            </a:r>
          </a:p>
        </p:txBody>
      </p:sp>
    </p:spTree>
    <p:extLst>
      <p:ext uri="{BB962C8B-B14F-4D97-AF65-F5344CB8AC3E}">
        <p14:creationId xmlns:p14="http://schemas.microsoft.com/office/powerpoint/2010/main" val="18565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清水 優吾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Data Platform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杉本 和也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鈴木 雅宏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吉島 良平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A1F31A6C-8E84-400C-8ADB-3E8682AC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全体プログラム – 2017/10/28(土) 1日目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294419-967F-4EC9-819C-F286419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8C49F2-D56E-4505-AEB4-D5249CE3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7" name="Shape 160">
            <a:extLst>
              <a:ext uri="{FF2B5EF4-FFF2-40B4-BE49-F238E27FC236}">
                <a16:creationId xmlns:a16="http://schemas.microsoft.com/office/drawing/2014/main" id="{CD8AE2C2-6951-43D6-A40A-142B4C0B0312}"/>
              </a:ext>
            </a:extLst>
          </p:cNvPr>
          <p:cNvGraphicFramePr/>
          <p:nvPr>
            <p:extLst/>
          </p:nvPr>
        </p:nvGraphicFramePr>
        <p:xfrm>
          <a:off x="224215" y="781537"/>
          <a:ext cx="11916000" cy="585016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2532055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347823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531594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841156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054066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51516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0170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　　　　 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2F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　　　　 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基調講演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（おとな＆がくせい向け）</a:t>
                      </a:r>
                      <a:endParaRPr lang="ja-JP" altLang="ja-JP" sz="500" b="0" i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i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10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IoT学科</a:t>
                      </a:r>
                      <a:endParaRPr lang="ja-JP" altLang="ja-JP" sz="5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i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+mn-ea"/>
                          <a:cs typeface="メイリオ"/>
                          <a:sym typeface="Arial"/>
                        </a:rPr>
                        <a:t>IT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+mn-ea"/>
                          <a:cs typeface="メイリオ"/>
                          <a:sym typeface="Arial"/>
                        </a:rPr>
                        <a:t>妄想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+mn-ea"/>
                          <a:cs typeface="メイリオ"/>
                          <a:sym typeface="Arial"/>
                        </a:rPr>
                        <a:t>学科</a:t>
                      </a:r>
                      <a:endParaRPr lang="ja-JP" altLang="ja-JP" sz="5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202会場</a:t>
                      </a:r>
                      <a:endParaRPr lang="ja-JP" altLang="ja-JP" sz="5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203会場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202会場</a:t>
                      </a:r>
                    </a:p>
                  </a:txBody>
                  <a:tcPr marL="36000" marR="36000" marT="36000" marB="360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実行委員ご挨拶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実行委員ご挨拶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6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実行委員ご挨拶</a:t>
                      </a:r>
                    </a:p>
                  </a:txBody>
                  <a:tcPr marL="36000" marR="36000" marT="36000" marB="36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仙台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 副実行委員長 関 満徳 氏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/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 実行委員 吉島 良平 氏</a:t>
                      </a:r>
                      <a:endParaRPr lang="ja-JP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仙台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IT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文化祭 実行委員長 砂金 善弘 氏</a:t>
                      </a:r>
                      <a:r>
                        <a:rPr lang="en-US" alt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仙台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IT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文化祭 副実行委員長 半谷 充生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仙台</a:t>
                      </a:r>
                      <a:r>
                        <a:rPr lang="en-US" alt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 副実行委員長 関 満徳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 実行委員 吉島 良平 氏</a:t>
                      </a: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#282021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IoT事例で創る東北のビジネスと絆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#282031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で塗り替えるクリエイティブの未来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[28-202-1]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IoT事例で創る東北のビジネスと絆</a:t>
                      </a:r>
                    </a:p>
                  </a:txBody>
                  <a:tcPr marL="36000" marR="36000" marT="36000" marB="36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E8B4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大関 興治 氏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/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小泉 耕二 氏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/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八子 知礼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100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山岡 まどか 氏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工藤</a:t>
                      </a:r>
                      <a:r>
                        <a:rPr lang="ja-JP" altLang="en-US" sz="500" b="0" u="none" strike="noStrike" cap="none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薫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大関 興治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小泉 耕二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八子 知礼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3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2F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0211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 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こども向け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部活 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こども向け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部活（おとな＆がくせい＆こども向け）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ゼミ（おとな＆が</a:t>
                      </a:r>
                      <a:r>
                        <a:rPr lang="ja-JP" altLang="en-US" sz="500" b="0" dirty="0" err="1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くせい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向け）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特別講義（おとな＆がくせい向け）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講座</a:t>
                      </a:r>
                      <a:endParaRPr lang="en-US" alt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alt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Ask the Speaker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なんでも相談室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ゼミ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アプリケーション学科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クラウド学科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 err="1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</a:t>
                      </a: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NET学科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OSS/Java学科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105会場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席）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112会場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128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221会場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211会場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203会場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204会場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-221]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#28221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楽天テクノロジーアンカンファレンス 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オープンスペーステクノロジー</a:t>
                      </a:r>
                      <a:endParaRPr lang="en-US" altLang="ja-JP" sz="500" b="0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11:45-17:30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全ステージ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しゃべりたい人現地で募集！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関係なくても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OK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！楽天社員を</a:t>
                      </a:r>
                      <a:r>
                        <a:rPr lang="ja-JP" altLang="en-US" sz="500" b="0" u="none" strike="noStrike" cap="none" dirty="0" err="1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とっ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捕まえて議論しても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OK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！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11:45-12:35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クリスタルボウル演奏等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田中 洋一郎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13:00-13:30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ジャズフェス実行委員と語る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ジャズフェスの裏側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松長 義興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13:40-14:20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ワタシ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Unity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チョットデキル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志村 淳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15:00-15:25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全ステージ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大抽選会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千代田 まどか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丸山 久美子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15:50-16:40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2]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エンジニアが気にしなすぎるけど大事なお金の話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内海 仁一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11:45-17:45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スタンプラリー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RALLY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11:45-17:45</a:t>
                      </a:r>
                      <a:endParaRPr lang="ja-JP" altLang="ja-JP" sz="500" b="0" u="sng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グッズ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SUZURI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11:45-17:45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展示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株式会社パシフィック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ビジネスコンサルティング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株式会社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PE-BANK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#282122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 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5590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講座</a:t>
                      </a: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長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[28-111]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#28111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ソニーミュージック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× 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ラナエクストラクティブ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VOLLY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の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コロコロエレクトロニカ！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-112]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#28112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モブプログラミング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体験コーナー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ja-JP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-128]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#28128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キャラストレーション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2067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眞鍋 忠喜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0" lang="en-US" altLang="ja-JP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0" lang="en-US" altLang="ja-JP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sz="700" b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  <a:endParaRPr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目代 昌幸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山本 誠樹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髙尾 哲朗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[28-105-23]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#2810523</a:t>
                      </a:r>
                      <a:endParaRPr lang="ja-JP" sz="500" b="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マインクラフトで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（小学3年生～中学生対象）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500" b="0" u="sng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  <a:endParaRPr lang="en-US" altLang="ja-JP" sz="500" b="0" u="sng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[28-211-2]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#282112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誰もしなかった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仕事やってみた概論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#282132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ヒット商品はこうして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作られる！のぞき見！　</a:t>
                      </a:r>
                      <a:b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×マーケティングリサーチ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[28-201-2]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#282012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 365 ユーザー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コミュニティ厳選！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 365 有効活用術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今を生きるクラウド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エンジニアが抑えて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おくべき技術と心構え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[28-203-2]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Mobile Center を使って、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モバイルアプリ開発/運用を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いい感じにやろう！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[28-204-2]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#282042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Jedisを使って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Redisを操作してみよう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0" lang="en-US" altLang="ja-JP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0" lang="en-US" altLang="ja-JP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古飯塚 譲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色摩 あゆみ 氏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目代 昌幸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胡田 昌彦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千代田 まどか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14:10-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[28-211-3]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#282113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  <a:sym typeface="Arial"/>
                        </a:rPr>
                        <a:t>楽天お買いものパンダから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  <a:sym typeface="Arial"/>
                        </a:rPr>
                        <a:t>学ぶ “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  <a:sym typeface="Arial"/>
                        </a:rPr>
                        <a:t>IT x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  <a:sym typeface="Arial"/>
                        </a:rPr>
                        <a:t>感情” の可能性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#282123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 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#282133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80歳からでも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プログラミング！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一億総プログラマー計画！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[28-201-3]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#282013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 365 / GS</a:t>
                      </a:r>
                      <a:r>
                        <a:rPr lang="en-US" altLang="ja-JP" sz="5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uite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による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機械学習を活用した生産性向上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[28-202-3]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#282023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Amazon Web Services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クラウド活用法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[28-203-3]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#282033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ユニバーサル Windows 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プラットフォーム (UWP) 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アプリ開発 概要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[28-204-3]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#282043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Java SEの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現在、過去、そして未来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14:10-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吉生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あきひろ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山岡 まどか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小泉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勝志郎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宮川 麻里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北川 剛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木澤 朋和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櫻庭 祐一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[28-105-45]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#2810545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マイクロビットで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（小学3年生～中学生対象）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u="sng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500" b="0" u="sng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  <a:endParaRPr lang="en-US" altLang="ja-JP" sz="500" b="0" u="sng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[28-211-4]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#282114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てがきかく会 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0分で企画書をつくろう-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#282124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 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#282134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ソニーミュージック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× 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ラナエクストラクティブ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VOLLY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の</a:t>
                      </a:r>
                      <a:endParaRPr lang="en-US" altLang="ja-JP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コロコロエレクトロニカ！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[28-201-4]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#282014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学生＆社会人におくる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「僕の私のSharePoint」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Microsoft 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Azure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クラウド活用法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[28-203-4]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インテリジェントクラウドを担う Microsoft Graph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[28-204-4]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#282044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JavaOne 2017で得た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最新クラウド ＆ 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エンプラ Java 情報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VOLLY Project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Yuta </a:t>
                      </a:r>
                      <a:r>
                        <a:rPr lang="en-US" altLang="ja-JP" sz="7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Uozumi</a:t>
                      </a:r>
                      <a:r>
                        <a:rPr lang="en-US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城 隆之 </a:t>
                      </a:r>
                      <a:r>
                        <a:rPr lang="en-US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no.9 </a:t>
                      </a:r>
                      <a:r>
                        <a:rPr lang="ja-JP" altLang="en-US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7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安藤 寿之 氏</a:t>
                      </a:r>
                      <a:endParaRPr lang="en-US" altLang="ja-JP" sz="7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牛尾 剛 氏</a:t>
                      </a:r>
                      <a:endParaRPr lang="en-US" altLang="ja-JP" sz="7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7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寺田 佳央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ほか</a:t>
                      </a:r>
                      <a:endParaRPr lang="en-US" altLang="ja-JP" sz="7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</a:t>
                      </a:r>
                      <a:r>
                        <a:rPr lang="en-US" altLang="ja-JP" sz="7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7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uwabami</a:t>
                      </a:r>
                      <a:r>
                        <a:rPr lang="en-US" altLang="ja-JP" sz="7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7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en-US" altLang="ja-JP" sz="7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7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7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7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VOLLY Project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Yuta </a:t>
                      </a:r>
                      <a:r>
                        <a:rPr lang="en-US" altLang="ja-JP" sz="5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Uozumi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城 隆之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no.9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山﨑 淳朗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澤田 賢也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髙尾 哲朗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寺田 佳央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rgbClr val="D8D8D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VOLLY Project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Yuta </a:t>
                      </a:r>
                      <a:r>
                        <a:rPr lang="en-US" altLang="ja-JP" sz="5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Uozumi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城 隆之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no.9 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安藤 寿之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大田 一希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ほか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ドキドキしたい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登壇者の皆さま♡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lang="ja-JP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uwabami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16:15-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6228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700" dirty="0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16:30-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[28-211-5]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#282115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誰もやらなかった鉄道と駅と新しいまちづくり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#282125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 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#282135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デジタルハリウッドSTUDIO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仙台が目指す未来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[28-201-5]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#282015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まだまだ間に合う！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文系＆理系の就職活動に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役立つ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キーワード解説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[28-202-5]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#282025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Microsoft Azure</a:t>
                      </a: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クラウドで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アプリ開発を行う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ポイントと勘所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[28-203-5]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#282035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C#大好きMVPによる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ドキドキライブコーディング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（出張編）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[28-204-5]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#282045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Javaコミュニティ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カンファレンス座談会 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16:30-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4598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吉生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村上 悠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友部 充貴 氏</a:t>
                      </a:r>
                      <a:endParaRPr lang="ja-JP" altLang="ja-JP" sz="500" b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レベル 50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杉本 和也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清水 優吾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鈴木 雅宏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吉島 良平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山本 誠樹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石野 光仁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小島 富治雄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鈴木 孝明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室星 亮太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櫻庭 祐一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寺田 佳央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34332"/>
                  </a:ext>
                </a:extLst>
              </a:tr>
              <a:tr h="181232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  <a:endParaRPr kumimoji="1" lang="ja-JP" altLang="en-US" sz="500" b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  <a:endParaRPr kumimoji="1" lang="ja-JP" altLang="en-US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  <a:endParaRPr kumimoji="1" lang="ja-JP" altLang="en-US" sz="500" b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5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クロージング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クロージング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クロージング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  <a:endParaRPr kumimoji="1" lang="ja-JP" altLang="en-US" sz="500" b="0" dirty="0"/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39538"/>
                  </a:ext>
                </a:extLst>
              </a:tr>
              <a:tr h="187711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kumimoji="1" lang="ja-JP" altLang="en-US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眞鍋 忠喜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1300" dirty="0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sz="1300" dirty="0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sz="1300" dirty="0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kumimoji="1" lang="ja-JP" altLang="en-US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  <a:endParaRPr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目代 昌幸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山本 誠樹 氏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髙尾 哲朗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</a:t>
                      </a: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kumimoji="1" lang="ja-JP" altLang="en-US" dirty="0"/>
                    </a:p>
                  </a:txBody>
                  <a:tcPr marL="25714" marR="25714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11065"/>
                  </a:ext>
                </a:extLst>
              </a:tr>
            </a:tbl>
          </a:graphicData>
        </a:graphic>
      </p:graphicFrame>
      <p:graphicFrame>
        <p:nvGraphicFramePr>
          <p:cNvPr id="8" name="Shape 161">
            <a:extLst>
              <a:ext uri="{FF2B5EF4-FFF2-40B4-BE49-F238E27FC236}">
                <a16:creationId xmlns:a16="http://schemas.microsoft.com/office/drawing/2014/main" id="{522FB53E-5223-4FAB-926E-0C00C0868230}"/>
              </a:ext>
            </a:extLst>
          </p:cNvPr>
          <p:cNvGraphicFramePr/>
          <p:nvPr>
            <p:extLst/>
          </p:nvPr>
        </p:nvGraphicFramePr>
        <p:xfrm>
          <a:off x="9544340" y="58559"/>
          <a:ext cx="1123659" cy="765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難易度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50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入門レベル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100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概要レベル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200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科目を絞った内容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300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細かい部分に特化した内容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400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専門的な内容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A1F31A6C-8E84-400C-8ADB-3E8682AC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全体プログラム – 2017/10/29(日) 2日目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294419-967F-4EC9-819C-F286419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8C49F2-D56E-4505-AEB4-D5249CE3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7" name="Shape 160">
            <a:extLst>
              <a:ext uri="{FF2B5EF4-FFF2-40B4-BE49-F238E27FC236}">
                <a16:creationId xmlns:a16="http://schemas.microsoft.com/office/drawing/2014/main" id="{96DE00B8-3FE7-437F-B51E-7954658FCCFA}"/>
              </a:ext>
            </a:extLst>
          </p:cNvPr>
          <p:cNvGraphicFramePr/>
          <p:nvPr>
            <p:extLst/>
          </p:nvPr>
        </p:nvGraphicFramePr>
        <p:xfrm>
          <a:off x="224214" y="781537"/>
          <a:ext cx="11916000" cy="580815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2532055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347823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531594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32490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3539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51516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7598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lang="ja-JP" altLang="ja-JP" sz="5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文科系総合講義棟(C19) 2F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こども向け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部活（おとな＆がくせい＆こども向け）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ゼミ（おとな＆が</a:t>
                      </a:r>
                      <a:r>
                        <a:rPr lang="ja-JP" altLang="en-US" sz="500" b="0" dirty="0" err="1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くせい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向け）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特別講義（おとな＆がくせい向け）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1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500" b="0" u="none" strike="noStrike" cap="none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講座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</a:t>
                      </a:r>
                      <a:endParaRPr lang="ja-JP" alt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ゼミ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仙台</a:t>
                      </a: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ゼミ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教育学科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プレゼン学科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開発学科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提案メソッド学科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105会場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席）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111会場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席）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112会場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128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221会場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211会場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203会場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204会場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  <a:endParaRPr lang="ja-JP" alt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[29-111]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#29111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 / IoT / SQL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体験コーナー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altLang="en-US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endParaRPr lang="ja-JP" altLang="en-US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SQL Server 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体験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! 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ゼロからはじめる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SQL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/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IoT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体験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!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マイクロビットと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Arduino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でマイコンボード 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/ </a:t>
                      </a:r>
                      <a:endParaRPr lang="ja-JP" altLang="en-US" sz="500" b="0" i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AI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体験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! Cognitive Service</a:t>
                      </a:r>
                      <a:r>
                        <a:rPr lang="ja-JP" altLang="en-US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と</a:t>
                      </a:r>
                      <a:r>
                        <a:rPr lang="en-US" altLang="ja-JP" sz="500" b="0" i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Bot Framework</a:t>
                      </a:r>
                      <a:endParaRPr lang="ja-JP" altLang="en-US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[29-11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#29112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モブプログラミング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体験コーナー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-128]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#29128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キャラストレーション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2067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（展示のみ）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-221]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#29221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楽天テクノロジーアンカンファレンス 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オープンスペーステクノロジー</a:t>
                      </a:r>
                      <a:endParaRPr lang="en-US" altLang="ja-JP" sz="500" b="0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11:45-17:30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全ステージ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しゃべりたい人現地で募集！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関係なくても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OK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！楽天社員を</a:t>
                      </a:r>
                      <a:r>
                        <a:rPr lang="ja-JP" altLang="en-US" sz="500" b="0" u="none" strike="noStrike" cap="none" dirty="0" err="1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とっ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捕まえて議論しても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OK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！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11:45-12:35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2]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内海 仁一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エンジニアが気にしなすぎるけど大事なお金の話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15:00-15:25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全ステージ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大抽選会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照井 寛也 </a:t>
                      </a: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丸山 久美子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  <a:cs typeface="Arial"/>
                          <a:sym typeface="Arial"/>
                        </a:rPr>
                        <a:t>11:45-17:45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[IT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スタンプラリー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RALLY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11:45-17:45</a:t>
                      </a:r>
                      <a:endParaRPr lang="ja-JP" altLang="ja-JP" sz="500" b="0" u="sng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[IT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グッズ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SUZURI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11:45-17:45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[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展示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株式会社パシフィック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ビジネスコンサルティング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株式会社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PE-BANK</a:t>
                      </a: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10:15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600" b="0" i="0" u="none" strike="noStrike" cap="none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" marR="18000" marT="21600" marB="216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鶴田 貴則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 亨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 賢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森 博之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桑島 義行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" marR="18000" marT="21600" marB="216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ja-JP" sz="6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211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#292111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進化するドローン活用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#292121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WCAG 2.1勧告前に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理解しておきたい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Webアクセシビリティの意義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#2921311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分でわかるサイボウズ！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～働き方と</a:t>
                      </a: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kintone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デモンストレーション～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[29-201-1]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#292011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教育学部生必須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大学のインフラアプリ大解剖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[29-202-1]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#292021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未来を作るプレゼン術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[29-203-1]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#292031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プロの開発者になるための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3つのポイント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～プログラミングを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仕事にするために～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[29-204-1]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#292041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国際標準提案メソッドを活用した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IT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提案活動の勘所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10: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</a:t>
                      </a: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  <a:endParaRPr lang="ja-JP"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522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古田 麻依 氏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724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213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12</a:t>
                      </a:r>
                      <a:r>
                        <a:rPr lang="ja-JP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#2921312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文系出身者が支え始めたシステム部門～</a:t>
                      </a: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kintone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で実現する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業務システム開発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398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kumimoji="0" lang="ja-JP" altLang="ja-JP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出村 太晋 氏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木達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一仁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400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遠藤 大輔 氏</a:t>
                      </a:r>
                      <a:endParaRPr kumimoji="0" lang="en-US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8865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8865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林 智久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那須 悟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澤 円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森 博之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式町 久美子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川野 琢也 氏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ゼミ</a:t>
                      </a:r>
                      <a:endParaRPr 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Ask the Speaker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i="0" u="none" strike="noStrike" cap="none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なんでも相談室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仙台</a:t>
                      </a:r>
                      <a:r>
                        <a:rPr lang="en-US" altLang="ja-JP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rgbClr val="FFFFFF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ゼミ</a:t>
                      </a:r>
                      <a:endParaRPr lang="ja-JP" sz="500" b="0" i="0" u="none" strike="noStrike" cap="none" dirty="0">
                        <a:solidFill>
                          <a:srgbClr val="FFFFFF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俺達のOffice学科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生産性・モチベーション</a:t>
                      </a:r>
                      <a:endParaRPr lang="en-US" altLang="ja-JP" sz="500" b="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向上学科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HoloLens学科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集団学科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ja-JP" altLang="ja-JP" sz="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6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#292122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11:45-</a:t>
                      </a:r>
                      <a:endParaRPr sz="5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0751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講座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ゼミ長ご挨拶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学科長ご挨拶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鶴田 貴則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 亨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 賢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薫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桑島 義行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[29-105-23]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#2910523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こどもプログラミング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体験講座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ゲームで学ぼう、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プログラミング！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  <a:endParaRPr lang="ja-JP" sz="500" b="0" u="sng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[29-211-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真のゲーマーに求められるゲーム実況動画配信の画質とは？ 最高の画質とは何か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一緒に考えよう！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!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香りの表現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～五感をデザインしよう～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[29-201-2]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Wordの便利機能を簡単に使いこなす俺の活用術！-Word用OfficeアドインとWordマクロ-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[29-202-2]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品格のある英語を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話しましょう！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[29-203-2]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#292032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HoloLens/Windows MR概要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[29-204-2]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#292042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Power BI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User Group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13:05-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智武 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佐藤 正啓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氏 </a:t>
                      </a:r>
                      <a:r>
                        <a:rPr lang="en-US" altLang="ja-JP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星川 明美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氏</a:t>
                      </a:r>
                      <a:endParaRPr lang="en-US" altLang="ja-JP" sz="500" b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新田 順也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Rochelle Kopp 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氏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薫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清水 優吾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加賀田 猛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13:55-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14:10-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211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T・ネットワーク化社会と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エリクソン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#292123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くノ一直伝「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忍術道場</a:t>
                      </a:r>
                      <a:b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~女性エンジニアの働き方~」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[29-201-3]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迷惑をかけない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俺のExcel活用法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[29-202-3]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世界で通用する人材になるために私たちがやってきたこと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[29-203-3]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#292033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HoloLens/Windows MR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開発入門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[29-204-3]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#292043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Japan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Azure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User Group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(JAZUG)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14:10-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Java女子部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(横田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紋奈 氏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植木 光代 氏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江畑 彩 氏/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渡辺 央好 氏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石田 真彩 氏)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重松 卓郎 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軽部 真子 氏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茅原ゆきの 氏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山田 絢香 氏 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/ </a:t>
                      </a: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宮川 麻里 氏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國吉 麻美 氏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/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宇留野 彩子 氏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 亨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Takuo Robert Nishi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初音 玲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佐藤 直生 氏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山本 誠樹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ja-JP" alt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15:00-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[29-105-45]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#2910545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ミュージック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プログラミング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（小学5年生～中学生対象）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500" b="0" u="sng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席</a:t>
                      </a:r>
                      <a:endParaRPr lang="ja-JP" sz="500" b="0" u="sng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[29-211-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#292114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のリアルと展望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～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が起こす変化とこれからの仕事について考える～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#292124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#292134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みんなでより良い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サイトを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考えましょう。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～いろんな方が活躍する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業界のお仕事もご紹介～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29-201-4]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#292014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俺の Power BI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- 母さん、俺、オレ。毎日レポート作るの大変でさぁ。ちょっと助けてくんない？-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[29-202-4]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#292024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これからの働き方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自分らしく働き、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イノベーションを産むには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[29-203-4]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#292034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Academy 250から見るHoloLensとWindows MR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デバイスの連携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[29-204-4]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#292044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O</a:t>
                      </a:r>
                      <a:r>
                        <a:rPr lang="en-US" altLang="ja-JP" sz="500" b="0" i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ffice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365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SharePoint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User Group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15:25-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吉生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あきひろ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横浜 篤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森山 京平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憲一郎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安藤 寿之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牛尾 剛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寺田 佳央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ほか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レベル100</a:t>
                      </a:r>
                    </a:p>
                  </a:txBody>
                  <a:tcPr marL="12857" marR="12857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uwabami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7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" marR="18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吉田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和弘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鈴木 正行</a:t>
                      </a:r>
                      <a:r>
                        <a:rPr lang="ja-JP" altLang="en-US" sz="5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氏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加賀田 猛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久保 彩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上山 晃弘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目代 昌幸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山﨑 淳朗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國吉 麻美 氏</a:t>
                      </a: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 / </a:t>
                      </a: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宇留野 彩子 氏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  <a:endParaRPr kumimoji="0" lang="ja-JP" altLang="ja-JP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sym typeface="Arial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ja-JP" altLang="ja-JP" sz="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sym typeface="Arial"/>
                        </a:rPr>
                        <a:t>休憩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16:15-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ja-JP" sz="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E093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吉生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松本 あきひろ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横浜 篤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森山 京平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憲一郎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ja-JP" sz="500" b="0" u="none" strike="noStrike" cap="none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100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安藤 寿之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大田 一希 氏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ほか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ドキドキしたい</a:t>
                      </a:r>
                      <a:endParaRPr lang="en-US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登壇者の皆さま♡</a:t>
                      </a:r>
                      <a:endParaRPr lang="ja-JP" altLang="ja-JP" sz="500" b="0" u="none" strike="noStrike" cap="none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レベル</a:t>
                      </a:r>
                      <a:r>
                        <a:rPr lang="en-US" altLang="ja-JP" sz="500" b="0" u="none" strike="noStrike" cap="none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100</a:t>
                      </a:r>
                      <a:endParaRPr lang="ja-JP" altLang="ja-JP" sz="500" b="0" dirty="0"/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uwabami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endParaRPr lang="ja-JP" sz="500" b="0" dirty="0"/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16:30-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[29-211-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#292115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これもあり？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IT 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の働き方とシェア空間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「</a:t>
                      </a:r>
                      <a:r>
                        <a:rPr lang="en-US" altLang="ja-JP" sz="5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enSpace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」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212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#292125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Ask the Speaker/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なんでも相談室</a:t>
                      </a:r>
                      <a:endParaRPr lang="ja-JP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[29-21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#292135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文化祭で感じた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学生の僕たちの本音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[29-201-5]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#292015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コピペで俺が使える！俺が動かした俺のPowerPoint 素材集2000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俺の使い倒し講座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[29-202-5]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#292025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日本企業の生産性を根本から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改善する８つの習慣とその事例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[29-203-5]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#292035</a:t>
                      </a:r>
                      <a:endParaRPr 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HoloLensとさまざまな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デバイス連携ドドンドーン 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[29-204-5]</a:t>
                      </a:r>
                      <a:r>
                        <a:rPr lang="en-US" altLang="ja-JP" sz="500" b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 #292045</a:t>
                      </a:r>
                      <a:endParaRPr 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.</a:t>
                      </a: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NET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User Group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16:30-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眞壁 豊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</a:t>
                      </a:r>
                      <a:r>
                        <a:rPr lang="en-US" alt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7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信藤 輝之 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A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照井 寛也 氏 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/ </a:t>
                      </a: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その他学生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東北大学経済学部在学中 及び 仙台</a:t>
                      </a:r>
                      <a:r>
                        <a:rPr lang="en-US" altLang="ja-JP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IT</a:t>
                      </a:r>
                      <a:r>
                        <a:rPr lang="ja-JP" altLang="en-US" sz="500" b="0" dirty="0">
                          <a:solidFill>
                            <a:srgbClr val="8A3C12"/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文化祭 実行委員たち</a:t>
                      </a:r>
                      <a:endParaRPr lang="en-US" altLang="ja-JP" sz="500" b="0" dirty="0">
                        <a:solidFill>
                          <a:srgbClr val="8A3C12"/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50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河合 浩之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200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牛尾 剛 氏</a:t>
                      </a:r>
                      <a:endParaRPr lang="en-US" altLang="ja-JP" sz="5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Rochelle Kopp </a:t>
                      </a: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氏</a:t>
                      </a:r>
                      <a:endParaRPr lang="ja-JP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前本 知志 氏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レベル 300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髙尾 哲朗 氏</a:t>
                      </a:r>
                      <a:endParaRPr lang="en-US" altLang="ja-JP" sz="5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木澤 朋和 氏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レベル 100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FE09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ja-JP" sz="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201F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ja-JP" altLang="ja-JP" sz="7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36000" marR="36000" marT="36000" marB="36000" anchor="ctr">
                    <a:solidFill>
                      <a:srgbClr val="F5C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クロージング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17:20-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b="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17:30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+mn-ea"/>
                        </a:rPr>
                        <a:t>鶴田 貴則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+mn-ea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dirty="0"/>
                    </a:p>
                  </a:txBody>
                  <a:tcPr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endParaRPr lang="ja-JP" sz="7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/>
                        <a:sym typeface="Arial"/>
                      </a:endParaRPr>
                    </a:p>
                  </a:txBody>
                  <a:tcPr marL="36000" marR="36000" marT="36000" marB="36000" anchor="ctr">
                    <a:solidFill>
                      <a:srgbClr val="FEEFC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太田 伸志 氏</a:t>
                      </a:r>
                      <a:endParaRPr lang="en-US" alt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altLang="en-US" sz="5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登壇者の皆さま</a:t>
                      </a:r>
                      <a:endParaRPr lang="ja-JP" sz="5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池田 道哉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5600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田中 亨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6171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 賢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01829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中村 薫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A3C12"/>
                        </a:buClr>
                        <a:buSzPct val="25000"/>
                        <a:buFont typeface="Arial"/>
                        <a:buNone/>
                      </a:pPr>
                      <a:r>
                        <a:rPr lang="ja-JP" sz="500" b="0" i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/>
                          <a:sym typeface="Arial"/>
                        </a:rPr>
                        <a:t>桑島 義行 氏</a:t>
                      </a:r>
                    </a:p>
                  </a:txBody>
                  <a:tcPr marL="12857" marR="12857" marT="25714" marB="2571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sz="6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8" name="Shape 161">
            <a:extLst>
              <a:ext uri="{FF2B5EF4-FFF2-40B4-BE49-F238E27FC236}">
                <a16:creationId xmlns:a16="http://schemas.microsoft.com/office/drawing/2014/main" id="{BA6D16B7-FC74-461F-8E4F-155C6F15A401}"/>
              </a:ext>
            </a:extLst>
          </p:cNvPr>
          <p:cNvGraphicFramePr/>
          <p:nvPr>
            <p:extLst/>
          </p:nvPr>
        </p:nvGraphicFramePr>
        <p:xfrm>
          <a:off x="9544340" y="58559"/>
          <a:ext cx="1123659" cy="765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難易度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50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入門レベル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100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概要レベル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200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科目を絞った内容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300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細かい部分に特化した内容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/>
                        <a:t>400</a:t>
                      </a:r>
                      <a:endParaRPr lang="ja-JP" sz="5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ja-JP" sz="500" dirty="0"/>
                        <a:t>専門的な内容</a:t>
                      </a:r>
                      <a:endParaRPr lang="ja-JP" sz="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5714" marR="25714" marT="25714" marB="25714"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3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ED6321E-3D77-4BC4-A311-2D26E8BB6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サブタイトル 6">
            <a:extLst>
              <a:ext uri="{FF2B5EF4-FFF2-40B4-BE49-F238E27FC236}">
                <a16:creationId xmlns:a16="http://schemas.microsoft.com/office/drawing/2014/main" id="{B5EF360E-07DA-4D91-A76A-3EA146375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B20130-190F-4482-94F6-39F4AF68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172777-BE91-4758-9937-E075D741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504CE2B-72C2-494E-9A9D-EE680E4C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BB0751F-2645-4194-A54B-089DC5FCE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96F2B8-6AE2-4740-9B36-18B26434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F39B34-42EB-4D38-92EC-F86EACE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B39546-CBE8-4B7D-83CB-08AC3D5C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登壇者の皆さまへ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14A641-0196-489C-B622-24A59E9C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59B8E1-0926-4082-B1EC-F97A775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B38880-D698-4B4A-8F80-B49D16B8E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表紙およびスポンサー様／後援コミュニティの紹介</a:t>
            </a:r>
            <a:br>
              <a:rPr kumimoji="1" lang="en-US" altLang="ja-JP" dirty="0"/>
            </a:br>
            <a:r>
              <a:rPr kumimoji="1" lang="ja-JP" altLang="en-US" dirty="0"/>
              <a:t>のスライドは、</a:t>
            </a:r>
            <a:r>
              <a:rPr kumimoji="1" lang="ja-JP" altLang="en-US" b="1" dirty="0">
                <a:solidFill>
                  <a:schemeClr val="accent3">
                    <a:lumMod val="50000"/>
                  </a:schemeClr>
                </a:solidFill>
              </a:rPr>
              <a:t>全セッションで表示</a:t>
            </a:r>
            <a:r>
              <a:rPr kumimoji="1" lang="ja-JP" altLang="en-US" dirty="0"/>
              <a:t>いただくよう、</a:t>
            </a:r>
            <a:br>
              <a:rPr kumimoji="1" lang="en-US" altLang="ja-JP" dirty="0"/>
            </a:br>
            <a:r>
              <a:rPr kumimoji="1" lang="ja-JP" altLang="en-US" dirty="0"/>
              <a:t>ご理解・ご協力よろしくお願いいたします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必ずしもすべて読み上げる必要は、ございません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それ以外のスライドについて、ご自身のテンプレートを</a:t>
            </a:r>
            <a:br>
              <a:rPr kumimoji="1" lang="en-US" altLang="ja-JP" dirty="0"/>
            </a:br>
            <a:r>
              <a:rPr kumimoji="1" lang="ja-JP" altLang="en-US" dirty="0"/>
              <a:t>活用したい方は、そちらを利用いただいてかまいません</a:t>
            </a:r>
            <a:endParaRPr kumimoji="1" lang="en-US" altLang="ja-JP" dirty="0"/>
          </a:p>
          <a:p>
            <a:r>
              <a:rPr kumimoji="1" lang="ja-JP" altLang="en-US" dirty="0"/>
              <a:t>ハッシュタグは </a:t>
            </a:r>
            <a:r>
              <a:rPr kumimoji="1" lang="en-US" altLang="ja-JP" b="1" dirty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kumimoji="1" lang="en-US" altLang="ja-JP" b="1" dirty="0" err="1">
                <a:solidFill>
                  <a:schemeClr val="accent3">
                    <a:lumMod val="50000"/>
                  </a:schemeClr>
                </a:solidFill>
              </a:rPr>
              <a:t>sendaiitfes</a:t>
            </a:r>
            <a:r>
              <a:rPr kumimoji="1" lang="en-US" altLang="ja-JP" b="1" dirty="0">
                <a:solidFill>
                  <a:schemeClr val="accent3">
                    <a:lumMod val="50000"/>
                  </a:schemeClr>
                </a:solidFill>
              </a:rPr>
              <a:t> #XXYYYZ </a:t>
            </a:r>
            <a:r>
              <a:rPr kumimoji="1" lang="ja-JP" altLang="en-US" dirty="0" err="1"/>
              <a:t>です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XX</a:t>
            </a:r>
            <a:r>
              <a:rPr kumimoji="1" lang="ja-JP" altLang="en-US" dirty="0"/>
              <a:t>：登壇日</a:t>
            </a:r>
            <a:r>
              <a:rPr kumimoji="1" lang="ja-JP" altLang="en-US" sz="2400" dirty="0"/>
              <a:t>（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28</a:t>
            </a:r>
            <a:r>
              <a:rPr kumimoji="1" lang="ja-JP" altLang="en-US" sz="2400" dirty="0"/>
              <a:t>または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29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en-US" altLang="ja-JP" dirty="0"/>
              <a:t>YYY</a:t>
            </a:r>
            <a:r>
              <a:rPr lang="ja-JP" altLang="en-US" dirty="0"/>
              <a:t>：部屋番号</a:t>
            </a:r>
            <a:r>
              <a:rPr lang="ja-JP" altLang="en-US" sz="2400" dirty="0"/>
              <a:t>（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105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111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112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128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221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201-213</a:t>
            </a:r>
            <a:r>
              <a:rPr lang="ja-JP" altLang="en-US" sz="2400" dirty="0"/>
              <a:t>のいずれか）</a:t>
            </a:r>
            <a:endParaRPr lang="en-US" altLang="ja-JP" dirty="0"/>
          </a:p>
          <a:p>
            <a:pPr lvl="2"/>
            <a:r>
              <a:rPr kumimoji="1" lang="en-US" altLang="ja-JP" dirty="0"/>
              <a:t>Z</a:t>
            </a:r>
            <a:r>
              <a:rPr kumimoji="1" lang="ja-JP" altLang="en-US" dirty="0"/>
              <a:t>：セッション通し番号</a:t>
            </a:r>
            <a:r>
              <a:rPr kumimoji="1" lang="ja-JP" altLang="en-US" sz="2400" dirty="0"/>
              <a:t>（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23</a:t>
            </a:r>
            <a:r>
              <a:rPr lang="en-US" altLang="ja-JP" sz="2400" dirty="0"/>
              <a:t>,</a:t>
            </a:r>
            <a:r>
              <a:rPr kumimoji="1" lang="en-US" altLang="ja-JP" sz="2400" b="1" dirty="0">
                <a:solidFill>
                  <a:schemeClr val="accent3">
                    <a:lumMod val="50000"/>
                  </a:schemeClr>
                </a:solidFill>
              </a:rPr>
              <a:t>45</a:t>
            </a:r>
            <a:r>
              <a:rPr kumimoji="1" lang="ja-JP" altLang="en-US" sz="2400" dirty="0"/>
              <a:t>のいずれか）</a:t>
            </a:r>
            <a:endParaRPr kumimoji="1" lang="en-US" altLang="ja-JP" sz="2400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2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8CD8F6D-356A-45F3-9DD1-95217EC5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1AFD1EC0-9E86-4F42-B92D-0006EEF9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6A6621D-75AF-443E-9ADE-1EFFF0E18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B3DAE2-98E9-4CDB-99EC-D3F47663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AA12FA-04D7-4B7B-9E80-9E17C6ED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583343D-02CC-4D45-93A3-D40FAE0F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D8483424-0912-4893-82B5-3B4CA58E3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3C91ED8-E49D-40E1-AFC9-ADAFE981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3AEC1-2D2D-4C76-8F4D-A862888D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1A5E2-5D6D-4F7C-9DE7-EB501162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8F65CCEC-75A2-43EC-8842-B470E67B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6719F50-A9D3-4002-A98C-9EA1703FB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B64573B-AB63-49C3-B7CF-6C1E500B7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92C46-7587-4840-9150-F8C4C33E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C10A8-AB68-4594-8E54-8E867E62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7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0B1953E-BBC9-4E4A-B18B-040DC0F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81E800-5AB9-4E8B-8A81-FCDBB8C9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7A40B-3020-4EAB-821D-9695467B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B46933E-6DBE-4FDA-811B-8C3DE8555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8340EE1-1F23-43EE-8EF3-00CBB3AC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5D5876-ED74-4760-8AF7-2B4D6A60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B15FD2-AFCD-45AC-BED0-C9792EA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3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A0466-3EC9-4C3C-85A4-1804B1007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5CB3E04-FFFB-4E2F-85AB-EA82ADC93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18AD3D-BF0D-4BF2-BF43-CF16A845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49CAF2-A463-492D-83E0-6EF10B00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7B3921B-3327-4126-908A-066E69E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B4A5C00-9226-474D-BFF4-C543B26B04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845DA-DA52-49BE-8918-947A0D4992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56F20-0419-4947-939D-FA2F509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6113EE-C1A9-407D-A3AF-AA0468CE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FFEC36E8-6073-4B6C-91F8-BFD76A4E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F1B819-CFFB-4D3D-8FBE-82E51A02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7ABD7C-06E2-4792-AACB-FE622450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1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3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AF16-E777-47D4-A2DE-35BB1450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まだまだ間に合う！</a:t>
            </a:r>
            <a:br>
              <a:rPr lang="ja-JP" altLang="en-US"/>
            </a:br>
            <a:r>
              <a:rPr lang="ja-JP" altLang="en-US"/>
              <a:t>文系＆理系の就職活動に役立つ</a:t>
            </a:r>
            <a:br>
              <a:rPr lang="en-US" altLang="ja-JP"/>
            </a:br>
            <a:r>
              <a:rPr lang="en-US" altLang="ja-JP"/>
              <a:t>IT</a:t>
            </a:r>
            <a:r>
              <a:rPr lang="ja-JP" altLang="en-US"/>
              <a:t>キーワード解説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F98B47F-84E2-4641-BD1F-F7A3F805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清水 優吾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Data Platform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杉本 和也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鈴木 雅宏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zh-TW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吉島 良平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Microsoft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MVP for Business Solutions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zh-TW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0C6D6E6-A716-40EF-93C7-B9527123BF38}"/>
              </a:ext>
            </a:extLst>
          </p:cNvPr>
          <p:cNvSpPr txBox="1">
            <a:spLocks/>
          </p:cNvSpPr>
          <p:nvPr/>
        </p:nvSpPr>
        <p:spPr>
          <a:xfrm>
            <a:off x="7238287" y="424178"/>
            <a:ext cx="3557307" cy="472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b="1" u="sng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#sendaiitfes #282015</a:t>
            </a:r>
            <a:endParaRPr lang="ja-JP" altLang="en-US" sz="2400" b="1" u="sng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A425B0A-83EA-4AC3-B590-A71CAC52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857019" y="214527"/>
            <a:ext cx="3202233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3D9FA13-63B8-4E73-9C1D-6E5B5E3B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文化祭を支えてくださっている</a:t>
            </a:r>
            <a:br>
              <a:rPr lang="en-US" altLang="ja-JP"/>
            </a:br>
            <a:r>
              <a:rPr lang="ja-JP" altLang="en-US"/>
              <a:t>スポンサー様／後援コミュニティのご紹介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86173D3-474E-4D9E-8A3C-AC8752D40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48FA0A-B410-4CB6-852B-85772CD5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仙台</a:t>
            </a:r>
            <a:r>
              <a:rPr lang="en-US" altLang="ja-JP"/>
              <a:t>IT</a:t>
            </a:r>
            <a:r>
              <a:rPr lang="ja-JP" altLang="en-US"/>
              <a:t>文化祭</a:t>
            </a:r>
            <a:r>
              <a:rPr lang="en-US" altLang="ja-JP"/>
              <a:t>2017 http://2017.sendaiitfes.org/ #sendaiitfes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45727-A184-4BB9-9230-608A421C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71058FF-1D75-41DB-9A85-D0BBD85BB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3600" dirty="0"/>
              <a:t>プラチナスポンサー</a:t>
            </a: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ゴールドスポンサー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4DF0CE2-5E1D-4023-AA82-FC16FC7E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86" y="622496"/>
            <a:ext cx="2819794" cy="2724530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3EC2F17-9990-425B-BBCD-CF3A0EC937AC}"/>
              </a:ext>
            </a:extLst>
          </p:cNvPr>
          <p:cNvGrpSpPr/>
          <p:nvPr/>
        </p:nvGrpSpPr>
        <p:grpSpPr>
          <a:xfrm>
            <a:off x="124647" y="4023374"/>
            <a:ext cx="11430439" cy="2276793"/>
            <a:chOff x="124647" y="2290603"/>
            <a:chExt cx="11430439" cy="2276793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AA90619-246F-4D8F-8A77-1491FDBC1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47" y="2290603"/>
              <a:ext cx="6839905" cy="2276793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E61DA168-FB07-4994-A439-F5858E00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606" y="2290603"/>
              <a:ext cx="4696480" cy="2276793"/>
            </a:xfrm>
            <a:prstGeom prst="rect">
              <a:avLst/>
            </a:prstGeom>
          </p:spPr>
        </p:pic>
      </p:grpSp>
      <p:sp>
        <p:nvSpPr>
          <p:cNvPr id="30" name="フッター プレースホルダー 29">
            <a:extLst>
              <a:ext uri="{FF2B5EF4-FFF2-40B4-BE49-F238E27FC236}">
                <a16:creationId xmlns:a16="http://schemas.microsoft.com/office/drawing/2014/main" id="{89D4A1A7-1C12-4C7B-B149-EB9517FA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31" name="スライド番号プレースホルダー 30">
            <a:extLst>
              <a:ext uri="{FF2B5EF4-FFF2-40B4-BE49-F238E27FC236}">
                <a16:creationId xmlns:a16="http://schemas.microsoft.com/office/drawing/2014/main" id="{DDF126CE-A92A-441C-B452-9BAD4B9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C1AF326C-3CF2-4C5C-8A32-D3FE9A2567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6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T</a:t>
            </a:r>
            <a:r>
              <a:rPr lang="ja-JP" altLang="en-US" dirty="0"/>
              <a:t>シャツスポンサー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シルバースポンサー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67AEF20-CCCA-4C72-89C6-A3DCDA37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63" y="941628"/>
            <a:ext cx="4934639" cy="2086266"/>
          </a:xfrm>
          <a:prstGeom prst="rect">
            <a:avLst/>
          </a:prstGeom>
        </p:spPr>
      </p:pic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CB8D439-D4B1-4957-9B12-4555B740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CC4348AF-7F80-4701-AB4B-F40B976F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CD5D886F-DDFA-4F17-A30C-BD6807FCF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F9817D5-A371-46FF-903E-8DA55D165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93" y="4419210"/>
            <a:ext cx="646837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スタンプラリースポンサー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ロゴスポンサー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A7A86E-5402-4302-A384-A4B0F23E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66" y="758842"/>
            <a:ext cx="7392432" cy="1162212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9C2DA-533B-4174-A621-5153F17B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6E974-EB8B-4165-826A-394249D1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83E14B2-590B-4DED-8E09-30EB04E68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1250F6-64E8-42F7-898E-3C771A00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80" y="2908228"/>
            <a:ext cx="929769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3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グッズスポンサー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メディアスポンサー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9389A1-9849-4E45-A4F8-A2D008CD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02" y="855891"/>
            <a:ext cx="7944959" cy="22577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23FB704-0CFC-4D93-B3DA-D6189CD9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01" y="4121331"/>
            <a:ext cx="7944959" cy="1143160"/>
          </a:xfrm>
          <a:prstGeom prst="rect">
            <a:avLst/>
          </a:prstGeom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E077D-178C-4A01-BB90-D0AABE3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9B6909-E673-480F-B58B-2D96F6D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C911791-1BC8-4489-972B-2B25B822E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56924-1C7E-4469-988B-70B86D7C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個人</a:t>
            </a:r>
            <a:r>
              <a:rPr lang="en-US" altLang="ja-JP" dirty="0"/>
              <a:t>/</a:t>
            </a:r>
            <a:r>
              <a:rPr lang="ja-JP" altLang="en-US" dirty="0"/>
              <a:t>団体スポンサー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オフィシャルコミュニティ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433EA3-45CA-4F44-A8DA-03034896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15" y="3950124"/>
            <a:ext cx="5029780" cy="2628389"/>
          </a:xfrm>
          <a:prstGeom prst="rect">
            <a:avLst/>
          </a:prstGeom>
        </p:spPr>
      </p:pic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7AD16C-DBA6-4D10-BF02-84CF1C3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仙台</a:t>
            </a:r>
            <a:r>
              <a:rPr kumimoji="1" lang="en-US" altLang="ja-JP"/>
              <a:t>IT</a:t>
            </a:r>
            <a:r>
              <a:rPr kumimoji="1" lang="ja-JP" altLang="en-US"/>
              <a:t>文化祭</a:t>
            </a:r>
            <a:r>
              <a:rPr kumimoji="1" lang="en-US" altLang="ja-JP"/>
              <a:t>2017 http://2017.sendaiitfes.org/ #sendaiitfes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3FD85B-377E-4014-B259-086E3DDD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6AA-40F2-4759-97C9-DDA0BED365A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CE4B622-8AF2-43D5-BC26-DACA88DEF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0" b="31787"/>
          <a:stretch/>
        </p:blipFill>
        <p:spPr>
          <a:xfrm>
            <a:off x="124646" y="99748"/>
            <a:ext cx="1876852" cy="52274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CD68118-3B0F-4DA5-B80C-E8ED0AD9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014" y="590603"/>
            <a:ext cx="6876183" cy="29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3499</Words>
  <Application>Microsoft Office PowerPoint</Application>
  <PresentationFormat>ワイド画面</PresentationFormat>
  <Paragraphs>951</Paragraphs>
  <Slides>28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Meiryo UI</vt:lpstr>
      <vt:lpstr>新細明體</vt:lpstr>
      <vt:lpstr>メイリオ</vt:lpstr>
      <vt:lpstr>游ゴシック</vt:lpstr>
      <vt:lpstr>Arial</vt:lpstr>
      <vt:lpstr>Calibri</vt:lpstr>
      <vt:lpstr>Wingdings 3</vt:lpstr>
      <vt:lpstr>1_ファセット</vt:lpstr>
      <vt:lpstr>セッションテンプレート / ハッシュタグ</vt:lpstr>
      <vt:lpstr>登壇者の皆さまへ</vt:lpstr>
      <vt:lpstr>まだまだ間に合う！ 文系＆理系の就職活動に役立つ ITキーワード解説</vt:lpstr>
      <vt:lpstr>仙台IT文化祭を支えてくださっている スポンサー様／後援コミュニティのご紹介</vt:lpstr>
      <vt:lpstr>プラチナスポンサー      ゴールドスポンサー</vt:lpstr>
      <vt:lpstr>Tシャツスポンサー      シルバースポンサー</vt:lpstr>
      <vt:lpstr>スタンプラリースポンサー    ロゴスポンサー</vt:lpstr>
      <vt:lpstr>グッズスポンサー      メディアスポンサー</vt:lpstr>
      <vt:lpstr>個人/団体スポンサー      オフィシャルコミュニティ</vt:lpstr>
      <vt:lpstr>まだまだ間に合う！ 文系＆理系の就職活動に役立つ ITキーワード解説</vt:lpstr>
      <vt:lpstr>セッション中の撮影および録音はOKです！</vt:lpstr>
      <vt:lpstr>皆さまからの質問を募集しています！</vt:lpstr>
      <vt:lpstr>皆さまへのご案内</vt:lpstr>
      <vt:lpstr>皆さまへのご案内</vt:lpstr>
      <vt:lpstr>まだまだ間に合う！ 文系＆理系の就職活動に役立つ ITキーワード解説</vt:lpstr>
      <vt:lpstr>全体プログラム – 2017/10/28(土) 1日目</vt:lpstr>
      <vt:lpstr>全体プログラム – 2017/10/29(日) 2日目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まだまだ間に合う！ 文系＆理系の就職活動に役立つITキーワード解説</dc:title>
  <dc:creator>杉本和也</dc:creator>
  <cp:lastModifiedBy>関満徳</cp:lastModifiedBy>
  <cp:revision>70</cp:revision>
  <dcterms:created xsi:type="dcterms:W3CDTF">2017-10-12T08:50:00Z</dcterms:created>
  <dcterms:modified xsi:type="dcterms:W3CDTF">2017-10-26T02:44:58Z</dcterms:modified>
</cp:coreProperties>
</file>