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11"/>
  </p:notesMasterIdLst>
  <p:handoutMasterIdLst>
    <p:handoutMasterId r:id="rId12"/>
  </p:handoutMasterIdLst>
  <p:sldIdLst>
    <p:sldId id="1377" r:id="rId5"/>
    <p:sldId id="1378" r:id="rId6"/>
    <p:sldId id="1380" r:id="rId7"/>
    <p:sldId id="1379" r:id="rId8"/>
    <p:sldId id="1381" r:id="rId9"/>
    <p:sldId id="1355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77"/>
            <p14:sldId id="1378"/>
            <p14:sldId id="1380"/>
            <p14:sldId id="1379"/>
            <p14:sldId id="1381"/>
            <p14:sldId id="13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04DAA7"/>
    <a:srgbClr val="FFFFFF"/>
    <a:srgbClr val="009900"/>
    <a:srgbClr val="00188F"/>
    <a:srgbClr val="A80000"/>
    <a:srgbClr val="E81123"/>
    <a:srgbClr val="525252"/>
    <a:srgbClr val="EAEAEB"/>
    <a:srgbClr val="E3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6366" autoAdjust="0"/>
  </p:normalViewPr>
  <p:slideViewPr>
    <p:cSldViewPr>
      <p:cViewPr varScale="1">
        <p:scale>
          <a:sx n="136" d="100"/>
          <a:sy n="136" d="100"/>
        </p:scale>
        <p:origin x="77" y="5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10/24/2016 12:50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10/24/2016 12:49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10/24/2016 12:49 PM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pPr/>
              <a:t>10/24/2016 12:49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3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905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2" r:id="rId2"/>
    <p:sldLayoutId id="2147484322" r:id="rId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5241" y="2343192"/>
            <a:ext cx="6994528" cy="2308143"/>
          </a:xfrm>
          <a:prstGeom prst="rect">
            <a:avLst/>
          </a:prstGeom>
        </p:spPr>
      </p:pic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5241" y="-5158628"/>
            <a:ext cx="6994528" cy="2308143"/>
          </a:xfrm>
          <a:prstGeom prst="rect">
            <a:avLst/>
          </a:prstGeom>
        </p:spPr>
      </p:pic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820952" y="9590537"/>
            <a:ext cx="6994528" cy="2308143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92526" y="1191494"/>
            <a:ext cx="11651422" cy="1958222"/>
          </a:xfrm>
          <a:prstGeom prst="rect">
            <a:avLst/>
          </a:prstGeom>
        </p:spPr>
        <p:txBody>
          <a:bodyPr lIns="122389" tIns="0" rIns="122389" bIns="63642">
            <a:noAutofit/>
          </a:bodyPr>
          <a:lstStyle/>
          <a:p>
            <a:r>
              <a:rPr kumimoji="1" lang="ja-JP" altLang="en-US" sz="4000" dirty="0">
                <a:solidFill>
                  <a:srgbClr val="002050"/>
                </a:solidFill>
              </a:rPr>
              <a:t>マイクロソフトによる「見える化」の民主化</a:t>
            </a:r>
            <a:endParaRPr kumimoji="1" lang="en-US" altLang="ja-JP" sz="4000" dirty="0">
              <a:solidFill>
                <a:srgbClr val="002050"/>
              </a:solidFill>
            </a:endParaRPr>
          </a:p>
          <a:p>
            <a:r>
              <a:rPr kumimoji="1" lang="en-US" altLang="ja-JP" sz="4000" dirty="0">
                <a:solidFill>
                  <a:srgbClr val="002050"/>
                </a:solidFill>
              </a:rPr>
              <a:t>~Power</a:t>
            </a:r>
            <a:r>
              <a:rPr kumimoji="1" lang="ja-JP" altLang="en-US" sz="4000" dirty="0">
                <a:solidFill>
                  <a:srgbClr val="002050"/>
                </a:solidFill>
              </a:rPr>
              <a:t> </a:t>
            </a:r>
            <a:r>
              <a:rPr kumimoji="1" lang="en-US" altLang="ja-JP" sz="4000" dirty="0">
                <a:solidFill>
                  <a:srgbClr val="002050"/>
                </a:solidFill>
              </a:rPr>
              <a:t>BI</a:t>
            </a:r>
            <a:r>
              <a:rPr kumimoji="1" lang="ja-JP" altLang="en-US" sz="4000" dirty="0">
                <a:solidFill>
                  <a:srgbClr val="002050"/>
                </a:solidFill>
              </a:rPr>
              <a:t> 活用術</a:t>
            </a:r>
            <a:r>
              <a:rPr kumimoji="1" lang="en-US" altLang="ja-JP" sz="4000" dirty="0">
                <a:solidFill>
                  <a:srgbClr val="002050"/>
                </a:solidFill>
              </a:rPr>
              <a:t>~</a:t>
            </a:r>
            <a:endParaRPr kumimoji="1" lang="ja-JP" altLang="en-US" sz="4000" dirty="0">
              <a:solidFill>
                <a:srgbClr val="002050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774" y="386218"/>
            <a:ext cx="1595175" cy="342689"/>
          </a:xfrm>
          <a:prstGeom prst="rect">
            <a:avLst/>
          </a:prstGeom>
        </p:spPr>
      </p:pic>
      <p:sp>
        <p:nvSpPr>
          <p:cNvPr id="58" name="正方形/長方形 57"/>
          <p:cNvSpPr/>
          <p:nvPr/>
        </p:nvSpPr>
        <p:spPr bwMode="auto">
          <a:xfrm>
            <a:off x="-1" y="5770637"/>
            <a:ext cx="12436476" cy="1223889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6806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3264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741" y="8334147"/>
            <a:ext cx="3147084" cy="56895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22662"/>
            <a:ext cx="5895975" cy="28479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114" y="2922662"/>
            <a:ext cx="5895975" cy="28479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864" y="2738257"/>
            <a:ext cx="1819275" cy="3619500"/>
          </a:xfrm>
          <a:prstGeom prst="rect">
            <a:avLst/>
          </a:prstGeom>
          <a:effectLst>
            <a:reflection blurRad="6350" stA="50000" endA="300" endPos="14000" dir="5400000" sy="-100000" algn="bl" rotWithShape="0"/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1767" y="2215755"/>
            <a:ext cx="2114550" cy="4133850"/>
          </a:xfrm>
          <a:prstGeom prst="rect">
            <a:avLst/>
          </a:prstGeom>
          <a:effectLst>
            <a:reflection blurRad="6350" stA="50000" endA="300" endPos="14000" dir="5400000" sy="-100000" algn="bl" rotWithShape="0"/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0677" y="1680982"/>
            <a:ext cx="2200275" cy="4676775"/>
          </a:xfrm>
          <a:prstGeom prst="rect">
            <a:avLst/>
          </a:prstGeom>
          <a:effectLst>
            <a:reflection blurRad="6350" stA="50000" endA="300" endPos="14000" dir="5400000" sy="-100000" algn="bl" rotWithShape="0"/>
          </a:effec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526" y="222681"/>
            <a:ext cx="2323944" cy="6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298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/>
              <a:t>Product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Manager’s Role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&amp;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Responsibility</a:t>
            </a:r>
            <a:endParaRPr kumimoji="1" lang="ja-JP" altLang="en-US" sz="4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10602"/>
          </a:xfrm>
        </p:spPr>
        <p:txBody>
          <a:bodyPr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Business Group</a:t>
            </a:r>
          </a:p>
          <a:p>
            <a:pPr marL="715963" indent="-360363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Product Marketing Manager</a:t>
            </a:r>
            <a:r>
              <a:rPr kumimoji="1" lang="ja-JP" altLang="en-US" sz="2400" dirty="0"/>
              <a:t> </a:t>
            </a:r>
            <a:r>
              <a:rPr lang="en-US" altLang="ja-JP" sz="2400" dirty="0"/>
              <a:t>(Product</a:t>
            </a:r>
            <a:r>
              <a:rPr lang="ja-JP" altLang="en-US" sz="2400" dirty="0"/>
              <a:t> </a:t>
            </a:r>
            <a:r>
              <a:rPr lang="en-US" altLang="ja-JP" sz="2400" dirty="0"/>
              <a:t>Manager)</a:t>
            </a:r>
            <a:endParaRPr kumimoji="1" lang="en-US" altLang="ja-JP" sz="2400" dirty="0"/>
          </a:p>
          <a:p>
            <a:pPr marL="1076325" indent="-360363">
              <a:buFont typeface="Arial" panose="020B0604020202020204" pitchFamily="34" charset="0"/>
              <a:buChar char="•"/>
            </a:pPr>
            <a:r>
              <a:rPr lang="ja-JP" altLang="en-US" sz="2400" dirty="0"/>
              <a:t>製品管理</a:t>
            </a:r>
            <a:r>
              <a:rPr lang="en-US" altLang="ja-JP" sz="2400" dirty="0"/>
              <a:t>, </a:t>
            </a:r>
            <a:r>
              <a:rPr lang="ja-JP" altLang="en-US" sz="2400" dirty="0"/>
              <a:t>出荷</a:t>
            </a:r>
            <a:r>
              <a:rPr lang="en-US" altLang="ja-JP" sz="2400" dirty="0"/>
              <a:t>, </a:t>
            </a:r>
            <a:r>
              <a:rPr lang="ja-JP" altLang="en-US" sz="2400" dirty="0"/>
              <a:t>価格決定</a:t>
            </a:r>
            <a:endParaRPr lang="en-US" altLang="ja-JP" sz="2400" dirty="0"/>
          </a:p>
          <a:p>
            <a:pPr marL="1076325" indent="-360363">
              <a:buFont typeface="Arial" panose="020B0604020202020204" pitchFamily="34" charset="0"/>
              <a:buChar char="•"/>
            </a:pPr>
            <a:r>
              <a:rPr lang="ja-JP" altLang="en-US" sz="2400" dirty="0"/>
              <a:t>予算達成に向けた施策立案実行</a:t>
            </a:r>
            <a:br>
              <a:rPr lang="en-US" altLang="ja-JP" sz="2400" dirty="0"/>
            </a:br>
            <a:r>
              <a:rPr lang="ja-JP" altLang="en-US" sz="2400" dirty="0"/>
              <a:t>マーケティング戦略</a:t>
            </a:r>
            <a:r>
              <a:rPr lang="en-US" altLang="ja-JP" sz="2400" dirty="0"/>
              <a:t>, </a:t>
            </a:r>
            <a:r>
              <a:rPr lang="ja-JP" altLang="en-US" sz="2400" dirty="0"/>
              <a:t>販売戦略</a:t>
            </a:r>
            <a:r>
              <a:rPr lang="en-US" altLang="ja-JP" sz="2400" dirty="0"/>
              <a:t>, </a:t>
            </a:r>
            <a:r>
              <a:rPr lang="ja-JP" altLang="en-US" sz="2400" dirty="0"/>
              <a:t>パートナー戦略</a:t>
            </a:r>
            <a:r>
              <a:rPr lang="en-US" altLang="ja-JP" sz="2400" dirty="0"/>
              <a:t>, </a:t>
            </a:r>
            <a:r>
              <a:rPr lang="ja-JP" altLang="en-US" sz="2400" dirty="0"/>
              <a:t>営業部門との調整</a:t>
            </a:r>
            <a:r>
              <a:rPr lang="en-US" altLang="ja-JP" sz="2400" dirty="0"/>
              <a:t>, </a:t>
            </a:r>
            <a:r>
              <a:rPr lang="ja-JP" altLang="en-US" sz="2400" dirty="0"/>
              <a:t>本社開発部門との調整</a:t>
            </a:r>
            <a:r>
              <a:rPr lang="en-US" altLang="ja-JP" sz="2400" dirty="0"/>
              <a:t>, </a:t>
            </a:r>
            <a:r>
              <a:rPr lang="ja-JP" altLang="en-US" sz="2400" dirty="0"/>
              <a:t>各種マテリアル計画など</a:t>
            </a:r>
            <a:endParaRPr kumimoji="1" lang="en-US" altLang="ja-JP" sz="2400" dirty="0"/>
          </a:p>
          <a:p>
            <a:pPr marL="715963" indent="-360363">
              <a:buFont typeface="Arial" panose="020B0604020202020204" pitchFamily="34" charset="0"/>
              <a:buChar char="•"/>
            </a:pPr>
            <a:r>
              <a:rPr lang="en-US" altLang="ja-JP" sz="2400" dirty="0"/>
              <a:t>Technical Product Manager</a:t>
            </a:r>
          </a:p>
          <a:p>
            <a:pPr marL="1076325" indent="-360363">
              <a:buFont typeface="Arial" panose="020B0604020202020204" pitchFamily="34" charset="0"/>
              <a:buChar char="•"/>
            </a:pPr>
            <a:r>
              <a:rPr lang="ja-JP" altLang="en-US" sz="2400" dirty="0"/>
              <a:t>技術動向の把握</a:t>
            </a:r>
            <a:r>
              <a:rPr lang="en-US" altLang="ja-JP" sz="2400" dirty="0"/>
              <a:t>, </a:t>
            </a:r>
            <a:r>
              <a:rPr lang="ja-JP" altLang="en-US" sz="2400" dirty="0"/>
              <a:t>デモ作成</a:t>
            </a:r>
            <a:r>
              <a:rPr lang="en-US" altLang="ja-JP" sz="2400" dirty="0"/>
              <a:t>, </a:t>
            </a:r>
            <a:r>
              <a:rPr lang="ja-JP" altLang="en-US" sz="2400" dirty="0"/>
              <a:t>技術資料作成などに加えて、</a:t>
            </a:r>
            <a:br>
              <a:rPr lang="en-US" altLang="ja-JP" sz="2400" dirty="0"/>
            </a:br>
            <a:r>
              <a:rPr lang="ja-JP" altLang="en-US" sz="2400" dirty="0"/>
              <a:t>上記 </a:t>
            </a:r>
            <a:r>
              <a:rPr lang="en-US" altLang="ja-JP" sz="2400" dirty="0"/>
              <a:t>Product</a:t>
            </a:r>
            <a:r>
              <a:rPr lang="ja-JP" altLang="en-US" sz="2400" dirty="0"/>
              <a:t> </a:t>
            </a:r>
            <a:r>
              <a:rPr lang="en-US" altLang="ja-JP" sz="2400" dirty="0"/>
              <a:t>Marketing</a:t>
            </a:r>
            <a:r>
              <a:rPr lang="ja-JP" altLang="en-US" sz="2400" dirty="0"/>
              <a:t> </a:t>
            </a:r>
            <a:r>
              <a:rPr lang="en-US" altLang="ja-JP" sz="2400" dirty="0"/>
              <a:t>Manager</a:t>
            </a:r>
            <a:r>
              <a:rPr lang="ja-JP" altLang="en-US" sz="2400" dirty="0"/>
              <a:t> のロールを技術的観点から支援</a:t>
            </a:r>
            <a:endParaRPr lang="en-US" altLang="ja-JP" sz="24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Engineering Group</a:t>
            </a:r>
          </a:p>
          <a:p>
            <a:pPr marL="715963" indent="-360363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Program Manager</a:t>
            </a:r>
          </a:p>
          <a:p>
            <a:pPr marL="1076325" indent="-360363">
              <a:buFont typeface="Arial" panose="020B0604020202020204" pitchFamily="34" charset="0"/>
              <a:buChar char="•"/>
            </a:pPr>
            <a:r>
              <a:rPr lang="ja-JP" altLang="en-US" sz="2400" dirty="0"/>
              <a:t>開発スケジュールの策定</a:t>
            </a:r>
            <a:r>
              <a:rPr lang="en-US" altLang="ja-JP" sz="2400" dirty="0"/>
              <a:t>, </a:t>
            </a:r>
            <a:r>
              <a:rPr lang="ja-JP" altLang="en-US" sz="2400" dirty="0"/>
              <a:t>仕様策定</a:t>
            </a:r>
            <a:r>
              <a:rPr lang="en-US" altLang="ja-JP" sz="2400" dirty="0"/>
              <a:t>, </a:t>
            </a:r>
            <a:r>
              <a:rPr lang="ja-JP" altLang="en-US" sz="2400" dirty="0"/>
              <a:t>テスト計画策定など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96675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/>
              <a:t>Product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Marketing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Manager’s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Pain</a:t>
            </a:r>
            <a:endParaRPr kumimoji="1" lang="ja-JP" altLang="en-US" sz="4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65455"/>
          </a:xfrm>
        </p:spPr>
        <p:txBody>
          <a:bodyPr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客観的なデータの提示</a:t>
            </a:r>
            <a:endParaRPr kumimoji="1" lang="en-US" altLang="ja-JP" sz="3200" dirty="0"/>
          </a:p>
          <a:p>
            <a:pPr marL="715963" indent="-360363">
              <a:buFont typeface="Arial" panose="020B0604020202020204" pitchFamily="34" charset="0"/>
              <a:buChar char="•"/>
            </a:pPr>
            <a:r>
              <a:rPr lang="ja-JP" altLang="en-US" sz="2400" dirty="0"/>
              <a:t>企画立案はデータをベースに実施</a:t>
            </a:r>
            <a:endParaRPr kumimoji="1" lang="en-US" altLang="ja-JP" sz="2400" dirty="0"/>
          </a:p>
          <a:p>
            <a:pPr marL="1076325" indent="-360363">
              <a:buFont typeface="Arial" panose="020B0604020202020204" pitchFamily="34" charset="0"/>
              <a:buChar char="•"/>
            </a:pPr>
            <a:r>
              <a:rPr lang="ja-JP" altLang="en-US" sz="2400" dirty="0"/>
              <a:t>売上</a:t>
            </a:r>
            <a:r>
              <a:rPr lang="en-US" altLang="ja-JP" sz="2400" dirty="0"/>
              <a:t>/</a:t>
            </a:r>
            <a:r>
              <a:rPr lang="ja-JP" altLang="en-US" sz="2400" dirty="0"/>
              <a:t>パイプラインの状況を </a:t>
            </a:r>
            <a:r>
              <a:rPr lang="en-US" altLang="ja-JP" sz="2400" dirty="0"/>
              <a:t>YTD/MTD,</a:t>
            </a:r>
            <a:r>
              <a:rPr lang="ja-JP" altLang="en-US" sz="2400" dirty="0"/>
              <a:t> </a:t>
            </a:r>
            <a:r>
              <a:rPr lang="en-US" altLang="ja-JP" sz="2400" dirty="0" err="1"/>
              <a:t>WoW</a:t>
            </a:r>
            <a:r>
              <a:rPr lang="en-US" altLang="ja-JP" sz="2400" dirty="0"/>
              <a:t>/</a:t>
            </a:r>
            <a:r>
              <a:rPr lang="en-US" altLang="ja-JP" sz="2400" dirty="0" err="1"/>
              <a:t>MoM</a:t>
            </a:r>
            <a:r>
              <a:rPr lang="ja-JP" altLang="en-US" sz="2400" dirty="0"/>
              <a:t> でトラックし効果測定</a:t>
            </a:r>
            <a:endParaRPr lang="en-US" altLang="ja-JP" sz="2400" dirty="0"/>
          </a:p>
          <a:p>
            <a:pPr marL="1076325" indent="-360363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過去実績から予測されるパフォーマンスを達成できない場合には </a:t>
            </a:r>
            <a:r>
              <a:rPr kumimoji="1" lang="en-US" altLang="ja-JP" sz="2400" dirty="0"/>
              <a:t>COE</a:t>
            </a:r>
            <a:r>
              <a:rPr kumimoji="1" lang="ja-JP" altLang="en-US" sz="2400" dirty="0"/>
              <a:t> を企画</a:t>
            </a:r>
            <a:endParaRPr kumimoji="1" lang="en-US" altLang="ja-JP" sz="2400" dirty="0"/>
          </a:p>
          <a:p>
            <a:pPr marL="715963" indent="-360363">
              <a:buFont typeface="Arial" panose="020B0604020202020204" pitchFamily="34" charset="0"/>
              <a:buChar char="•"/>
            </a:pPr>
            <a:r>
              <a:rPr lang="ja-JP" altLang="en-US" sz="2400" dirty="0"/>
              <a:t>関連部門との調整やコミュニケーションもデータをベースに実施</a:t>
            </a:r>
            <a:endParaRPr lang="en-US" altLang="ja-JP" sz="2400" dirty="0"/>
          </a:p>
          <a:p>
            <a:pPr marL="1076325" indent="-360363">
              <a:buFont typeface="Arial" panose="020B0604020202020204" pitchFamily="34" charset="0"/>
              <a:buChar char="•"/>
            </a:pPr>
            <a:r>
              <a:rPr lang="ja-JP" altLang="en-US" sz="2400" dirty="0"/>
              <a:t>レポートには実績と予測を必ず併記</a:t>
            </a:r>
            <a:endParaRPr lang="en-US" altLang="ja-JP" sz="2400" dirty="0"/>
          </a:p>
          <a:p>
            <a:pPr marL="1076325" indent="-360363">
              <a:buFont typeface="Arial" panose="020B0604020202020204" pitchFamily="34" charset="0"/>
              <a:buChar char="•"/>
            </a:pPr>
            <a:r>
              <a:rPr lang="ja-JP" altLang="en-US" sz="2400" dirty="0"/>
              <a:t>パフォーマンスが良くても悪くても </a:t>
            </a:r>
            <a:r>
              <a:rPr lang="en-US" altLang="ja-JP" sz="2400" dirty="0"/>
              <a:t>RCA</a:t>
            </a:r>
            <a:r>
              <a:rPr lang="ja-JP" altLang="en-US" sz="2400" dirty="0"/>
              <a:t> を併記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453307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/>
              <a:t>Power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BI</a:t>
            </a:r>
            <a:r>
              <a:rPr kumimoji="1" lang="ja-JP" altLang="en-US" sz="4000" dirty="0"/>
              <a:t> で解決できること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529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必要なデータを容易に可視化</a:t>
            </a:r>
            <a:endParaRPr kumimoji="1"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 dirty="0"/>
              <a:t>共通のデータで関係者と会話が可能</a:t>
            </a:r>
            <a:endParaRPr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ドリルダウンが容易</a:t>
            </a:r>
            <a:endParaRPr kumimoji="1"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 dirty="0"/>
              <a:t>カスタマイズも容易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26" y="2417142"/>
            <a:ext cx="5796212" cy="4184431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1042773" y="4145334"/>
            <a:ext cx="1080120" cy="36402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459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/>
              <a:t>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5443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データ活用は </a:t>
            </a:r>
            <a:r>
              <a:rPr kumimoji="1" lang="en-US" altLang="ja-JP" sz="3200" dirty="0"/>
              <a:t>Product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Manager</a:t>
            </a:r>
            <a:r>
              <a:rPr kumimoji="1" lang="ja-JP" altLang="en-US" sz="3200" dirty="0"/>
              <a:t> にとって重要</a:t>
            </a:r>
            <a:endParaRPr kumimoji="1"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 dirty="0"/>
              <a:t>いそがしい中で脳を使う時間を確保するためには</a:t>
            </a:r>
            <a:br>
              <a:rPr lang="en-US" altLang="ja-JP" sz="3200" dirty="0"/>
            </a:br>
            <a:r>
              <a:rPr lang="ja-JP" altLang="en-US" sz="3200" dirty="0"/>
              <a:t>省力化が必要</a:t>
            </a:r>
            <a:endParaRPr lang="en-US" altLang="ja-JP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200" dirty="0"/>
              <a:t>Power</a:t>
            </a:r>
            <a:r>
              <a:rPr lang="ja-JP" altLang="en-US" sz="3200" dirty="0"/>
              <a:t> </a:t>
            </a:r>
            <a:r>
              <a:rPr lang="en-US" altLang="ja-JP" sz="3200" dirty="0"/>
              <a:t>BI</a:t>
            </a:r>
            <a:r>
              <a:rPr lang="ja-JP" altLang="en-US" sz="3200" dirty="0"/>
              <a:t> どうでしょう？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421381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2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MSVID White with Red">
      <a:dk1>
        <a:srgbClr val="505050"/>
      </a:dk1>
      <a:lt1>
        <a:srgbClr val="FFFFFF"/>
      </a:lt1>
      <a:dk2>
        <a:srgbClr val="A80000"/>
      </a:dk2>
      <a:lt2>
        <a:srgbClr val="FFE5E5"/>
      </a:lt2>
      <a:accent1>
        <a:srgbClr val="E81123"/>
      </a:accent1>
      <a:accent2>
        <a:srgbClr val="00188F"/>
      </a:accent2>
      <a:accent3>
        <a:srgbClr val="0078D7"/>
      </a:accent3>
      <a:accent4>
        <a:srgbClr val="5C005C"/>
      </a:accent4>
      <a:accent5>
        <a:srgbClr val="B4009E"/>
      </a:accent5>
      <a:accent6>
        <a:srgbClr val="008272"/>
      </a:accent6>
      <a:hlink>
        <a:srgbClr val="0078D7"/>
      </a:hlink>
      <a:folHlink>
        <a:srgbClr val="0078D7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RED_1" id="{4A30B250-61CB-457A-AF73-F81C1D9A5AB1}" vid="{767596D8-5F24-4333-9E51-118DB10A3E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630a2e83-186a-4a0f-ab27-bee8a8096abc"/>
  </ds:schemaRefs>
</ds:datastoreItem>
</file>

<file path=customXml/itemProps2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Product_Brand_template_16-9_Business_RED_1</Template>
  <TotalTime>1729</TotalTime>
  <Words>233</Words>
  <Application>Microsoft Office PowerPoint</Application>
  <PresentationFormat>ユーザー設定</PresentationFormat>
  <Paragraphs>35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メイリオ</vt:lpstr>
      <vt:lpstr>Arial</vt:lpstr>
      <vt:lpstr>Segoe UI</vt:lpstr>
      <vt:lpstr>Segoe UI Light</vt:lpstr>
      <vt:lpstr>WHITE TEMPLATE</vt:lpstr>
      <vt:lpstr>PowerPoint プレゼンテーション</vt:lpstr>
      <vt:lpstr>Product Manager’s Role &amp; Responsibility</vt:lpstr>
      <vt:lpstr>Product Marketing Manager’s Pain</vt:lpstr>
      <vt:lpstr>Power BI で解決できること</vt:lpstr>
      <vt:lpstr>まとめ</vt:lpstr>
      <vt:lpstr>PowerPoint プレゼンテーション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データプラットフォーム モダナイゼーション</dc:title>
  <dc:subject>&lt;Speech title here&gt;</dc:subject>
  <dc:creator>Kenji Ogihara (NOC Co., Ltd.)</dc:creator>
  <cp:keywords>MSVID, Brand Guidelines, Branding, Visual Identity, grid</cp:keywords>
  <dc:description>Template: Maryfj_x000d_
Formatting: _x000d_
Audience Type:</dc:description>
  <cp:lastModifiedBy>Tsuyoshi Kitagawa</cp:lastModifiedBy>
  <cp:revision>66</cp:revision>
  <dcterms:created xsi:type="dcterms:W3CDTF">2016-07-28T05:21:48Z</dcterms:created>
  <dcterms:modified xsi:type="dcterms:W3CDTF">2016-10-24T03:50:25Z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