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56" r:id="rId3"/>
    <p:sldId id="259" r:id="rId4"/>
    <p:sldId id="257" r:id="rId5"/>
    <p:sldId id="258" r:id="rId6"/>
    <p:sldId id="260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900F-2F93-462B-A7CB-2B6CCA3417C1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1604-0EC1-4606-B995-B287126804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21604-0EC1-4606-B995-B287126804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B929-B844-4F8D-B325-955C6DA5F085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4269-0A04-459D-99E1-A7919F66F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目的</a:t>
            </a:r>
            <a:r>
              <a:rPr lang="zh-CN" altLang="en-US" dirty="0" smtClean="0"/>
              <a:t>：买卖商品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功</a:t>
            </a:r>
            <a:r>
              <a:rPr lang="zh-CN" altLang="en-US" b="1" dirty="0" smtClean="0"/>
              <a:t>能分为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账</a:t>
            </a:r>
            <a:r>
              <a:rPr lang="zh-CN" altLang="en-US" dirty="0" smtClean="0"/>
              <a:t>号管理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商</a:t>
            </a:r>
            <a:r>
              <a:rPr lang="zh-CN" altLang="en-US" dirty="0" smtClean="0"/>
              <a:t>品管理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订</a:t>
            </a:r>
            <a:r>
              <a:rPr lang="zh-CN" altLang="en-US" dirty="0" smtClean="0"/>
              <a:t>单管理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… …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33265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电商平台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747713"/>
            <a:ext cx="7056437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513"/>
            <a:ext cx="8950997" cy="414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666750"/>
            <a:ext cx="6172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76672"/>
            <a:ext cx="2800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19256" cy="56494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pom.xml</a:t>
            </a:r>
            <a:endParaRPr lang="en-US" altLang="zh-CN" dirty="0" smtClean="0"/>
          </a:p>
          <a:p>
            <a:r>
              <a:rPr lang="zh-CN" altLang="en-US" dirty="0" smtClean="0"/>
              <a:t>增</a:t>
            </a:r>
            <a:r>
              <a:rPr lang="zh-CN" altLang="en-US" dirty="0" smtClean="0"/>
              <a:t>加</a:t>
            </a:r>
            <a:r>
              <a:rPr lang="en-US" altLang="zh-CN" dirty="0" smtClean="0"/>
              <a:t>(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http://mvnrepository.com)</a:t>
            </a:r>
            <a:endParaRPr lang="en-US" altLang="zh-CN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&lt;properties&gt;</a:t>
            </a:r>
          </a:p>
          <a:p>
            <a:pPr>
              <a:buNone/>
            </a:pPr>
            <a:r>
              <a:rPr lang="en-US" altLang="zh-CN" sz="1000" dirty="0" smtClean="0"/>
              <a:t>  &lt;!-- spring</a:t>
            </a:r>
            <a:r>
              <a:rPr lang="zh-CN" altLang="en-US" sz="1000" dirty="0" smtClean="0"/>
              <a:t>的版本号 </a:t>
            </a:r>
            <a:r>
              <a:rPr lang="en-US" altLang="zh-CN" sz="1000" dirty="0" smtClean="0"/>
              <a:t>--&gt;</a:t>
            </a:r>
          </a:p>
          <a:p>
            <a:pPr>
              <a:buNone/>
            </a:pPr>
            <a:r>
              <a:rPr lang="en-US" altLang="zh-CN" sz="1000" dirty="0" smtClean="0"/>
              <a:t>  &lt;spring-</a:t>
            </a:r>
            <a:r>
              <a:rPr lang="en-US" altLang="zh-CN" sz="1000" dirty="0" err="1" smtClean="0"/>
              <a:t>framework.version</a:t>
            </a:r>
            <a:r>
              <a:rPr lang="en-US" altLang="zh-CN" sz="1000" dirty="0" smtClean="0"/>
              <a:t>&gt;4.3.2.RELEASE&lt;/spring-</a:t>
            </a:r>
            <a:r>
              <a:rPr lang="en-US" altLang="zh-CN" sz="1000" dirty="0" err="1" smtClean="0"/>
              <a:t>framework.version</a:t>
            </a:r>
            <a:r>
              <a:rPr lang="en-US" altLang="zh-CN" sz="1000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 &lt;/properties</a:t>
            </a:r>
            <a:r>
              <a:rPr lang="en-US" altLang="zh-CN" sz="1000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&lt;dependencies</a:t>
            </a:r>
            <a:r>
              <a:rPr lang="en-US" altLang="zh-CN" sz="1000" dirty="0" smtClean="0"/>
              <a:t>&gt;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   &lt;!-- </a:t>
            </a:r>
            <a:r>
              <a:rPr lang="en-US" altLang="zh-CN" sz="1000" u="sng" dirty="0" err="1" smtClean="0"/>
              <a:t>servlet,jsp</a:t>
            </a:r>
            <a:r>
              <a:rPr lang="en-US" altLang="zh-CN" sz="1000" u="sng" dirty="0" smtClean="0"/>
              <a:t> --&gt;</a:t>
            </a:r>
          </a:p>
          <a:p>
            <a:pPr>
              <a:buNone/>
            </a:pPr>
            <a:r>
              <a:rPr lang="en-US" altLang="zh-CN" sz="1000" dirty="0" smtClean="0"/>
              <a:t>    &lt;dependency&gt;</a:t>
            </a:r>
          </a:p>
          <a:p>
            <a:pPr>
              <a:buNone/>
            </a:pPr>
            <a:r>
              <a:rPr lang="en-US" altLang="zh-CN" sz="1000" dirty="0" smtClean="0"/>
              <a:t>&lt;</a:t>
            </a:r>
            <a:r>
              <a:rPr lang="en-US" altLang="zh-CN" sz="1000" dirty="0" err="1" smtClean="0"/>
              <a:t>groupId</a:t>
            </a:r>
            <a:r>
              <a:rPr lang="en-US" altLang="zh-CN" sz="1000" dirty="0" smtClean="0"/>
              <a:t>&gt;</a:t>
            </a:r>
            <a:r>
              <a:rPr lang="en-US" altLang="zh-CN" sz="1000" u="sng" dirty="0" err="1" smtClean="0"/>
              <a:t>jstl</a:t>
            </a:r>
            <a:r>
              <a:rPr lang="en-US" altLang="zh-CN" sz="1000" u="sng" dirty="0" smtClean="0"/>
              <a:t>&lt;/</a:t>
            </a:r>
            <a:r>
              <a:rPr lang="en-US" altLang="zh-CN" sz="1000" u="sng" dirty="0" err="1" smtClean="0"/>
              <a:t>groupId</a:t>
            </a:r>
            <a:r>
              <a:rPr lang="en-US" altLang="zh-CN" sz="1000" u="sng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&lt;</a:t>
            </a:r>
            <a:r>
              <a:rPr lang="en-US" altLang="zh-CN" sz="1000" dirty="0" err="1" smtClean="0"/>
              <a:t>artifactId</a:t>
            </a:r>
            <a:r>
              <a:rPr lang="en-US" altLang="zh-CN" sz="1000" dirty="0" smtClean="0"/>
              <a:t>&gt;</a:t>
            </a:r>
            <a:r>
              <a:rPr lang="en-US" altLang="zh-CN" sz="1000" u="sng" dirty="0" err="1" smtClean="0"/>
              <a:t>jstl</a:t>
            </a:r>
            <a:r>
              <a:rPr lang="en-US" altLang="zh-CN" sz="1000" u="sng" dirty="0" smtClean="0"/>
              <a:t>&lt;/</a:t>
            </a:r>
            <a:r>
              <a:rPr lang="en-US" altLang="zh-CN" sz="1000" u="sng" dirty="0" err="1" smtClean="0"/>
              <a:t>artifactId</a:t>
            </a:r>
            <a:r>
              <a:rPr lang="en-US" altLang="zh-CN" sz="1000" u="sng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&lt;version&gt;1.2&lt;/version&gt;</a:t>
            </a:r>
          </a:p>
          <a:p>
            <a:pPr>
              <a:buNone/>
            </a:pPr>
            <a:r>
              <a:rPr lang="en-US" altLang="zh-CN" sz="1000" dirty="0" smtClean="0"/>
              <a:t>&lt;/dependency&gt;</a:t>
            </a:r>
          </a:p>
          <a:p>
            <a:pPr>
              <a:buNone/>
            </a:pPr>
            <a:endParaRPr lang="zh-CN" altLang="en-US" sz="1000" dirty="0" smtClean="0"/>
          </a:p>
          <a:p>
            <a:pPr>
              <a:buNone/>
            </a:pPr>
            <a:r>
              <a:rPr lang="en-US" altLang="zh-CN" sz="1000" dirty="0" smtClean="0"/>
              <a:t>     &lt;dependency&gt;</a:t>
            </a:r>
          </a:p>
          <a:p>
            <a:pPr>
              <a:buNone/>
            </a:pPr>
            <a:r>
              <a:rPr lang="en-US" altLang="zh-CN" sz="1000" dirty="0" smtClean="0"/>
              <a:t>    &lt;</a:t>
            </a:r>
            <a:r>
              <a:rPr lang="en-US" altLang="zh-CN" sz="1000" dirty="0" err="1" smtClean="0"/>
              <a:t>groupId</a:t>
            </a:r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javax.servlet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groupId</a:t>
            </a:r>
            <a:r>
              <a:rPr lang="en-US" altLang="zh-CN" sz="1000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   &lt;</a:t>
            </a:r>
            <a:r>
              <a:rPr lang="en-US" altLang="zh-CN" sz="1000" dirty="0" err="1" smtClean="0"/>
              <a:t>artifactId</a:t>
            </a:r>
            <a:r>
              <a:rPr lang="en-US" altLang="zh-CN" sz="1000" dirty="0" smtClean="0"/>
              <a:t>&gt;</a:t>
            </a:r>
            <a:r>
              <a:rPr lang="en-US" altLang="zh-CN" sz="1000" u="sng" dirty="0" err="1" smtClean="0"/>
              <a:t>servlet-api</a:t>
            </a:r>
            <a:r>
              <a:rPr lang="en-US" altLang="zh-CN" sz="1000" u="sng" dirty="0" smtClean="0"/>
              <a:t>&lt;/</a:t>
            </a:r>
            <a:r>
              <a:rPr lang="en-US" altLang="zh-CN" sz="1000" u="sng" dirty="0" err="1" smtClean="0"/>
              <a:t>artifactId</a:t>
            </a:r>
            <a:r>
              <a:rPr lang="en-US" altLang="zh-CN" sz="1000" u="sng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   &lt;version&gt;2.5&lt;/version&gt;</a:t>
            </a:r>
          </a:p>
          <a:p>
            <a:pPr>
              <a:buNone/>
            </a:pPr>
            <a:r>
              <a:rPr lang="en-US" altLang="zh-CN" sz="1000" dirty="0" smtClean="0"/>
              <a:t>    &lt;/dependency&gt;</a:t>
            </a:r>
          </a:p>
          <a:p>
            <a:pPr>
              <a:buNone/>
            </a:pPr>
            <a:r>
              <a:rPr lang="zh-CN" altLang="en-US" sz="1000" dirty="0" smtClean="0"/>
              <a:t>    </a:t>
            </a:r>
          </a:p>
          <a:p>
            <a:pPr>
              <a:buNone/>
            </a:pPr>
            <a:r>
              <a:rPr lang="en-US" altLang="zh-CN" sz="1000" dirty="0" smtClean="0"/>
              <a:t>     &lt;!-- </a:t>
            </a:r>
            <a:r>
              <a:rPr lang="en-US" altLang="zh-CN" sz="1000" u="sng" dirty="0" err="1" smtClean="0"/>
              <a:t>mvc</a:t>
            </a:r>
            <a:r>
              <a:rPr lang="en-US" altLang="zh-CN" sz="1000" u="sng" dirty="0" smtClean="0"/>
              <a:t> --&gt;</a:t>
            </a:r>
          </a:p>
          <a:p>
            <a:pPr>
              <a:buNone/>
            </a:pPr>
            <a:r>
              <a:rPr lang="en-US" altLang="zh-CN" sz="1000" dirty="0" smtClean="0"/>
              <a:t>&lt;dependency&gt;</a:t>
            </a:r>
          </a:p>
          <a:p>
            <a:pPr>
              <a:buNone/>
            </a:pPr>
            <a:r>
              <a:rPr lang="en-US" altLang="zh-CN" sz="1000" dirty="0" smtClean="0"/>
              <a:t>    &lt;</a:t>
            </a:r>
            <a:r>
              <a:rPr lang="en-US" altLang="zh-CN" sz="1000" dirty="0" err="1" smtClean="0"/>
              <a:t>groupId</a:t>
            </a:r>
            <a:r>
              <a:rPr lang="en-US" altLang="zh-CN" sz="1000" dirty="0" smtClean="0"/>
              <a:t>&gt;</a:t>
            </a:r>
            <a:r>
              <a:rPr lang="en-US" altLang="zh-CN" sz="1000" dirty="0" err="1" smtClean="0"/>
              <a:t>org.springframework</a:t>
            </a:r>
            <a:r>
              <a:rPr lang="en-US" altLang="zh-CN" sz="1000" dirty="0" smtClean="0"/>
              <a:t>&lt;/</a:t>
            </a:r>
            <a:r>
              <a:rPr lang="en-US" altLang="zh-CN" sz="1000" dirty="0" err="1" smtClean="0"/>
              <a:t>groupId</a:t>
            </a:r>
            <a:r>
              <a:rPr lang="en-US" altLang="zh-CN" sz="1000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   &lt;</a:t>
            </a:r>
            <a:r>
              <a:rPr lang="en-US" altLang="zh-CN" sz="1000" dirty="0" err="1" smtClean="0"/>
              <a:t>artifactId</a:t>
            </a:r>
            <a:r>
              <a:rPr lang="en-US" altLang="zh-CN" sz="1000" dirty="0" smtClean="0"/>
              <a:t>&gt;spring-</a:t>
            </a:r>
            <a:r>
              <a:rPr lang="en-US" altLang="zh-CN" sz="1000" u="sng" dirty="0" err="1" smtClean="0"/>
              <a:t>webmvc</a:t>
            </a:r>
            <a:r>
              <a:rPr lang="en-US" altLang="zh-CN" sz="1000" u="sng" dirty="0" smtClean="0"/>
              <a:t>&lt;/</a:t>
            </a:r>
            <a:r>
              <a:rPr lang="en-US" altLang="zh-CN" sz="1000" u="sng" dirty="0" err="1" smtClean="0"/>
              <a:t>artifactId</a:t>
            </a:r>
            <a:r>
              <a:rPr lang="en-US" altLang="zh-CN" sz="1000" u="sng" dirty="0" smtClean="0"/>
              <a:t>&gt;</a:t>
            </a:r>
          </a:p>
          <a:p>
            <a:pPr>
              <a:buNone/>
            </a:pPr>
            <a:r>
              <a:rPr lang="en-US" altLang="zh-CN" sz="1000" dirty="0" smtClean="0"/>
              <a:t>    &lt;version&gt;${spring-</a:t>
            </a:r>
            <a:r>
              <a:rPr lang="en-US" altLang="zh-CN" sz="1000" dirty="0" err="1" smtClean="0"/>
              <a:t>framework.version</a:t>
            </a:r>
            <a:r>
              <a:rPr lang="en-US" altLang="zh-CN" sz="1000" dirty="0" smtClean="0"/>
              <a:t>}&lt;/version&gt;</a:t>
            </a:r>
          </a:p>
          <a:p>
            <a:pPr>
              <a:buNone/>
            </a:pPr>
            <a:r>
              <a:rPr lang="en-US" altLang="zh-CN" sz="1000" dirty="0" smtClean="0"/>
              <a:t>&lt;/dependency&gt;</a:t>
            </a:r>
          </a:p>
          <a:p>
            <a:pPr>
              <a:buNone/>
            </a:pPr>
            <a:endParaRPr lang="zh-CN" altLang="en-US" sz="1000" dirty="0" smtClean="0"/>
          </a:p>
          <a:p>
            <a:pPr>
              <a:buNone/>
            </a:pPr>
            <a:r>
              <a:rPr lang="en-US" altLang="zh-CN" sz="1000" dirty="0" smtClean="0"/>
              <a:t>  &lt;/dependencies&gt;</a:t>
            </a:r>
          </a:p>
          <a:p>
            <a:pPr>
              <a:buNone/>
            </a:pPr>
            <a:r>
              <a:rPr lang="zh-CN" altLang="en-US" sz="1000" dirty="0" smtClean="0"/>
              <a:t>右键</a:t>
            </a:r>
            <a:r>
              <a:rPr lang="en-US" altLang="zh-CN" sz="1000" dirty="0" smtClean="0"/>
              <a:t>maven</a:t>
            </a:r>
            <a:r>
              <a:rPr lang="zh-CN" altLang="en-US" sz="1000" dirty="0" smtClean="0"/>
              <a:t>更新。</a:t>
            </a:r>
            <a:r>
              <a:rPr lang="zh-CN" altLang="en-US" sz="1400" dirty="0" smtClean="0">
                <a:solidFill>
                  <a:srgbClr val="00B050"/>
                </a:solidFill>
              </a:rPr>
              <a:t>查看本地仓库已经添加了资源。</a:t>
            </a:r>
            <a:r>
              <a:rPr lang="en-US" altLang="zh-CN" sz="1400" dirty="0" smtClean="0">
                <a:solidFill>
                  <a:srgbClr val="00B050"/>
                </a:solidFill>
              </a:rPr>
              <a:t>Eclipse</a:t>
            </a:r>
            <a:r>
              <a:rPr lang="zh-CN" altLang="en-US" sz="1400" dirty="0" smtClean="0">
                <a:solidFill>
                  <a:srgbClr val="00B050"/>
                </a:solidFill>
              </a:rPr>
              <a:t>中项目中</a:t>
            </a:r>
            <a:r>
              <a:rPr lang="en-US" altLang="zh-CN" sz="1400" dirty="0" smtClean="0">
                <a:solidFill>
                  <a:srgbClr val="00B050"/>
                </a:solidFill>
              </a:rPr>
              <a:t>jar</a:t>
            </a:r>
            <a:r>
              <a:rPr lang="zh-CN" altLang="en-US" sz="1400" dirty="0" smtClean="0">
                <a:solidFill>
                  <a:srgbClr val="00B050"/>
                </a:solidFill>
              </a:rPr>
              <a:t>包显示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1000" dirty="0" smtClean="0"/>
              <a:t>在项目下面，</a:t>
            </a:r>
            <a:r>
              <a:rPr lang="zh-CN" altLang="en-US" sz="1000" dirty="0" smtClean="0"/>
              <a:t>演</a:t>
            </a:r>
            <a:r>
              <a:rPr lang="zh-CN" altLang="en-US" sz="1000" dirty="0" smtClean="0"/>
              <a:t>示命令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Mvn</a:t>
            </a:r>
            <a:r>
              <a:rPr lang="en-US" altLang="zh-CN" sz="1600" dirty="0" smtClean="0">
                <a:solidFill>
                  <a:srgbClr val="FF0000"/>
                </a:solidFill>
              </a:rPr>
              <a:t> clear</a:t>
            </a:r>
          </a:p>
          <a:p>
            <a:pPr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Mvn</a:t>
            </a:r>
            <a:r>
              <a:rPr lang="en-US" altLang="zh-CN" sz="1600" dirty="0" smtClean="0">
                <a:solidFill>
                  <a:srgbClr val="FF0000"/>
                </a:solidFill>
              </a:rPr>
              <a:t> compile</a:t>
            </a:r>
          </a:p>
          <a:p>
            <a:pPr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Mvn</a:t>
            </a:r>
            <a:r>
              <a:rPr lang="en-US" altLang="zh-CN" sz="1600" dirty="0" smtClean="0">
                <a:solidFill>
                  <a:srgbClr val="FF0000"/>
                </a:solidFill>
              </a:rPr>
              <a:t> package</a:t>
            </a:r>
          </a:p>
          <a:p>
            <a:pPr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Mvn</a:t>
            </a:r>
            <a:r>
              <a:rPr lang="en-US" altLang="zh-CN" sz="1600" dirty="0" smtClean="0">
                <a:solidFill>
                  <a:srgbClr val="FF0000"/>
                </a:solidFill>
              </a:rPr>
              <a:t> install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 err="1" smtClean="0"/>
              <a:t>Web.xml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Dispatcher</a:t>
            </a:r>
            <a:r>
              <a:rPr lang="zh-CN" altLang="en-US" b="1" dirty="0" smtClean="0">
                <a:solidFill>
                  <a:srgbClr val="00B050"/>
                </a:solidFill>
              </a:rPr>
              <a:t>可</a:t>
            </a:r>
            <a:r>
              <a:rPr lang="zh-CN" altLang="en-US" b="1" dirty="0" smtClean="0">
                <a:solidFill>
                  <a:srgbClr val="00B050"/>
                </a:solidFill>
              </a:rPr>
              <a:t>以点进去，可以在</a:t>
            </a:r>
            <a:r>
              <a:rPr lang="en-US" altLang="zh-CN" b="1" dirty="0" smtClean="0">
                <a:solidFill>
                  <a:srgbClr val="00B050"/>
                </a:solidFill>
              </a:rPr>
              <a:t>maven</a:t>
            </a:r>
            <a:r>
              <a:rPr lang="zh-CN" altLang="en-US" b="1" dirty="0" smtClean="0">
                <a:solidFill>
                  <a:srgbClr val="00B050"/>
                </a:solidFill>
              </a:rPr>
              <a:t>库中看到</a:t>
            </a:r>
            <a:r>
              <a:rPr lang="en-US" altLang="zh-CN" b="1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en-US" altLang="zh-CN" u="sng" dirty="0" err="1" smtClean="0"/>
              <a:t>mvc</a:t>
            </a:r>
            <a:r>
              <a:rPr lang="en-US" altLang="zh-CN" u="sng" dirty="0" smtClean="0"/>
              <a:t>-dispatcher&lt;/</a:t>
            </a:r>
            <a:r>
              <a:rPr lang="en-US" altLang="zh-CN" u="sng" dirty="0" err="1" smtClean="0"/>
              <a:t>servlet</a:t>
            </a:r>
            <a:r>
              <a:rPr lang="en-US" altLang="zh-CN" u="sng" dirty="0" smtClean="0"/>
              <a:t>-name&gt;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r>
              <a:rPr lang="en-US" altLang="zh-CN" dirty="0" err="1" smtClean="0"/>
              <a:t>org.springframework.web.servlet.DispatcherServlet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</a:p>
          <a:p>
            <a:pPr>
              <a:buNone/>
            </a:pPr>
            <a:r>
              <a:rPr lang="en-US" altLang="zh-CN" dirty="0" smtClean="0"/>
              <a:t>  &lt;init-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  <a:r>
              <a:rPr lang="en-US" altLang="zh-CN" dirty="0" err="1" smtClean="0"/>
              <a:t>contextConfigLocation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</a:t>
            </a:r>
            <a:r>
              <a:rPr lang="en-US" altLang="zh-CN" dirty="0" err="1" smtClean="0"/>
              <a:t>classpath:config</a:t>
            </a:r>
            <a:r>
              <a:rPr lang="en-US" altLang="zh-CN" dirty="0" smtClean="0"/>
              <a:t>/spring*.</a:t>
            </a:r>
            <a:r>
              <a:rPr lang="en-US" altLang="zh-CN" u="sng" dirty="0" smtClean="0"/>
              <a:t>xml&lt;/</a:t>
            </a:r>
            <a:r>
              <a:rPr lang="en-US" altLang="zh-CN" u="sng" dirty="0" err="1" smtClean="0"/>
              <a:t>param</a:t>
            </a:r>
            <a:r>
              <a:rPr lang="en-US" altLang="zh-CN" u="sng" dirty="0" smtClean="0"/>
              <a:t>-value&gt;</a:t>
            </a:r>
          </a:p>
          <a:p>
            <a:pPr>
              <a:buNone/>
            </a:pPr>
            <a:r>
              <a:rPr lang="en-US" altLang="zh-CN" dirty="0" smtClean="0"/>
              <a:t>  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&lt;!-- </a:t>
            </a:r>
          </a:p>
          <a:p>
            <a:pPr>
              <a:buNone/>
            </a:pPr>
            <a:r>
              <a:rPr lang="en-US" altLang="zh-CN" dirty="0" smtClean="0"/>
              <a:t>  web</a:t>
            </a:r>
            <a:r>
              <a:rPr lang="zh-CN" altLang="en-US" dirty="0" smtClean="0"/>
              <a:t>容器容器是否启动的时候就加载这个</a:t>
            </a:r>
            <a:r>
              <a:rPr lang="en-US" altLang="zh-CN" u="sng" dirty="0" err="1" smtClean="0"/>
              <a:t>servlet</a:t>
            </a:r>
            <a:r>
              <a:rPr lang="en-US" altLang="zh-CN" u="sng" dirty="0" smtClean="0"/>
              <a:t>,</a:t>
            </a:r>
          </a:p>
          <a:p>
            <a:pPr>
              <a:buNone/>
            </a:pPr>
            <a:r>
              <a:rPr lang="zh-CN" altLang="en-US" dirty="0" smtClean="0"/>
              <a:t>  当值小于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或者没有指定时，则表示容器在该</a:t>
            </a:r>
            <a:r>
              <a:rPr lang="en-US" altLang="zh-CN" u="sng" dirty="0" err="1" smtClean="0"/>
              <a:t>servlet</a:t>
            </a:r>
            <a:r>
              <a:rPr lang="zh-CN" altLang="en-US" u="sng" dirty="0" smtClean="0"/>
              <a:t>被选择时才会去加载</a:t>
            </a:r>
            <a:r>
              <a:rPr lang="en-US" altLang="zh-CN" u="sng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x</a:t>
            </a:r>
            <a:r>
              <a:rPr lang="zh-CN" altLang="en-US" dirty="0" smtClean="0"/>
              <a:t>的取值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代表的是优先级，而非启动延迟时间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值越小，代表优先级越高</a:t>
            </a:r>
          </a:p>
          <a:p>
            <a:pPr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  &lt;load-on-startup&gt;1&lt;/load-on-startup&gt;</a:t>
            </a:r>
          </a:p>
          <a:p>
            <a:pPr>
              <a:buNone/>
            </a:pPr>
            <a:r>
              <a:rPr lang="en-US" altLang="zh-CN" dirty="0" smtClean="0"/>
              <a:t>  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en-US" altLang="zh-CN" u="sng" dirty="0" err="1" smtClean="0"/>
              <a:t>mvc</a:t>
            </a:r>
            <a:r>
              <a:rPr lang="en-US" altLang="zh-CN" u="sng" dirty="0" smtClean="0"/>
              <a:t>-dispatcher&lt;/</a:t>
            </a:r>
            <a:r>
              <a:rPr lang="en-US" altLang="zh-CN" u="sng" dirty="0" err="1" smtClean="0"/>
              <a:t>servlet</a:t>
            </a:r>
            <a:r>
              <a:rPr lang="en-US" altLang="zh-CN" u="sng" dirty="0" smtClean="0"/>
              <a:t>-name&gt;</a:t>
            </a:r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-pattern&gt;/&lt;/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</a:p>
          <a:p>
            <a:pPr>
              <a:buNone/>
            </a:pPr>
            <a:r>
              <a:rPr lang="en-US" altLang="zh-CN" dirty="0" smtClean="0"/>
              <a:t>  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4000" b="1" dirty="0" smtClean="0"/>
              <a:t>Spring-</a:t>
            </a:r>
            <a:r>
              <a:rPr lang="en-US" altLang="zh-CN" sz="4000" b="1" dirty="0" err="1" smtClean="0"/>
              <a:t>mvc.xml</a:t>
            </a:r>
            <a:endParaRPr lang="en-US" altLang="zh-CN" sz="4000" b="1" dirty="0" smtClean="0"/>
          </a:p>
          <a:p>
            <a:pPr>
              <a:buNone/>
            </a:pPr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</a:p>
          <a:p>
            <a:pPr>
              <a:buNone/>
            </a:pPr>
            <a:r>
              <a:rPr lang="en-US" altLang="zh-CN" dirty="0" smtClean="0"/>
              <a:t>&lt;beans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"http://www.springframework.org/schema/beans"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xmlns:xsi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"http://www.w3.org/2001/XMLSchema-instance" </a:t>
            </a:r>
            <a:r>
              <a:rPr lang="en-US" altLang="zh-CN" i="1" dirty="0" err="1" smtClean="0"/>
              <a:t>xmlns:context</a:t>
            </a:r>
            <a:r>
              <a:rPr lang="en-US" altLang="zh-CN" i="1" dirty="0" smtClean="0"/>
              <a:t>="http://www.springframework.org/schema/context"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xmlns:mvc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"http://www.springframework.org/schema/mvc"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xsi:schemaLocation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http://www.springframework.org/schema/beans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http://www.springframework.org/schema/beans/spring-beans.xsd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http://www.springframework.org/schema/context 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http://www.springframework.org/schema/context/spring-context.xsd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http://www.springframework.org/schema/mvc  </a:t>
            </a:r>
          </a:p>
          <a:p>
            <a:pPr>
              <a:buNone/>
            </a:pPr>
            <a:r>
              <a:rPr lang="en-US" altLang="zh-CN" i="1" dirty="0" smtClean="0"/>
              <a:t>        http://www.springframework.org/schema/mvc/spring-mvc.xsd"&gt;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&lt;!-- </a:t>
            </a:r>
            <a:r>
              <a:rPr lang="zh-CN" altLang="en-US" dirty="0" smtClean="0"/>
              <a:t>启动注解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mvc:annotation</a:t>
            </a:r>
            <a:r>
              <a:rPr lang="en-US" altLang="zh-CN" dirty="0" smtClean="0"/>
              <a:t>-driven/&gt;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&lt;!-- </a:t>
            </a:r>
            <a:r>
              <a:rPr lang="zh-CN" altLang="en-US" dirty="0" smtClean="0"/>
              <a:t>扫描包路径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context:component</a:t>
            </a:r>
            <a:r>
              <a:rPr lang="en-US" altLang="zh-CN" dirty="0" smtClean="0"/>
              <a:t>-scan base-package=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com.ldgx.business</a:t>
            </a:r>
            <a:r>
              <a:rPr lang="en-US" altLang="zh-CN" i="1" dirty="0" smtClean="0"/>
              <a:t>"/&gt;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&lt;!-- &lt;</a:t>
            </a:r>
            <a:r>
              <a:rPr lang="en-US" altLang="zh-CN" dirty="0" err="1" smtClean="0"/>
              <a:t>mvc:default-</a:t>
            </a:r>
            <a:r>
              <a:rPr lang="en-US" altLang="zh-CN" u="sng" dirty="0" err="1" smtClean="0"/>
              <a:t>servlet-handler</a:t>
            </a:r>
            <a:r>
              <a:rPr lang="en-US" altLang="zh-CN" u="sng" dirty="0" smtClean="0"/>
              <a:t> /&gt; --&gt;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&lt;!-- </a:t>
            </a:r>
            <a:r>
              <a:rPr lang="en-US" altLang="zh-CN" u="sng" dirty="0" smtClean="0"/>
              <a:t>xml</a:t>
            </a:r>
            <a:r>
              <a:rPr lang="zh-CN" altLang="en-US" u="sng" dirty="0" smtClean="0"/>
              <a:t>使用 </a:t>
            </a:r>
            <a:r>
              <a:rPr lang="en-US" altLang="zh-CN" u="sng" dirty="0" smtClean="0"/>
              <a:t>/ </a:t>
            </a:r>
            <a:r>
              <a:rPr lang="zh-CN" altLang="en-US" u="sng" dirty="0" smtClean="0"/>
              <a:t>拦截了所有的请求，会影响到静态资源文件的获取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页面上引用的</a:t>
            </a:r>
            <a:r>
              <a:rPr lang="en-US" altLang="zh-CN" u="sng" dirty="0" err="1" smtClean="0"/>
              <a:t>css</a:t>
            </a:r>
            <a:r>
              <a:rPr lang="zh-CN" altLang="en-US" u="sng" dirty="0" smtClean="0"/>
              <a:t>，</a:t>
            </a:r>
            <a:r>
              <a:rPr lang="en-US" altLang="zh-CN" u="sng" dirty="0" err="1" smtClean="0"/>
              <a:t>js</a:t>
            </a:r>
            <a:r>
              <a:rPr lang="zh-CN" altLang="en-US" u="sng" dirty="0" smtClean="0"/>
              <a:t>等效果不起作用了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所以要启用 静态资源访问 </a:t>
            </a:r>
            <a:r>
              <a:rPr lang="en-US" altLang="zh-CN" u="sng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mvc:resources</a:t>
            </a:r>
            <a:r>
              <a:rPr lang="en-US" altLang="zh-CN" dirty="0" smtClean="0"/>
              <a:t> location=</a:t>
            </a:r>
            <a:r>
              <a:rPr lang="en-US" altLang="zh-CN" i="1" dirty="0" smtClean="0"/>
              <a:t>"/static/" mapping="/static/**"&gt;&lt;/</a:t>
            </a:r>
            <a:r>
              <a:rPr lang="en-US" altLang="zh-CN" i="1" dirty="0" err="1" smtClean="0"/>
              <a:t>mvc:resources</a:t>
            </a:r>
            <a:r>
              <a:rPr lang="en-US" altLang="zh-CN" i="1" dirty="0" smtClean="0"/>
              <a:t>&gt;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&lt;!-- </a:t>
            </a:r>
            <a:r>
              <a:rPr lang="zh-CN" altLang="en-US" dirty="0" smtClean="0"/>
              <a:t>视图解析器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负责</a:t>
            </a:r>
            <a:r>
              <a:rPr lang="en-US" altLang="zh-CN" u="sng" dirty="0" err="1" smtClean="0"/>
              <a:t>jsp</a:t>
            </a:r>
            <a:r>
              <a:rPr lang="zh-CN" altLang="en-US" u="sng" dirty="0" smtClean="0"/>
              <a:t>页面</a:t>
            </a:r>
            <a:r>
              <a:rPr lang="en-US" altLang="zh-CN" u="sng" dirty="0" smtClean="0"/>
              <a:t>,</a:t>
            </a:r>
            <a:r>
              <a:rPr lang="zh-CN" altLang="en-US" u="sng" dirty="0" smtClean="0"/>
              <a:t>必须放在最后面 </a:t>
            </a:r>
            <a:r>
              <a:rPr lang="en-US" altLang="zh-CN" u="sng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&lt;bean class=</a:t>
            </a:r>
            <a:r>
              <a:rPr lang="en-US" altLang="zh-CN" i="1" dirty="0" smtClean="0"/>
              <a:t>"org.springframework.web.servlet.view.InternalResourceViewResolver"&gt;</a:t>
            </a:r>
          </a:p>
          <a:p>
            <a:pPr>
              <a:buNone/>
            </a:pPr>
            <a:r>
              <a:rPr lang="en-US" altLang="zh-CN" dirty="0" smtClean="0"/>
              <a:t>&lt;property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viewClass</a:t>
            </a:r>
            <a:r>
              <a:rPr lang="en-US" altLang="zh-CN" i="1" dirty="0" smtClean="0"/>
              <a:t>" value="</a:t>
            </a:r>
            <a:r>
              <a:rPr lang="en-US" altLang="zh-CN" i="1" dirty="0" err="1" smtClean="0"/>
              <a:t>org.springframework.web.servlet.view.JstlView</a:t>
            </a:r>
            <a:r>
              <a:rPr lang="en-US" altLang="zh-CN" i="1" dirty="0" smtClean="0"/>
              <a:t>" /&gt; </a:t>
            </a:r>
          </a:p>
          <a:p>
            <a:pPr>
              <a:buNone/>
            </a:pPr>
            <a:r>
              <a:rPr lang="en-US" altLang="zh-CN" dirty="0" smtClean="0"/>
              <a:t>&lt;property name=</a:t>
            </a:r>
            <a:r>
              <a:rPr lang="en-US" altLang="zh-CN" i="1" dirty="0" smtClean="0"/>
              <a:t>"prefix" value="/WEB-INF/</a:t>
            </a:r>
            <a:r>
              <a:rPr lang="en-US" altLang="zh-CN" i="1" dirty="0" err="1" smtClean="0"/>
              <a:t>jsps</a:t>
            </a:r>
            <a:r>
              <a:rPr lang="en-US" altLang="zh-CN" i="1" dirty="0" smtClean="0"/>
              <a:t>/"&gt;&lt;/property&gt;</a:t>
            </a:r>
          </a:p>
          <a:p>
            <a:pPr>
              <a:buNone/>
            </a:pPr>
            <a:r>
              <a:rPr lang="en-US" altLang="zh-CN" dirty="0" smtClean="0"/>
              <a:t>&lt;property name=</a:t>
            </a:r>
            <a:r>
              <a:rPr lang="en-US" altLang="zh-CN" i="1" dirty="0" smtClean="0"/>
              <a:t>"suffix" value=".</a:t>
            </a:r>
            <a:r>
              <a:rPr lang="en-US" altLang="zh-CN" i="1" dirty="0" err="1" smtClean="0"/>
              <a:t>jsp</a:t>
            </a:r>
            <a:r>
              <a:rPr lang="en-US" altLang="zh-CN" i="1" dirty="0" smtClean="0"/>
              <a:t>"&gt;&lt;/property&gt;</a:t>
            </a:r>
          </a:p>
          <a:p>
            <a:pPr>
              <a:buNone/>
            </a:pPr>
            <a:r>
              <a:rPr lang="en-US" altLang="zh-CN" dirty="0" smtClean="0"/>
              <a:t>&lt;/bean</a:t>
            </a:r>
            <a:r>
              <a:rPr lang="en-US" altLang="zh-CN" dirty="0" smtClean="0"/>
              <a:t>&gt;</a:t>
            </a:r>
          </a:p>
          <a:p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&lt;/beans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@Controller</a:t>
            </a:r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("/main")</a:t>
            </a:r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MainController</a:t>
            </a:r>
            <a:r>
              <a:rPr lang="en-US" altLang="zh-CN" b="1" dirty="0" smtClean="0"/>
              <a:t> {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("/index")</a:t>
            </a:r>
          </a:p>
          <a:p>
            <a:pPr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 err="1" smtClean="0"/>
              <a:t>ModelAndView</a:t>
            </a:r>
            <a:r>
              <a:rPr lang="en-US" altLang="zh-CN" b="1" dirty="0" smtClean="0"/>
              <a:t> main() {</a:t>
            </a:r>
          </a:p>
          <a:p>
            <a:pPr>
              <a:buNone/>
            </a:pPr>
            <a:r>
              <a:rPr lang="en-US" altLang="zh-CN" dirty="0" err="1" smtClean="0"/>
              <a:t>ModelAndView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ModelAndView</a:t>
            </a:r>
            <a:r>
              <a:rPr lang="en-US" altLang="zh-CN" b="1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mv.setViewName</a:t>
            </a:r>
            <a:r>
              <a:rPr lang="en-US" altLang="zh-CN" dirty="0" smtClean="0"/>
              <a:t>("success");</a:t>
            </a:r>
          </a:p>
          <a:p>
            <a:pPr>
              <a:buNone/>
            </a:pPr>
            <a:r>
              <a:rPr lang="en-US" altLang="zh-CN" b="1" dirty="0" smtClean="0"/>
              <a:t>return </a:t>
            </a:r>
            <a:r>
              <a:rPr lang="en-US" altLang="zh-CN" b="1" dirty="0" err="1" smtClean="0"/>
              <a:t>mv</a:t>
            </a:r>
            <a:r>
              <a:rPr lang="en-US" altLang="zh-CN" b="1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增加</a:t>
            </a:r>
            <a:r>
              <a:rPr lang="en-US" altLang="zh-CN" dirty="0" err="1" smtClean="0">
                <a:solidFill>
                  <a:srgbClr val="00B050"/>
                </a:solidFill>
              </a:rPr>
              <a:t>jsp</a:t>
            </a:r>
            <a:r>
              <a:rPr lang="zh-CN" altLang="en-US" dirty="0" smtClean="0">
                <a:solidFill>
                  <a:srgbClr val="00B050"/>
                </a:solidFill>
              </a:rPr>
              <a:t>页面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具</a:t>
            </a:r>
            <a:r>
              <a:rPr lang="zh-CN" altLang="en-US" dirty="0" smtClean="0"/>
              <a:t>体讲解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mvc.xml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404665"/>
            <a:ext cx="6840760" cy="122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项目使用到的技术：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Spring MVC 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framemarker</a:t>
            </a:r>
            <a:r>
              <a:rPr lang="en-US" altLang="zh-CN" dirty="0" smtClean="0"/>
              <a:t>… 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5051747" cy="4149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2350" y="2967335"/>
            <a:ext cx="2119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maven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1.</a:t>
            </a:r>
            <a:r>
              <a:rPr lang="zh-CN" altLang="en-US" b="1" dirty="0" smtClean="0">
                <a:solidFill>
                  <a:srgbClr val="00B050"/>
                </a:solidFill>
              </a:rPr>
              <a:t>判断本电脑上面是否安装了</a:t>
            </a:r>
            <a:r>
              <a:rPr lang="en-US" altLang="zh-CN" b="1" dirty="0" smtClean="0">
                <a:solidFill>
                  <a:srgbClr val="00B050"/>
                </a:solidFill>
              </a:rPr>
              <a:t>maven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sz="2000" b="1" dirty="0" err="1" smtClean="0"/>
              <a:t>win+r</a:t>
            </a:r>
            <a:r>
              <a:rPr lang="zh-CN" altLang="en-US" sz="2000" dirty="0"/>
              <a:t>的按键组合来打开</a:t>
            </a:r>
            <a:r>
              <a:rPr lang="zh-CN" altLang="en-US" sz="2000" b="1" dirty="0"/>
              <a:t>运</a:t>
            </a:r>
            <a:r>
              <a:rPr lang="zh-CN" altLang="en-US" sz="2000" b="1" dirty="0" smtClean="0"/>
              <a:t>行</a:t>
            </a:r>
            <a:r>
              <a:rPr lang="en-US" altLang="zh-CN" sz="2000" b="1" dirty="0" smtClean="0"/>
              <a:t>,</a:t>
            </a:r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dirty="0"/>
              <a:t> 打开后，在里面输入</a:t>
            </a:r>
            <a:r>
              <a:rPr lang="en-US" altLang="zh-CN" sz="2000" b="1" dirty="0" err="1" smtClean="0"/>
              <a:t>cmd</a:t>
            </a:r>
            <a:endParaRPr lang="en-US" altLang="zh-CN" sz="2000" b="1" dirty="0" smtClean="0"/>
          </a:p>
          <a:p>
            <a:r>
              <a:rPr lang="zh-CN" altLang="en-US" sz="2000" dirty="0"/>
              <a:t>输</a:t>
            </a:r>
            <a:r>
              <a:rPr lang="zh-CN" altLang="en-US" sz="2000" dirty="0" smtClean="0"/>
              <a:t>入命令</a:t>
            </a:r>
            <a:r>
              <a:rPr lang="en-US" altLang="zh-CN" sz="2000" dirty="0" smtClean="0"/>
              <a:t>maven –version</a:t>
            </a:r>
          </a:p>
          <a:p>
            <a:endParaRPr lang="en-US" altLang="zh-CN" sz="2000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484784"/>
            <a:ext cx="2501575" cy="1498437"/>
          </a:xfrm>
          <a:prstGeom prst="rect">
            <a:avLst/>
          </a:prstGeom>
        </p:spPr>
      </p:pic>
      <p:pic>
        <p:nvPicPr>
          <p:cNvPr id="5" name="图片 4" descr="无标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717032"/>
            <a:ext cx="6258799" cy="155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步骤</a:t>
            </a:r>
            <a:r>
              <a:rPr lang="en-US" altLang="zh-CN" b="1" dirty="0" smtClean="0">
                <a:solidFill>
                  <a:srgbClr val="00B050"/>
                </a:solidFill>
              </a:rPr>
              <a:t>1,</a:t>
            </a:r>
            <a:r>
              <a:rPr lang="zh-CN" altLang="en-US" b="1" dirty="0" smtClean="0">
                <a:solidFill>
                  <a:srgbClr val="00B050"/>
                </a:solidFill>
              </a:rPr>
              <a:t>从官网下载</a:t>
            </a:r>
            <a:r>
              <a:rPr lang="en-US" altLang="zh-CN" b="1" dirty="0" smtClean="0">
                <a:solidFill>
                  <a:srgbClr val="00B050"/>
                </a:solidFill>
              </a:rPr>
              <a:t>maven</a:t>
            </a:r>
            <a:r>
              <a:rPr lang="zh-CN" altLang="en-US" b="1" dirty="0" smtClean="0">
                <a:solidFill>
                  <a:srgbClr val="00B050"/>
                </a:solidFill>
              </a:rPr>
              <a:t>安装包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官网地址</a:t>
            </a:r>
            <a:r>
              <a:rPr lang="en-US" altLang="zh-CN" sz="2000" dirty="0" smtClean="0"/>
              <a:t>:http://</a:t>
            </a:r>
            <a:r>
              <a:rPr lang="en-US" altLang="zh-CN" sz="2000" dirty="0" err="1" smtClean="0"/>
              <a:t>maven.apache.org</a:t>
            </a:r>
            <a:r>
              <a:rPr lang="en-US" altLang="zh-CN" sz="2000" dirty="0" smtClean="0"/>
              <a:t>/  </a:t>
            </a:r>
            <a:r>
              <a:rPr lang="zh-CN" altLang="en-US" sz="2000" dirty="0" smtClean="0"/>
              <a:t>下载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包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endParaRPr lang="en-US" altLang="zh-CN" sz="2200" dirty="0" smtClean="0"/>
          </a:p>
          <a:p>
            <a:pPr>
              <a:buNone/>
            </a:pPr>
            <a:r>
              <a:rPr lang="zh-CN" altLang="en-US" sz="2200" dirty="0" smtClean="0"/>
              <a:t>解压</a:t>
            </a:r>
            <a:r>
              <a:rPr lang="en-US" altLang="zh-CN" sz="2200" dirty="0" smtClean="0"/>
              <a:t>apache-maven-3.5.2-bin.zip</a:t>
            </a:r>
          </a:p>
          <a:p>
            <a:pPr>
              <a:buNone/>
            </a:pPr>
            <a:r>
              <a:rPr lang="zh-CN" altLang="en-US" sz="2200" dirty="0" smtClean="0"/>
              <a:t>把文件放到</a:t>
            </a:r>
            <a:r>
              <a:rPr lang="en-US" altLang="zh-CN" sz="2200" dirty="0" smtClean="0"/>
              <a:t>C:\FuFu\apache-maven-3.5.2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6228184" cy="371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00B05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配置</a:t>
            </a:r>
            <a:r>
              <a:rPr lang="en-US" altLang="zh-CN" dirty="0" smtClean="0">
                <a:solidFill>
                  <a:srgbClr val="00B050"/>
                </a:solidFill>
              </a:rPr>
              <a:t>maven</a:t>
            </a:r>
            <a:r>
              <a:rPr lang="zh-CN" altLang="en-US" dirty="0" smtClean="0">
                <a:solidFill>
                  <a:srgbClr val="00B050"/>
                </a:solidFill>
              </a:rPr>
              <a:t>的环境变量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新建系统变量   </a:t>
            </a:r>
            <a:r>
              <a:rPr lang="en-US" altLang="zh-CN" sz="2000" dirty="0" smtClean="0"/>
              <a:t>MAVEN_HOME  </a:t>
            </a:r>
            <a:r>
              <a:rPr lang="zh-CN" altLang="en-US" sz="2000" dirty="0" smtClean="0"/>
              <a:t>变量值：</a:t>
            </a:r>
            <a:r>
              <a:rPr lang="en-US" altLang="zh-CN" sz="2000" dirty="0" smtClean="0"/>
              <a:t>E:\WO\apache-maven-3.5.2</a:t>
            </a:r>
          </a:p>
          <a:p>
            <a:r>
              <a:rPr lang="zh-CN" altLang="en-US" sz="2000" dirty="0" smtClean="0"/>
              <a:t>编辑系统变量  </a:t>
            </a:r>
            <a:r>
              <a:rPr lang="en-US" altLang="zh-CN" sz="2000" dirty="0" smtClean="0"/>
              <a:t>Path         </a:t>
            </a:r>
            <a:r>
              <a:rPr lang="zh-CN" altLang="en-US" sz="2000" dirty="0" smtClean="0"/>
              <a:t>添加变量值： </a:t>
            </a:r>
            <a:r>
              <a:rPr lang="en-US" altLang="zh-CN" sz="2000" dirty="0" smtClean="0"/>
              <a:t>;%MAVEN_HOME%\bin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执</a:t>
            </a:r>
            <a:r>
              <a:rPr lang="zh-CN" altLang="en-US" sz="2000" dirty="0" smtClean="0"/>
              <a:t>行命令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–version</a:t>
            </a:r>
            <a:r>
              <a:rPr lang="zh-CN" altLang="en-US" sz="2000" dirty="0" smtClean="0"/>
              <a:t>判断是否安装成功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Tip:</a:t>
            </a:r>
            <a:r>
              <a:rPr lang="zh-CN" altLang="en-US" sz="1600" dirty="0" smtClean="0">
                <a:solidFill>
                  <a:srgbClr val="C00000"/>
                </a:solidFill>
              </a:rPr>
              <a:t>如果不生效，请关掉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cmd</a:t>
            </a:r>
            <a:r>
              <a:rPr lang="zh-CN" altLang="en-US" sz="1600" dirty="0" smtClean="0">
                <a:solidFill>
                  <a:srgbClr val="C00000"/>
                </a:solidFill>
              </a:rPr>
              <a:t>窗口，重新打开试一下</a:t>
            </a:r>
            <a:r>
              <a:rPr lang="en-US" altLang="zh-CN" sz="16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zh-CN" altLang="en-US" sz="1600" dirty="0" smtClean="0">
                <a:solidFill>
                  <a:srgbClr val="C00000"/>
                </a:solidFill>
              </a:rPr>
              <a:t>如果还不行，请重启电脑，再尝试一下。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284984"/>
            <a:ext cx="6258799" cy="155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4.</a:t>
            </a:r>
            <a:r>
              <a:rPr lang="zh-CN" altLang="en-US" dirty="0" smtClean="0">
                <a:solidFill>
                  <a:srgbClr val="00B050"/>
                </a:solidFill>
              </a:rPr>
              <a:t>配置</a:t>
            </a:r>
            <a:r>
              <a:rPr lang="en-US" altLang="zh-CN" dirty="0" smtClean="0">
                <a:solidFill>
                  <a:srgbClr val="00B050"/>
                </a:solidFill>
              </a:rPr>
              <a:t>eclipse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</a:rPr>
              <a:t>maven</a:t>
            </a:r>
            <a:r>
              <a:rPr lang="zh-CN" altLang="en-US" dirty="0" smtClean="0">
                <a:solidFill>
                  <a:srgbClr val="00B050"/>
                </a:solidFill>
              </a:rPr>
              <a:t>环境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版</a:t>
            </a:r>
            <a:r>
              <a:rPr lang="zh-CN" altLang="en-US" sz="2000" dirty="0" smtClean="0"/>
              <a:t>本低的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不自带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，需要安装</a:t>
            </a:r>
            <a:r>
              <a:rPr lang="en-US" altLang="zh-CN" sz="2000" dirty="0" smtClean="0"/>
              <a:t>m2e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方法一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在线安装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插件：：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Help  --&gt;  Install New Software</a:t>
            </a:r>
          </a:p>
          <a:p>
            <a:pPr>
              <a:buNone/>
            </a:pPr>
            <a:r>
              <a:rPr lang="zh-CN" altLang="en-US" sz="2000" dirty="0" smtClean="0"/>
              <a:t>内容输入</a:t>
            </a:r>
            <a:r>
              <a:rPr lang="en-US" altLang="zh-CN" sz="2000" dirty="0" smtClean="0"/>
              <a:t>:http://m2eclipse.sonatype.org/sites/m2e/</a:t>
            </a:r>
          </a:p>
          <a:p>
            <a:pPr>
              <a:buNone/>
            </a:pPr>
            <a:r>
              <a:rPr lang="zh-CN" altLang="en-US" sz="2000" dirty="0" smtClean="0"/>
              <a:t>方法二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离线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7" y="188640"/>
            <a:ext cx="900906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83568" y="4509120"/>
            <a:ext cx="783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如果成功了会有这个选项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00B050"/>
                </a:solidFill>
              </a:rPr>
              <a:t>版本高的</a:t>
            </a:r>
            <a:r>
              <a:rPr lang="en-US" altLang="zh-CN" sz="2400" dirty="0" smtClean="0">
                <a:solidFill>
                  <a:srgbClr val="00B050"/>
                </a:solidFill>
              </a:rPr>
              <a:t>eclipse</a:t>
            </a:r>
            <a:r>
              <a:rPr lang="zh-CN" altLang="en-US" sz="2400" dirty="0" smtClean="0">
                <a:solidFill>
                  <a:srgbClr val="00B050"/>
                </a:solidFill>
              </a:rPr>
              <a:t>自带</a:t>
            </a:r>
            <a:r>
              <a:rPr lang="en-US" altLang="zh-CN" sz="2400" dirty="0" smtClean="0">
                <a:solidFill>
                  <a:srgbClr val="00B050"/>
                </a:solidFill>
              </a:rPr>
              <a:t>maven,</a:t>
            </a:r>
            <a:r>
              <a:rPr lang="zh-CN" altLang="en-US" sz="2400" dirty="0" smtClean="0">
                <a:solidFill>
                  <a:srgbClr val="00B050"/>
                </a:solidFill>
              </a:rPr>
              <a:t>但是可能出现问题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100" dirty="0" smtClean="0"/>
              <a:t>有可能出现问题</a:t>
            </a:r>
            <a:endParaRPr lang="en-US" altLang="zh-CN" sz="1100" dirty="0" smtClean="0"/>
          </a:p>
          <a:p>
            <a:pPr>
              <a:buNone/>
            </a:pPr>
            <a:r>
              <a:rPr lang="zh-CN" altLang="en-US" sz="1100" dirty="0" smtClean="0"/>
              <a:t>错误：</a:t>
            </a:r>
          </a:p>
          <a:p>
            <a:pPr>
              <a:buNone/>
            </a:pPr>
            <a:r>
              <a:rPr lang="en-US" altLang="zh-CN" sz="1100" dirty="0" smtClean="0"/>
              <a:t>Could not resolve archetype org.apache.maven.archetypes:maven-archetype-webapp-1.0.jar:RELEASE from any of the configured repositories.</a:t>
            </a:r>
          </a:p>
          <a:p>
            <a:pPr>
              <a:buNone/>
            </a:pPr>
            <a:r>
              <a:rPr lang="en-US" altLang="zh-CN" sz="1100" dirty="0" smtClean="0"/>
              <a:t>Could not resolve artifact</a:t>
            </a:r>
          </a:p>
          <a:p>
            <a:pPr>
              <a:buNone/>
            </a:pPr>
            <a:r>
              <a:rPr lang="en-US" altLang="zh-CN" sz="1100" dirty="0" smtClean="0"/>
              <a:t>Missing org.apache.maven.archetypes:maven-archetype-quickstart:pom:RELEASE</a:t>
            </a:r>
          </a:p>
          <a:p>
            <a:pPr>
              <a:buNone/>
            </a:pPr>
            <a:r>
              <a:rPr lang="en-US" altLang="zh-CN" sz="1100" dirty="0" smtClean="0"/>
              <a:t> </a:t>
            </a:r>
          </a:p>
          <a:p>
            <a:pPr>
              <a:buNone/>
            </a:pPr>
            <a:r>
              <a:rPr lang="zh-CN" altLang="en-US" sz="1100" dirty="0" smtClean="0"/>
              <a:t>解决思路：在本地库中装载</a:t>
            </a:r>
            <a:r>
              <a:rPr lang="en-US" altLang="zh-CN" sz="1100" dirty="0" smtClean="0"/>
              <a:t>maven-archetype-webapp-1.0.jar</a:t>
            </a:r>
          </a:p>
          <a:p>
            <a:pPr>
              <a:buNone/>
            </a:pPr>
            <a:r>
              <a:rPr lang="zh-CN" altLang="en-US" sz="1100" dirty="0" smtClean="0"/>
              <a:t>第一步</a:t>
            </a:r>
            <a:r>
              <a:rPr lang="en-US" altLang="zh-CN" sz="1100" dirty="0" smtClean="0"/>
              <a:t>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http://maven.ibiblio.org/maven2/org/apache/maven/archetypes/maven-archetype-webapp/1.0/</a:t>
            </a:r>
            <a:r>
              <a:rPr lang="zh-CN" altLang="en-US" sz="1100" dirty="0" smtClean="0"/>
              <a:t>下载最新版</a:t>
            </a:r>
            <a:r>
              <a:rPr lang="en-US" altLang="zh-CN" sz="1100" dirty="0" smtClean="0"/>
              <a:t>maven-archetype-webapp-1.0.jar</a:t>
            </a:r>
          </a:p>
          <a:p>
            <a:pPr>
              <a:buNone/>
            </a:pPr>
            <a:r>
              <a:rPr lang="zh-CN" altLang="en-US" sz="1100" dirty="0" smtClean="0"/>
              <a:t>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步</a:t>
            </a:r>
            <a:r>
              <a:rPr lang="en-US" altLang="zh-CN" sz="1100" dirty="0" smtClean="0"/>
              <a:t>.</a:t>
            </a:r>
            <a:r>
              <a:rPr lang="en-US" altLang="zh-CN" sz="1100" dirty="0" err="1" smtClean="0"/>
              <a:t>cmd</a:t>
            </a:r>
            <a:r>
              <a:rPr lang="zh-CN" altLang="en-US" sz="1100" dirty="0" smtClean="0"/>
              <a:t>窗口执行</a:t>
            </a:r>
            <a:r>
              <a:rPr lang="en-US" altLang="zh-CN" sz="1100" dirty="0" err="1" smtClean="0"/>
              <a:t>mvn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install:install</a:t>
            </a:r>
            <a:r>
              <a:rPr lang="en-US" altLang="zh-CN" sz="1100" dirty="0" smtClean="0"/>
              <a:t>-file -</a:t>
            </a:r>
            <a:r>
              <a:rPr lang="en-US" altLang="zh-CN" sz="1100" dirty="0" err="1" smtClean="0"/>
              <a:t>DgroupId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org.apache.maven.archetypes</a:t>
            </a:r>
            <a:r>
              <a:rPr lang="en-US" altLang="zh-CN" sz="1100" dirty="0" smtClean="0"/>
              <a:t> -</a:t>
            </a:r>
            <a:r>
              <a:rPr lang="en-US" altLang="zh-CN" sz="1100" dirty="0" err="1" smtClean="0"/>
              <a:t>DartifactId</a:t>
            </a:r>
            <a:r>
              <a:rPr lang="en-US" altLang="zh-CN" sz="1100" dirty="0" smtClean="0"/>
              <a:t>=maven-archetype-</a:t>
            </a:r>
            <a:r>
              <a:rPr lang="en-US" altLang="zh-CN" sz="1100" dirty="0" err="1" smtClean="0"/>
              <a:t>quickstart</a:t>
            </a:r>
            <a:r>
              <a:rPr lang="en-US" altLang="zh-CN" sz="1100" dirty="0" smtClean="0"/>
              <a:t> -</a:t>
            </a:r>
            <a:r>
              <a:rPr lang="en-US" altLang="zh-CN" sz="1100" dirty="0" err="1" smtClean="0"/>
              <a:t>Dversion</a:t>
            </a:r>
            <a:r>
              <a:rPr lang="en-US" altLang="zh-CN" sz="1100" dirty="0" smtClean="0"/>
              <a:t>=1.1 -</a:t>
            </a:r>
            <a:r>
              <a:rPr lang="en-US" altLang="zh-CN" sz="1100" dirty="0" err="1" smtClean="0"/>
              <a:t>Dpackaging</a:t>
            </a:r>
            <a:r>
              <a:rPr lang="en-US" altLang="zh-CN" sz="1100" dirty="0" smtClean="0"/>
              <a:t>=jar -</a:t>
            </a:r>
            <a:r>
              <a:rPr lang="en-US" altLang="zh-CN" sz="1100" dirty="0" err="1" smtClean="0"/>
              <a:t>Dfile</a:t>
            </a:r>
            <a:r>
              <a:rPr lang="en-US" altLang="zh-CN" sz="1100" dirty="0" smtClean="0"/>
              <a:t>=</a:t>
            </a:r>
            <a:r>
              <a:rPr lang="en-US" altLang="zh-CN" sz="1100" dirty="0" smtClean="0">
                <a:solidFill>
                  <a:srgbClr val="00B050"/>
                </a:solidFill>
              </a:rPr>
              <a:t>d:\maven-archetype-webapp-1.0.jar</a:t>
            </a:r>
          </a:p>
          <a:p>
            <a:pPr>
              <a:buNone/>
            </a:pPr>
            <a:r>
              <a:rPr lang="zh-CN" altLang="en-US" sz="1100" dirty="0" smtClean="0"/>
              <a:t>绿色是你</a:t>
            </a:r>
            <a:r>
              <a:rPr lang="en-US" altLang="zh-CN" sz="1100" dirty="0" smtClean="0"/>
              <a:t>jar</a:t>
            </a:r>
            <a:r>
              <a:rPr lang="zh-CN" altLang="en-US" sz="1100" dirty="0" smtClean="0"/>
              <a:t>包放在的位置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中央仓库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 smtClean="0"/>
              <a:t>地仓库</a:t>
            </a:r>
            <a:endParaRPr lang="en-US" altLang="zh-CN" dirty="0" smtClean="0"/>
          </a:p>
          <a:p>
            <a:r>
              <a:rPr lang="zh-CN" altLang="en-US" dirty="0" smtClean="0"/>
              <a:t>镜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配</a:t>
            </a:r>
            <a:r>
              <a:rPr lang="zh-CN" altLang="en-US" dirty="0" smtClean="0"/>
              <a:t>置文件位置</a:t>
            </a:r>
            <a:r>
              <a:rPr lang="en-US" altLang="zh-CN" dirty="0" smtClean="0"/>
              <a:t>:%MAVEN_HOME</a:t>
            </a:r>
            <a:r>
              <a:rPr lang="en-US" altLang="zh-CN" dirty="0" smtClean="0"/>
              <a:t>%/conf/</a:t>
            </a:r>
            <a:r>
              <a:rPr lang="en-US" altLang="zh-CN" dirty="0" err="1" smtClean="0"/>
              <a:t>settings.xml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1020</Words>
  <Application>Microsoft Office PowerPoint</Application>
  <PresentationFormat>全屏显示(4:3)</PresentationFormat>
  <Paragraphs>175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 </vt:lpstr>
      <vt:lpstr>幻灯片 2</vt:lpstr>
      <vt:lpstr>1.判断本电脑上面是否安装了maven</vt:lpstr>
      <vt:lpstr>幻灯片 4</vt:lpstr>
      <vt:lpstr>3.配置maven的环境变量</vt:lpstr>
      <vt:lpstr>4.配置eclipse的maven环境</vt:lpstr>
      <vt:lpstr>幻灯片 7</vt:lpstr>
      <vt:lpstr>幻灯片 8</vt:lpstr>
      <vt:lpstr>maven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120</cp:revision>
  <dcterms:created xsi:type="dcterms:W3CDTF">2017-11-01T02:56:21Z</dcterms:created>
  <dcterms:modified xsi:type="dcterms:W3CDTF">2017-11-02T09:54:16Z</dcterms:modified>
</cp:coreProperties>
</file>